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85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74" r:id="rId28"/>
    <p:sldId id="283" r:id="rId29"/>
    <p:sldId id="286" r:id="rId30"/>
    <p:sldId id="287" r:id="rId31"/>
    <p:sldId id="294" r:id="rId32"/>
    <p:sldId id="284" r:id="rId33"/>
    <p:sldId id="293" r:id="rId34"/>
    <p:sldId id="288" r:id="rId35"/>
    <p:sldId id="289" r:id="rId36"/>
    <p:sldId id="290" r:id="rId37"/>
    <p:sldId id="291" r:id="rId38"/>
    <p:sldId id="29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/>
    <p:restoredTop sz="82873"/>
  </p:normalViewPr>
  <p:slideViewPr>
    <p:cSldViewPr snapToGrid="0" snapToObjects="1">
      <p:cViewPr varScale="1">
        <p:scale>
          <a:sx n="103" d="100"/>
          <a:sy n="103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123BE-3357-8C49-90FA-E9D699AF53F3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58560-CDFD-BF48-A0B8-BA387175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58560-CDFD-BF48-A0B8-BA3871752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58560-CDFD-BF48-A0B8-BA3871752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58560-CDFD-BF48-A0B8-BA3871752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58560-CDFD-BF48-A0B8-BA3871752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58560-CDFD-BF48-A0B8-BA3871752D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eltaworld/jsp-guestboo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jdk8-downloads-2133151.html" TargetMode="Externa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tbeans.org/downloads/index.html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mysq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dev.mysql.com/downloads/connector/j/5.1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Guestbook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JavaServer Pages &amp; mySQL Implementation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Tareq Fadel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5712" y="262464"/>
            <a:ext cx="590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github.com/deltaworld/jsp-guestbook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JDK 8u51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www.oracle.com/technetwork/java/javase/downloads/jdk8-downloads-2133151.html</a:t>
            </a:r>
            <a:endParaRPr lang="en-US" dirty="0" smtClean="0"/>
          </a:p>
          <a:p>
            <a:r>
              <a:rPr lang="en-US" dirty="0" smtClean="0"/>
              <a:t>Run and Install the DMG or EXE</a:t>
            </a:r>
          </a:p>
          <a:p>
            <a:r>
              <a:rPr lang="en-US" dirty="0" smtClean="0"/>
              <a:t>Once installed check JAVA version by typing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java –version</a:t>
            </a:r>
          </a:p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java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version "1.8.0_51"Java(TM) SE Runtime Environment (build 1.8.0_51-b16)Java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HotSpot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(TM) 64-Bit Server VM (build 25.51-b03, mixed mode)</a:t>
            </a:r>
            <a:endParaRPr 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04" y="0"/>
            <a:ext cx="3900396" cy="2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&amp; Install NetBeans IDE 8.0.2 All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netbeans.org/downloads/index.html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94" y="0"/>
            <a:ext cx="4026905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MySQL Community Server 5.6.26</a:t>
            </a:r>
          </a:p>
          <a:p>
            <a:r>
              <a:rPr lang="en-US" dirty="0">
                <a:hlinkClick r:id="rId2"/>
              </a:rPr>
              <a:t>https://dev.mysql.com/downloads/mysql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then Restart OS</a:t>
            </a:r>
          </a:p>
          <a:p>
            <a:r>
              <a:rPr lang="en-US" dirty="0" smtClean="0"/>
              <a:t>Go to System Settings and Choose MySQL</a:t>
            </a:r>
          </a:p>
          <a:p>
            <a:r>
              <a:rPr lang="en-US" dirty="0" smtClean="0"/>
              <a:t>Start MySQL Server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79" y="0"/>
            <a:ext cx="4122821" cy="2343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26" y="4201219"/>
            <a:ext cx="2999874" cy="2656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58" y="5072409"/>
            <a:ext cx="6121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58" y="4350965"/>
            <a:ext cx="4892842" cy="2507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Connector/J </a:t>
            </a:r>
            <a:r>
              <a:rPr lang="en-US" dirty="0" smtClean="0"/>
              <a:t>5.1.36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JAVA MySQL Connector 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dev.mysql.com/downloads/connector/j/5.1.html</a:t>
            </a:r>
            <a:endParaRPr lang="en-US" dirty="0" smtClean="0"/>
          </a:p>
          <a:p>
            <a:r>
              <a:rPr lang="en-US" dirty="0" smtClean="0"/>
              <a:t>Save the file. (we will use it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and configuring MySQL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mysql</a:t>
            </a:r>
            <a:r>
              <a:rPr lang="en-US" dirty="0" smtClean="0"/>
              <a:t> is in PATH</a:t>
            </a:r>
          </a:p>
          <a:p>
            <a:r>
              <a:rPr lang="en-US" dirty="0" smtClean="0"/>
              <a:t>Type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mysql --version</a:t>
            </a:r>
            <a:r>
              <a:rPr lang="en-US" dirty="0" smtClean="0"/>
              <a:t> into terminal and if the following appears</a:t>
            </a:r>
          </a:p>
          <a:p>
            <a:r>
              <a:rPr lang="en-US" sz="16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mysql  Ver 14.14 Distrib 5.6.25, for </a:t>
            </a:r>
            <a:r>
              <a:rPr lang="en-US" sz="16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osx10.8 </a:t>
            </a:r>
            <a:r>
              <a:rPr lang="en-US" sz="16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(x86_64) using  EditLine </a:t>
            </a:r>
            <a:r>
              <a:rPr lang="en-US" sz="16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wrapper</a:t>
            </a:r>
          </a:p>
          <a:p>
            <a:r>
              <a:rPr lang="en-US" dirty="0" smtClean="0"/>
              <a:t>If the above message does not appear, add to PATH</a:t>
            </a:r>
          </a:p>
          <a:p>
            <a:r>
              <a:rPr lang="en-US" dirty="0" smtClean="0">
                <a:ea typeface="Monaco" charset="0"/>
                <a:cs typeface="Monaco" charset="0"/>
              </a:rPr>
              <a:t>Add the following to .bash_profile</a:t>
            </a:r>
          </a:p>
          <a:p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export PATH=$PATH:/usr/local/</a:t>
            </a:r>
            <a:r>
              <a:rPr lang="en-US" sz="20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mysql</a:t>
            </a: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/bin/</a:t>
            </a:r>
          </a:p>
        </p:txBody>
      </p:sp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MySQL database with username root and no password (default)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mysql </a:t>
            </a:r>
            <a:r>
              <a:rPr lang="en-US" sz="20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--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user</a:t>
            </a:r>
            <a:r>
              <a:rPr lang="en-US" sz="20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root </a:t>
            </a:r>
            <a:r>
              <a:rPr lang="en-US" sz="20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--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password</a:t>
            </a:r>
            <a:r>
              <a:rPr lang="en-US" sz="20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show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databases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;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CREATE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DATABASE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Guestbook;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USE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Guestbook; </a:t>
            </a:r>
            <a:endParaRPr lang="en-US" sz="20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600"/>
            <a:ext cx="10018713" cy="4058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CREATE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TABLE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CC00FF"/>
                </a:solidFill>
                <a:latin typeface="Monaco" charset="0"/>
                <a:ea typeface="Monaco" charset="0"/>
                <a:cs typeface="Monaco" charset="0"/>
              </a:rPr>
              <a:t>Guestbook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</a:t>
            </a:r>
            <a:r>
              <a:rPr lang="en-US" b="1" dirty="0">
                <a:solidFill>
                  <a:srgbClr val="007788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NOT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336600"/>
                </a:solidFill>
                <a:latin typeface="Monaco" charset="0"/>
                <a:ea typeface="Monaco" charset="0"/>
                <a:cs typeface="Monaco" charset="0"/>
              </a:rPr>
              <a:t>NULL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AUTO_INCREMENT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LastName </a:t>
            </a:r>
            <a:r>
              <a:rPr lang="en-US" b="1" dirty="0">
                <a:solidFill>
                  <a:srgbClr val="007788"/>
                </a:solidFill>
                <a:latin typeface="Monaco" charset="0"/>
                <a:ea typeface="Monaco" charset="0"/>
                <a:cs typeface="Monaco" charset="0"/>
              </a:rPr>
              <a:t>VARCHAR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Monaco" charset="0"/>
                <a:ea typeface="Monaco" charset="0"/>
                <a:cs typeface="Monaco" charset="0"/>
              </a:rPr>
              <a:t>70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NOT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336600"/>
                </a:solidFill>
                <a:latin typeface="Monaco" charset="0"/>
                <a:ea typeface="Monaco" charset="0"/>
                <a:cs typeface="Monaco" charset="0"/>
              </a:rPr>
              <a:t>NULL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FirstName </a:t>
            </a:r>
            <a:r>
              <a:rPr lang="en-US" b="1" dirty="0">
                <a:solidFill>
                  <a:srgbClr val="007788"/>
                </a:solidFill>
                <a:latin typeface="Monaco" charset="0"/>
                <a:ea typeface="Monaco" charset="0"/>
                <a:cs typeface="Monaco" charset="0"/>
              </a:rPr>
              <a:t>VARCHAR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Monaco" charset="0"/>
                <a:ea typeface="Monaco" charset="0"/>
                <a:cs typeface="Monaco" charset="0"/>
              </a:rPr>
              <a:t>70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NOT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336600"/>
                </a:solidFill>
                <a:latin typeface="Monaco" charset="0"/>
                <a:ea typeface="Monaco" charset="0"/>
                <a:cs typeface="Monaco" charset="0"/>
              </a:rPr>
              <a:t>NULL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Email </a:t>
            </a:r>
            <a:r>
              <a:rPr lang="en-US" b="1" dirty="0">
                <a:solidFill>
                  <a:srgbClr val="007788"/>
                </a:solidFill>
                <a:latin typeface="Monaco" charset="0"/>
                <a:ea typeface="Monaco" charset="0"/>
                <a:cs typeface="Monaco" charset="0"/>
              </a:rPr>
              <a:t>VARCHAR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Monaco" charset="0"/>
                <a:ea typeface="Monaco" charset="0"/>
                <a:cs typeface="Monaco" charset="0"/>
              </a:rPr>
              <a:t>70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NOT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336600"/>
                </a:solidFill>
                <a:latin typeface="Monaco" charset="0"/>
                <a:ea typeface="Monaco" charset="0"/>
                <a:cs typeface="Monaco" charset="0"/>
              </a:rPr>
              <a:t>NULL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Message </a:t>
            </a:r>
            <a:r>
              <a:rPr lang="en-US" b="1" dirty="0">
                <a:solidFill>
                  <a:srgbClr val="007788"/>
                </a:solidFill>
                <a:latin typeface="Monaco" charset="0"/>
                <a:ea typeface="Monaco" charset="0"/>
                <a:cs typeface="Monaco" charset="0"/>
              </a:rPr>
              <a:t>VARCHAR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rgbClr val="FF6600"/>
                </a:solidFill>
                <a:latin typeface="Monaco" charset="0"/>
                <a:ea typeface="Monaco" charset="0"/>
                <a:cs typeface="Monaco" charset="0"/>
              </a:rPr>
              <a:t>140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NOT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336600"/>
                </a:solidFill>
                <a:latin typeface="Monaco" charset="0"/>
                <a:ea typeface="Monaco" charset="0"/>
                <a:cs typeface="Monaco" charset="0"/>
              </a:rPr>
              <a:t>NULL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b="1" dirty="0" smtClean="0">
                <a:solidFill>
                  <a:srgbClr val="007788"/>
                </a:solidFill>
                <a:latin typeface="Monaco" charset="0"/>
                <a:ea typeface="Monaco" charset="0"/>
                <a:cs typeface="Monaco" charset="0"/>
              </a:rPr>
              <a:t>Date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Monaco" charset="0"/>
                <a:ea typeface="Monaco" charset="0"/>
                <a:cs typeface="Monaco" charset="0"/>
              </a:rPr>
              <a:t>DATE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NOT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336600"/>
                </a:solidFill>
                <a:latin typeface="Monaco" charset="0"/>
                <a:ea typeface="Monaco" charset="0"/>
                <a:cs typeface="Monaco" charset="0"/>
              </a:rPr>
              <a:t>NULL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PRIMARY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KEY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(Id) );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5101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INSERT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INTO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CC00FF"/>
                </a:solidFill>
                <a:latin typeface="Monaco" charset="0"/>
                <a:ea typeface="Monaco" charset="0"/>
                <a:cs typeface="Monaco" charset="0"/>
              </a:rPr>
              <a:t>Guestbook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LastName,FirstName,Email,Message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 </a:t>
            </a:r>
            <a:br>
              <a:rPr lang="en-US" sz="20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0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VALUES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'Fadel'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'Tareq'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'me@tareq.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uk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'message'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'2015-07-31'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endParaRPr 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INSERT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INTO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CC00FF"/>
                </a:solidFill>
                <a:latin typeface="Monaco" charset="0"/>
                <a:ea typeface="Monaco" charset="0"/>
                <a:cs typeface="Monaco" charset="0"/>
              </a:rPr>
              <a:t>Guestbook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LastName,FirstName,Email,Message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0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VALUES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Adobe'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'James'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'james@adobe.com'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'another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'2015-07-31'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endParaRPr 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INSERT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INTO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CC00FF"/>
                </a:solidFill>
                <a:latin typeface="Monaco" charset="0"/>
                <a:ea typeface="Monaco" charset="0"/>
                <a:cs typeface="Monaco" charset="0"/>
              </a:rPr>
              <a:t>Guestbook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LastName,FirstName,Email,Message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0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VALUES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Galaxy'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'Box'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'box@adobe.com'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sz="20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'world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'2015-08-01'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Project 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and configuring NetBeans for a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tutorial and Demo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485272"/>
            <a:ext cx="7983282" cy="5680199"/>
          </a:xfrm>
        </p:spPr>
      </p:pic>
    </p:spTree>
    <p:extLst>
      <p:ext uri="{BB962C8B-B14F-4D97-AF65-F5344CB8AC3E}">
        <p14:creationId xmlns:p14="http://schemas.microsoft.com/office/powerpoint/2010/main" val="9660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72" y="685800"/>
            <a:ext cx="8148618" cy="5105400"/>
          </a:xfrm>
        </p:spPr>
      </p:pic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8" y="685800"/>
            <a:ext cx="8461794" cy="5349770"/>
          </a:xfrm>
        </p:spPr>
      </p:pic>
      <p:sp>
        <p:nvSpPr>
          <p:cNvPr id="6" name="Oval 5"/>
          <p:cNvSpPr/>
          <p:nvPr/>
        </p:nvSpPr>
        <p:spPr>
          <a:xfrm>
            <a:off x="7956884" y="5277853"/>
            <a:ext cx="1026695" cy="757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mysql connector to compile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02" y="2036814"/>
            <a:ext cx="6087562" cy="4381832"/>
          </a:xfrm>
        </p:spPr>
      </p:pic>
    </p:spTree>
    <p:extLst>
      <p:ext uri="{BB962C8B-B14F-4D97-AF65-F5344CB8AC3E}">
        <p14:creationId xmlns:p14="http://schemas.microsoft.com/office/powerpoint/2010/main" val="12352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7" y="449178"/>
            <a:ext cx="10009423" cy="5759117"/>
          </a:xfrm>
        </p:spPr>
      </p:pic>
    </p:spTree>
    <p:extLst>
      <p:ext uri="{BB962C8B-B14F-4D97-AF65-F5344CB8AC3E}">
        <p14:creationId xmlns:p14="http://schemas.microsoft.com/office/powerpoint/2010/main" val="909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Connection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Tab: Check under MySQL Server for Guestbook DB</a:t>
            </a:r>
          </a:p>
          <a:p>
            <a:r>
              <a:rPr lang="en-US" dirty="0" smtClean="0"/>
              <a:t>Create Connection to DB, by Right Clicking and choose Connect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Choose default of user name: root, password: &lt;none&gt;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48152" cy="2229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11" y="4889500"/>
            <a:ext cx="4127500" cy="196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1" y="4625116"/>
            <a:ext cx="2662989" cy="22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Connection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dirty="0" smtClean="0"/>
              <a:t>This creates a jdbc:mysql connection as shown above.</a:t>
            </a:r>
          </a:p>
          <a:p>
            <a:r>
              <a:rPr lang="en-US" dirty="0" smtClean="0"/>
              <a:t>Use this </a:t>
            </a:r>
            <a:r>
              <a:rPr lang="en-US" dirty="0" err="1" smtClean="0"/>
              <a:t>url</a:t>
            </a:r>
            <a:r>
              <a:rPr lang="en-US" dirty="0" smtClean="0"/>
              <a:t> for the </a:t>
            </a:r>
            <a:r>
              <a:rPr lang="en-US" dirty="0" err="1" smtClean="0"/>
              <a:t>setDataSource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47" y="0"/>
            <a:ext cx="895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the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index.html</a:t>
            </a:r>
            <a:r>
              <a:rPr lang="en-US" dirty="0" smtClean="0"/>
              <a:t> create 4 other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jsp</a:t>
            </a:r>
            <a:r>
              <a:rPr lang="en-US" dirty="0" smtClean="0"/>
              <a:t> files</a:t>
            </a: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view.jsp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add.jsp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delete.jsp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update.jsp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42" y="48469"/>
            <a:ext cx="5163253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0942" cy="34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</a:t>
            </a:r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Add the imports and the </a:t>
            </a:r>
            <a:r>
              <a:rPr lang="en-US" dirty="0" smtClean="0">
                <a:ea typeface="Monaco" charset="0"/>
                <a:cs typeface="Monaco" charset="0"/>
              </a:rPr>
              <a:t>namespaces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&lt;!--Imports--&gt;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&lt;%@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page import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java.util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.*,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java.io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.*,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java.sql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.*"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&lt;%@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page import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javax.servlet.http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.*,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javax.servlet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.*"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i="1" dirty="0" smtClean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&lt;!--</a:t>
            </a:r>
            <a:r>
              <a:rPr lang="en-US" sz="1600" i="1" dirty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Namespace--&gt;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&lt;%@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taglib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uri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"http://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java.sun.com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jsp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jstl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/core"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prefix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"c"</a:t>
            </a:r>
            <a:r>
              <a:rPr lang="en-US" sz="16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&lt;%@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taglib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uri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"http://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java.sun.com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jsp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jstl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sql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prefix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sql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&lt;%@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page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contentType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"text/html"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pageEncoding</a:t>
            </a:r>
            <a:r>
              <a:rPr lang="en-US" sz="1600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"UTF-8"</a:t>
            </a:r>
            <a:r>
              <a:rPr lang="en-US" sz="1600" b="1" dirty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ea typeface="Monaco" charset="0"/>
                <a:cs typeface="Monaco" charset="0"/>
              </a:rPr>
              <a:t>These should be added to all other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jsp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ea typeface="Monaco" charset="0"/>
                <a:cs typeface="Monaco" charset="0"/>
              </a:rPr>
              <a:t>pages as well.</a:t>
            </a:r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Four functions View, Add, Delete, Modify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48" y="-3891"/>
            <a:ext cx="10058400" cy="47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Connect to Database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i="1" dirty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&lt;!--Connect to Database--&gt;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5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500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en-US" sz="1500" b="1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sql:setDataSource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var</a:t>
            </a:r>
            <a:r>
              <a:rPr lang="en-US" sz="1500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"snapshot"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user=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"root"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password=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""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driver=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5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1500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"jdbc:mysql://localhost:3306/</a:t>
            </a:r>
            <a:r>
              <a:rPr lang="en-US" sz="15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Guestbook?zeroDateTimeBehavior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500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convertToNull</a:t>
            </a:r>
            <a:r>
              <a:rPr lang="en-US" sz="1500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/&gt;</a:t>
            </a:r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Copy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 smtClean="0">
                <a:latin typeface="Corbel" charset="0"/>
                <a:ea typeface="Corbel" charset="0"/>
                <a:cs typeface="Corbel" charset="0"/>
              </a:rPr>
              <a:t>connectionURL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from connection to DB and use as </a:t>
            </a:r>
            <a:r>
              <a:rPr lang="en-US" dirty="0" err="1" smtClean="0">
                <a:latin typeface="Corbel" charset="0"/>
                <a:ea typeface="Corbel" charset="0"/>
                <a:cs typeface="Corbel" charset="0"/>
              </a:rPr>
              <a:t>url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value</a:t>
            </a:r>
          </a:p>
          <a:p>
            <a:r>
              <a:rPr lang="en-US" dirty="0" smtClean="0">
                <a:ea typeface="Monaco" charset="0"/>
                <a:cs typeface="Monaco" charset="0"/>
              </a:rPr>
              <a:t>Use this in all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.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jsp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ea typeface="Monaco" charset="0"/>
                <a:cs typeface="Monaco" charset="0"/>
              </a:rPr>
              <a:t>files</a:t>
            </a:r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Four functions View, Add, Delete, Modify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48" y="-3891"/>
            <a:ext cx="10058400" cy="47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&lt;body&gt; of </a:t>
            </a:r>
            <a:r>
              <a:rPr lang="en-US" dirty="0" err="1" smtClean="0"/>
              <a:t>index.html</a:t>
            </a:r>
            <a:r>
              <a:rPr lang="en-US" dirty="0" smtClean="0"/>
              <a:t> include 4 links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href</a:t>
            </a:r>
            <a:r>
              <a:rPr lang="en-US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index.html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Home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&lt;/a&gt;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href</a:t>
            </a:r>
            <a:r>
              <a:rPr lang="en-US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view.jsp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View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&lt;/a&gt;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href</a:t>
            </a:r>
            <a:r>
              <a:rPr lang="en-US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add.jsp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&lt;/a&gt;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href</a:t>
            </a:r>
            <a:r>
              <a:rPr lang="en-US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delete.jsp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Delete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&lt;/a&gt;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href</a:t>
            </a:r>
            <a:r>
              <a:rPr lang="en-US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update.jsp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Update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&lt;/a&gt;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Guestbook Entries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View all records in the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16" y="0"/>
            <a:ext cx="10058400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view.jsp</a:t>
            </a:r>
            <a:r>
              <a:rPr lang="en-US" dirty="0" smtClean="0"/>
              <a:t> – query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Query </a:t>
            </a:r>
            <a:r>
              <a:rPr lang="en-US" dirty="0" smtClean="0">
                <a:ea typeface="Monaco" charset="0"/>
                <a:cs typeface="Monaco" charset="0"/>
              </a:rPr>
              <a:t>everything from database </a:t>
            </a:r>
            <a:r>
              <a:rPr lang="en-US" dirty="0" smtClean="0">
                <a:ea typeface="Monaco" charset="0"/>
                <a:cs typeface="Monaco" charset="0"/>
              </a:rPr>
              <a:t>using SQL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en-US" b="1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sql:query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dataSource</a:t>
            </a:r>
            <a:r>
              <a:rPr lang="en-US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"${snapshot}"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var</a:t>
            </a:r>
            <a:r>
              <a:rPr lang="en-US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"result</a:t>
            </a:r>
            <a:r>
              <a:rPr lang="en-US" dirty="0" smtClean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br>
              <a:rPr lang="en-US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b="1" dirty="0" smtClean="0">
                <a:solidFill>
                  <a:srgbClr val="006699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>
                <a:solidFill>
                  <a:srgbClr val="555555"/>
                </a:solidFill>
              </a:rPr>
              <a:t>*</a:t>
            </a:r>
            <a:r>
              <a:rPr lang="en-US" dirty="0"/>
              <a:t> </a:t>
            </a:r>
            <a:r>
              <a:rPr lang="en-US" b="1" dirty="0">
                <a:solidFill>
                  <a:srgbClr val="006699"/>
                </a:solidFill>
              </a:rPr>
              <a:t>FROM</a:t>
            </a:r>
            <a:r>
              <a:rPr lang="en-US" dirty="0"/>
              <a:t> Guestbook;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b="1" dirty="0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&lt;/</a:t>
            </a:r>
            <a:r>
              <a:rPr lang="en-US" b="1" dirty="0" err="1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sql:query</a:t>
            </a:r>
            <a:r>
              <a:rPr lang="en-US" b="1" dirty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ea typeface="Monaco" charset="0"/>
                <a:cs typeface="Monaco" charset="0"/>
              </a:rPr>
              <a:t>Use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sql:query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ea typeface="Monaco" charset="0"/>
                <a:cs typeface="Monaco" charset="0"/>
              </a:rPr>
              <a:t>tag with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dataSource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ea typeface="Monaco" charset="0"/>
                <a:cs typeface="Monaco" charset="0"/>
              </a:rPr>
              <a:t>set as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var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from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setDataSource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ea typeface="Monaco" charset="0"/>
                <a:cs typeface="Monaco" charset="0"/>
              </a:rPr>
              <a:t>Select </a:t>
            </a:r>
            <a:r>
              <a:rPr lang="en-US" dirty="0" smtClean="0">
                <a:ea typeface="Monaco" charset="0"/>
                <a:cs typeface="Monaco" charset="0"/>
              </a:rPr>
              <a:t>all cols from </a:t>
            </a:r>
            <a:r>
              <a:rPr lang="en-US" dirty="0" smtClean="0">
                <a:ea typeface="Monaco" charset="0"/>
                <a:cs typeface="Monaco" charset="0"/>
              </a:rPr>
              <a:t>the DB that will be viewed.</a:t>
            </a:r>
          </a:p>
        </p:txBody>
      </p:sp>
    </p:spTree>
    <p:extLst>
      <p:ext uri="{BB962C8B-B14F-4D97-AF65-F5344CB8AC3E}">
        <p14:creationId xmlns:p14="http://schemas.microsoft.com/office/powerpoint/2010/main" val="12655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view.jsp</a:t>
            </a:r>
            <a:r>
              <a:rPr lang="en-US" dirty="0" smtClean="0"/>
              <a:t> – Display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81" y="1978069"/>
            <a:ext cx="4824657" cy="4607548"/>
          </a:xfrm>
        </p:spPr>
      </p:pic>
    </p:spTree>
    <p:extLst>
      <p:ext uri="{BB962C8B-B14F-4D97-AF65-F5344CB8AC3E}">
        <p14:creationId xmlns:p14="http://schemas.microsoft.com/office/powerpoint/2010/main" val="5437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add.jsp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Variable declarations to be used in code later on.</a:t>
            </a:r>
          </a:p>
          <a:p>
            <a:pPr marL="0" indent="0">
              <a:buNone/>
            </a:pPr>
            <a:endParaRPr lang="en-US" b="1" dirty="0" smtClean="0">
              <a:solidFill>
                <a:srgbClr val="006699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&lt;%!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String date </a:t>
            </a:r>
            <a:r>
              <a:rPr lang="en-US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Monaco" charset="0"/>
                <a:ea typeface="Monaco" charset="0"/>
                <a:cs typeface="Monaco" charset="0"/>
              </a:rPr>
              <a:t>""</a:t>
            </a:r>
            <a:r>
              <a:rPr lang="en-US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i="1" dirty="0" smtClean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// </a:t>
            </a:r>
            <a:r>
              <a:rPr lang="en-US" i="1" dirty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date display for </a:t>
            </a:r>
            <a:r>
              <a:rPr lang="en-US" i="1" dirty="0" smtClean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DB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java</a:t>
            </a:r>
            <a:r>
              <a:rPr lang="en-US" dirty="0" err="1" smtClean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util</a:t>
            </a:r>
            <a:r>
              <a:rPr lang="en-US" dirty="0" err="1" smtClean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solidFill>
                  <a:srgbClr val="330099"/>
                </a:solidFill>
                <a:latin typeface="Monaco" charset="0"/>
                <a:ea typeface="Monaco" charset="0"/>
                <a:cs typeface="Monaco" charset="0"/>
              </a:rPr>
              <a:t>Date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dNow</a:t>
            </a:r>
            <a:r>
              <a:rPr lang="en-US" dirty="0">
                <a:solidFill>
                  <a:srgbClr val="555555"/>
                </a:solidFill>
                <a:latin typeface="Monaco" charset="0"/>
                <a:ea typeface="Monaco" charset="0"/>
                <a:cs typeface="Monaco" charset="0"/>
              </a:rPr>
              <a:t>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i="1" dirty="0">
                <a:solidFill>
                  <a:srgbClr val="0099FF"/>
                </a:solidFill>
                <a:latin typeface="Monaco" charset="0"/>
                <a:ea typeface="Monaco" charset="0"/>
                <a:cs typeface="Monaco" charset="0"/>
              </a:rPr>
              <a:t>// for Now date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b="1" dirty="0" smtClean="0">
                <a:solidFill>
                  <a:srgbClr val="006699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add.jsp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Format date for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Format the date for MySQL database entry.</a:t>
            </a:r>
          </a:p>
          <a:p>
            <a:pPr marL="0" indent="0">
              <a:buNone/>
            </a:pPr>
            <a:endParaRPr lang="en-US" b="1" dirty="0" smtClean="0">
              <a:solidFill>
                <a:srgbClr val="006699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&lt;%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dNow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java</a:t>
            </a:r>
            <a:r>
              <a:rPr lang="en-US" sz="1600" dirty="0" err="1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dirty="0" err="1">
                <a:solidFill>
                  <a:srgbClr val="4070A0"/>
                </a:solidFill>
                <a:latin typeface="Monaco" charset="0"/>
                <a:ea typeface="Monaco" charset="0"/>
                <a:cs typeface="Monaco" charset="0"/>
              </a:rPr>
              <a:t>util</a:t>
            </a:r>
            <a:r>
              <a:rPr lang="en-US" sz="1600" dirty="0" err="1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dirty="0" err="1">
                <a:solidFill>
                  <a:srgbClr val="4070A0"/>
                </a:solidFill>
                <a:latin typeface="Monaco" charset="0"/>
                <a:ea typeface="Monaco" charset="0"/>
                <a:cs typeface="Monaco" charset="0"/>
              </a:rPr>
              <a:t>Date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();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SimpleDateFormat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dBInput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SimpleDateFormat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>
                <a:solidFill>
                  <a:srgbClr val="009C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>
                <a:solidFill>
                  <a:srgbClr val="009C00"/>
                </a:solidFill>
                <a:latin typeface="Monaco" charset="0"/>
                <a:ea typeface="Monaco" charset="0"/>
                <a:cs typeface="Monaco" charset="0"/>
              </a:rPr>
              <a:t>yyyy</a:t>
            </a:r>
            <a:r>
              <a:rPr lang="en-US" sz="1600" dirty="0">
                <a:solidFill>
                  <a:srgbClr val="009C00"/>
                </a:solidFill>
                <a:latin typeface="Monaco" charset="0"/>
                <a:ea typeface="Monaco" charset="0"/>
                <a:cs typeface="Monaco" charset="0"/>
              </a:rPr>
              <a:t>-MM-</a:t>
            </a:r>
            <a:r>
              <a:rPr lang="en-US" sz="1600" dirty="0" err="1">
                <a:solidFill>
                  <a:srgbClr val="009C00"/>
                </a:solidFill>
                <a:latin typeface="Monaco" charset="0"/>
                <a:ea typeface="Monaco" charset="0"/>
                <a:cs typeface="Monaco" charset="0"/>
              </a:rPr>
              <a:t>dd</a:t>
            </a:r>
            <a:r>
              <a:rPr lang="en-US" sz="1600" dirty="0">
                <a:solidFill>
                  <a:srgbClr val="009C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date 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dBInput</a:t>
            </a:r>
            <a:r>
              <a:rPr lang="en-US" sz="1600" dirty="0" err="1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dirty="0" err="1">
                <a:solidFill>
                  <a:srgbClr val="4070A0"/>
                </a:solidFill>
                <a:latin typeface="Monaco" charset="0"/>
                <a:ea typeface="Monaco" charset="0"/>
                <a:cs typeface="Monaco" charset="0"/>
              </a:rPr>
              <a:t>format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dNow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add.jsp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Format date for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Format the date for HTML Display</a:t>
            </a:r>
          </a:p>
          <a:p>
            <a:pPr marL="0" indent="0">
              <a:buNone/>
            </a:pPr>
            <a:endParaRPr lang="en-US" b="1" dirty="0" smtClean="0">
              <a:solidFill>
                <a:srgbClr val="006699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&lt;p&gt;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A new record entry to the guestbook - </a:t>
            </a:r>
            <a:r>
              <a:rPr lang="en-US" sz="1600" b="1" dirty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&lt;b</a:t>
            </a:r>
            <a:r>
              <a:rPr lang="en-US" sz="1600" b="1" dirty="0" smtClean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br>
              <a:rPr lang="en-US" sz="1600" b="1" dirty="0" smtClean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&lt;%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SimpleDateFormat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dateHtml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SimpleDateFormat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Monaco" charset="0"/>
                <a:ea typeface="Monaco" charset="0"/>
                <a:cs typeface="Monaco" charset="0"/>
              </a:rPr>
              <a:t>"d MMMMM, </a:t>
            </a:r>
            <a:r>
              <a:rPr lang="en-US" sz="1600" dirty="0" err="1">
                <a:solidFill>
                  <a:srgbClr val="BA2121"/>
                </a:solidFill>
                <a:latin typeface="Monaco" charset="0"/>
                <a:ea typeface="Monaco" charset="0"/>
                <a:cs typeface="Monaco" charset="0"/>
              </a:rPr>
              <a:t>yyyy</a:t>
            </a:r>
            <a:r>
              <a:rPr lang="en-US" sz="1600" dirty="0">
                <a:solidFill>
                  <a:srgbClr val="BA2121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String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dateHtmlStr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dateHtml</a:t>
            </a:r>
            <a:r>
              <a:rPr lang="en-US" sz="1600" dirty="0" err="1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dirty="0" err="1">
                <a:solidFill>
                  <a:srgbClr val="7D9029"/>
                </a:solidFill>
                <a:latin typeface="Monaco" charset="0"/>
                <a:ea typeface="Monaco" charset="0"/>
                <a:cs typeface="Monaco" charset="0"/>
              </a:rPr>
              <a:t>format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dNow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out</a:t>
            </a:r>
            <a:r>
              <a:rPr lang="en-US" sz="1600" dirty="0" err="1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dirty="0" err="1">
                <a:solidFill>
                  <a:srgbClr val="7D9029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dateHtmlStr</a:t>
            </a:r>
            <a:r>
              <a:rPr lang="en-US" sz="1600" dirty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  <a:t>%&gt;</a:t>
            </a:r>
            <a:br>
              <a:rPr lang="en-US" sz="1600" dirty="0" smtClean="0">
                <a:solidFill>
                  <a:srgbClr val="666666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b="1" dirty="0">
                <a:solidFill>
                  <a:srgbClr val="008000"/>
                </a:solidFill>
                <a:latin typeface="Monaco" charset="0"/>
                <a:ea typeface="Monaco" charset="0"/>
                <a:cs typeface="Monaco" charset="0"/>
              </a:rPr>
              <a:t>&lt;/b&gt;&lt;/p&gt;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34950"/>
            <a:ext cx="10018713" cy="1752599"/>
          </a:xfrm>
        </p:spPr>
        <p:txBody>
          <a:bodyPr anchor="t"/>
          <a:lstStyle/>
          <a:p>
            <a:r>
              <a:rPr lang="en-US" dirty="0" err="1" smtClean="0"/>
              <a:t>add.jsp</a:t>
            </a:r>
            <a:r>
              <a:rPr lang="en-US" dirty="0" smtClean="0"/>
              <a:t> - Input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94" y="1308100"/>
            <a:ext cx="80645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Guestbook Entries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View all records in the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16" y="0"/>
            <a:ext cx="10058400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 err="1" smtClean="0"/>
              <a:t>add.Populate</a:t>
            </a:r>
            <a:r>
              <a:rPr lang="en-GB" dirty="0" smtClean="0"/>
              <a:t> Database from form Parameters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94" y="1852808"/>
            <a:ext cx="7294746" cy="4284946"/>
          </a:xfrm>
        </p:spPr>
      </p:pic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Guestbook Entry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Delete Guestbook entry using 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2" y="0"/>
            <a:ext cx="10058400" cy="4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delete.jsp</a:t>
            </a:r>
            <a:r>
              <a:rPr lang="en-GB" dirty="0" smtClean="0"/>
              <a:t> – Select record by ID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GB" dirty="0" smtClean="0"/>
              <a:t>Collect the record ID from the user</a:t>
            </a:r>
          </a:p>
          <a:p>
            <a:r>
              <a:rPr lang="en-GB" dirty="0" smtClean="0"/>
              <a:t>Use the id parameter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92" y="2666999"/>
            <a:ext cx="6718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 err="1" smtClean="0"/>
              <a:t>delete.jsp</a:t>
            </a:r>
            <a:r>
              <a:rPr lang="en-GB" dirty="0" smtClean="0"/>
              <a:t> - Catch the ID from form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69" y="1371601"/>
            <a:ext cx="6038996" cy="3879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7402" y="5653634"/>
            <a:ext cx="81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Provide a Confirm DELETE form in the when to link to 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delete2.jsp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2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delete2.jsp – DELETE SQL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Capture form parameter from </a:t>
            </a:r>
            <a:r>
              <a:rPr lang="en-GB" dirty="0" err="1" smtClean="0"/>
              <a:t>delete.jsp</a:t>
            </a:r>
            <a:r>
              <a:rPr lang="en-GB" dirty="0" smtClean="0"/>
              <a:t> (</a:t>
            </a:r>
            <a:r>
              <a:rPr lang="en-GB" dirty="0" err="1" smtClean="0"/>
              <a:t>param.idc</a:t>
            </a:r>
            <a:r>
              <a:rPr lang="en-GB" dirty="0" smtClean="0"/>
              <a:t>) to delete the record </a:t>
            </a:r>
          </a:p>
          <a:p>
            <a:r>
              <a:rPr lang="en-GB" dirty="0" smtClean="0"/>
              <a:t>Use SQL to delete record from database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68" y="3972353"/>
            <a:ext cx="5600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Guestbook Entry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Find guestbook entry by ID and modify existing values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8" y="0"/>
            <a:ext cx="10058400" cy="43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update.js</a:t>
            </a:r>
            <a:r>
              <a:rPr lang="en-GB" dirty="0" smtClean="0"/>
              <a:t> – get ID Form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Collect ID from user for update record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63" y="3568699"/>
            <a:ext cx="7366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update.js</a:t>
            </a:r>
            <a:r>
              <a:rPr lang="en-GB" dirty="0" smtClean="0"/>
              <a:t> – Query DB using ID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Using SQL query DB by ID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62" y="3282949"/>
            <a:ext cx="6070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 err="1" smtClean="0"/>
              <a:t>update.js</a:t>
            </a:r>
            <a:r>
              <a:rPr lang="en-GB" dirty="0" smtClean="0"/>
              <a:t> – Provide form for updating record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66" y="1399059"/>
            <a:ext cx="7848600" cy="45974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14151" y="2666999"/>
            <a:ext cx="9488872" cy="3882082"/>
          </a:xfrm>
        </p:spPr>
        <p:txBody>
          <a:bodyPr anchor="b"/>
          <a:lstStyle/>
          <a:p>
            <a:r>
              <a:rPr lang="en-GB" dirty="0" smtClean="0"/>
              <a:t>Collect data then pass parameter values to 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update2.jsp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4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 smtClean="0"/>
              <a:t>update2.js – Update DB by using SET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14151" y="2666999"/>
            <a:ext cx="9488872" cy="2967682"/>
          </a:xfrm>
        </p:spPr>
        <p:txBody>
          <a:bodyPr anchor="b"/>
          <a:lstStyle/>
          <a:p>
            <a:r>
              <a:rPr lang="en-GB" dirty="0" smtClean="0"/>
              <a:t>capture parameters from </a:t>
            </a:r>
            <a:r>
              <a:rPr lang="en-GB" dirty="0" err="1" smtClean="0">
                <a:latin typeface="Monaco" charset="0"/>
                <a:ea typeface="Monaco" charset="0"/>
                <a:cs typeface="Monaco" charset="0"/>
              </a:rPr>
              <a:t>update.jsp</a:t>
            </a:r>
            <a:endParaRPr lang="en-GB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GB" dirty="0" smtClean="0">
                <a:latin typeface="Corbel" charset="0"/>
                <a:ea typeface="Corbel" charset="0"/>
                <a:cs typeface="Corbel" charset="0"/>
              </a:rPr>
              <a:t>Use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 SQL </a:t>
            </a:r>
            <a:r>
              <a:rPr lang="en-GB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 SET </a:t>
            </a:r>
            <a:r>
              <a:rPr lang="en-GB" dirty="0" smtClean="0">
                <a:latin typeface="Corbel" charset="0"/>
                <a:ea typeface="Corbel" charset="0"/>
                <a:cs typeface="Corbel" charset="0"/>
              </a:rPr>
              <a:t>the existing record with new updated data</a:t>
            </a:r>
            <a:endParaRPr lang="en-GB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24100"/>
            <a:ext cx="6896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Guestbook Entry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Enter a Guestbook with the following fields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78" y="0"/>
            <a:ext cx="7650748" cy="46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Guestbook Entry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Delete Guestbook entry using 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2" y="0"/>
            <a:ext cx="10058400" cy="4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Guestbook Entry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Find guestbook entry by ID and modify existing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4" y="-12005"/>
            <a:ext cx="7313195" cy="474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SE Development Kit version 8u51</a:t>
            </a:r>
          </a:p>
          <a:p>
            <a:r>
              <a:rPr lang="en-US" dirty="0" smtClean="0"/>
              <a:t>NetBeans IDE 8.0.2 Full</a:t>
            </a:r>
          </a:p>
          <a:p>
            <a:r>
              <a:rPr lang="en-US" dirty="0" smtClean="0"/>
              <a:t>MySQL Community Server 5.6.25</a:t>
            </a:r>
          </a:p>
          <a:p>
            <a:r>
              <a:rPr lang="en-US" dirty="0" smtClean="0"/>
              <a:t>MySQL Connector/J 5.1.36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700</Words>
  <Application>Microsoft Macintosh PowerPoint</Application>
  <PresentationFormat>Widescreen</PresentationFormat>
  <Paragraphs>142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Corbel</vt:lpstr>
      <vt:lpstr>Monaco</vt:lpstr>
      <vt:lpstr>Arial</vt:lpstr>
      <vt:lpstr>Parallax</vt:lpstr>
      <vt:lpstr>Guestbook Application</vt:lpstr>
      <vt:lpstr>Introduction</vt:lpstr>
      <vt:lpstr>Home Page</vt:lpstr>
      <vt:lpstr>View Guestbook Entries</vt:lpstr>
      <vt:lpstr>Add a Guestbook Entry</vt:lpstr>
      <vt:lpstr>Delete a Guestbook Entry</vt:lpstr>
      <vt:lpstr>Update a Guestbook Entry</vt:lpstr>
      <vt:lpstr>Environment Setup</vt:lpstr>
      <vt:lpstr>Environment Setup</vt:lpstr>
      <vt:lpstr>Java Installation</vt:lpstr>
      <vt:lpstr>Netbeans IDE</vt:lpstr>
      <vt:lpstr>MySQL Server</vt:lpstr>
      <vt:lpstr>MySQL Connector/J 5.1.36</vt:lpstr>
      <vt:lpstr>Database Setup</vt:lpstr>
      <vt:lpstr>MySQL Setup</vt:lpstr>
      <vt:lpstr>Database Configuration</vt:lpstr>
      <vt:lpstr>Create Table</vt:lpstr>
      <vt:lpstr>Dummy Data</vt:lpstr>
      <vt:lpstr>NetBeans Project Definition</vt:lpstr>
      <vt:lpstr>PowerPoint Presentation</vt:lpstr>
      <vt:lpstr>PowerPoint Presentation</vt:lpstr>
      <vt:lpstr>PowerPoint Presentation</vt:lpstr>
      <vt:lpstr>Add mysql connector to compile library</vt:lpstr>
      <vt:lpstr>PowerPoint Presentation</vt:lpstr>
      <vt:lpstr>MySQL Connection</vt:lpstr>
      <vt:lpstr>MySQL Connection</vt:lpstr>
      <vt:lpstr>Development</vt:lpstr>
      <vt:lpstr>Files</vt:lpstr>
      <vt:lpstr>imports namespaces</vt:lpstr>
      <vt:lpstr>setDataSource</vt:lpstr>
      <vt:lpstr>Home Page</vt:lpstr>
      <vt:lpstr>index.html</vt:lpstr>
      <vt:lpstr>View Guestbook Entries</vt:lpstr>
      <vt:lpstr>view.jsp – query DB</vt:lpstr>
      <vt:lpstr>view.jsp – Display Table</vt:lpstr>
      <vt:lpstr>add.jsp – Declarations</vt:lpstr>
      <vt:lpstr>add.jsp – Format date for DB</vt:lpstr>
      <vt:lpstr>add.jsp – Format date for HTML</vt:lpstr>
      <vt:lpstr>add.jsp - Input Form</vt:lpstr>
      <vt:lpstr>add.Populate Database from form Parameters</vt:lpstr>
      <vt:lpstr>Delete a Guestbook Entry</vt:lpstr>
      <vt:lpstr>delete.jsp – Select record by ID</vt:lpstr>
      <vt:lpstr>delete.jsp - Catch the ID from form</vt:lpstr>
      <vt:lpstr>delete2.jsp – DELETE SQL</vt:lpstr>
      <vt:lpstr>Update a Guestbook Entry</vt:lpstr>
      <vt:lpstr>update.js – get ID Form</vt:lpstr>
      <vt:lpstr>update.js – Query DB using ID</vt:lpstr>
      <vt:lpstr>update.js – Provide form for updating record</vt:lpstr>
      <vt:lpstr>update2.js – Update DB by using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Guestbook Application</dc:title>
  <dc:creator>Tareq Fadel</dc:creator>
  <cp:lastModifiedBy>Tareq Fadel</cp:lastModifiedBy>
  <cp:revision>28</cp:revision>
  <dcterms:created xsi:type="dcterms:W3CDTF">2015-08-02T14:50:16Z</dcterms:created>
  <dcterms:modified xsi:type="dcterms:W3CDTF">2015-08-02T22:51:45Z</dcterms:modified>
</cp:coreProperties>
</file>