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5" r:id="rId2"/>
    <p:sldId id="263" r:id="rId3"/>
    <p:sldId id="257" r:id="rId4"/>
    <p:sldId id="256" r:id="rId5"/>
    <p:sldId id="259" r:id="rId6"/>
    <p:sldId id="260" r:id="rId7"/>
    <p:sldId id="261" r:id="rId8"/>
    <p:sldId id="266"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04415DC-93DD-4C36-8A35-CC4586D9AD6E}" type="datetimeFigureOut">
              <a:rPr lang="en-US" smtClean="0"/>
              <a:pPr/>
              <a:t>4/4/2013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7DCAF-A4CA-4B6C-9A51-CC23452E2A15}"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4415DC-93DD-4C36-8A35-CC4586D9AD6E}" type="datetimeFigureOut">
              <a:rPr lang="en-US" smtClean="0"/>
              <a:pPr/>
              <a:t>4/4/2013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7DCAF-A4CA-4B6C-9A51-CC23452E2A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4415DC-93DD-4C36-8A35-CC4586D9AD6E}" type="datetimeFigureOut">
              <a:rPr lang="en-US" smtClean="0"/>
              <a:pPr/>
              <a:t>4/4/2013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8737DCAF-A4CA-4B6C-9A51-CC23452E2A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4415DC-93DD-4C36-8A35-CC4586D9AD6E}" type="datetimeFigureOut">
              <a:rPr lang="en-US" smtClean="0"/>
              <a:pPr/>
              <a:t>4/4/2013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7DCAF-A4CA-4B6C-9A51-CC23452E2A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04415DC-93DD-4C36-8A35-CC4586D9AD6E}" type="datetimeFigureOut">
              <a:rPr lang="en-US" smtClean="0"/>
              <a:pPr/>
              <a:t>4/4/2013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7DCAF-A4CA-4B6C-9A51-CC23452E2A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04415DC-93DD-4C36-8A35-CC4586D9AD6E}" type="datetimeFigureOut">
              <a:rPr lang="en-US" smtClean="0"/>
              <a:pPr/>
              <a:t>4/4/2013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7DCAF-A4CA-4B6C-9A51-CC23452E2A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04415DC-93DD-4C36-8A35-CC4586D9AD6E}" type="datetimeFigureOut">
              <a:rPr lang="en-US" smtClean="0"/>
              <a:pPr/>
              <a:t>4/4/2013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37DCAF-A4CA-4B6C-9A51-CC23452E2A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04415DC-93DD-4C36-8A35-CC4586D9AD6E}" type="datetimeFigureOut">
              <a:rPr lang="en-US" smtClean="0"/>
              <a:pPr/>
              <a:t>4/4/2013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37DCAF-A4CA-4B6C-9A51-CC23452E2A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415DC-93DD-4C36-8A35-CC4586D9AD6E}" type="datetimeFigureOut">
              <a:rPr lang="en-US" smtClean="0"/>
              <a:pPr/>
              <a:t>4/4/2013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37DCAF-A4CA-4B6C-9A51-CC23452E2A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04415DC-93DD-4C36-8A35-CC4586D9AD6E}" type="datetimeFigureOut">
              <a:rPr lang="en-US" smtClean="0"/>
              <a:pPr/>
              <a:t>4/4/2013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7DCAF-A4CA-4B6C-9A51-CC23452E2A15}"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04415DC-93DD-4C36-8A35-CC4586D9AD6E}" type="datetimeFigureOut">
              <a:rPr lang="en-US" smtClean="0"/>
              <a:pPr/>
              <a:t>4/4/2013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8737DCAF-A4CA-4B6C-9A51-CC23452E2A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04415DC-93DD-4C36-8A35-CC4586D9AD6E}" type="datetimeFigureOut">
              <a:rPr lang="en-US" smtClean="0"/>
              <a:pPr/>
              <a:t>4/4/2013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8737DCAF-A4CA-4B6C-9A51-CC23452E2A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AI Message Milestone 2</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62600"/>
            <a:ext cx="8077200" cy="914400"/>
          </a:xfrm>
        </p:spPr>
        <p:txBody>
          <a:bodyPr/>
          <a:lstStyle/>
          <a:p>
            <a:r>
              <a:rPr lang="en-US" dirty="0" smtClean="0"/>
              <a:t>Data Stuff</a:t>
            </a:r>
            <a:endParaRPr lang="en-US" dirty="0"/>
          </a:p>
        </p:txBody>
      </p:sp>
      <p:sp>
        <p:nvSpPr>
          <p:cNvPr id="3" name="Subtitle 2"/>
          <p:cNvSpPr>
            <a:spLocks noGrp="1"/>
          </p:cNvSpPr>
          <p:nvPr>
            <p:ph type="subTitle" idx="1"/>
          </p:nvPr>
        </p:nvSpPr>
        <p:spPr>
          <a:xfrm>
            <a:off x="533400" y="304800"/>
            <a:ext cx="8077200" cy="457200"/>
          </a:xfrm>
        </p:spPr>
        <p:txBody>
          <a:bodyPr anchor="t">
            <a:normAutofit/>
          </a:bodyPr>
          <a:lstStyle/>
          <a:p>
            <a:r>
              <a:rPr lang="en-US" sz="2400" dirty="0" smtClean="0"/>
              <a:t>On the data side of the application…</a:t>
            </a:r>
          </a:p>
        </p:txBody>
      </p:sp>
      <p:sp>
        <p:nvSpPr>
          <p:cNvPr id="5" name="Subtitle 2"/>
          <p:cNvSpPr txBox="1">
            <a:spLocks/>
          </p:cNvSpPr>
          <p:nvPr/>
        </p:nvSpPr>
        <p:spPr>
          <a:xfrm>
            <a:off x="609600" y="838200"/>
            <a:ext cx="8077200" cy="4038600"/>
          </a:xfrm>
          <a:prstGeom prst="rect">
            <a:avLst/>
          </a:prstGeom>
        </p:spPr>
        <p:txBody>
          <a:bodyPr vert="horz" wrap="square" lIns="118872" tIns="0" rIns="45720" bIns="0" rtlCol="0" anchor="t">
            <a:normAutofit/>
          </a:bodyPr>
          <a:lstStyle/>
          <a:p>
            <a:pPr marL="231775" indent="-231775">
              <a:buClr>
                <a:schemeClr val="accent1"/>
              </a:buClr>
              <a:buSzPct val="80000"/>
              <a:buFont typeface="Arial" pitchFamily="34" charset="0"/>
              <a:buChar char="•"/>
            </a:pPr>
            <a:r>
              <a:rPr lang="en-US" sz="2000" noProof="0" dirty="0" smtClean="0">
                <a:solidFill>
                  <a:srgbClr val="FFFFFF"/>
                </a:solidFill>
              </a:rPr>
              <a:t>In the beginning, we needed to translate the ideas for the game’s dialogue progression and how the player would interact with it into a visual representation of the necessary data.</a:t>
            </a:r>
          </a:p>
          <a:p>
            <a:pPr marL="231775" indent="-231775">
              <a:buClr>
                <a:schemeClr val="accent1"/>
              </a:buClr>
              <a:buSzPct val="80000"/>
              <a:buFont typeface="Arial" pitchFamily="34" charset="0"/>
              <a:buChar char="•"/>
            </a:pPr>
            <a:r>
              <a:rPr lang="en-US" sz="2000" noProof="0" dirty="0" smtClean="0">
                <a:solidFill>
                  <a:srgbClr val="FFFFFF"/>
                </a:solidFill>
              </a:rPr>
              <a:t>The standard interaction involves receiving a text from an NPC, being presented with up to four options, choosing a reply, and repeat.</a:t>
            </a:r>
            <a:br>
              <a:rPr lang="en-US" sz="2000" noProof="0" dirty="0" smtClean="0">
                <a:solidFill>
                  <a:srgbClr val="FFFFFF"/>
                </a:solidFill>
              </a:rPr>
            </a:br>
            <a:r>
              <a:rPr lang="en-US" sz="2000" noProof="0" dirty="0" smtClean="0">
                <a:solidFill>
                  <a:srgbClr val="FFFFFF"/>
                </a:solidFill>
              </a:rPr>
              <a:t>(Multiply this by x NPCs).</a:t>
            </a:r>
          </a:p>
          <a:p>
            <a:pPr marL="231775" indent="-231775">
              <a:buClr>
                <a:schemeClr val="accent1"/>
              </a:buClr>
              <a:buSzPct val="80000"/>
              <a:buFont typeface="Arial" pitchFamily="34" charset="0"/>
              <a:buChar char="•"/>
            </a:pPr>
            <a:r>
              <a:rPr lang="en-US" sz="2000" noProof="0" dirty="0" smtClean="0">
                <a:solidFill>
                  <a:srgbClr val="FFFFFF"/>
                </a:solidFill>
              </a:rPr>
              <a:t>This involved drawing lots of these…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62600"/>
            <a:ext cx="8077200" cy="914400"/>
          </a:xfrm>
        </p:spPr>
        <p:txBody>
          <a:bodyPr/>
          <a:lstStyle/>
          <a:p>
            <a:r>
              <a:rPr lang="en-US" dirty="0" smtClean="0"/>
              <a:t>Data Stuff</a:t>
            </a:r>
            <a:endParaRPr lang="en-US" dirty="0"/>
          </a:p>
        </p:txBody>
      </p:sp>
      <p:pic>
        <p:nvPicPr>
          <p:cNvPr id="9" name="Picture 8" descr="dialoguetree.png"/>
          <p:cNvPicPr>
            <a:picLocks noChangeAspect="1"/>
          </p:cNvPicPr>
          <p:nvPr/>
        </p:nvPicPr>
        <p:blipFill>
          <a:blip r:embed="rId2" cstate="print"/>
          <a:stretch>
            <a:fillRect/>
          </a:stretch>
        </p:blipFill>
        <p:spPr>
          <a:xfrm>
            <a:off x="1371600" y="152400"/>
            <a:ext cx="6522404" cy="4267200"/>
          </a:xfrm>
          <a:prstGeom prst="rect">
            <a:avLst/>
          </a:prstGeom>
        </p:spPr>
      </p:pic>
      <p:sp>
        <p:nvSpPr>
          <p:cNvPr id="11" name="Subtitle 2"/>
          <p:cNvSpPr>
            <a:spLocks noGrp="1"/>
          </p:cNvSpPr>
          <p:nvPr>
            <p:ph type="subTitle" idx="1"/>
          </p:nvPr>
        </p:nvSpPr>
        <p:spPr>
          <a:xfrm>
            <a:off x="1066800" y="4572000"/>
            <a:ext cx="7162800" cy="457200"/>
          </a:xfrm>
        </p:spPr>
        <p:txBody>
          <a:bodyPr anchor="t">
            <a:normAutofit fontScale="92500" lnSpcReduction="20000"/>
          </a:bodyPr>
          <a:lstStyle/>
          <a:p>
            <a:r>
              <a:rPr lang="en-US" sz="1800" dirty="0" smtClean="0"/>
              <a:t>Simplified, shortened version of the dialogue interaction tree for a single NPC.</a:t>
            </a:r>
          </a:p>
          <a:p>
            <a:r>
              <a:rPr lang="en-US" sz="1800" dirty="0" smtClean="0"/>
              <a:t>Drawn using MS Paint and a mouse. Not pictured: carpal tunnel.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62600"/>
            <a:ext cx="8077200" cy="914400"/>
          </a:xfrm>
        </p:spPr>
        <p:txBody>
          <a:bodyPr/>
          <a:lstStyle/>
          <a:p>
            <a:r>
              <a:rPr lang="en-US" dirty="0" smtClean="0"/>
              <a:t>Data Stuff</a:t>
            </a:r>
            <a:endParaRPr lang="en-US" dirty="0"/>
          </a:p>
        </p:txBody>
      </p:sp>
      <p:sp>
        <p:nvSpPr>
          <p:cNvPr id="3" name="Subtitle 2"/>
          <p:cNvSpPr>
            <a:spLocks noGrp="1"/>
          </p:cNvSpPr>
          <p:nvPr>
            <p:ph type="subTitle" idx="1"/>
          </p:nvPr>
        </p:nvSpPr>
        <p:spPr>
          <a:xfrm>
            <a:off x="533400" y="304800"/>
            <a:ext cx="8077200" cy="838200"/>
          </a:xfrm>
        </p:spPr>
        <p:txBody>
          <a:bodyPr anchor="t">
            <a:normAutofit/>
          </a:bodyPr>
          <a:lstStyle/>
          <a:p>
            <a:r>
              <a:rPr lang="en-US" sz="2400" dirty="0" smtClean="0"/>
              <a:t>To translate this into usable game data, we needed to come up with a format that would:</a:t>
            </a:r>
          </a:p>
        </p:txBody>
      </p:sp>
      <p:sp>
        <p:nvSpPr>
          <p:cNvPr id="5" name="Subtitle 2"/>
          <p:cNvSpPr txBox="1">
            <a:spLocks/>
          </p:cNvSpPr>
          <p:nvPr/>
        </p:nvSpPr>
        <p:spPr>
          <a:xfrm>
            <a:off x="609600" y="1143000"/>
            <a:ext cx="8077200" cy="3810000"/>
          </a:xfrm>
          <a:prstGeom prst="rect">
            <a:avLst/>
          </a:prstGeom>
        </p:spPr>
        <p:txBody>
          <a:bodyPr vert="horz" wrap="square" lIns="118872" tIns="0" rIns="45720" bIns="0" rtlCol="0" anchor="t">
            <a:normAutofit/>
          </a:bodyPr>
          <a:lstStyle/>
          <a:p>
            <a:pPr marL="231775" marR="0" lvl="0" indent="-231775" algn="l" defTabSz="914400" rtl="0" eaLnBrk="1" fontAlgn="auto" latinLnBrk="0" hangingPunct="1">
              <a:lnSpc>
                <a:spcPct val="100000"/>
              </a:lnSpc>
              <a:spcAft>
                <a:spcPts val="0"/>
              </a:spcAft>
              <a:buClr>
                <a:schemeClr val="accent1"/>
              </a:buClr>
              <a:buSzPct val="80000"/>
              <a:buFont typeface="Arial" pitchFamily="34" charset="0"/>
              <a:buChar char="•"/>
              <a:tabLst/>
              <a:defRPr/>
            </a:pPr>
            <a:r>
              <a:rPr kumimoji="0" lang="en-US" sz="2000" b="0" i="0" u="none" strike="noStrike" kern="1200" cap="none" spc="0" normalizeH="0" baseline="0" noProof="0" dirty="0" smtClean="0">
                <a:ln>
                  <a:noFill/>
                </a:ln>
                <a:solidFill>
                  <a:srgbClr val="FFFFFF"/>
                </a:solidFill>
                <a:effectLst/>
                <a:uLnTx/>
                <a:uFillTx/>
                <a:latin typeface="+mn-lt"/>
                <a:ea typeface="+mn-ea"/>
                <a:cs typeface="+mn-cs"/>
              </a:rPr>
              <a:t>Represent all data necessary</a:t>
            </a:r>
            <a:r>
              <a:rPr kumimoji="0" lang="en-US" sz="2000" b="0" i="0" u="none" strike="noStrike" kern="1200" cap="none" spc="0" normalizeH="0" noProof="0" dirty="0" smtClean="0">
                <a:ln>
                  <a:noFill/>
                </a:ln>
                <a:solidFill>
                  <a:srgbClr val="FFFFFF"/>
                </a:solidFill>
                <a:effectLst/>
                <a:uLnTx/>
                <a:uFillTx/>
                <a:latin typeface="+mn-lt"/>
                <a:ea typeface="+mn-ea"/>
                <a:cs typeface="+mn-cs"/>
              </a:rPr>
              <a:t> for the normal game flow and also inherently account for special cases.</a:t>
            </a:r>
          </a:p>
          <a:p>
            <a:pPr marL="231775" marR="0" lvl="0" indent="-231775" algn="l" defTabSz="914400" rtl="0" eaLnBrk="1" fontAlgn="auto" latinLnBrk="0" hangingPunct="1">
              <a:lnSpc>
                <a:spcPct val="100000"/>
              </a:lnSpc>
              <a:spcAft>
                <a:spcPts val="0"/>
              </a:spcAft>
              <a:buClr>
                <a:schemeClr val="accent1"/>
              </a:buClr>
              <a:buSzPct val="80000"/>
              <a:buFont typeface="Arial" pitchFamily="34" charset="0"/>
              <a:buChar char="•"/>
              <a:tabLst/>
              <a:defRPr/>
            </a:pPr>
            <a:r>
              <a:rPr lang="en-US" sz="2000" dirty="0" smtClean="0">
                <a:solidFill>
                  <a:srgbClr val="FFFFFF"/>
                </a:solidFill>
              </a:rPr>
              <a:t>Store the data as concisely as possible, from both the programming (physical memory) and the writing (eliminating redundancy) perspectives.</a:t>
            </a:r>
          </a:p>
          <a:p>
            <a:pPr marL="231775" marR="0" lvl="0" indent="-231775" algn="l" defTabSz="914400" rtl="0" eaLnBrk="1" fontAlgn="auto" latinLnBrk="0" hangingPunct="1">
              <a:lnSpc>
                <a:spcPct val="100000"/>
              </a:lnSpc>
              <a:spcAft>
                <a:spcPts val="0"/>
              </a:spcAft>
              <a:buClr>
                <a:schemeClr val="accent1"/>
              </a:buClr>
              <a:buSzPct val="80000"/>
              <a:buFont typeface="Arial" pitchFamily="34" charset="0"/>
              <a:buChar char="•"/>
              <a:tabLst/>
              <a:defRPr/>
            </a:pPr>
            <a:r>
              <a:rPr kumimoji="0" lang="en-US" sz="2000" b="0" i="0" u="none" strike="noStrike" kern="1200" cap="none" spc="0" normalizeH="0" noProof="0" dirty="0" smtClean="0">
                <a:ln>
                  <a:noFill/>
                </a:ln>
                <a:solidFill>
                  <a:srgbClr val="FFFFFF"/>
                </a:solidFill>
                <a:effectLst/>
                <a:uLnTx/>
                <a:uFillTx/>
                <a:latin typeface="+mn-lt"/>
                <a:ea typeface="+mn-ea"/>
                <a:cs typeface="+mn-cs"/>
              </a:rPr>
              <a:t>Make the writing process as quick and easy as possible, while still retaining the functionality of a </a:t>
            </a:r>
            <a:r>
              <a:rPr kumimoji="0" lang="en-US" sz="2000" b="0" i="0" u="none" strike="sngStrike" kern="1200" cap="none" spc="0" normalizeH="0" noProof="0" dirty="0" smtClean="0">
                <a:ln>
                  <a:noFill/>
                </a:ln>
                <a:solidFill>
                  <a:srgbClr val="FFFFFF"/>
                </a:solidFill>
                <a:effectLst/>
                <a:uLnTx/>
                <a:uFillTx/>
                <a:latin typeface="+mn-lt"/>
                <a:ea typeface="+mn-ea"/>
                <a:cs typeface="+mn-cs"/>
              </a:rPr>
              <a:t>dynamic</a:t>
            </a:r>
            <a:r>
              <a:rPr kumimoji="0" lang="en-US" sz="2000" b="0" i="0" u="none" kern="1200" cap="none" spc="0" normalizeH="0" noProof="0" dirty="0" smtClean="0">
                <a:ln>
                  <a:noFill/>
                </a:ln>
                <a:solidFill>
                  <a:srgbClr val="FFFFFF"/>
                </a:solidFill>
                <a:effectLst/>
                <a:uLnTx/>
                <a:uFillTx/>
                <a:latin typeface="+mn-lt"/>
                <a:ea typeface="+mn-ea"/>
                <a:cs typeface="+mn-cs"/>
              </a:rPr>
              <a:t> (multiple path) script.</a:t>
            </a:r>
          </a:p>
          <a:p>
            <a:pPr marL="231775" marR="0" lvl="0" indent="-231775" algn="l" defTabSz="914400" rtl="0" eaLnBrk="1" fontAlgn="auto" latinLnBrk="0" hangingPunct="1">
              <a:lnSpc>
                <a:spcPct val="100000"/>
              </a:lnSpc>
              <a:spcAft>
                <a:spcPts val="0"/>
              </a:spcAft>
              <a:buClr>
                <a:schemeClr val="accent1"/>
              </a:buClr>
              <a:buSzPct val="80000"/>
              <a:buFont typeface="Arial" pitchFamily="34" charset="0"/>
              <a:buChar char="•"/>
              <a:tabLst/>
              <a:defRPr/>
            </a:pPr>
            <a:r>
              <a:rPr lang="en-US" sz="2000" noProof="0" dirty="0" smtClean="0">
                <a:solidFill>
                  <a:srgbClr val="FFFFFF"/>
                </a:solidFill>
              </a:rPr>
              <a:t>Integrate with Marmalade without any issues.</a:t>
            </a:r>
          </a:p>
          <a:p>
            <a:pPr marL="231775" marR="0" lvl="0" indent="-231775" algn="l" defTabSz="914400" rtl="0" eaLnBrk="1" fontAlgn="auto" latinLnBrk="0" hangingPunct="1">
              <a:lnSpc>
                <a:spcPct val="100000"/>
              </a:lnSpc>
              <a:spcAft>
                <a:spcPts val="0"/>
              </a:spcAft>
              <a:buClr>
                <a:schemeClr val="accent1"/>
              </a:buClr>
              <a:buSzPct val="80000"/>
              <a:buFont typeface="Arial" pitchFamily="34" charset="0"/>
              <a:buChar char="•"/>
              <a:tabLst/>
              <a:defRPr/>
            </a:pPr>
            <a:r>
              <a:rPr lang="en-US" sz="2000" noProof="0" dirty="0" smtClean="0">
                <a:solidFill>
                  <a:srgbClr val="FFFFFF"/>
                </a:solidFill>
              </a:rPr>
              <a:t>Allow the game to quickly save and access different game states for multiple characters simultaneously.</a:t>
            </a:r>
          </a:p>
          <a:p>
            <a:pPr marL="231775" marR="0" lvl="0" indent="-231775" algn="l" defTabSz="914400" rtl="0" eaLnBrk="1" fontAlgn="auto" latinLnBrk="0" hangingPunct="1">
              <a:lnSpc>
                <a:spcPct val="100000"/>
              </a:lnSpc>
              <a:spcAft>
                <a:spcPts val="0"/>
              </a:spcAft>
              <a:buClr>
                <a:schemeClr val="accent1"/>
              </a:buClr>
              <a:buSzPct val="80000"/>
              <a:buFont typeface="Arial" pitchFamily="34" charset="0"/>
              <a:buChar char="•"/>
              <a:tabLst/>
              <a:defRPr/>
            </a:pPr>
            <a:r>
              <a:rPr lang="en-US" sz="2000" dirty="0" smtClean="0">
                <a:solidFill>
                  <a:srgbClr val="FFFFFF"/>
                </a:solidFill>
              </a:rPr>
              <a:t>Minimize the effort needed to use the data on the UI end.</a:t>
            </a:r>
          </a:p>
          <a:p>
            <a:pPr marL="231775" marR="0" lvl="0" indent="-231775" algn="l" defTabSz="914400" rtl="0" eaLnBrk="1" fontAlgn="auto" latinLnBrk="0" hangingPunct="1">
              <a:lnSpc>
                <a:spcPct val="100000"/>
              </a:lnSpc>
              <a:spcAft>
                <a:spcPts val="0"/>
              </a:spcAft>
              <a:buClr>
                <a:schemeClr val="accent1"/>
              </a:buClr>
              <a:buSzPct val="80000"/>
              <a:buFont typeface="Arial" pitchFamily="34" charset="0"/>
              <a:buChar char="•"/>
              <a:tabLst/>
              <a:defRPr/>
            </a:pPr>
            <a:r>
              <a:rPr lang="en-US" sz="2000" noProof="0" dirty="0" smtClean="0">
                <a:solidFill>
                  <a:srgbClr val="FFFFFF"/>
                </a:solidFill>
              </a:rPr>
              <a:t>Minimize the effort needed to add content in the future.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62600"/>
            <a:ext cx="8077200" cy="914400"/>
          </a:xfrm>
        </p:spPr>
        <p:txBody>
          <a:bodyPr/>
          <a:lstStyle/>
          <a:p>
            <a:r>
              <a:rPr lang="en-US" dirty="0" smtClean="0"/>
              <a:t>Data Stuff</a:t>
            </a:r>
            <a:endParaRPr lang="en-US" dirty="0"/>
          </a:p>
        </p:txBody>
      </p:sp>
      <p:pic>
        <p:nvPicPr>
          <p:cNvPr id="9" name="Picture 8" descr="excelexample.png"/>
          <p:cNvPicPr>
            <a:picLocks noChangeAspect="1"/>
          </p:cNvPicPr>
          <p:nvPr/>
        </p:nvPicPr>
        <p:blipFill>
          <a:blip r:embed="rId2" cstate="print"/>
          <a:stretch>
            <a:fillRect/>
          </a:stretch>
        </p:blipFill>
        <p:spPr>
          <a:xfrm>
            <a:off x="1371600" y="1524000"/>
            <a:ext cx="6096000" cy="1544140"/>
          </a:xfrm>
          <a:prstGeom prst="rect">
            <a:avLst/>
          </a:prstGeom>
        </p:spPr>
      </p:pic>
      <p:sp>
        <p:nvSpPr>
          <p:cNvPr id="10" name="Subtitle 2"/>
          <p:cNvSpPr>
            <a:spLocks noGrp="1"/>
          </p:cNvSpPr>
          <p:nvPr>
            <p:ph type="subTitle" idx="1"/>
          </p:nvPr>
        </p:nvSpPr>
        <p:spPr>
          <a:xfrm>
            <a:off x="533400" y="228600"/>
            <a:ext cx="8077200" cy="381000"/>
          </a:xfrm>
        </p:spPr>
        <p:txBody>
          <a:bodyPr anchor="t">
            <a:normAutofit/>
          </a:bodyPr>
          <a:lstStyle/>
          <a:p>
            <a:r>
              <a:rPr lang="en-US" sz="2400" dirty="0" smtClean="0"/>
              <a:t>Solution:</a:t>
            </a:r>
          </a:p>
        </p:txBody>
      </p:sp>
      <p:sp>
        <p:nvSpPr>
          <p:cNvPr id="11" name="Subtitle 2"/>
          <p:cNvSpPr txBox="1">
            <a:spLocks/>
          </p:cNvSpPr>
          <p:nvPr/>
        </p:nvSpPr>
        <p:spPr>
          <a:xfrm>
            <a:off x="609600" y="762000"/>
            <a:ext cx="7848600" cy="762000"/>
          </a:xfrm>
          <a:prstGeom prst="rect">
            <a:avLst/>
          </a:prstGeom>
        </p:spPr>
        <p:txBody>
          <a:bodyPr vert="horz" wrap="square" lIns="118872" tIns="0" rIns="45720" bIns="0" rtlCol="0" anchor="t">
            <a:normAutofit fontScale="62500" lnSpcReduction="20000"/>
          </a:bodyPr>
          <a:lstStyle/>
          <a:p>
            <a:pPr marL="231775" indent="-231775">
              <a:buClr>
                <a:schemeClr val="accent1"/>
              </a:buClr>
              <a:buSzPct val="80000"/>
              <a:buFont typeface="Arial" pitchFamily="34" charset="0"/>
              <a:buChar char="•"/>
            </a:pPr>
            <a:r>
              <a:rPr lang="en-US" sz="2000" noProof="0" dirty="0" smtClean="0">
                <a:solidFill>
                  <a:srgbClr val="FFFFFF"/>
                </a:solidFill>
              </a:rPr>
              <a:t>Excel table. </a:t>
            </a:r>
            <a:r>
              <a:rPr lang="en-US" sz="2000" dirty="0" smtClean="0">
                <a:solidFill>
                  <a:srgbClr val="FFFFFF"/>
                </a:solidFill>
              </a:rPr>
              <a:t>Each row is a dialogue exchange, containing the NPC’s text to receive, the ids for the four reply options (which reference another xml table), the player’s text to send for each option, and four ints, pointing to the next row of dialogue to follow each reply option.</a:t>
            </a:r>
          </a:p>
          <a:p>
            <a:pPr marL="231775" indent="-231775">
              <a:buClr>
                <a:schemeClr val="accent1"/>
              </a:buClr>
              <a:buSzPct val="80000"/>
              <a:buFont typeface="Arial" pitchFamily="34" charset="0"/>
              <a:buChar char="•"/>
            </a:pPr>
            <a:r>
              <a:rPr lang="en-US" sz="2000" noProof="0" dirty="0" smtClean="0">
                <a:solidFill>
                  <a:srgbClr val="FFFFFF"/>
                </a:solidFill>
              </a:rPr>
              <a:t>Stephen writes the entire dialogue tree for a character in this format, with one excel file for each character.</a:t>
            </a:r>
          </a:p>
        </p:txBody>
      </p:sp>
      <p:sp>
        <p:nvSpPr>
          <p:cNvPr id="12" name="Subtitle 2"/>
          <p:cNvSpPr txBox="1">
            <a:spLocks/>
          </p:cNvSpPr>
          <p:nvPr/>
        </p:nvSpPr>
        <p:spPr>
          <a:xfrm>
            <a:off x="609600" y="3200400"/>
            <a:ext cx="8077200" cy="228600"/>
          </a:xfrm>
          <a:prstGeom prst="rect">
            <a:avLst/>
          </a:prstGeom>
        </p:spPr>
        <p:txBody>
          <a:bodyPr vert="horz" wrap="square" lIns="118872" tIns="0" rIns="45720" bIns="0" rtlCol="0" anchor="t">
            <a:normAutofit/>
          </a:bodyPr>
          <a:lstStyle/>
          <a:p>
            <a:pPr marL="231775" indent="-231775">
              <a:buClr>
                <a:schemeClr val="accent1"/>
              </a:buClr>
              <a:buSzPct val="80000"/>
              <a:buFont typeface="Arial" pitchFamily="34" charset="0"/>
              <a:buChar char="•"/>
            </a:pPr>
            <a:r>
              <a:rPr lang="en-US" sz="1400" dirty="0" smtClean="0">
                <a:solidFill>
                  <a:srgbClr val="FFFFFF"/>
                </a:solidFill>
              </a:rPr>
              <a:t>We then convert the excel table to an xml file. (Marmalade has support for tinyxml)</a:t>
            </a:r>
            <a:endParaRPr lang="en-US" sz="1400" noProof="0" dirty="0" smtClean="0">
              <a:solidFill>
                <a:srgbClr val="FFFFFF"/>
              </a:solidFill>
            </a:endParaRPr>
          </a:p>
        </p:txBody>
      </p:sp>
      <p:pic>
        <p:nvPicPr>
          <p:cNvPr id="15" name="Picture 14" descr="xmlexample.png"/>
          <p:cNvPicPr>
            <a:picLocks noChangeAspect="1"/>
          </p:cNvPicPr>
          <p:nvPr/>
        </p:nvPicPr>
        <p:blipFill>
          <a:blip r:embed="rId3" cstate="print"/>
          <a:stretch>
            <a:fillRect/>
          </a:stretch>
        </p:blipFill>
        <p:spPr>
          <a:xfrm>
            <a:off x="1219200" y="3505200"/>
            <a:ext cx="6462320" cy="1371719"/>
          </a:xfrm>
          <a:prstGeom prst="rect">
            <a:avLst/>
          </a:prstGeom>
        </p:spPr>
      </p:pic>
      <p:sp>
        <p:nvSpPr>
          <p:cNvPr id="19" name="Rounded Rectangle 18"/>
          <p:cNvSpPr/>
          <p:nvPr/>
        </p:nvSpPr>
        <p:spPr>
          <a:xfrm>
            <a:off x="1600200" y="1905000"/>
            <a:ext cx="1524000" cy="304800"/>
          </a:xfrm>
          <a:prstGeom prst="roundRect">
            <a:avLst/>
          </a:prstGeom>
          <a:solidFill>
            <a:schemeClr val="accent1">
              <a:alpha val="25000"/>
            </a:schemeClr>
          </a:solidFill>
          <a:ln w="25400" cmpd="sng">
            <a:solidFill>
              <a:schemeClr val="accent1">
                <a:shade val="50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hape 55"/>
          <p:cNvCxnSpPr>
            <a:stCxn id="19" idx="1"/>
          </p:cNvCxnSpPr>
          <p:nvPr/>
        </p:nvCxnSpPr>
        <p:spPr>
          <a:xfrm rot="10800000" flipH="1" flipV="1">
            <a:off x="1600200" y="2057400"/>
            <a:ext cx="533400" cy="2286000"/>
          </a:xfrm>
          <a:prstGeom prst="curvedConnector4">
            <a:avLst>
              <a:gd name="adj1" fmla="val -207428"/>
              <a:gd name="adj2" fmla="val 99733"/>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62600"/>
            <a:ext cx="8077200" cy="914400"/>
          </a:xfrm>
        </p:spPr>
        <p:txBody>
          <a:bodyPr/>
          <a:lstStyle/>
          <a:p>
            <a:r>
              <a:rPr lang="en-US" dirty="0" smtClean="0"/>
              <a:t>Data Stuff</a:t>
            </a:r>
            <a:endParaRPr lang="en-US" dirty="0"/>
          </a:p>
        </p:txBody>
      </p:sp>
      <p:sp>
        <p:nvSpPr>
          <p:cNvPr id="10" name="Subtitle 2"/>
          <p:cNvSpPr>
            <a:spLocks noGrp="1"/>
          </p:cNvSpPr>
          <p:nvPr>
            <p:ph type="subTitle" idx="1"/>
          </p:nvPr>
        </p:nvSpPr>
        <p:spPr>
          <a:xfrm>
            <a:off x="533400" y="228600"/>
            <a:ext cx="8077200" cy="381000"/>
          </a:xfrm>
        </p:spPr>
        <p:txBody>
          <a:bodyPr anchor="t">
            <a:normAutofit/>
          </a:bodyPr>
          <a:lstStyle/>
          <a:p>
            <a:r>
              <a:rPr lang="en-US" sz="2400" dirty="0" smtClean="0"/>
              <a:t>Into code:</a:t>
            </a:r>
          </a:p>
        </p:txBody>
      </p:sp>
      <p:sp>
        <p:nvSpPr>
          <p:cNvPr id="11" name="Subtitle 2"/>
          <p:cNvSpPr txBox="1">
            <a:spLocks/>
          </p:cNvSpPr>
          <p:nvPr/>
        </p:nvSpPr>
        <p:spPr>
          <a:xfrm>
            <a:off x="609600" y="762000"/>
            <a:ext cx="7848600" cy="4267200"/>
          </a:xfrm>
          <a:prstGeom prst="rect">
            <a:avLst/>
          </a:prstGeom>
        </p:spPr>
        <p:txBody>
          <a:bodyPr vert="horz" wrap="square" lIns="118872" tIns="0" rIns="45720" bIns="0" rtlCol="0" anchor="t">
            <a:normAutofit lnSpcReduction="10000"/>
          </a:bodyPr>
          <a:lstStyle/>
          <a:p>
            <a:pPr marL="231775" indent="-231775">
              <a:buClr>
                <a:schemeClr val="accent1"/>
              </a:buClr>
              <a:buSzPct val="80000"/>
              <a:buFont typeface="Arial" pitchFamily="34" charset="0"/>
              <a:buChar char="•"/>
            </a:pPr>
            <a:r>
              <a:rPr lang="en-US" sz="2000" dirty="0" smtClean="0">
                <a:solidFill>
                  <a:srgbClr val="FFFFFF"/>
                </a:solidFill>
              </a:rPr>
              <a:t>All of the data management code is utilized through key functions in a single interface, the NPC class, an object of which represents a character.</a:t>
            </a:r>
            <a:endParaRPr lang="en-US" sz="2000" noProof="0" dirty="0" smtClean="0">
              <a:solidFill>
                <a:srgbClr val="FFFFFF"/>
              </a:solidFill>
            </a:endParaRPr>
          </a:p>
          <a:p>
            <a:pPr marL="231775" indent="-231775">
              <a:buClr>
                <a:schemeClr val="accent1"/>
              </a:buClr>
              <a:buSzPct val="80000"/>
              <a:buFont typeface="Arial" pitchFamily="34" charset="0"/>
              <a:buChar char="•"/>
            </a:pPr>
            <a:r>
              <a:rPr lang="en-US" sz="2000" noProof="0" dirty="0" smtClean="0">
                <a:solidFill>
                  <a:srgbClr val="FFFFFF"/>
                </a:solidFill>
              </a:rPr>
              <a:t>When the data for a character needs to be loaded (at the moment this is whenever an NPC object is created), the NPC class populates an array of DialogueRow objects</a:t>
            </a:r>
            <a:r>
              <a:rPr lang="en-US" sz="2000" dirty="0" smtClean="0">
                <a:solidFill>
                  <a:srgbClr val="FFFFFF"/>
                </a:solidFill>
              </a:rPr>
              <a:t> with their respective values from the xml file with the filename passed to the constructor.</a:t>
            </a:r>
          </a:p>
          <a:p>
            <a:pPr marL="231775" indent="-231775">
              <a:buClr>
                <a:schemeClr val="accent1"/>
              </a:buClr>
              <a:buSzPct val="80000"/>
              <a:buFont typeface="Arial" pitchFamily="34" charset="0"/>
              <a:buChar char="•"/>
            </a:pPr>
            <a:r>
              <a:rPr lang="en-US" sz="2000" dirty="0" smtClean="0">
                <a:solidFill>
                  <a:srgbClr val="FFFFFF"/>
                </a:solidFill>
              </a:rPr>
              <a:t>The game can then be operated by simply repeatedly calling the NPC object’s member functions in order, i.e.</a:t>
            </a:r>
          </a:p>
          <a:p>
            <a:pPr marL="688975" lvl="1" indent="-231775">
              <a:buClr>
                <a:schemeClr val="accent1"/>
              </a:buClr>
              <a:buSzPct val="80000"/>
            </a:pPr>
            <a:endParaRPr lang="en-US" sz="1400" dirty="0">
              <a:solidFill>
                <a:srgbClr val="FFFFFF"/>
              </a:solidFill>
            </a:endParaRPr>
          </a:p>
          <a:p>
            <a:pPr marL="688975" lvl="1" indent="-231775">
              <a:buClr>
                <a:schemeClr val="accent1"/>
              </a:buClr>
              <a:buSzPct val="80000"/>
            </a:pPr>
            <a:r>
              <a:rPr lang="en-US" sz="1400" dirty="0" smtClean="0">
                <a:solidFill>
                  <a:srgbClr val="FFFFFF"/>
                </a:solidFill>
              </a:rPr>
              <a:t>NPC* Rick = new NPC(“Rick”);</a:t>
            </a:r>
          </a:p>
          <a:p>
            <a:pPr marL="688975" lvl="1" indent="-231775">
              <a:buClr>
                <a:schemeClr val="accent1"/>
              </a:buClr>
              <a:buSzPct val="80000"/>
            </a:pPr>
            <a:r>
              <a:rPr lang="en-US" sz="1400" dirty="0" smtClean="0">
                <a:solidFill>
                  <a:srgbClr val="FFFFFF"/>
                </a:solidFill>
              </a:rPr>
              <a:t>Rick-&gt;getText();</a:t>
            </a:r>
          </a:p>
          <a:p>
            <a:pPr marL="688975" lvl="1" indent="-231775">
              <a:buClr>
                <a:schemeClr val="accent1"/>
              </a:buClr>
              <a:buSzPct val="80000"/>
            </a:pPr>
            <a:r>
              <a:rPr lang="en-US" sz="1400" dirty="0" smtClean="0">
                <a:solidFill>
                  <a:srgbClr val="FFFFFF"/>
                </a:solidFill>
              </a:rPr>
              <a:t>Rick-&gt;getReplyOptions();</a:t>
            </a:r>
          </a:p>
          <a:p>
            <a:pPr marL="688975" lvl="1" indent="-231775">
              <a:buClr>
                <a:schemeClr val="accent1"/>
              </a:buClr>
              <a:buSzPct val="80000"/>
            </a:pPr>
            <a:r>
              <a:rPr lang="en-US" sz="1400" dirty="0" smtClean="0">
                <a:solidFill>
                  <a:srgbClr val="FFFFFF"/>
                </a:solidFill>
              </a:rPr>
              <a:t>Rick-&gt;sendText(chosenReply);</a:t>
            </a:r>
          </a:p>
          <a:p>
            <a:pPr marL="688975" lvl="1" indent="-231775">
              <a:buClr>
                <a:schemeClr val="accent1"/>
              </a:buClr>
              <a:buSzPct val="80000"/>
            </a:pPr>
            <a:endParaRPr lang="en-US" sz="2000" dirty="0" smtClean="0">
              <a:solidFill>
                <a:srgbClr val="FFFFFF"/>
              </a:solidFill>
            </a:endParaRPr>
          </a:p>
          <a:p>
            <a:pPr marL="231775" lvl="1" indent="-231775">
              <a:buClr>
                <a:schemeClr val="accent1"/>
              </a:buClr>
              <a:buSzPct val="80000"/>
              <a:buFont typeface="Arial" pitchFamily="34" charset="0"/>
              <a:buChar char="•"/>
            </a:pPr>
            <a:r>
              <a:rPr lang="en-US" sz="2000" dirty="0" smtClean="0">
                <a:solidFill>
                  <a:srgbClr val="FFFFFF"/>
                </a:solidFill>
              </a:rPr>
              <a:t>The NPC object tracks the player’s progression through the array. But what if the app is shut down?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62600"/>
            <a:ext cx="8077200" cy="914400"/>
          </a:xfrm>
        </p:spPr>
        <p:txBody>
          <a:bodyPr/>
          <a:lstStyle/>
          <a:p>
            <a:r>
              <a:rPr lang="en-US" dirty="0" smtClean="0"/>
              <a:t>Data Stuff</a:t>
            </a:r>
            <a:endParaRPr lang="en-US" dirty="0"/>
          </a:p>
        </p:txBody>
      </p:sp>
      <p:sp>
        <p:nvSpPr>
          <p:cNvPr id="10" name="Subtitle 2"/>
          <p:cNvSpPr>
            <a:spLocks noGrp="1"/>
          </p:cNvSpPr>
          <p:nvPr>
            <p:ph type="subTitle" idx="1"/>
          </p:nvPr>
        </p:nvSpPr>
        <p:spPr>
          <a:xfrm>
            <a:off x="533400" y="228600"/>
            <a:ext cx="8077200" cy="381000"/>
          </a:xfrm>
        </p:spPr>
        <p:txBody>
          <a:bodyPr anchor="t">
            <a:normAutofit/>
          </a:bodyPr>
          <a:lstStyle/>
          <a:p>
            <a:r>
              <a:rPr lang="en-US" sz="2400" dirty="0" smtClean="0"/>
              <a:t>History</a:t>
            </a:r>
          </a:p>
        </p:txBody>
      </p:sp>
      <p:sp>
        <p:nvSpPr>
          <p:cNvPr id="11" name="Subtitle 2"/>
          <p:cNvSpPr txBox="1">
            <a:spLocks/>
          </p:cNvSpPr>
          <p:nvPr/>
        </p:nvSpPr>
        <p:spPr>
          <a:xfrm>
            <a:off x="609600" y="762000"/>
            <a:ext cx="7848600" cy="4267200"/>
          </a:xfrm>
          <a:prstGeom prst="rect">
            <a:avLst/>
          </a:prstGeom>
        </p:spPr>
        <p:txBody>
          <a:bodyPr vert="horz" wrap="square" lIns="118872" tIns="0" rIns="45720" bIns="0" rtlCol="0" anchor="t">
            <a:normAutofit/>
          </a:bodyPr>
          <a:lstStyle/>
          <a:p>
            <a:pPr marL="231775" indent="-231775">
              <a:buClr>
                <a:schemeClr val="accent1"/>
              </a:buClr>
              <a:buSzPct val="80000"/>
              <a:buFont typeface="Arial" pitchFamily="34" charset="0"/>
              <a:buChar char="•"/>
            </a:pPr>
            <a:r>
              <a:rPr lang="en-US" sz="2000" noProof="0" dirty="0" smtClean="0">
                <a:solidFill>
                  <a:srgbClr val="FFFFFF"/>
                </a:solidFill>
              </a:rPr>
              <a:t>When the NPC is created, the game also reads the data from another xml file called “&lt;npcname&gt;History.xml”, or creates a new one if it does not exist.</a:t>
            </a:r>
          </a:p>
          <a:p>
            <a:pPr marL="231775" indent="-231775">
              <a:buClr>
                <a:schemeClr val="accent1"/>
              </a:buClr>
              <a:buSzPct val="80000"/>
              <a:buFont typeface="Arial" pitchFamily="34" charset="0"/>
              <a:buChar char="•"/>
            </a:pPr>
            <a:r>
              <a:rPr lang="en-US" sz="2000" dirty="0" smtClean="0">
                <a:solidFill>
                  <a:srgbClr val="FFFFFF"/>
                </a:solidFill>
              </a:rPr>
              <a:t>Whenever either getText() or sendText() is called, the string is written to the history file along with the id of the row it is in, or the id of the row it points to, respectively, in alternating elements.</a:t>
            </a:r>
          </a:p>
          <a:p>
            <a:pPr marL="231775" indent="-231775">
              <a:buClr>
                <a:schemeClr val="accent1"/>
              </a:buClr>
              <a:buSzPct val="80000"/>
              <a:buFont typeface="Arial" pitchFamily="34" charset="0"/>
              <a:buChar char="•"/>
            </a:pPr>
            <a:r>
              <a:rPr lang="en-US" sz="2000" dirty="0" smtClean="0">
                <a:solidFill>
                  <a:srgbClr val="FFFFFF"/>
                </a:solidFill>
              </a:rPr>
              <a:t>If the history file has stuff in it when the NPC object is created, it will be loaded into an array of strings and update the NPC object to use the last element’s id value as the current position. The history array can then be called to load the previous text exchanges before the new getText() or sendText() call.</a:t>
            </a:r>
          </a:p>
          <a:p>
            <a:pPr marL="231775" indent="-231775">
              <a:buClr>
                <a:schemeClr val="accent1"/>
              </a:buClr>
              <a:buSzPct val="80000"/>
              <a:buFont typeface="Arial" pitchFamily="34" charset="0"/>
              <a:buChar char="•"/>
            </a:pPr>
            <a:r>
              <a:rPr lang="en-US" sz="2000" dirty="0" smtClean="0">
                <a:solidFill>
                  <a:srgbClr val="FFFFFF"/>
                </a:solidFill>
              </a:rPr>
              <a:t>This is how we save the game state of the player, as each NPC will have its own history file consistently updated throughout the game.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62600"/>
            <a:ext cx="8077200" cy="914400"/>
          </a:xfrm>
        </p:spPr>
        <p:txBody>
          <a:bodyPr/>
          <a:lstStyle/>
          <a:p>
            <a:r>
              <a:rPr lang="en-US" dirty="0" smtClean="0"/>
              <a:t>Marmalade </a:t>
            </a:r>
            <a:r>
              <a:rPr lang="en-US" dirty="0" err="1" smtClean="0"/>
              <a:t>WHYYYYYYYyyyy</a:t>
            </a:r>
            <a:endParaRPr lang="en-US" dirty="0"/>
          </a:p>
        </p:txBody>
      </p:sp>
      <p:sp>
        <p:nvSpPr>
          <p:cNvPr id="10" name="Subtitle 2"/>
          <p:cNvSpPr>
            <a:spLocks noGrp="1"/>
          </p:cNvSpPr>
          <p:nvPr>
            <p:ph type="subTitle" idx="1"/>
          </p:nvPr>
        </p:nvSpPr>
        <p:spPr>
          <a:xfrm>
            <a:off x="533400" y="228600"/>
            <a:ext cx="8077200" cy="381000"/>
          </a:xfrm>
        </p:spPr>
        <p:txBody>
          <a:bodyPr anchor="t">
            <a:noAutofit/>
          </a:bodyPr>
          <a:lstStyle/>
          <a:p>
            <a:r>
              <a:rPr lang="en-US" sz="3200" dirty="0" smtClean="0"/>
              <a:t>Working With a Toolset</a:t>
            </a:r>
            <a:endParaRPr lang="en-US" sz="3200" dirty="0" smtClean="0"/>
          </a:p>
        </p:txBody>
      </p:sp>
      <p:sp>
        <p:nvSpPr>
          <p:cNvPr id="11" name="Subtitle 2"/>
          <p:cNvSpPr txBox="1">
            <a:spLocks/>
          </p:cNvSpPr>
          <p:nvPr/>
        </p:nvSpPr>
        <p:spPr>
          <a:xfrm>
            <a:off x="609600" y="762000"/>
            <a:ext cx="7848600" cy="4267200"/>
          </a:xfrm>
          <a:prstGeom prst="rect">
            <a:avLst/>
          </a:prstGeom>
        </p:spPr>
        <p:txBody>
          <a:bodyPr vert="horz" wrap="square" lIns="118872" tIns="0" rIns="45720" bIns="0" rtlCol="0" anchor="t">
            <a:normAutofit/>
          </a:bodyPr>
          <a:lstStyle/>
          <a:p>
            <a:pPr marL="231775" indent="-231775">
              <a:buClr>
                <a:schemeClr val="accent1"/>
              </a:buClr>
              <a:buSzPct val="80000"/>
              <a:buFont typeface="Arial" pitchFamily="34" charset="0"/>
              <a:buChar char="•"/>
            </a:pPr>
            <a:r>
              <a:rPr lang="en-US" sz="3200" dirty="0" smtClean="0">
                <a:solidFill>
                  <a:srgbClr val="FFFFFF"/>
                </a:solidFill>
              </a:rPr>
              <a:t>Marmalade does this thing where….it doesn’t.</a:t>
            </a:r>
            <a:endParaRPr lang="en-US" sz="3200" dirty="0" smtClean="0">
              <a:solidFill>
                <a:srgbClr val="FFFFFF"/>
              </a:solidFill>
            </a:endParaRPr>
          </a:p>
          <a:p>
            <a:pPr marL="231775" indent="-231775">
              <a:buClr>
                <a:schemeClr val="accent1"/>
              </a:buClr>
              <a:buSzPct val="80000"/>
              <a:buFont typeface="Arial" pitchFamily="34" charset="0"/>
              <a:buChar char="•"/>
            </a:pPr>
            <a:r>
              <a:rPr lang="en-US" sz="3200" dirty="0" smtClean="0">
                <a:solidFill>
                  <a:srgbClr val="FFFFFF"/>
                </a:solidFill>
              </a:rPr>
              <a:t>Billed as a wonderful toolset that allows you to develop simultaneously for multiple platforms</a:t>
            </a:r>
          </a:p>
          <a:p>
            <a:pPr marL="231775" indent="-231775">
              <a:buClr>
                <a:schemeClr val="accent1"/>
              </a:buClr>
              <a:buSzPct val="80000"/>
              <a:buFont typeface="Arial" pitchFamily="34" charset="0"/>
              <a:buChar char="•"/>
            </a:pPr>
            <a:r>
              <a:rPr lang="en-US" sz="3200" dirty="0" smtClean="0">
                <a:solidFill>
                  <a:srgbClr val="FFFFFF"/>
                </a:solidFill>
              </a:rPr>
              <a:t>The API is hard to navigate, and not very easy to decipher</a:t>
            </a:r>
          </a:p>
          <a:p>
            <a:pPr marL="231775" indent="-231775">
              <a:buClr>
                <a:schemeClr val="accent1"/>
              </a:buClr>
              <a:buSzPct val="80000"/>
              <a:buFont typeface="Arial" pitchFamily="34" charset="0"/>
              <a:buChar char="•"/>
            </a:pPr>
            <a:r>
              <a:rPr lang="en-US" sz="3200" dirty="0" smtClean="0">
                <a:solidFill>
                  <a:srgbClr val="FFFFFF"/>
                </a:solidFill>
              </a:rPr>
              <a:t>Poor Examples</a:t>
            </a:r>
            <a:endParaRPr lang="en-US" sz="3200" dirty="0" smtClean="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62600"/>
            <a:ext cx="8077200" cy="914400"/>
          </a:xfrm>
        </p:spPr>
        <p:txBody>
          <a:bodyPr/>
          <a:lstStyle/>
          <a:p>
            <a:r>
              <a:rPr lang="en-US" dirty="0" smtClean="0"/>
              <a:t>Marmalade </a:t>
            </a:r>
            <a:r>
              <a:rPr lang="en-US" dirty="0" err="1" smtClean="0"/>
              <a:t>WHYYYYYYYyyyy</a:t>
            </a:r>
            <a:endParaRPr lang="en-US" dirty="0"/>
          </a:p>
        </p:txBody>
      </p:sp>
      <p:sp>
        <p:nvSpPr>
          <p:cNvPr id="10" name="Subtitle 2"/>
          <p:cNvSpPr>
            <a:spLocks noGrp="1"/>
          </p:cNvSpPr>
          <p:nvPr>
            <p:ph type="subTitle" idx="1"/>
          </p:nvPr>
        </p:nvSpPr>
        <p:spPr>
          <a:xfrm>
            <a:off x="533400" y="228600"/>
            <a:ext cx="8077200" cy="381000"/>
          </a:xfrm>
        </p:spPr>
        <p:txBody>
          <a:bodyPr anchor="t">
            <a:noAutofit/>
          </a:bodyPr>
          <a:lstStyle/>
          <a:p>
            <a:r>
              <a:rPr lang="en-US" sz="3200" dirty="0" smtClean="0"/>
              <a:t>Working With a Toolset</a:t>
            </a:r>
            <a:endParaRPr lang="en-US" sz="3200" dirty="0" smtClean="0"/>
          </a:p>
        </p:txBody>
      </p:sp>
      <p:sp>
        <p:nvSpPr>
          <p:cNvPr id="11" name="Subtitle 2"/>
          <p:cNvSpPr txBox="1">
            <a:spLocks/>
          </p:cNvSpPr>
          <p:nvPr/>
        </p:nvSpPr>
        <p:spPr>
          <a:xfrm>
            <a:off x="609600" y="762000"/>
            <a:ext cx="7848600" cy="4267200"/>
          </a:xfrm>
          <a:prstGeom prst="rect">
            <a:avLst/>
          </a:prstGeom>
        </p:spPr>
        <p:txBody>
          <a:bodyPr vert="horz" wrap="square" lIns="118872" tIns="0" rIns="45720" bIns="0" rtlCol="0" anchor="t">
            <a:normAutofit/>
          </a:bodyPr>
          <a:lstStyle/>
          <a:p>
            <a:pPr marL="231775" indent="-231775">
              <a:buClr>
                <a:schemeClr val="accent1"/>
              </a:buClr>
              <a:buSzPct val="80000"/>
              <a:buFont typeface="Arial" pitchFamily="34" charset="0"/>
              <a:buChar char="•"/>
            </a:pPr>
            <a:r>
              <a:rPr lang="en-US" sz="3200" dirty="0" smtClean="0">
                <a:solidFill>
                  <a:srgbClr val="FFFFFF"/>
                </a:solidFill>
              </a:rPr>
              <a:t>Hard to find examples</a:t>
            </a:r>
          </a:p>
          <a:p>
            <a:pPr marL="231775" indent="-231775">
              <a:buClr>
                <a:schemeClr val="accent1"/>
              </a:buClr>
              <a:buSzPct val="80000"/>
              <a:buFont typeface="Arial" pitchFamily="34" charset="0"/>
              <a:buChar char="•"/>
            </a:pPr>
            <a:r>
              <a:rPr lang="en-US" sz="3200" dirty="0" smtClean="0">
                <a:solidFill>
                  <a:srgbClr val="FFFFFF"/>
                </a:solidFill>
              </a:rPr>
              <a:t>Hard to find answers to questions</a:t>
            </a:r>
          </a:p>
          <a:p>
            <a:pPr marL="231775" indent="-231775">
              <a:buClr>
                <a:schemeClr val="accent1"/>
              </a:buClr>
              <a:buSzPct val="80000"/>
              <a:buFont typeface="Arial" pitchFamily="34" charset="0"/>
              <a:buChar char="•"/>
            </a:pPr>
            <a:r>
              <a:rPr lang="en-US" sz="3200" dirty="0" smtClean="0">
                <a:solidFill>
                  <a:srgbClr val="FFFFFF"/>
                </a:solidFill>
              </a:rPr>
              <a:t>Its like a completely different language that hardly anybody speaks,  and those that do speak it, don’t speak it well</a:t>
            </a:r>
          </a:p>
          <a:p>
            <a:pPr marL="231775" indent="-231775">
              <a:buClr>
                <a:schemeClr val="accent1"/>
              </a:buClr>
              <a:buSzPct val="80000"/>
              <a:buFont typeface="Arial" pitchFamily="34" charset="0"/>
              <a:buChar char="•"/>
            </a:pPr>
            <a:r>
              <a:rPr lang="en-US" sz="3200" dirty="0" smtClean="0">
                <a:solidFill>
                  <a:srgbClr val="FFFFFF"/>
                </a:solidFill>
              </a:rPr>
              <a:t>Functionality has changed over years and changes aren’t documented well</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277</TotalTime>
  <Words>741</Words>
  <Application>Microsoft Office PowerPoint</Application>
  <PresentationFormat>On-screen Show (4:3)</PresentationFormat>
  <Paragraphs>53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Module</vt:lpstr>
      <vt:lpstr>AI Message Milestone 2</vt:lpstr>
      <vt:lpstr>Data Stuff</vt:lpstr>
      <vt:lpstr>Data Stuff</vt:lpstr>
      <vt:lpstr>Data Stuff</vt:lpstr>
      <vt:lpstr>Data Stuff</vt:lpstr>
      <vt:lpstr>Data Stuff</vt:lpstr>
      <vt:lpstr>Data Stuff</vt:lpstr>
      <vt:lpstr>Marmalade WHYYYYYYYyyyy</vt:lpstr>
      <vt:lpstr>Marmalade WHYYYYYYYyyyy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Dizzi</dc:creator>
  <cp:lastModifiedBy>Stephen</cp:lastModifiedBy>
  <cp:revision>31</cp:revision>
  <dcterms:created xsi:type="dcterms:W3CDTF">2013-04-03T21:43:49Z</dcterms:created>
  <dcterms:modified xsi:type="dcterms:W3CDTF">2013-04-04T08:35:55Z</dcterms:modified>
</cp:coreProperties>
</file>