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jpeg" ContentType="image/jpeg"/>
  <Override PartName="/ppt/media/image17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20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570EFA5-E0ED-477F-A423-26F838D5411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B012450-6698-4BC3-80B0-C7379A9DAC8F}" type="slidenum">
              <a:rPr b="0" lang="en-US" sz="1400" spc="-1" strike="noStrike">
                <a:latin typeface="Noto Sans Regular"/>
                <a:ea typeface="Segoe UI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CBE24F6-55BE-4016-BD62-870908913577}" type="slidenum">
              <a:rPr b="0" lang="en-US" sz="1400" spc="-1" strike="noStrike">
                <a:latin typeface="Noto Sans Regular"/>
                <a:ea typeface="Segoe UI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957BD91-E871-4B2D-A0EA-8BED46E6367F}" type="slidenum">
              <a:rPr b="0" lang="en-US" sz="1400" spc="-1" strike="noStrike">
                <a:latin typeface="Noto Sans Regular"/>
                <a:ea typeface="Segoe UI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C558805-71CB-46F7-BDD1-CA73CFEF7B42}" type="slidenum">
              <a:rPr b="0" lang="en-US" sz="1400" spc="-1" strike="noStrike">
                <a:latin typeface="Noto Sans Regular"/>
                <a:ea typeface="Segoe UI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3CE681B-4C2D-4936-8ADD-F733A46F4EE2}" type="slidenum">
              <a:rPr b="0" lang="en-US" sz="1400" spc="-1" strike="noStrike">
                <a:latin typeface="Noto Sans Regular"/>
                <a:ea typeface="Segoe UI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774B778-F936-43AA-8B05-296FC086A7A1}" type="slidenum">
              <a:rPr b="0" lang="en-US" sz="1400" spc="-1" strike="noStrike">
                <a:latin typeface="Noto Sans Regular"/>
                <a:ea typeface="Segoe UI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C80FECC-B738-457A-A52F-8E2874DF911C}" type="slidenum">
              <a:rPr b="0" lang="en-US" sz="1400" spc="-1" strike="noStrike">
                <a:latin typeface="Noto Sans Regular"/>
                <a:ea typeface="Segoe UI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F76C678-B01B-4876-BA35-2C2A0141F792}" type="slidenum">
              <a:rPr b="0" lang="en-US" sz="1400" spc="-1" strike="noStrike">
                <a:latin typeface="Noto Sans Regular"/>
                <a:ea typeface="Segoe UI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EFD7842-71A0-445E-973D-2CD2D21EB3D5}" type="slidenum">
              <a:rPr b="0" lang="en-US" sz="1400" spc="-1" strike="noStrike">
                <a:latin typeface="Noto Sans Regular"/>
                <a:ea typeface="Segoe UI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076F32A-5AC4-441C-89A0-66D5440B2F8F}" type="slidenum">
              <a:rPr b="0" lang="en-US" sz="1400" spc="-1" strike="noStrike">
                <a:latin typeface="Noto Sans Regular"/>
                <a:ea typeface="Segoe UI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6E8DDFB-A32A-497D-BEE9-9ECA4173B53F}" type="slidenum">
              <a:rPr b="0" lang="en-US" sz="1400" spc="-1" strike="noStrike">
                <a:latin typeface="Noto Sans Regular"/>
                <a:ea typeface="Segoe UI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845A8F8-0F06-4EF0-AC9C-E0A531C605C7}" type="slidenum">
              <a:rPr b="0" lang="en-US" sz="1400" spc="-1" strike="noStrike">
                <a:latin typeface="Noto Sans Regular"/>
                <a:ea typeface="Segoe UI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36A8B13-4ACB-40CB-9FF0-D67A3A01450D}" type="slidenum">
              <a:rPr b="0" lang="en-US" sz="1400" spc="-1" strike="noStrike">
                <a:latin typeface="Noto Sans Regular"/>
                <a:ea typeface="Segoe UI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5AEAE29-0831-4702-9479-A17B9E7ED3FF}" type="slidenum">
              <a:rPr b="0" lang="en-US" sz="1400" spc="-1" strike="noStrike">
                <a:latin typeface="Noto Sans Regular"/>
                <a:ea typeface="Segoe UI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3870FC7-9C20-4A7A-9DC8-4630A78DA89D}" type="slidenum">
              <a:rPr b="0" lang="en-US" sz="1400" spc="-1" strike="noStrike">
                <a:latin typeface="Noto Sans Regular"/>
                <a:ea typeface="Segoe UI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90B1CEE-7562-4DDE-A218-AB979EB3AD8D}" type="slidenum">
              <a:rPr b="0" lang="en-US" sz="1400" spc="-1" strike="noStrike">
                <a:latin typeface="Noto Sans Regular"/>
                <a:ea typeface="Segoe UI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060000"/>
            <a:ext cx="539640" cy="10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40000" y="5220000"/>
            <a:ext cx="2339640" cy="39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39640" cy="39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39640" cy="39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15886FA-FE5B-467C-B54D-AA23B60C6210}" type="slidenum"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16</a:t>
            </a:fld>
            <a:r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 /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180000"/>
            <a:ext cx="539640" cy="10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dt"/>
          </p:nvPr>
        </p:nvSpPr>
        <p:spPr>
          <a:xfrm>
            <a:off x="540000" y="5220000"/>
            <a:ext cx="2339640" cy="39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39640" cy="39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39640" cy="39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00CBE214-65F4-4BD5-97B7-60FD9D5A58CA}" type="slidenum"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 /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0" y="5220000"/>
            <a:ext cx="2339640" cy="3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165416AA-9CD5-4FD0-A8CC-A77EBC08C1E1}" type="slidenum"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 /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0000" y="2990160"/>
            <a:ext cx="8639640" cy="121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Calibri Light"/>
              </a:rPr>
              <a:t>Forecasting US Border Patrol Encounters on the Southwest Border:  Final Report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720000" y="3035160"/>
            <a:ext cx="86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09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John Tamer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09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3 March 2021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200000" y="5220000"/>
            <a:ext cx="2339640" cy="3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DC523D1F-DB9A-4B44-AF91-E6E5028CB779}" type="slidenum"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 /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20000" y="18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Univariate Models: vs 2020 Actuals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-88200" y="1512000"/>
            <a:ext cx="10168200" cy="250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Image7" descr=""/>
          <p:cNvPicPr/>
          <p:nvPr/>
        </p:nvPicPr>
        <p:blipFill>
          <a:blip r:embed="rId1"/>
          <a:stretch/>
        </p:blipFill>
        <p:spPr>
          <a:xfrm>
            <a:off x="41760" y="1260000"/>
            <a:ext cx="6332040" cy="4220640"/>
          </a:xfrm>
          <a:prstGeom prst="rect">
            <a:avLst/>
          </a:prstGeom>
          <a:ln w="0">
            <a:noFill/>
          </a:ln>
        </p:spPr>
      </p:pic>
      <p:pic>
        <p:nvPicPr>
          <p:cNvPr id="133" name="Image8" descr=""/>
          <p:cNvPicPr/>
          <p:nvPr/>
        </p:nvPicPr>
        <p:blipFill>
          <a:blip r:embed="rId2"/>
          <a:stretch/>
        </p:blipFill>
        <p:spPr>
          <a:xfrm>
            <a:off x="6375960" y="1261080"/>
            <a:ext cx="3704400" cy="282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200000" y="5220000"/>
            <a:ext cx="2339640" cy="3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0DED1CDD-FA72-4B8A-A6D4-D2316A43C136}" type="slidenum"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 /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720000" y="18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Multivariate Models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-88200" y="1512000"/>
            <a:ext cx="10168200" cy="250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Image9" descr=""/>
          <p:cNvPicPr/>
          <p:nvPr/>
        </p:nvPicPr>
        <p:blipFill>
          <a:blip r:embed="rId1"/>
          <a:stretch/>
        </p:blipFill>
        <p:spPr>
          <a:xfrm>
            <a:off x="1668960" y="914400"/>
            <a:ext cx="6332040" cy="3472920"/>
          </a:xfrm>
          <a:prstGeom prst="rect">
            <a:avLst/>
          </a:prstGeom>
          <a:ln w="0">
            <a:noFill/>
          </a:ln>
        </p:spPr>
      </p:pic>
      <p:pic>
        <p:nvPicPr>
          <p:cNvPr id="138" name="Image10" descr=""/>
          <p:cNvPicPr/>
          <p:nvPr/>
        </p:nvPicPr>
        <p:blipFill>
          <a:blip r:embed="rId2"/>
          <a:stretch/>
        </p:blipFill>
        <p:spPr>
          <a:xfrm>
            <a:off x="1657800" y="4114800"/>
            <a:ext cx="6332040" cy="152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200000" y="5220000"/>
            <a:ext cx="2339640" cy="3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6DE03CAD-CC28-4F53-B060-80050481CF38}" type="slidenum"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 /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20000" y="18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Multivariate Models:  Vector Auto regression (VAR)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-88200" y="1512000"/>
            <a:ext cx="10168200" cy="250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Image13" descr=""/>
          <p:cNvPicPr/>
          <p:nvPr/>
        </p:nvPicPr>
        <p:blipFill>
          <a:blip r:embed="rId1"/>
          <a:stretch/>
        </p:blipFill>
        <p:spPr>
          <a:xfrm>
            <a:off x="-16200" y="3471840"/>
            <a:ext cx="4094640" cy="186660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2" descr=""/>
          <p:cNvPicPr/>
          <p:nvPr/>
        </p:nvPicPr>
        <p:blipFill>
          <a:blip r:embed="rId2"/>
          <a:stretch/>
        </p:blipFill>
        <p:spPr>
          <a:xfrm>
            <a:off x="-16200" y="1453680"/>
            <a:ext cx="4348800" cy="1552320"/>
          </a:xfrm>
          <a:prstGeom prst="rect">
            <a:avLst/>
          </a:prstGeom>
          <a:ln w="0">
            <a:noFill/>
          </a:ln>
        </p:spPr>
      </p:pic>
      <p:pic>
        <p:nvPicPr>
          <p:cNvPr id="144" name="Image12" descr=""/>
          <p:cNvPicPr/>
          <p:nvPr/>
        </p:nvPicPr>
        <p:blipFill>
          <a:blip r:embed="rId3"/>
          <a:stretch/>
        </p:blipFill>
        <p:spPr>
          <a:xfrm>
            <a:off x="3597120" y="1119240"/>
            <a:ext cx="6332040" cy="455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200000" y="5220000"/>
            <a:ext cx="2339640" cy="3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83CE3CB-13A1-4A5D-9579-FD6B842A53A0}" type="slidenum"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 /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720000" y="18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Multivariate Models:  Results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-88200" y="1512000"/>
            <a:ext cx="10168200" cy="250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Image5" descr=""/>
          <p:cNvPicPr/>
          <p:nvPr/>
        </p:nvPicPr>
        <p:blipFill>
          <a:blip r:embed="rId1"/>
          <a:stretch/>
        </p:blipFill>
        <p:spPr>
          <a:xfrm>
            <a:off x="70560" y="1260000"/>
            <a:ext cx="6332040" cy="4220640"/>
          </a:xfrm>
          <a:prstGeom prst="rect">
            <a:avLst/>
          </a:prstGeom>
          <a:ln w="0">
            <a:noFill/>
          </a:ln>
        </p:spPr>
      </p:pic>
      <p:pic>
        <p:nvPicPr>
          <p:cNvPr id="149" name="Image6" descr=""/>
          <p:cNvPicPr/>
          <p:nvPr/>
        </p:nvPicPr>
        <p:blipFill>
          <a:blip r:embed="rId2"/>
          <a:stretch/>
        </p:blipFill>
        <p:spPr>
          <a:xfrm>
            <a:off x="6296760" y="1260000"/>
            <a:ext cx="3889800" cy="265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7200000" y="5220000"/>
            <a:ext cx="2339640" cy="3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3BE96C8-7218-4FDD-B9FE-88E141F3A0A9}" type="slidenum"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 /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720000" y="18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Conclusions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72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343080" indent="-3427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There are several time series packages (e.g., fable, timemodel, timetk) that integrate with tidyverse objects (tibble, tsibble)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343080" indent="-3427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Other time series packages (e.g, forecast) use other types of time series objects (e.g, ts, xts, zoo)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343080" indent="-3427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So access to a full range of tools requires conversions between formats 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343080" indent="-3427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Statistical models that factor in traditional time series components (trends, seasons, lags, etc.) do not accurately predict the test data or the future period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343080" indent="-3427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Deep learning, multivariate models were not accurate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343080" indent="-3427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Multivariate models are more promising but deciding on the right data is difficult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200000" y="5220000"/>
            <a:ext cx="2339640" cy="3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0FE980B5-FC94-429C-865D-E71DC0A64B29}" type="slidenum"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 /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720000" y="18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Suggestions for Further Analysis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72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Continue with multivariate analysis incorporating other time series data 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Add categorical exogenous variable to represent factors such as Presidential administration or particular immigration policy 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Apply deep learning techniques to the multivariate analysis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7200000" y="5220000"/>
            <a:ext cx="2339640" cy="3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48251E8-4FDC-4171-8AF9-F6FE5E786840}" type="slidenum"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 /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720000" y="18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References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72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1060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333333"/>
                </a:solidFill>
                <a:latin typeface="Noto Sans Regular"/>
              </a:rPr>
              <a:t>Bali, R., Sarkar, D., Lantz, B., &amp; Lesmeister, C. (2016). </a:t>
            </a:r>
            <a:r>
              <a:rPr b="0" i="1" lang="en-US" sz="1200" spc="-1" strike="noStrike">
                <a:solidFill>
                  <a:srgbClr val="333333"/>
                </a:solidFill>
                <a:latin typeface="Noto Sans Regular"/>
              </a:rPr>
              <a:t>R: Unleash Machine Learning Techniques</a:t>
            </a:r>
            <a:r>
              <a:rPr b="0" lang="en-US" sz="1200" spc="-1" strike="noStrike">
                <a:solidFill>
                  <a:srgbClr val="333333"/>
                </a:solidFill>
                <a:latin typeface="Noto Sans Regular"/>
              </a:rPr>
              <a:t>. Packt Publishing. https://books.google.com/books?id=3ZfcDgAAQBAJ</a:t>
            </a:r>
            <a:endParaRPr b="0" lang="en-US" sz="1200" spc="-1" strike="noStrike">
              <a:solidFill>
                <a:srgbClr val="333333"/>
              </a:solidFill>
              <a:latin typeface="Noto Sans Regular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333333"/>
                </a:solidFill>
                <a:latin typeface="Noto Sans Regular"/>
              </a:rPr>
              <a:t>Explore tidymodels—Search parsnip models</a:t>
            </a:r>
            <a:r>
              <a:rPr b="0" lang="en-US" sz="1200" spc="-1" strike="noStrike">
                <a:solidFill>
                  <a:srgbClr val="333333"/>
                </a:solidFill>
                <a:latin typeface="Noto Sans Regular"/>
              </a:rPr>
              <a:t>. (n.d.). Retrieved February 19, 2021, from https://www.tidymodels.org/find/parsnip/</a:t>
            </a:r>
            <a:endParaRPr b="0" lang="en-US" sz="1200" spc="-1" strike="noStrike">
              <a:solidFill>
                <a:srgbClr val="333333"/>
              </a:solidFill>
              <a:latin typeface="Noto Sans Regular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333333"/>
                </a:solidFill>
                <a:latin typeface="Noto Sans Regular"/>
              </a:rPr>
              <a:t>Forecasting: Principles and Practice (3rd ed)</a:t>
            </a:r>
            <a:r>
              <a:rPr b="0" lang="en-US" sz="1200" spc="-1" strike="noStrike">
                <a:solidFill>
                  <a:srgbClr val="333333"/>
                </a:solidFill>
                <a:latin typeface="Noto Sans Regular"/>
              </a:rPr>
              <a:t>. (n.d.). Retrieved February 8, 2021, from https://Otexts.com/fpp3/</a:t>
            </a:r>
            <a:endParaRPr b="0" lang="en-US" sz="1200" spc="-1" strike="noStrike">
              <a:solidFill>
                <a:srgbClr val="333333"/>
              </a:solidFill>
              <a:latin typeface="Noto Sans Regular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333333"/>
                </a:solidFill>
                <a:latin typeface="Noto Sans Regular"/>
              </a:rPr>
              <a:t>Gardner, E. S. (2006). Exponential smoothing: The state of the art—Part II. </a:t>
            </a:r>
            <a:r>
              <a:rPr b="0" i="1" lang="en-US" sz="1200" spc="-1" strike="noStrike">
                <a:solidFill>
                  <a:srgbClr val="333333"/>
                </a:solidFill>
                <a:latin typeface="Noto Sans Regular"/>
              </a:rPr>
              <a:t>International Journal of Forecasting</a:t>
            </a:r>
            <a:r>
              <a:rPr b="0" lang="en-US" sz="1200" spc="-1" strike="noStrike">
                <a:solidFill>
                  <a:srgbClr val="333333"/>
                </a:solidFill>
                <a:latin typeface="Noto Sans Regular"/>
              </a:rPr>
              <a:t>, </a:t>
            </a:r>
            <a:r>
              <a:rPr b="0" i="1" lang="en-US" sz="1200" spc="-1" strike="noStrike">
                <a:solidFill>
                  <a:srgbClr val="333333"/>
                </a:solidFill>
                <a:latin typeface="Noto Sans Regular"/>
              </a:rPr>
              <a:t>22</a:t>
            </a:r>
            <a:r>
              <a:rPr b="0" lang="en-US" sz="1200" spc="-1" strike="noStrike">
                <a:solidFill>
                  <a:srgbClr val="333333"/>
                </a:solidFill>
                <a:latin typeface="Noto Sans Regular"/>
              </a:rPr>
              <a:t>(4), 637–666. https://doi.org/10.1016/j.ijforecast.2006.03.005</a:t>
            </a:r>
            <a:endParaRPr b="0" lang="en-US" sz="1200" spc="-1" strike="noStrike">
              <a:solidFill>
                <a:srgbClr val="333333"/>
              </a:solidFill>
              <a:latin typeface="Noto Sans Regular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333333"/>
                </a:solidFill>
                <a:latin typeface="Noto Sans Regular"/>
              </a:rPr>
              <a:t>Hyndman, R. J., &amp; Koehler, A. B. (2006). Another look at measures of forecast accuracy. </a:t>
            </a:r>
            <a:r>
              <a:rPr b="0" i="1" lang="en-US" sz="1200" spc="-1" strike="noStrike">
                <a:solidFill>
                  <a:srgbClr val="333333"/>
                </a:solidFill>
                <a:latin typeface="Noto Sans Regular"/>
              </a:rPr>
              <a:t>International Journal of Forecasting</a:t>
            </a:r>
            <a:r>
              <a:rPr b="0" lang="en-US" sz="1200" spc="-1" strike="noStrike">
                <a:solidFill>
                  <a:srgbClr val="333333"/>
                </a:solidFill>
                <a:latin typeface="Noto Sans Regular"/>
              </a:rPr>
              <a:t>, </a:t>
            </a:r>
            <a:r>
              <a:rPr b="0" i="1" lang="en-US" sz="1200" spc="-1" strike="noStrike">
                <a:solidFill>
                  <a:srgbClr val="333333"/>
                </a:solidFill>
                <a:latin typeface="Noto Sans Regular"/>
              </a:rPr>
              <a:t>22</a:t>
            </a:r>
            <a:r>
              <a:rPr b="0" lang="en-US" sz="1200" spc="-1" strike="noStrike">
                <a:solidFill>
                  <a:srgbClr val="333333"/>
                </a:solidFill>
                <a:latin typeface="Noto Sans Regular"/>
              </a:rPr>
              <a:t>(4), 679–688. https://doi.org/10.1016/j.ijforecast.2006.03.001</a:t>
            </a:r>
            <a:endParaRPr b="0" lang="en-US" sz="1200" spc="-1" strike="noStrike">
              <a:solidFill>
                <a:srgbClr val="333333"/>
              </a:solidFill>
              <a:latin typeface="Noto Sans Regular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333333"/>
                </a:solidFill>
                <a:latin typeface="Noto Sans Regular"/>
              </a:rPr>
              <a:t>Krispin, R. (2019). </a:t>
            </a:r>
            <a:r>
              <a:rPr b="0" i="1" lang="en-US" sz="1200" spc="-1" strike="noStrike">
                <a:solidFill>
                  <a:srgbClr val="333333"/>
                </a:solidFill>
                <a:latin typeface="Noto Sans Regular"/>
              </a:rPr>
              <a:t>Hands-On Time Series Analysis with R: Perform Time Series Analysis and Forecasting Using R</a:t>
            </a:r>
            <a:r>
              <a:rPr b="0" lang="en-US" sz="1200" spc="-1" strike="noStrike">
                <a:solidFill>
                  <a:srgbClr val="333333"/>
                </a:solidFill>
                <a:latin typeface="Noto Sans Regular"/>
              </a:rPr>
              <a:t>. Packt Publishing. https://books.google.com/books?id=F9KytQEACAAJ</a:t>
            </a:r>
            <a:endParaRPr b="0" lang="en-US" sz="1200" spc="-1" strike="noStrike">
              <a:solidFill>
                <a:srgbClr val="333333"/>
              </a:solidFill>
              <a:latin typeface="Noto Sans Regular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333333"/>
                </a:solidFill>
                <a:latin typeface="Noto Sans Regular"/>
              </a:rPr>
              <a:t>Prophet</a:t>
            </a:r>
            <a:r>
              <a:rPr b="0" lang="en-US" sz="1200" spc="-1" strike="noStrike">
                <a:solidFill>
                  <a:srgbClr val="333333"/>
                </a:solidFill>
                <a:latin typeface="Noto Sans Regular"/>
              </a:rPr>
              <a:t>. (n.d.). Prophet. Retrieved February 22, 2021, from http://facebook.github.io/prophet/</a:t>
            </a:r>
            <a:endParaRPr b="0" lang="en-US" sz="1200" spc="-1" strike="noStrike">
              <a:solidFill>
                <a:srgbClr val="333333"/>
              </a:solidFill>
              <a:latin typeface="Noto Sans Regular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333333"/>
                </a:solidFill>
                <a:latin typeface="Noto Sans Regular"/>
              </a:rPr>
              <a:t>The Tidymodels Extension for Time Series Modeling</a:t>
            </a:r>
            <a:r>
              <a:rPr b="0" lang="en-US" sz="1200" spc="-1" strike="noStrike">
                <a:solidFill>
                  <a:srgbClr val="333333"/>
                </a:solidFill>
                <a:latin typeface="Noto Sans Regular"/>
              </a:rPr>
              <a:t>. (n.d.). Retrieved February 19, 2021, from https://business-science.github.io/modeltime/index.html</a:t>
            </a:r>
            <a:endParaRPr b="0" lang="en-US" sz="1200" spc="-1" strike="noStrike">
              <a:solidFill>
                <a:srgbClr val="333333"/>
              </a:solidFill>
              <a:latin typeface="Noto Sans Regular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333333"/>
                </a:solidFill>
                <a:latin typeface="Noto Sans Regular"/>
              </a:rPr>
              <a:t>Wei, W. W. S. (2019). </a:t>
            </a:r>
            <a:r>
              <a:rPr b="0" i="1" lang="en-US" sz="1200" spc="-1" strike="noStrike">
                <a:solidFill>
                  <a:srgbClr val="333333"/>
                </a:solidFill>
                <a:latin typeface="Noto Sans Regular"/>
              </a:rPr>
              <a:t>Multivariate Time Series Analysis and Applications</a:t>
            </a:r>
            <a:r>
              <a:rPr b="0" lang="en-US" sz="1200" spc="-1" strike="noStrike">
                <a:solidFill>
                  <a:srgbClr val="333333"/>
                </a:solidFill>
                <a:latin typeface="Noto Sans Regular"/>
              </a:rPr>
              <a:t>. Wiley. https://books.google.com/books?id=9naCDwAAQBAJ</a:t>
            </a:r>
            <a:endParaRPr b="0" lang="en-US" sz="12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0" y="5220000"/>
            <a:ext cx="2565720" cy="3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00B15D7E-E7AD-476B-93FD-3F4A4855B94D}" type="slidenum"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 /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0000" y="225720"/>
            <a:ext cx="885528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Introduction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720000" y="1620000"/>
            <a:ext cx="8639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400"/>
              </a:spcAft>
              <a:buClr>
                <a:srgbClr val="ef2929"/>
              </a:buClr>
              <a:buSzPct val="45000"/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The Situation on the SW Border is Dynamic and Complex</a:t>
            </a:r>
            <a:endParaRPr b="0" lang="en-US" sz="2200" spc="-1" strike="noStrike">
              <a:solidFill>
                <a:srgbClr val="333333"/>
              </a:solidFill>
              <a:latin typeface="Noto Sans Regular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400"/>
              </a:spcAft>
              <a:buClr>
                <a:srgbClr val="ef2929"/>
              </a:buClr>
              <a:buSzPct val="45000"/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The US-Mexico border in the longest and busiest in the world</a:t>
            </a:r>
            <a:endParaRPr b="0" lang="en-US" sz="2200" spc="-1" strike="noStrike">
              <a:solidFill>
                <a:srgbClr val="333333"/>
              </a:solidFill>
              <a:latin typeface="Noto Sans Regular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400"/>
              </a:spcAft>
              <a:buClr>
                <a:srgbClr val="ef2929"/>
              </a:buClr>
              <a:buSzPct val="45000"/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US Border Patrol Mission:  Securing the border between ports of entry</a:t>
            </a:r>
            <a:endParaRPr b="0" lang="en-US" sz="2200" spc="-1" strike="noStrike">
              <a:solidFill>
                <a:srgbClr val="333333"/>
              </a:solidFill>
              <a:latin typeface="Noto Sans Regular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400"/>
              </a:spcAft>
              <a:buClr>
                <a:srgbClr val="ef2929"/>
              </a:buClr>
              <a:buSzPct val="45000"/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Variation in geography and terrain present unique challenges</a:t>
            </a:r>
            <a:endParaRPr b="0" lang="en-US" sz="2200" spc="-1" strike="noStrike">
              <a:solidFill>
                <a:srgbClr val="333333"/>
              </a:solidFill>
              <a:latin typeface="Noto Sans Regular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400"/>
              </a:spcAft>
              <a:buClr>
                <a:srgbClr val="ef2929"/>
              </a:buClr>
              <a:buSzPct val="45000"/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Illegal border crossings are driven by economic, political, and demographic factors</a:t>
            </a:r>
            <a:endParaRPr b="0" lang="en-US" sz="2200" spc="-1" strike="noStrike">
              <a:solidFill>
                <a:srgbClr val="333333"/>
              </a:solidFill>
              <a:latin typeface="Noto Sans Regular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200" spc="-1" strike="noStrike">
              <a:solidFill>
                <a:srgbClr val="333333"/>
              </a:solidFill>
              <a:latin typeface="Noto Sans Regula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333333"/>
              </a:solidFill>
              <a:latin typeface="Noto Sans Regular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6" name="Picture 5" descr=""/>
          <p:cNvPicPr/>
          <p:nvPr/>
        </p:nvPicPr>
        <p:blipFill>
          <a:blip r:embed="rId1"/>
          <a:stretch/>
        </p:blipFill>
        <p:spPr>
          <a:xfrm>
            <a:off x="4100040" y="4070520"/>
            <a:ext cx="2285640" cy="159984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6" descr=""/>
          <p:cNvPicPr/>
          <p:nvPr/>
        </p:nvPicPr>
        <p:blipFill>
          <a:blip r:embed="rId2"/>
          <a:stretch/>
        </p:blipFill>
        <p:spPr>
          <a:xfrm>
            <a:off x="6768720" y="4033440"/>
            <a:ext cx="2361600" cy="167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00000" y="5220000"/>
            <a:ext cx="2339640" cy="3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A0D79969-3EDF-4D40-9C1E-AF0580A7EC92}" type="slidenum"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 /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720000" y="18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Research Question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720000" y="1380600"/>
            <a:ext cx="8999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343080" indent="-342720">
              <a:lnSpc>
                <a:spcPct val="120000"/>
              </a:lnSpc>
              <a:spcBef>
                <a:spcPts val="1001"/>
              </a:spcBef>
              <a:spcAft>
                <a:spcPts val="400"/>
              </a:spcAft>
              <a:buClr>
                <a:srgbClr val="ef2929"/>
              </a:buClr>
              <a:buSzPct val="45000"/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Can time series analysis be used to forecast US Border Patrol encounters along the Southwest border?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1" name="Picture 9" descr=""/>
          <p:cNvPicPr/>
          <p:nvPr/>
        </p:nvPicPr>
        <p:blipFill>
          <a:blip r:embed="rId1"/>
          <a:stretch/>
        </p:blipFill>
        <p:spPr>
          <a:xfrm>
            <a:off x="2057400" y="2286000"/>
            <a:ext cx="5657760" cy="320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200000" y="5220000"/>
            <a:ext cx="2339640" cy="3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E894F5DC-7923-4FB4-BCE5-CEDEDA547316}" type="slidenum"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 /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720000" y="18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Data Acquisition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72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343080" indent="-3427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Arial"/>
              <a:buChar char="•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Used tabulizer to scrape data from pdf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343080" indent="-3427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Arial"/>
              <a:buChar char="•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Cleaned, formatted, and merged data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5" name="Picture 7" descr=""/>
          <p:cNvPicPr/>
          <p:nvPr/>
        </p:nvPicPr>
        <p:blipFill>
          <a:blip r:embed="rId1"/>
          <a:stretch/>
        </p:blipFill>
        <p:spPr>
          <a:xfrm>
            <a:off x="154440" y="2394720"/>
            <a:ext cx="4403880" cy="28627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4" descr=""/>
          <p:cNvPicPr/>
          <p:nvPr/>
        </p:nvPicPr>
        <p:blipFill>
          <a:blip r:embed="rId2"/>
          <a:stretch/>
        </p:blipFill>
        <p:spPr>
          <a:xfrm>
            <a:off x="6148080" y="248400"/>
            <a:ext cx="3898080" cy="2742840"/>
          </a:xfrm>
          <a:prstGeom prst="rect">
            <a:avLst/>
          </a:prstGeom>
          <a:ln w="0">
            <a:noFill/>
          </a:ln>
        </p:spPr>
      </p:pic>
      <p:sp>
        <p:nvSpPr>
          <p:cNvPr id="107" name="CustomShape 4"/>
          <p:cNvSpPr/>
          <p:nvPr/>
        </p:nvSpPr>
        <p:spPr>
          <a:xfrm>
            <a:off x="4525920" y="3826440"/>
            <a:ext cx="1142640" cy="228240"/>
          </a:xfrm>
          <a:custGeom>
            <a:avLst/>
            <a:gdLst/>
            <a:ahLst/>
            <a:rect l="0" t="0" r="r" b="b"/>
            <a:pathLst>
              <a:path w="3175" h="636">
                <a:moveTo>
                  <a:pt x="0" y="158"/>
                </a:moveTo>
                <a:lnTo>
                  <a:pt x="2381" y="158"/>
                </a:lnTo>
                <a:lnTo>
                  <a:pt x="2381" y="0"/>
                </a:lnTo>
                <a:lnTo>
                  <a:pt x="3174" y="317"/>
                </a:lnTo>
                <a:lnTo>
                  <a:pt x="2381" y="635"/>
                </a:lnTo>
                <a:lnTo>
                  <a:pt x="2381" y="476"/>
                </a:lnTo>
                <a:lnTo>
                  <a:pt x="0" y="476"/>
                </a:lnTo>
                <a:lnTo>
                  <a:pt x="0" y="158"/>
                </a:lnTo>
              </a:path>
            </a:pathLst>
          </a:custGeom>
          <a:solidFill>
            <a:srgbClr val="ff4000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Image2" descr=""/>
          <p:cNvPicPr/>
          <p:nvPr/>
        </p:nvPicPr>
        <p:blipFill>
          <a:blip r:embed="rId3"/>
          <a:stretch/>
        </p:blipFill>
        <p:spPr>
          <a:xfrm>
            <a:off x="5668920" y="3360600"/>
            <a:ext cx="4411080" cy="149904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5"/>
          <p:cNvSpPr/>
          <p:nvPr/>
        </p:nvSpPr>
        <p:spPr>
          <a:xfrm rot="16200000">
            <a:off x="7823880" y="3151080"/>
            <a:ext cx="546480" cy="228240"/>
          </a:xfrm>
          <a:custGeom>
            <a:avLst/>
            <a:gdLst/>
            <a:ahLst/>
            <a:rect l="0" t="0" r="r" b="b"/>
            <a:pathLst>
              <a:path w="1520" h="636">
                <a:moveTo>
                  <a:pt x="0" y="158"/>
                </a:moveTo>
                <a:lnTo>
                  <a:pt x="1139" y="158"/>
                </a:lnTo>
                <a:lnTo>
                  <a:pt x="1139" y="0"/>
                </a:lnTo>
                <a:lnTo>
                  <a:pt x="1519" y="317"/>
                </a:lnTo>
                <a:lnTo>
                  <a:pt x="1139" y="635"/>
                </a:lnTo>
                <a:lnTo>
                  <a:pt x="1139" y="476"/>
                </a:lnTo>
                <a:lnTo>
                  <a:pt x="0" y="476"/>
                </a:lnTo>
                <a:lnTo>
                  <a:pt x="0" y="158"/>
                </a:lnTo>
              </a:path>
            </a:pathLst>
          </a:custGeom>
          <a:solidFill>
            <a:srgbClr val="ff4000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200000" y="5220000"/>
            <a:ext cx="2339640" cy="3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2800F2BA-894D-43EE-9AB9-C13CE04C5FA6}" type="slidenum"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 /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720000" y="18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Exploratory Data Analysis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72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3" name="Picture 3" descr=""/>
          <p:cNvPicPr/>
          <p:nvPr/>
        </p:nvPicPr>
        <p:blipFill>
          <a:blip r:embed="rId1"/>
          <a:stretch/>
        </p:blipFill>
        <p:spPr>
          <a:xfrm>
            <a:off x="360" y="1143000"/>
            <a:ext cx="1007928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200000" y="5220000"/>
            <a:ext cx="2339640" cy="3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A8C0686F-C2DA-474B-A3BE-AA873FB2208A}" type="slidenum"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 /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720000" y="18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Exploratory Data Analysis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72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7" name="Picture 3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9600840" cy="413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200000" y="5220000"/>
            <a:ext cx="2339640" cy="3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EF0F885-2AAC-4688-9D6C-5AE5625865A1}" type="slidenum"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 /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720000" y="18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Univariate Models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594000" y="1044360"/>
            <a:ext cx="8999640" cy="464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343080" indent="-342720">
              <a:lnSpc>
                <a:spcPct val="100000"/>
              </a:lnSpc>
              <a:spcAft>
                <a:spcPts val="1060"/>
              </a:spcAft>
              <a:buClr>
                <a:srgbClr val="33333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ARIMA (using auto.arima)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  <a:p>
            <a:pPr marL="343080" indent="-342720">
              <a:lnSpc>
                <a:spcPct val="100000"/>
              </a:lnSpc>
              <a:spcAft>
                <a:spcPts val="1060"/>
              </a:spcAft>
              <a:buClr>
                <a:srgbClr val="33333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Linear Regression (with no trend)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  <a:p>
            <a:pPr marL="343080" indent="-342720">
              <a:lnSpc>
                <a:spcPct val="100000"/>
              </a:lnSpc>
              <a:spcAft>
                <a:spcPts val="1060"/>
              </a:spcAft>
              <a:buClr>
                <a:srgbClr val="33333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Facebook Prophet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  <a:p>
            <a:pPr marL="343080" indent="-342720">
              <a:lnSpc>
                <a:spcPct val="100000"/>
              </a:lnSpc>
              <a:spcAft>
                <a:spcPts val="1060"/>
              </a:spcAft>
              <a:buClr>
                <a:srgbClr val="33333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Random Forest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  <a:p>
            <a:pPr marL="343080" indent="-342720">
              <a:lnSpc>
                <a:spcPct val="100000"/>
              </a:lnSpc>
              <a:spcAft>
                <a:spcPts val="1060"/>
              </a:spcAft>
              <a:buClr>
                <a:srgbClr val="33333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Extreme Gradient Boost (xgboost)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  <a:p>
            <a:pPr marL="343080" indent="-342720">
              <a:lnSpc>
                <a:spcPct val="100000"/>
              </a:lnSpc>
              <a:spcAft>
                <a:spcPts val="1060"/>
              </a:spcAft>
              <a:buClr>
                <a:srgbClr val="33333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Support Vector Machine 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  <a:p>
            <a:pPr marL="343080" indent="-342720">
              <a:lnSpc>
                <a:spcPct val="100000"/>
              </a:lnSpc>
              <a:spcAft>
                <a:spcPts val="1060"/>
              </a:spcAft>
              <a:buClr>
                <a:srgbClr val="33333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Prophet with XGBoost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  <a:p>
            <a:pPr marL="343080" indent="-342720">
              <a:lnSpc>
                <a:spcPct val="100000"/>
              </a:lnSpc>
              <a:spcAft>
                <a:spcPts val="1060"/>
              </a:spcAft>
              <a:buClr>
                <a:srgbClr val="33333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ARIMA with XGBoost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  <a:p>
            <a:pPr marL="343080" indent="-342720">
              <a:lnSpc>
                <a:spcPct val="100000"/>
              </a:lnSpc>
              <a:spcAft>
                <a:spcPts val="1060"/>
              </a:spcAft>
              <a:buClr>
                <a:srgbClr val="33333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Neural Network ARIMA (feed-forward neural networks with a single hidden layer and lagged inputs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  <a:p>
            <a:pPr marL="343080" indent="-342720">
              <a:lnSpc>
                <a:spcPct val="100000"/>
              </a:lnSpc>
              <a:spcAft>
                <a:spcPts val="1060"/>
              </a:spcAft>
              <a:buClr>
                <a:srgbClr val="33333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Exponential Smoothing (M,N,M)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1" name="Image3" descr=""/>
          <p:cNvPicPr/>
          <p:nvPr/>
        </p:nvPicPr>
        <p:blipFill>
          <a:blip r:embed="rId1"/>
          <a:stretch/>
        </p:blipFill>
        <p:spPr>
          <a:xfrm>
            <a:off x="5486400" y="1211040"/>
            <a:ext cx="4431600" cy="315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200000" y="5220000"/>
            <a:ext cx="2339640" cy="3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F5A56D02-A292-4236-83DB-195731D2CA21}" type="slidenum"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 /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20000" y="18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Univariate Models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>
            <a:off x="648360" y="1097640"/>
            <a:ext cx="8505360" cy="43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200000" y="5220000"/>
            <a:ext cx="2339640" cy="3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988294F-A8B2-478B-BF77-0ECAA68B6F13}" type="slidenum"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latin typeface="Noto Sans Regular"/>
                <a:ea typeface="Segoe UI"/>
              </a:rPr>
              <a:t> /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20000" y="18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Univariate Models: Accuracy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-88200" y="1512000"/>
            <a:ext cx="3770280" cy="250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latin typeface="Arial"/>
                <a:ea typeface="Segoe UI"/>
              </a:rPr>
              <a:t>MAE:   Mean absolute error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latin typeface="Arial"/>
                <a:ea typeface="Segoe UI"/>
              </a:rPr>
              <a:t>RMSE: Root mean squared error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latin typeface="Arial"/>
                <a:ea typeface="Segoe UI"/>
              </a:rPr>
              <a:t>MAPE: Mean absolute percentage error  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latin typeface="Arial"/>
                <a:ea typeface="Segoe UI"/>
              </a:rPr>
              <a:t>MASE: Mean absolute scaled error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latin typeface="Arial"/>
                <a:ea typeface="Segoe U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8" name="Image11" descr=""/>
          <p:cNvPicPr/>
          <p:nvPr/>
        </p:nvPicPr>
        <p:blipFill>
          <a:blip r:embed="rId1"/>
          <a:stretch/>
        </p:blipFill>
        <p:spPr>
          <a:xfrm>
            <a:off x="4343400" y="1294560"/>
            <a:ext cx="5737320" cy="392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Application>LibreOffice/7.0.4.2$Windows_X86_64 LibreOffice_project/dcf040e67528d9187c66b2379df5ea4407429775</Application>
  <AppVersion>15.0000</AppVersion>
  <Words>645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2021-02-08T12:18:15Z</dcterms:created>
  <dc:creator>Tamer, John J.</dc:creator>
  <dc:description/>
  <dc:language>en-US</dc:language>
  <cp:lastModifiedBy/>
  <dcterms:modified xsi:type="dcterms:W3CDTF">2021-03-03T14:23:36Z</dcterms:modified>
  <cp:revision>25</cp:revision>
  <dc:subject/>
  <dc:title>Impress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17</vt:i4>
  </property>
  <property fmtid="{D5CDD505-2E9C-101B-9397-08002B2CF9AE}" pid="3" name="PresentationFormat">
    <vt:lpwstr>Custom</vt:lpwstr>
  </property>
  <property fmtid="{D5CDD505-2E9C-101B-9397-08002B2CF9AE}" pid="4" name="Slides">
    <vt:i4>18</vt:i4>
  </property>
</Properties>
</file>