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2" r:id="rId15"/>
    <p:sldId id="273" r:id="rId16"/>
    <p:sldId id="267" r:id="rId17"/>
    <p:sldId id="266" r:id="rId18"/>
    <p:sldId id="268" r:id="rId19"/>
    <p:sldId id="269" r:id="rId2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2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4D3879C-0874-4193-87E2-C275352FFD05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97297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 Regular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 Regular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 Regular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 Regular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3A3C239A-FA66-4A84-840E-D6D8FAB3F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8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CBFACB3-DC27-44AE-848D-D6E5874E09D0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B3ACEC-3469-41F2-81EE-4DB05617E5B0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B3ACEC-3469-41F2-81EE-4DB05617E5B0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12443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B3ACEC-3469-41F2-81EE-4DB05617E5B0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7939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B3ACEC-3469-41F2-81EE-4DB05617E5B0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72835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B3ACEC-3469-41F2-81EE-4DB05617E5B0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67585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0800FCE-F66B-4ADD-889C-F1A0786E87E5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9B2522-A7BC-4346-8103-92DAC7C1749F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AE68F8-4411-4339-BCFC-2EEAB11EED94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662102A-1F56-4B25-9DD0-09FF107C84C3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33F2C3-D152-4605-A21F-7C41549B847B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F62A16-67CA-4026-BB2A-5D5997EE7509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463B7B6-BDDF-457A-B267-EB03B87121C8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4C358C9-7A3A-4226-97AB-44A18A02B844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F4249CC-8CE6-4704-A554-CAFF6F484BE5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en-US" sz="2000" dirty="0" smtClean="0"/>
              <a:t>Need to determine</a:t>
            </a:r>
            <a:r>
              <a:rPr lang="en-US" sz="2000" baseline="0" dirty="0" smtClean="0"/>
              <a:t> whether the series is stationary:  constant mean and variance.</a:t>
            </a:r>
            <a:endParaRPr lang="en-US" sz="20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6ED82EA-9AB9-4C75-8E78-F9FDAB0FDED2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565BBBC-846E-472D-92B4-35915DA5B531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sz="2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896B80-EB2E-4E6E-AF18-96DC5394965F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93C890-FC0B-44E4-9F6F-1936BA7512F1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0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3060700"/>
            <a:ext cx="2159000" cy="1979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3060700"/>
            <a:ext cx="6327775" cy="19796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BB58B0-4F1C-499B-9534-C9889DCF91D9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7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866574-EF58-425B-A7D7-AF3D746DE854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6C0F56-3C54-4C87-8EB8-5BA45E5093A0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E97A99-D190-484D-93BC-12CDD88B270B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439863"/>
            <a:ext cx="4422775" cy="3419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439863"/>
            <a:ext cx="4424363" cy="3419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D7F077-CE94-46B9-B0A2-5B9ABA463A82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EA0226-6C10-4125-A46E-47DA2513A76B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FE1B73-7714-4B42-8CEE-D235F1A4391C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5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7DA931-FDED-4B64-8703-9A7F8F1EAFDE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22B591-B8FB-4624-9949-C6DDFD83004C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3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329F52-F659-44DF-96D9-0AFAC30EEA7B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42E457-7BEF-490B-9FAF-324764A5B8D4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525FF9-6B1F-4276-8EA6-F2E778369AD7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9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775" y="179388"/>
            <a:ext cx="2249488" cy="4679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179388"/>
            <a:ext cx="6597650" cy="46799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80BDA8-F276-48BB-8275-0A18365CD316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1D70D7-1CA8-40DB-952D-5D2376D8243D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4319588"/>
            <a:ext cx="4243388" cy="72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4319588"/>
            <a:ext cx="4243387" cy="72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FC52F8-0188-4A47-9A27-12BCE061C7E8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BA69ED-DED7-4E84-94DD-46FAB22E5DB1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8F61CE-49B7-4386-8D93-030393D96E18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F63997-88F8-4D04-8550-50BD1C285850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CC268B-235D-4299-9AE4-6D53A832083F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7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E35C8B-D7D6-44C8-A00E-5BE92B7CEAB4}" type="slidenum">
              <a:t>‹#›</a:t>
            </a:fld>
            <a:r>
              <a:rPr lang="en-US" smtClean="0"/>
              <a:t> 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3060000"/>
            <a:ext cx="864000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43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fld id="{1E9BABB7-E746-458F-BEA3-8961A5FAD899}" type="slidenum">
              <a:t>‹#›</a:t>
            </a:fld>
            <a:r>
              <a:rPr lang="en-US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3060000"/>
            <a:ext cx="54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10D0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0">
        <a:tabLst/>
        <a:defRPr lang="en-US" sz="36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409"/>
        </a:spcAft>
        <a:tabLst/>
        <a:defRPr lang="en-US" sz="18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fld id="{4F22D608-5307-4EE4-9BE7-3EEF193F9B8B}" type="slidenum">
              <a:t>‹#›</a:t>
            </a:fld>
            <a:r>
              <a:rPr lang="en-US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180000"/>
            <a:ext cx="54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400" kern="1200">
              <a:latin typeface="Noto Sans Regular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0">
        <a:tabLst/>
        <a:defRPr lang="en-US" sz="33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060"/>
        </a:spcAft>
        <a:tabLst/>
        <a:defRPr lang="en-US" sz="2100" b="0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B3A55E-914A-4D11-BA57-7797AD8E1D59}" type="slidenum">
              <a:t>1</a:t>
            </a:fld>
            <a:r>
              <a:rPr lang="en-US" smtClean="0"/>
              <a:t> /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000" y="2984447"/>
            <a:ext cx="8640000" cy="1231106"/>
          </a:xfrm>
        </p:spPr>
        <p:txBody>
          <a:bodyPr vert="horz">
            <a:spAutoFit/>
          </a:bodyPr>
          <a:lstStyle/>
          <a:p>
            <a:pPr lvl="0"/>
            <a:r>
              <a:rPr lang="en-US" sz="4000" b="0" spc="-51" dirty="0">
                <a:solidFill>
                  <a:srgbClr val="404040"/>
                </a:solidFill>
                <a:latin typeface="Calibri Light" pitchFamily="34"/>
                <a:cs typeface="Tahoma" pitchFamily="2"/>
              </a:rPr>
              <a:t>Forecasting US Border Patrol Encounters on the Southwest Border:  </a:t>
            </a:r>
            <a:r>
              <a:rPr lang="en-US" sz="4000" b="0" spc="-51" dirty="0" smtClean="0">
                <a:solidFill>
                  <a:srgbClr val="404040"/>
                </a:solidFill>
                <a:latin typeface="Calibri Light" pitchFamily="34"/>
                <a:cs typeface="Tahoma" pitchFamily="2"/>
              </a:rPr>
              <a:t>Final Report</a:t>
            </a:r>
            <a:endParaRPr lang="en-US" sz="4000" b="0" spc="-51" dirty="0">
              <a:solidFill>
                <a:srgbClr val="404040"/>
              </a:solidFill>
              <a:latin typeface="Calibri Light" pitchFamily="34"/>
              <a:cs typeface="Tahoma" pitchFamily="2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720000" y="4282096"/>
            <a:ext cx="8640000" cy="795089"/>
          </a:xfrm>
        </p:spPr>
        <p:txBody>
          <a:bodyPr vert="horz" anchor="ctr">
            <a:spAutoFit/>
          </a:bodyPr>
          <a:lstStyle/>
          <a:p>
            <a:pPr lvl="0" algn="ctr"/>
            <a:r>
              <a:rPr lang="en-US" sz="2000" dirty="0">
                <a:latin typeface="Noto Sans Regular" pitchFamily="34"/>
                <a:cs typeface="Tahoma" pitchFamily="2"/>
              </a:rPr>
              <a:t>John Tamer</a:t>
            </a:r>
          </a:p>
          <a:p>
            <a:pPr lvl="0" algn="ctr"/>
            <a:r>
              <a:rPr lang="en-US" sz="2000" dirty="0" smtClean="0">
                <a:latin typeface="Noto Sans Regular" pitchFamily="34"/>
                <a:cs typeface="Tahoma" pitchFamily="2"/>
              </a:rPr>
              <a:t>3 March 2021</a:t>
            </a:r>
            <a:endParaRPr lang="en-US" sz="2000" dirty="0">
              <a:latin typeface="Noto Sans Regular" pitchFamily="34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B54E24-2D47-462A-AFAC-AD2ED76701FA}" type="slidenum">
              <a:t>10</a:t>
            </a:fld>
            <a:r>
              <a:rPr lang="en-US" smtClean="0"/>
              <a:t> /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smtClean="0">
                <a:cs typeface="Tahoma" pitchFamily="2"/>
              </a:rPr>
              <a:t>Univariate Models: Accuracy</a:t>
            </a:r>
            <a:endParaRPr lang="en-US" dirty="0">
              <a:cs typeface="Tahoma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8054" y="1512146"/>
            <a:ext cx="3770574" cy="2504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MAE:   Mean absolute error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RMSE: Root mean squared error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MAPE: Mean absolute percentage error  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MASE: Mean absolute scaled error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 </a:t>
            </a:r>
          </a:p>
        </p:txBody>
      </p:sp>
      <p:pic>
        <p:nvPicPr>
          <p:cNvPr id="6" name="Image11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33890" y="1294430"/>
            <a:ext cx="6146430" cy="3925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B54E24-2D47-462A-AFAC-AD2ED76701FA}" type="slidenum">
              <a:t>11</a:t>
            </a:fld>
            <a:r>
              <a:rPr lang="en-US" smtClean="0"/>
              <a:t> /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smtClean="0">
                <a:cs typeface="Tahoma" pitchFamily="2"/>
              </a:rPr>
              <a:t>Univariate Models: vs 2020 Actuals</a:t>
            </a:r>
            <a:endParaRPr lang="en-US" dirty="0">
              <a:cs typeface="Tahoma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8055" y="1512146"/>
            <a:ext cx="10168679" cy="2504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pic>
        <p:nvPicPr>
          <p:cNvPr id="8" name="Image7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671" y="1260000"/>
            <a:ext cx="6332220" cy="4220845"/>
          </a:xfrm>
          <a:prstGeom prst="rect">
            <a:avLst/>
          </a:prstGeom>
        </p:spPr>
      </p:pic>
      <p:pic>
        <p:nvPicPr>
          <p:cNvPr id="9" name="Image8"/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376035" y="1261043"/>
            <a:ext cx="3704590" cy="282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4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B54E24-2D47-462A-AFAC-AD2ED76701FA}" type="slidenum">
              <a:t>12</a:t>
            </a:fld>
            <a:r>
              <a:rPr lang="en-US" smtClean="0"/>
              <a:t> /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smtClean="0">
                <a:cs typeface="Tahoma" pitchFamily="2"/>
              </a:rPr>
              <a:t>Multivariate Models</a:t>
            </a:r>
            <a:endParaRPr lang="en-US" dirty="0">
              <a:cs typeface="Tahoma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8055" y="1512146"/>
            <a:ext cx="10168679" cy="2504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pic>
        <p:nvPicPr>
          <p:cNvPr id="10" name="Image9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57896" y="999156"/>
            <a:ext cx="6332220" cy="3473454"/>
          </a:xfrm>
          <a:prstGeom prst="rect">
            <a:avLst/>
          </a:prstGeom>
        </p:spPr>
      </p:pic>
      <p:pic>
        <p:nvPicPr>
          <p:cNvPr id="11" name="Image10"/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657896" y="4458317"/>
            <a:ext cx="6332220" cy="152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B54E24-2D47-462A-AFAC-AD2ED76701FA}" type="slidenum">
              <a:t>13</a:t>
            </a:fld>
            <a:r>
              <a:rPr lang="en-US" smtClean="0"/>
              <a:t> /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smtClean="0">
                <a:cs typeface="Tahoma" pitchFamily="2"/>
              </a:rPr>
              <a:t>Multivariate Models:  Vector </a:t>
            </a:r>
            <a:r>
              <a:rPr lang="en-US" dirty="0" err="1" smtClean="0">
                <a:cs typeface="Tahoma" pitchFamily="2"/>
              </a:rPr>
              <a:t>Autoregression</a:t>
            </a:r>
            <a:endParaRPr lang="en-US" dirty="0">
              <a:cs typeface="Tahoma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8055" y="1512146"/>
            <a:ext cx="10168679" cy="2504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pic>
        <p:nvPicPr>
          <p:cNvPr id="12" name="Image13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6141" y="3471907"/>
            <a:ext cx="4094922" cy="1866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41" y="1453781"/>
            <a:ext cx="4349267" cy="1552575"/>
          </a:xfrm>
          <a:prstGeom prst="rect">
            <a:avLst/>
          </a:prstGeom>
        </p:spPr>
      </p:pic>
      <p:pic>
        <p:nvPicPr>
          <p:cNvPr id="11" name="Image12"/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596984" y="1119284"/>
            <a:ext cx="6332220" cy="45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0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B54E24-2D47-462A-AFAC-AD2ED76701FA}" type="slidenum">
              <a:t>14</a:t>
            </a:fld>
            <a:r>
              <a:rPr lang="en-US" smtClean="0"/>
              <a:t> /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smtClean="0">
                <a:cs typeface="Tahoma" pitchFamily="2"/>
              </a:rPr>
              <a:t>Multivariate Models:  Results</a:t>
            </a:r>
            <a:endParaRPr lang="en-US" dirty="0">
              <a:cs typeface="Tahoma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8055" y="1512146"/>
            <a:ext cx="10168679" cy="2504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pic>
        <p:nvPicPr>
          <p:cNvPr id="8" name="Image5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644" y="1260000"/>
            <a:ext cx="6332220" cy="4220845"/>
          </a:xfrm>
          <a:prstGeom prst="rect">
            <a:avLst/>
          </a:prstGeom>
        </p:spPr>
      </p:pic>
      <p:pic>
        <p:nvPicPr>
          <p:cNvPr id="9" name="Image6"/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96712" y="1260000"/>
            <a:ext cx="389006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5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DCBF2C-4E96-4415-85E6-24D7E6EC844B}" type="slidenum">
              <a:t>15</a:t>
            </a:fld>
            <a:r>
              <a:rPr lang="en-US" smtClean="0"/>
              <a:t> /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smtClean="0">
                <a:cs typeface="Tahoma" pitchFamily="2"/>
              </a:rPr>
              <a:t>Conclusions</a:t>
            </a:r>
            <a:endParaRPr lang="en-US" dirty="0">
              <a:cs typeface="Tahoma" pitchFamily="2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marL="342900" lvl="0" indent="-342900">
              <a:buClr>
                <a:srgbClr val="EF2929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cs typeface="Tahoma" pitchFamily="2"/>
              </a:rPr>
              <a:t>Statistical models that factor in traditional time series components (trends, seasons, lags, etc.) do not accurately predict the test data</a:t>
            </a:r>
          </a:p>
          <a:p>
            <a:pPr marL="342900" lvl="0" indent="-342900">
              <a:buClr>
                <a:srgbClr val="EF2929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cs typeface="Tahoma" pitchFamily="2"/>
              </a:rPr>
              <a:t>The actual data show an “unexpected” spike in 2019.  This is not easy to predict based on the trend or lags</a:t>
            </a:r>
          </a:p>
          <a:p>
            <a:pPr marL="342900" lvl="0" indent="-342900">
              <a:buClr>
                <a:srgbClr val="EF2929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cs typeface="Tahoma" pitchFamily="2"/>
              </a:rPr>
              <a:t>Other approaches (e.g., deep learning, multivariate models) will be required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66961E-02F5-4041-A96B-553402F0862E}" type="slidenum">
              <a:t>16</a:t>
            </a:fld>
            <a:r>
              <a:rPr lang="en-US" smtClean="0"/>
              <a:t> /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smtClean="0">
                <a:cs typeface="Tahoma" pitchFamily="2"/>
              </a:rPr>
              <a:t>Suggestions for Further Analysis</a:t>
            </a:r>
            <a:endParaRPr lang="en-US" dirty="0">
              <a:cs typeface="Tahoma" pitchFamily="2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marL="342900" lvl="0" indent="-342900">
              <a:buClr>
                <a:srgbClr val="EF2929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cs typeface="Tahoma" pitchFamily="2"/>
              </a:rPr>
              <a:t>There are several time series packages (e.g., fable, </a:t>
            </a:r>
            <a:r>
              <a:rPr lang="en-US" dirty="0" err="1">
                <a:cs typeface="Tahoma" pitchFamily="2"/>
              </a:rPr>
              <a:t>timemodel</a:t>
            </a:r>
            <a:r>
              <a:rPr lang="en-US" dirty="0">
                <a:cs typeface="Tahoma" pitchFamily="2"/>
              </a:rPr>
              <a:t>, </a:t>
            </a:r>
            <a:r>
              <a:rPr lang="en-US" dirty="0" err="1">
                <a:cs typeface="Tahoma" pitchFamily="2"/>
              </a:rPr>
              <a:t>timetk</a:t>
            </a:r>
            <a:r>
              <a:rPr lang="en-US" dirty="0">
                <a:cs typeface="Tahoma" pitchFamily="2"/>
              </a:rPr>
              <a:t>) that integrate with </a:t>
            </a:r>
            <a:r>
              <a:rPr lang="en-US" dirty="0" err="1">
                <a:cs typeface="Tahoma" pitchFamily="2"/>
              </a:rPr>
              <a:t>tidyverse</a:t>
            </a:r>
            <a:r>
              <a:rPr lang="en-US" dirty="0">
                <a:cs typeface="Tahoma" pitchFamily="2"/>
              </a:rPr>
              <a:t> objects (</a:t>
            </a:r>
            <a:r>
              <a:rPr lang="en-US" dirty="0" err="1">
                <a:cs typeface="Tahoma" pitchFamily="2"/>
              </a:rPr>
              <a:t>tibble</a:t>
            </a:r>
            <a:r>
              <a:rPr lang="en-US" dirty="0">
                <a:cs typeface="Tahoma" pitchFamily="2"/>
              </a:rPr>
              <a:t>, </a:t>
            </a:r>
            <a:r>
              <a:rPr lang="en-US" dirty="0" err="1">
                <a:cs typeface="Tahoma" pitchFamily="2"/>
              </a:rPr>
              <a:t>tsibble</a:t>
            </a:r>
            <a:r>
              <a:rPr lang="en-US" dirty="0">
                <a:cs typeface="Tahoma" pitchFamily="2"/>
              </a:rPr>
              <a:t>)</a:t>
            </a:r>
          </a:p>
          <a:p>
            <a:pPr marL="342900" lvl="0" indent="-342900">
              <a:buClr>
                <a:srgbClr val="EF2929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cs typeface="Tahoma" pitchFamily="2"/>
              </a:rPr>
              <a:t>Other time series packages (</a:t>
            </a:r>
            <a:r>
              <a:rPr lang="en-US" dirty="0" err="1">
                <a:cs typeface="Tahoma" pitchFamily="2"/>
              </a:rPr>
              <a:t>e.g</a:t>
            </a:r>
            <a:r>
              <a:rPr lang="en-US" dirty="0">
                <a:cs typeface="Tahoma" pitchFamily="2"/>
              </a:rPr>
              <a:t>, forecast) use other types of time series objects (</a:t>
            </a:r>
            <a:r>
              <a:rPr lang="en-US" dirty="0" err="1">
                <a:cs typeface="Tahoma" pitchFamily="2"/>
              </a:rPr>
              <a:t>e.g</a:t>
            </a:r>
            <a:r>
              <a:rPr lang="en-US" dirty="0">
                <a:cs typeface="Tahoma" pitchFamily="2"/>
              </a:rPr>
              <a:t>, </a:t>
            </a:r>
            <a:r>
              <a:rPr lang="en-US" dirty="0" err="1">
                <a:cs typeface="Tahoma" pitchFamily="2"/>
              </a:rPr>
              <a:t>ts</a:t>
            </a:r>
            <a:r>
              <a:rPr lang="en-US" dirty="0">
                <a:cs typeface="Tahoma" pitchFamily="2"/>
              </a:rPr>
              <a:t>, </a:t>
            </a:r>
            <a:r>
              <a:rPr lang="en-US" dirty="0" err="1">
                <a:cs typeface="Tahoma" pitchFamily="2"/>
              </a:rPr>
              <a:t>xts</a:t>
            </a:r>
            <a:r>
              <a:rPr lang="en-US" dirty="0">
                <a:cs typeface="Tahoma" pitchFamily="2"/>
              </a:rPr>
              <a:t>, zoo)</a:t>
            </a:r>
          </a:p>
          <a:p>
            <a:pPr marL="342900" lvl="0" indent="-342900">
              <a:buClr>
                <a:srgbClr val="EF2929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cs typeface="Tahoma" pitchFamily="2"/>
              </a:rPr>
              <a:t>So access to a full range of tools requires conversions between formats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endParaRPr lang="en-US" dirty="0"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5ACAFD-D9D9-4CCC-9ED7-4D89A1FB9F79}" type="slidenum">
              <a:t>17</a:t>
            </a:fld>
            <a:r>
              <a:rPr lang="en-US" smtClean="0"/>
              <a:t> /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smtClean="0">
                <a:cs typeface="Tahoma" pitchFamily="2"/>
              </a:rPr>
              <a:t>References</a:t>
            </a:r>
            <a:endParaRPr lang="en-US" dirty="0">
              <a:cs typeface="Tahoma" pitchFamily="2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r>
              <a:rPr lang="en-US" sz="1200" dirty="0"/>
              <a:t>Bali, R., Sarkar, D., Lantz, B., &amp; </a:t>
            </a:r>
            <a:r>
              <a:rPr lang="en-US" sz="1200" dirty="0" err="1"/>
              <a:t>Lesmeister</a:t>
            </a:r>
            <a:r>
              <a:rPr lang="en-US" sz="1200" dirty="0"/>
              <a:t>, C. (2016). </a:t>
            </a:r>
            <a:r>
              <a:rPr lang="en-US" sz="1200" i="1" dirty="0"/>
              <a:t>R: Unleash Machine Learning Techniques</a:t>
            </a:r>
            <a:r>
              <a:rPr lang="en-US" sz="1200" dirty="0"/>
              <a:t>. Packt Publishing. https://books.google.com/books?id=3ZfcDgAAQBAJ</a:t>
            </a:r>
          </a:p>
          <a:p>
            <a:r>
              <a:rPr lang="en-US" sz="1200" i="1" dirty="0"/>
              <a:t>Explore </a:t>
            </a:r>
            <a:r>
              <a:rPr lang="en-US" sz="1200" i="1" dirty="0" err="1"/>
              <a:t>tidymodels</a:t>
            </a:r>
            <a:r>
              <a:rPr lang="en-US" sz="1200" i="1" dirty="0"/>
              <a:t>—Search parsnip models</a:t>
            </a:r>
            <a:r>
              <a:rPr lang="en-US" sz="1200" dirty="0"/>
              <a:t>. (n.d.). Retrieved February 19, 2021, from https://www.tidymodels.org/find/parsnip/</a:t>
            </a:r>
          </a:p>
          <a:p>
            <a:r>
              <a:rPr lang="en-US" sz="1200" i="1" dirty="0"/>
              <a:t>Forecasting: Principles and Practice (3rd </a:t>
            </a:r>
            <a:r>
              <a:rPr lang="en-US" sz="1200" i="1" dirty="0" err="1"/>
              <a:t>ed</a:t>
            </a:r>
            <a:r>
              <a:rPr lang="en-US" sz="1200" i="1" dirty="0"/>
              <a:t>)</a:t>
            </a:r>
            <a:r>
              <a:rPr lang="en-US" sz="1200" dirty="0"/>
              <a:t>. (n.d.). Retrieved February 8, 2021, from https://Otexts.com/fpp3/</a:t>
            </a:r>
          </a:p>
          <a:p>
            <a:r>
              <a:rPr lang="en-US" sz="1200" dirty="0"/>
              <a:t>Gardner, E. S. (2006). Exponential smoothing: The state of the art—Part II. </a:t>
            </a:r>
            <a:r>
              <a:rPr lang="en-US" sz="1200" i="1" dirty="0"/>
              <a:t>International Journal of Forecasting</a:t>
            </a:r>
            <a:r>
              <a:rPr lang="en-US" sz="1200" dirty="0"/>
              <a:t>, </a:t>
            </a:r>
            <a:r>
              <a:rPr lang="en-US" sz="1200" i="1" dirty="0"/>
              <a:t>22</a:t>
            </a:r>
            <a:r>
              <a:rPr lang="en-US" sz="1200" dirty="0"/>
              <a:t>(4), 637–666. https://doi.org/10.1016/j.ijforecast.2006.03.005</a:t>
            </a:r>
          </a:p>
          <a:p>
            <a:r>
              <a:rPr lang="en-US" sz="1200" dirty="0"/>
              <a:t>Hyndman, R. J., &amp; Koehler, A. B. (2006). Another look at measures of forecast accuracy. </a:t>
            </a:r>
            <a:r>
              <a:rPr lang="en-US" sz="1200" i="1" dirty="0"/>
              <a:t>International Journal of Forecasting</a:t>
            </a:r>
            <a:r>
              <a:rPr lang="en-US" sz="1200" dirty="0"/>
              <a:t>, </a:t>
            </a:r>
            <a:r>
              <a:rPr lang="en-US" sz="1200" i="1" dirty="0"/>
              <a:t>22</a:t>
            </a:r>
            <a:r>
              <a:rPr lang="en-US" sz="1200" dirty="0"/>
              <a:t>(4), 679–688. https://doi.org/10.1016/j.ijforecast.2006.03.001</a:t>
            </a:r>
          </a:p>
          <a:p>
            <a:r>
              <a:rPr lang="en-US" sz="1200" dirty="0" err="1"/>
              <a:t>Krispin</a:t>
            </a:r>
            <a:r>
              <a:rPr lang="en-US" sz="1200" dirty="0"/>
              <a:t>, R. (2019). </a:t>
            </a:r>
            <a:r>
              <a:rPr lang="en-US" sz="1200" i="1" dirty="0"/>
              <a:t>Hands-On Time Series Analysis with R: Perform Time Series Analysis and Forecasting Using R</a:t>
            </a:r>
            <a:r>
              <a:rPr lang="en-US" sz="1200" dirty="0"/>
              <a:t>. Packt Publishing. https://books.google.com/books?id=F9KytQEACAAJ</a:t>
            </a:r>
          </a:p>
          <a:p>
            <a:r>
              <a:rPr lang="en-US" sz="1200" i="1" dirty="0"/>
              <a:t>Prophet</a:t>
            </a:r>
            <a:r>
              <a:rPr lang="en-US" sz="1200" dirty="0"/>
              <a:t>. (n.d.). Prophet. Retrieved February 22, 2021, from http://facebook.github.io/prophet/</a:t>
            </a:r>
          </a:p>
          <a:p>
            <a:r>
              <a:rPr lang="en-US" sz="1200" i="1" dirty="0"/>
              <a:t>The Tidymodels Extension for Time Series Modeling</a:t>
            </a:r>
            <a:r>
              <a:rPr lang="en-US" sz="1200" dirty="0"/>
              <a:t>. (n.d.). Retrieved February 19, 2021, from https://business-science.github.io/modeltime/index.html</a:t>
            </a:r>
          </a:p>
          <a:p>
            <a:r>
              <a:rPr lang="en-US" sz="1200" dirty="0"/>
              <a:t>Wei, W. W. S. (2019). </a:t>
            </a:r>
            <a:r>
              <a:rPr lang="en-US" sz="1200" i="1" dirty="0"/>
              <a:t>Multivariate Time Series Analysis and Applications</a:t>
            </a:r>
            <a:r>
              <a:rPr lang="en-US" sz="1200" dirty="0"/>
              <a:t>. Wiley. https://books.google.com/books?id=9naCDwAAQBAJ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4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00000" y="5220000"/>
            <a:ext cx="2566080" cy="396000"/>
          </a:xfrm>
        </p:spPr>
        <p:txBody>
          <a:bodyPr/>
          <a:lstStyle/>
          <a:p>
            <a:pPr lvl="0"/>
            <a:fld id="{CD992F7B-E70E-4973-8317-6BEB7F47CC8D}" type="slidenum">
              <a:t>2</a:t>
            </a:fld>
            <a:r>
              <a:rPr lang="en-US" dirty="0" smtClean="0"/>
              <a:t> /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000" y="225720"/>
            <a:ext cx="8855640" cy="946800"/>
          </a:xfrm>
        </p:spPr>
        <p:txBody>
          <a:bodyPr vert="horz">
            <a:spAutoFit/>
          </a:bodyPr>
          <a:lstStyle/>
          <a:p>
            <a:pPr lvl="0" hangingPunct="1">
              <a:lnSpc>
                <a:spcPct val="85000"/>
              </a:lnSpc>
            </a:pPr>
            <a:r>
              <a:rPr lang="en-US" sz="4800" b="0" spc="-51">
                <a:solidFill>
                  <a:srgbClr val="404040"/>
                </a:solidFill>
                <a:latin typeface="Calibri Light" pitchFamily="34"/>
                <a:cs typeface="Tahoma" pitchFamily="2"/>
              </a:rPr>
              <a:t>Introduction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620000"/>
            <a:ext cx="8640000" cy="3288600"/>
          </a:xfrm>
        </p:spPr>
        <p:txBody>
          <a:bodyPr vert="horz"/>
          <a:lstStyle/>
          <a:p>
            <a:pPr marL="342900" lvl="0" indent="-342900" algn="l" hangingPunct="1">
              <a:spcBef>
                <a:spcPts val="1001"/>
              </a:spcBef>
              <a:spcAft>
                <a:spcPts val="400"/>
              </a:spcAft>
              <a:buClr>
                <a:srgbClr val="EF2929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0"/>
                </a:solidFill>
                <a:latin typeface="Calibri" pitchFamily="34"/>
                <a:cs typeface="Tahoma" pitchFamily="2"/>
              </a:rPr>
              <a:t>The Situation on the SW Border is Dynamic and Complex</a:t>
            </a:r>
          </a:p>
          <a:p>
            <a:pPr marL="342900" lvl="0" indent="-342900" algn="l" hangingPunct="1">
              <a:spcBef>
                <a:spcPts val="1001"/>
              </a:spcBef>
              <a:spcAft>
                <a:spcPts val="400"/>
              </a:spcAft>
              <a:buClr>
                <a:srgbClr val="EF2929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0"/>
                </a:solidFill>
                <a:latin typeface="Calibri" pitchFamily="34"/>
                <a:cs typeface="Tahoma" pitchFamily="2"/>
              </a:rPr>
              <a:t>The US-Mexico border in the longest and busiest in the world</a:t>
            </a:r>
          </a:p>
          <a:p>
            <a:pPr marL="342900" lvl="0" indent="-342900" algn="l" hangingPunct="1">
              <a:spcBef>
                <a:spcPts val="1001"/>
              </a:spcBef>
              <a:spcAft>
                <a:spcPts val="400"/>
              </a:spcAft>
              <a:buClr>
                <a:srgbClr val="EF2929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0"/>
                </a:solidFill>
                <a:latin typeface="Calibri" pitchFamily="34"/>
                <a:cs typeface="Tahoma" pitchFamily="2"/>
              </a:rPr>
              <a:t>US Border Patrol Mission:  Securing the border between ports of entry</a:t>
            </a:r>
          </a:p>
          <a:p>
            <a:pPr marL="342900" lvl="0" indent="-342900" algn="l" hangingPunct="1">
              <a:spcBef>
                <a:spcPts val="1001"/>
              </a:spcBef>
              <a:spcAft>
                <a:spcPts val="400"/>
              </a:spcAft>
              <a:buClr>
                <a:srgbClr val="EF2929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0"/>
                </a:solidFill>
                <a:latin typeface="Calibri" pitchFamily="34"/>
                <a:cs typeface="Tahoma" pitchFamily="2"/>
              </a:rPr>
              <a:t>Variation in geography and terrain present unique challenges</a:t>
            </a:r>
          </a:p>
          <a:p>
            <a:pPr marL="342900" lvl="0" indent="-342900" algn="l" hangingPunct="1">
              <a:spcBef>
                <a:spcPts val="1001"/>
              </a:spcBef>
              <a:spcAft>
                <a:spcPts val="400"/>
              </a:spcAft>
              <a:buClr>
                <a:srgbClr val="EF2929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04040"/>
                </a:solidFill>
                <a:latin typeface="Calibri" pitchFamily="34"/>
                <a:cs typeface="Tahoma" pitchFamily="2"/>
              </a:rPr>
              <a:t>Illegal border crossings are driven by economic, political, and demographic factors</a:t>
            </a:r>
          </a:p>
          <a:p>
            <a:pPr lvl="0" algn="l" hangingPunct="1">
              <a:lnSpc>
                <a:spcPct val="90000"/>
              </a:lnSpc>
              <a:spcBef>
                <a:spcPts val="1001"/>
              </a:spcBef>
              <a:spcAft>
                <a:spcPts val="400"/>
              </a:spcAft>
              <a:buClr>
                <a:srgbClr val="EF2929"/>
              </a:buClr>
              <a:buSzPct val="45000"/>
              <a:buFont typeface="StarSymbol"/>
              <a:buChar char="●"/>
              <a:tabLst>
                <a:tab pos="0" algn="l"/>
              </a:tabLst>
            </a:pPr>
            <a:endParaRPr lang="en-US" sz="2400" dirty="0">
              <a:solidFill>
                <a:srgbClr val="404040"/>
              </a:solidFill>
              <a:latin typeface="Calibri" pitchFamily="34"/>
              <a:cs typeface="Tahoma" pitchFamily="2"/>
            </a:endParaRPr>
          </a:p>
          <a:p>
            <a:pPr lvl="0" algn="l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EF2929"/>
              </a:buClr>
              <a:buSzPct val="45000"/>
              <a:buFont typeface="StarSymbol"/>
              <a:buChar char="●"/>
              <a:tabLst>
                <a:tab pos="0" algn="l"/>
              </a:tabLst>
            </a:pPr>
            <a:endParaRPr lang="en-US" sz="2400" dirty="0">
              <a:solidFill>
                <a:srgbClr val="404040"/>
              </a:solidFill>
              <a:latin typeface="Calibri" pitchFamily="34"/>
              <a:cs typeface="Tahoma" pitchFamily="2"/>
            </a:endParaRPr>
          </a:p>
          <a:p>
            <a:pPr lvl="0" algn="l" hangingPunct="1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F2929"/>
              </a:buClr>
              <a:buSzPct val="45000"/>
              <a:buFont typeface="StarSymbol"/>
              <a:buChar char="●"/>
              <a:tabLst>
                <a:tab pos="0" algn="l"/>
              </a:tabLst>
            </a:pPr>
            <a:endParaRPr lang="en-US" sz="2000" dirty="0">
              <a:solidFill>
                <a:srgbClr val="404040"/>
              </a:solidFill>
              <a:latin typeface="Calibri" pitchFamily="34"/>
              <a:cs typeface="Tahoma" pitchFamily="2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00040" y="4070350"/>
            <a:ext cx="2286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768788" y="4033270"/>
            <a:ext cx="2361960" cy="167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9F74D-D681-4F1C-8E70-D899BC1A98C1}" type="slidenum">
              <a:t>3</a:t>
            </a:fld>
            <a:r>
              <a:rPr lang="en-US" smtClean="0"/>
              <a:t> /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hangingPunct="1">
              <a:lnSpc>
                <a:spcPct val="85000"/>
              </a:lnSpc>
            </a:pPr>
            <a:r>
              <a:rPr lang="en-US" sz="4800" b="0" spc="-51">
                <a:solidFill>
                  <a:srgbClr val="404040"/>
                </a:solidFill>
                <a:latin typeface="Calibri Light" pitchFamily="34"/>
                <a:cs typeface="Tahoma" pitchFamily="2"/>
              </a:rPr>
              <a:t>Research Question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380599"/>
            <a:ext cx="9000000" cy="3420000"/>
          </a:xfrm>
        </p:spPr>
        <p:txBody>
          <a:bodyPr vert="horz"/>
          <a:lstStyle/>
          <a:p>
            <a:pPr marL="342900" lvl="0" indent="-342900" algn="l" hangingPunct="1">
              <a:lnSpc>
                <a:spcPct val="120000"/>
              </a:lnSpc>
              <a:spcBef>
                <a:spcPts val="1001"/>
              </a:spcBef>
              <a:spcAft>
                <a:spcPts val="400"/>
              </a:spcAft>
              <a:buClr>
                <a:srgbClr val="EF2929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 pitchFamily="34"/>
                <a:cs typeface="Tahoma" pitchFamily="2"/>
              </a:rPr>
              <a:t>Can time series analysis be used to forecast US Border Patrol encounters along the Southwest border?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57400" y="2286000"/>
            <a:ext cx="565812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697666-4C94-4811-8D4C-7A81FEA11A6D}" type="slidenum">
              <a:t>4</a:t>
            </a:fld>
            <a:r>
              <a:rPr lang="en-US" smtClean="0"/>
              <a:t> /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smtClean="0">
                <a:cs typeface="Tahoma" pitchFamily="2"/>
              </a:rPr>
              <a:t>Data </a:t>
            </a:r>
            <a:r>
              <a:rPr lang="en-US" dirty="0">
                <a:cs typeface="Tahoma" pitchFamily="2"/>
              </a:rPr>
              <a:t>Acquisition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marL="342900" lvl="0" indent="-342900">
              <a:buClr>
                <a:srgbClr val="EF2929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cs typeface="Tahoma" pitchFamily="2"/>
              </a:rPr>
              <a:t>Used tabulizer to scrape data from pdf</a:t>
            </a:r>
          </a:p>
          <a:p>
            <a:pPr marL="342900" lvl="0" indent="-342900">
              <a:buClr>
                <a:srgbClr val="EF2929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cs typeface="Tahoma" pitchFamily="2"/>
              </a:rPr>
              <a:t>Cleaned, formatted, and merged data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4508" y="2394818"/>
            <a:ext cx="4404240" cy="28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48217" y="248400"/>
            <a:ext cx="3898440" cy="27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/>
          <p:nvPr/>
        </p:nvSpPr>
        <p:spPr>
          <a:xfrm>
            <a:off x="4526031" y="3826308"/>
            <a:ext cx="1143000" cy="2286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4000"/>
          </a:solidFill>
          <a:ln w="1080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pic>
        <p:nvPicPr>
          <p:cNvPr id="8" name="Image2"/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669031" y="3360765"/>
            <a:ext cx="4411594" cy="1499235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 rot="16200000">
            <a:off x="7823982" y="3150754"/>
            <a:ext cx="546910" cy="2286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4000"/>
          </a:solidFill>
          <a:ln w="1080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60EA10-3584-4DE5-ADBB-C1EEC35765E6}" type="slidenum">
              <a:t>5</a:t>
            </a:fld>
            <a:r>
              <a:rPr lang="en-US" smtClean="0"/>
              <a:t> /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smtClean="0">
                <a:cs typeface="Tahoma" pitchFamily="2"/>
              </a:rPr>
              <a:t>Exploratory </a:t>
            </a:r>
            <a:r>
              <a:rPr lang="en-US" dirty="0">
                <a:cs typeface="Tahoma" pitchFamily="2"/>
              </a:rPr>
              <a:t>Data Analysis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1143000"/>
            <a:ext cx="1007964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7208CB-1DE5-47EB-A094-E5A1818A0560}" type="slidenum">
              <a:t>6</a:t>
            </a:fld>
            <a:r>
              <a:rPr lang="en-US" smtClean="0"/>
              <a:t> /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smtClean="0">
                <a:cs typeface="Tahoma" pitchFamily="2"/>
              </a:rPr>
              <a:t>Exploratory </a:t>
            </a:r>
            <a:r>
              <a:rPr lang="en-US" dirty="0">
                <a:cs typeface="Tahoma" pitchFamily="2"/>
              </a:rPr>
              <a:t>Data Analysis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600" y="1143000"/>
            <a:ext cx="9601200" cy="41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07410A-29F4-423A-8DF1-02FA464AC2DF}" type="slidenum">
              <a:t>7</a:t>
            </a:fld>
            <a:r>
              <a:rPr lang="en-US" smtClean="0"/>
              <a:t> /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smtClean="0">
                <a:cs typeface="Tahoma" pitchFamily="2"/>
              </a:rPr>
              <a:t>Exploratory </a:t>
            </a:r>
            <a:r>
              <a:rPr lang="en-US" dirty="0">
                <a:cs typeface="Tahoma" pitchFamily="2"/>
              </a:rPr>
              <a:t>Data Analysis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400" y="1143000"/>
            <a:ext cx="999252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44A9B3-5C9B-44F2-9C1A-7E122C1A067A}" type="slidenum">
              <a:t>8</a:t>
            </a:fld>
            <a:r>
              <a:rPr lang="en-US" smtClean="0"/>
              <a:t> /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smtClean="0">
                <a:cs typeface="Tahoma" pitchFamily="2"/>
              </a:rPr>
              <a:t>Univariate Models</a:t>
            </a:r>
            <a:endParaRPr lang="en-US" dirty="0">
              <a:cs typeface="Tahoma" pitchFamily="2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4104" y="1044289"/>
            <a:ext cx="9000000" cy="4640893"/>
          </a:xfrm>
        </p:spPr>
        <p:txBody>
          <a:bodyPr vert="horz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ARIMA (using </a:t>
            </a:r>
            <a:r>
              <a:rPr lang="en-US" sz="2000" dirty="0" smtClean="0"/>
              <a:t>auto.arima)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Linear Regression (with no trend)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Facebook Prophet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Extreme Gradient Boost (</a:t>
            </a:r>
            <a:r>
              <a:rPr lang="en-US" sz="2000" dirty="0" err="1"/>
              <a:t>xgboost</a:t>
            </a:r>
            <a:r>
              <a:rPr lang="en-US" sz="2000" dirty="0"/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Vector Machine </a:t>
            </a:r>
            <a:endParaRPr lang="en-US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Prophet </a:t>
            </a:r>
            <a:r>
              <a:rPr lang="en-US" sz="2000" dirty="0"/>
              <a:t>with XGBoost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ARIMA with XGBoost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Neural Network ARIMA (feed-forward neural networks with a single hidden layer and lagged inputs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Exponential Smoothing (M,N,M)</a:t>
            </a:r>
          </a:p>
        </p:txBody>
      </p:sp>
      <p:pic>
        <p:nvPicPr>
          <p:cNvPr id="5" name="Image3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6400" y="1211179"/>
            <a:ext cx="4431877" cy="31566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AFCFE8-E909-4895-ACD9-FF944E344F8A}" type="slidenum">
              <a:t>9</a:t>
            </a:fld>
            <a:r>
              <a:rPr lang="en-US" smtClean="0"/>
              <a:t> /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smtClean="0">
                <a:cs typeface="Tahoma" pitchFamily="2"/>
              </a:rPr>
              <a:t>Univariate Models</a:t>
            </a:r>
            <a:endParaRPr lang="en-US" dirty="0">
              <a:cs typeface="Tahoma" pitchFamily="2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52" y="1097790"/>
            <a:ext cx="8505825" cy="4320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645</Words>
  <Application>Microsoft Office PowerPoint</Application>
  <PresentationFormat>Custom</PresentationFormat>
  <Paragraphs>94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Liberation Sans</vt:lpstr>
      <vt:lpstr>Noto Sans Bold</vt:lpstr>
      <vt:lpstr>Noto Sans Regular</vt:lpstr>
      <vt:lpstr>Segoe UI</vt:lpstr>
      <vt:lpstr>StarSymbol</vt:lpstr>
      <vt:lpstr>Tahoma</vt:lpstr>
      <vt:lpstr>Impress</vt:lpstr>
      <vt:lpstr>Impress1</vt:lpstr>
      <vt:lpstr>Forecasting US Border Patrol Encounters on the Southwest Border:  Final Report</vt:lpstr>
      <vt:lpstr>Introduction</vt:lpstr>
      <vt:lpstr>Research Question</vt:lpstr>
      <vt:lpstr>Data Acquisition</vt:lpstr>
      <vt:lpstr>Exploratory Data Analysis</vt:lpstr>
      <vt:lpstr>Exploratory Data Analysis</vt:lpstr>
      <vt:lpstr>Exploratory Data Analysis</vt:lpstr>
      <vt:lpstr>Univariate Models</vt:lpstr>
      <vt:lpstr>Univariate Models</vt:lpstr>
      <vt:lpstr>Univariate Models: Accuracy</vt:lpstr>
      <vt:lpstr>Univariate Models: vs 2020 Actuals</vt:lpstr>
      <vt:lpstr>Multivariate Models</vt:lpstr>
      <vt:lpstr>Multivariate Models:  Vector Autoregression</vt:lpstr>
      <vt:lpstr>Multivariate Models:  Results</vt:lpstr>
      <vt:lpstr>Conclusions</vt:lpstr>
      <vt:lpstr>Suggestions for Further Analysis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Tamer, John J.</dc:creator>
  <cp:lastModifiedBy>Tamer, John J.</cp:lastModifiedBy>
  <cp:revision>23</cp:revision>
  <dcterms:created xsi:type="dcterms:W3CDTF">2021-02-08T12:18:15Z</dcterms:created>
  <dcterms:modified xsi:type="dcterms:W3CDTF">2021-03-02T14:46:24Z</dcterms:modified>
</cp:coreProperties>
</file>