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682777-1AA1-439A-A722-0ECF526D658B}">
  <a:tblStyle styleId="{95682777-1AA1-439A-A722-0ECF526D658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fill>
          <a:solidFill>
            <a:srgbClr val="E3CACA"/>
          </a:solidFill>
        </a:fill>
      </a:tcStyle>
    </a:band1H>
    <a:band2H>
      <a:tcTxStyle/>
    </a:band2H>
    <a:band1V>
      <a:tcTxStyle/>
      <a:tcStyle>
        <a:fill>
          <a:solidFill>
            <a:srgbClr val="E3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A2181BE-4C63-463C-8FAA-67E8E05081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e54ba31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6e54ba3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6e364cf9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6e364cf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0" Type="http://schemas.openxmlformats.org/officeDocument/2006/relationships/hyperlink" Target="http://scikit-learn.org/stable/modules/grid_searc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scikit-learn.org/stable/documentation.html" TargetMode="External"/><Relationship Id="rId4" Type="http://schemas.openxmlformats.org/officeDocument/2006/relationships/hyperlink" Target="https://matplotlib.org/contents.html" TargetMode="External"/><Relationship Id="rId9" Type="http://schemas.openxmlformats.org/officeDocument/2006/relationships/hyperlink" Target="https://en.wikipedia.org/wiki/Stochastic_gradient_descent" TargetMode="External"/><Relationship Id="rId5" Type="http://schemas.openxmlformats.org/officeDocument/2006/relationships/hyperlink" Target="https://xgboost.readthedocs.io/en/latest/parameter.html" TargetMode="External"/><Relationship Id="rId6" Type="http://schemas.openxmlformats.org/officeDocument/2006/relationships/hyperlink" Target="https://docs.anaconda.com/anaconda/install/linux/" TargetMode="External"/><Relationship Id="rId7" Type="http://schemas.openxmlformats.org/officeDocument/2006/relationships/hyperlink" Target="https://docs.python.org/3/library/statistics.html" TargetMode="External"/><Relationship Id="rId8" Type="http://schemas.openxmlformats.org/officeDocument/2006/relationships/hyperlink" Target="https://www.youtube.com/watch?v=ErDgauqnTH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Business Data Analytics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TELECOM CHURN PREDICTION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8057322" y="4876800"/>
            <a:ext cx="36708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18MCMI05, Delton M Antony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18MCMI14, Garima Jain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097280" y="1381908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▶"/>
            </a:pPr>
            <a:r>
              <a:rPr lang="en-US" sz="1850"/>
              <a:t>Similarly, the other insights we drew were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 an Optical Fibre Internet Connection are highly probable to Churn. Will need to check this for possible reasons.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without Online Security is highly likely to churn. Possible reason could be security breaches and frequent connectivity issues due to it.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without online backup are also likely to Churn.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without device protection are likely to Churn.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without Tech Support are likely to Churn.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with a month-to-month contract are the most frequent churners.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using paperless billing churn more that those who transact in cash.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Char char="❖"/>
            </a:pPr>
            <a:r>
              <a:rPr lang="en-US" sz="1850"/>
              <a:t>Customers paying their bills using electronic checks are highly likely to churn.</a:t>
            </a:r>
            <a:endParaRPr/>
          </a:p>
          <a:p>
            <a:pPr indent="-24892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Noto Sans Symbols"/>
              <a:buNone/>
            </a:pPr>
            <a:r>
              <a:t/>
            </a:r>
            <a:endParaRPr sz="1850"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886647" y="47268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sRl3zaFt1gz4-T5dSf54tjqe50zZy768t72Dq1rLgrZBIXi03PI8xQBfLGvgEU_jtXdNz3BihEXd9gccEbuFkwOZA1lslfilufvnjp7DdXmT5OLyuA2VhqhmhdPVZeV336GwKpRf"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144" y="1339681"/>
            <a:ext cx="5830223" cy="566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type="title"/>
          </p:nvPr>
        </p:nvSpPr>
        <p:spPr>
          <a:xfrm>
            <a:off x="235293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7235218" y="5812077"/>
            <a:ext cx="31440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is the correlation matrix for the numerical variables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Imputing Missing Values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After converting TotalCharges as a numerical type, we got eleven missing values.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We imputed them with zeroes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The reason is that their tenure was also zero.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Which means that they had not been billed yet.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So logically TotalCharges is zero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097280" y="118312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▶"/>
            </a:pPr>
            <a:r>
              <a:rPr lang="en-US" sz="4000"/>
              <a:t>One Hot Encoding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Here, all of the categorical variables are nominal as opposed to ordinal.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The categorical values of the variables are represented as “Yes”, “No”, “No internet service”. That is, they are represented as character strings.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We did one hot encoding on them.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After one hot encoding, we got multiple variables in place of one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We used the Chi square value to perform feature selection.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We discarded features like PhoneService, Gender, StreamingTV, StreamingMovies, MultipleLines and InternetService.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Each of their chiSquare values were less than 9.821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Selection</a:t>
            </a:r>
            <a:endParaRPr/>
          </a:p>
        </p:txBody>
      </p:sp>
      <p:graphicFrame>
        <p:nvGraphicFramePr>
          <p:cNvPr id="236" name="Google Shape;236;p33"/>
          <p:cNvGraphicFramePr/>
          <p:nvPr/>
        </p:nvGraphicFramePr>
        <p:xfrm>
          <a:off x="2070722" y="1390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{95682777-1AA1-439A-A722-0ECF526D658B}</a:tableStyleId>
              </a:tblPr>
              <a:tblGrid>
                <a:gridCol w="4053475"/>
                <a:gridCol w="40534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Feature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X^2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Contract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1115.78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Tenure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710.611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OnlineSecurity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551.612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TechSupport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523.304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TotalCharges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298.738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OnlineBackp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230.087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MonthllyCharges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227.130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DeviceProtection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191.303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SeniorCitizen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134.532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Dependants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133.036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PaperlessBilling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105.681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Partner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82.412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PaymentMethod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58.492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 Scaling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1097280" y="185898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6"/>
              <a:buFont typeface="Noto Sans Symbols"/>
              <a:buChar char="❖"/>
            </a:pPr>
            <a:r>
              <a:rPr lang="en-US" sz="2220"/>
              <a:t>Feature scaling can be used to standardize the range of input variables.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Char char="❖"/>
            </a:pPr>
            <a:r>
              <a:rPr lang="en-US" sz="2220"/>
              <a:t>Some classifiers uses Euclidean distance which requires the data to be scaled. This is highly sensitive to the magnitude of the data.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76"/>
              <a:buFont typeface="Noto Sans Symbols"/>
              <a:buChar char="❖"/>
            </a:pPr>
            <a:r>
              <a:rPr lang="en-US" sz="2220"/>
              <a:t>methods like Gradient Descent converges much faster with scaled data.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		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				</a:t>
            </a:r>
            <a:r>
              <a:rPr lang="en-US" sz="3330"/>
              <a:t>x</a:t>
            </a:r>
            <a:r>
              <a:rPr baseline="-25000" lang="en-US" sz="3330"/>
              <a:t>stand</a:t>
            </a:r>
            <a:r>
              <a:rPr lang="en-US" sz="3330"/>
              <a:t>=x</a:t>
            </a:r>
            <a:r>
              <a:rPr baseline="-25000" lang="en-US" sz="3330"/>
              <a:t>i</a:t>
            </a:r>
            <a:r>
              <a:rPr lang="en-US" sz="3330"/>
              <a:t>-mean(f)/std(f)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▶"/>
            </a:pPr>
            <a:br>
              <a:rPr lang="en-US" sz="1850"/>
            </a:br>
            <a:endParaRPr sz="18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Partitioning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❖"/>
            </a:pPr>
            <a:r>
              <a:rPr lang="en-US" sz="3200"/>
              <a:t>Data partitioning means how we are splitting the data into training set and testing 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❖"/>
            </a:pPr>
            <a:r>
              <a:rPr lang="en-US" sz="3200"/>
              <a:t>We are doing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❖"/>
            </a:pPr>
            <a:r>
              <a:rPr lang="en-US" sz="3200"/>
              <a:t>regular hold out method </a:t>
            </a:r>
            <a:endParaRPr sz="32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❖"/>
            </a:pPr>
            <a:r>
              <a:rPr lang="en-US" sz="3200"/>
              <a:t>10 fold cross validation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362325" y="306956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1" lang="en-US"/>
              <a:t>METHODS AND TECHNIQUES APPLIED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Method to reduce the input dimensions without performing feature selection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It performs a linear transformation of the input data from one form to another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selecting the first few principal components after doing PCA will essentially result in dimension reduction without feature selection.</a:t>
            </a:r>
            <a:endParaRPr sz="2800"/>
          </a:p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❖"/>
            </a:pPr>
            <a:r>
              <a:rPr lang="en-US" sz="2800"/>
              <a:t>Here, we selected the first 3 components which accounts for 80% of the variance.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49357" y="286603"/>
            <a:ext cx="1050632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Problem Description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49357" y="1845734"/>
            <a:ext cx="1050632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We are given a dataset by a telecommunications company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Dataset contains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Demographics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Company’s products opted by the customers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Billing options chosen by the customer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Amount paid/to be paid by the customer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The company is experiencing a high churn ratio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We need to identify why this churn is happening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❖"/>
            </a:pPr>
            <a:r>
              <a:rPr lang="en-US" sz="2400"/>
              <a:t>We need to build a predictive solution to predict churn</a:t>
            </a:r>
            <a:endParaRPr sz="2400"/>
          </a:p>
          <a:p>
            <a:pPr indent="0" lvl="1" marL="201168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Grid Search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875201" y="1297544"/>
            <a:ext cx="9898816" cy="510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For selecting the hyperparameters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Grid search is a brute force based technique where you initialize a list with all the parameter values you want to try out for your model instances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Then you pass that to the function that calls the models with different permutations of all the parameters you chose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Note that you should keep the seed or random_state as a constant value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finds a tuple of optimal parameters for you to fit on the model.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Grid search can be considered as a kind of methodical trial and error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in some cases, the best results were given by the default parameters itself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645130" y="804863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uses the logistic function to model a binary dependent variable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Logistic Regression is a discriminative classifier.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For a single input variable, the Logistic Regression function looks like this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descr="https://lh5.googleusercontent.com/vGLzWW2dS9PJowPTtD7VmrdjTZkoHM7_coYAqQ8fz_pHHCIQgAWbNfQ8h5sY6KjSTC2-wH9fvR0yQKZHg-q6c7x37ToTLmVKm9c5yewEf2yBrECPm-OPL-WODuS9LSRwBgMajFMd" id="272" name="Google Shape;272;p39"/>
          <p:cNvSpPr/>
          <p:nvPr/>
        </p:nvSpPr>
        <p:spPr>
          <a:xfrm>
            <a:off x="282575" y="138112"/>
            <a:ext cx="1762125" cy="51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013" y="3769696"/>
            <a:ext cx="3782100" cy="10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Naïve Bayes Classifier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classifiers based on applying Bayes' Theorem with strong (naive) independence assumptions between the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Naive Bayes is a popular method for text classification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Naive Bayes is preferred on smaller datasets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is a generative classifier</a:t>
            </a:r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286" y="4150657"/>
            <a:ext cx="7135274" cy="209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646111" y="46597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 - Nearest Neighbors Classifier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input consists of the k closest training examples in the feature space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output is a class membership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An object is classified by a majority vote of its neighbors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Nearness is calculated by using distance measure like Euclidean distance as shown below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836" y="4472400"/>
            <a:ext cx="6611492" cy="17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Support Vector Classifiers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Unlike other models, SVC does not use the entire dataset to train itself.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uses the tipping points - also known as support vectors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These are those points that define the boundary of the two classes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This is a rare case of dimension reduction with respect to the records as opposed to features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Records of the separate categories are divided by a clear gap that is as wide as possible.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Kernel Support Vector Machines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Kernel Support Vector Machine will introduce the data to a higher dimension and then try to classify them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procedure is to make a non-linearly-separable data linearly separable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kernel function used is set as rbf which is "Radial Basis Function". The function is as follows: Here, |x - x’|^2 is the squared Euclidean distance.</a:t>
            </a:r>
            <a:endParaRPr/>
          </a:p>
        </p:txBody>
      </p:sp>
      <p:pic>
        <p:nvPicPr>
          <p:cNvPr descr="https://lh5.googleusercontent.com/WDbTHkhFfl25fddu7qKoTutwqmeyMEj3cVDZCclEK5KlHeIycC1-75cru7nxdVWiYD3Fu0k_11itjw2jYIzyBn4q91-Kz2Mpz1jNmn-0vflJUB1Iw5l6eiobUSFCcDNDvnpdTXxz" id="300" name="Google Shape;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049" y="4310270"/>
            <a:ext cx="5684289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Decision Tree Classifier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Decision Tree is the go to method if you want clear insights on how the classifier predicts and under what criteria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This gives clear rules followed by the classifier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We are using information gain as the criteria ie criteria = entropy</a:t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59" y="4321451"/>
            <a:ext cx="4493699" cy="91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Random Forest Classifier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Random forest comes under a category called ensemble algorithms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instead of one single decision tree, an army of decision trees are used and the results learned by them are then converged together to create the model.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Xtreme Gradient Boosting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produces a prediction model in the form of an ensemble of weak prediction models, typically decision trees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builds the model in a stage-wise fashion and it generalizes them by allowing optimization of an arbitrary differentiable loss function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This is  done sequentially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as the number of iterations goes by, the error will steadily decrease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646111" y="492474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Multi Layer Perceptron</a:t>
            </a:r>
            <a:endParaRPr/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An MLP consists of, at least, three layers of nodes: an input layer, a hidden layer and an output layer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Each node is a neuron that uses a nonlinear activation function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MLP utilizes a supervised learning technique called backpropagation for training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MLP can work with non-linearly-separable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 Mining Task Identification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We need to identify customers which might churn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This is a binary classification problem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/>
              <a:t>The positive class is Churn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2893561" y="30441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DISCUSSIONS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Parameters Returned by Grid Search</a:t>
            </a:r>
            <a:endParaRPr/>
          </a:p>
        </p:txBody>
      </p:sp>
      <p:graphicFrame>
        <p:nvGraphicFramePr>
          <p:cNvPr id="336" name="Google Shape;336;p4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{CA2181BE-4C63-463C-8FAA-67E8E050815B}</a:tableStyleId>
              </a:tblPr>
              <a:tblGrid>
                <a:gridCol w="724225"/>
                <a:gridCol w="3857625"/>
                <a:gridCol w="5705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SlNo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Non default Parameters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K - Nearest Neighbors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20 Neighbors, Minkowski with p = 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Linear Support Vector Classifier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Default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3.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Kernel Support Vector Classifier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rbf kernel, degree 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4.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max_depth = 5, criteria= information_gain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5.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n_estimators = 10, max_depth = 5, criteria = information_gain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6.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XGBoost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max_depth = 4, learning_rate = 0.1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7. 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Multi Layer Perceptron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solver=sgd, actFunction=relu, maxIter=85, learning_rate=0.001, momentum=0.9, hidden_nodes = (100,)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Evaluation Methods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1103312" y="1126435"/>
            <a:ext cx="10704375" cy="551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80"/>
              <a:buChar char="▶"/>
            </a:pPr>
            <a:r>
              <a:rPr lang="en-US" sz="1850"/>
              <a:t>confusion matrix</a:t>
            </a:r>
            <a:endParaRPr/>
          </a:p>
          <a:p>
            <a:pPr indent="-248920" lvl="0" marL="342900" rtl="0" algn="l"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-248920" lvl="0" marL="342900" rtl="0" algn="l"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-248920" lvl="0" marL="342900" rtl="0" algn="l"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rPr lang="en-US" sz="1850"/>
              <a:t>	True positives (TP): These are cases in which we predicted a churn, and they do churn.</a:t>
            </a:r>
            <a:br>
              <a:rPr lang="en-US" sz="1850"/>
            </a:br>
            <a:r>
              <a:rPr lang="en-US" sz="1850"/>
              <a:t>	True negatives (TN): We predicted a non-churn, and they don't churn.</a:t>
            </a:r>
            <a:br>
              <a:rPr lang="en-US" sz="1850"/>
            </a:br>
            <a:r>
              <a:rPr lang="en-US" sz="1850"/>
              <a:t>	False positives (FP): We predicted a churn, but they don't actually churn.</a:t>
            </a:r>
            <a:br>
              <a:rPr lang="en-US" sz="1850"/>
            </a:br>
            <a:r>
              <a:rPr lang="en-US" sz="1850"/>
              <a:t>	False negatives (FN): We predicted a no-Churn, but they actually do churn.</a:t>
            </a:r>
            <a:endParaRPr sz="185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80"/>
              <a:buChar char="▶"/>
            </a:pPr>
            <a:r>
              <a:rPr lang="en-US" sz="1850"/>
              <a:t>10 - fold cross validation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80"/>
              <a:buChar char="▶"/>
            </a:pPr>
            <a:r>
              <a:rPr lang="en-US" sz="1850"/>
              <a:t>Area under Receiver Operating Characteristic Curve: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The ROC curve is created by plotting the true positive rate (TPR) against the false positive rate (FPR) at a single or various threshold settings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US" sz="1665"/>
              <a:t>AUC, the Area Under receiver operating characteristic Curve. The higher the area, the better the classifier is</a:t>
            </a:r>
            <a:endParaRPr sz="1665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80"/>
              <a:buChar char="▶"/>
            </a:pPr>
            <a:r>
              <a:rPr lang="en-US" sz="1850"/>
              <a:t>Model Comparison is done by t-stat test</a:t>
            </a:r>
            <a:endParaRPr sz="1850"/>
          </a:p>
        </p:txBody>
      </p:sp>
      <p:pic>
        <p:nvPicPr>
          <p:cNvPr id="343" name="Google Shape;34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860" y="1603513"/>
            <a:ext cx="3300782" cy="10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 txBox="1"/>
          <p:nvPr/>
        </p:nvSpPr>
        <p:spPr>
          <a:xfrm>
            <a:off x="2551175" y="1274325"/>
            <a:ext cx="1632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Predicted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809225" y="2016788"/>
            <a:ext cx="108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Actual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54" y="400050"/>
            <a:ext cx="7959750" cy="62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https://lh3.googleusercontent.com/c_vHlo92bUHhDE7qkvRuPZNyxiYOxEufn-k041XTeZDlfJMnS76jMWkI8WQhYKxSectcPyc0TU2wzKe4zOFSK_tx-mDOvLiUL1cre7yPq-jcTuW6kD7K9DvzZXwWY4HfzsuzWC1m" id="357" name="Google Shape;3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312" y="0"/>
            <a:ext cx="10209696" cy="68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Student’s t-test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 method of testing hypotheses about the mean of a small sample drawn from a normally distributed population when the population standard deviation is unknown.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If we have the mean and the variance of a list, in this case, the list of ten sensitivities from 10 fold cross validation, then t is given as</a:t>
            </a:r>
            <a:endParaRPr/>
          </a:p>
        </p:txBody>
      </p:sp>
      <p:pic>
        <p:nvPicPr>
          <p:cNvPr descr="&lt;math xmlns=&quot;http://www.w3.org/1998/Math/MathML&quot;&gt;&lt;mi&gt;t&lt;/mi&gt;&lt;mo&gt;&amp;#xA0;&lt;/mo&gt;&lt;mo&gt;=&lt;/mo&gt;&lt;mfrac&gt;&lt;mrow&gt;&lt;mo&gt;&amp;#xA0;&lt;/mo&gt;&lt;mi&gt;&amp;#x3BC;&lt;/mi&gt;&lt;/mrow&gt;&lt;msqrt&gt;&lt;mstyle displaystyle=&quot;true&quot;&gt;&lt;mfrac&gt;&lt;msup&gt;&lt;mi&gt;&amp;#x3C3;&lt;/mi&gt;&lt;mn&gt;2&lt;/mn&gt;&lt;/msup&gt;&lt;mi&gt;k&lt;/mi&gt;&lt;/mfrac&gt;&lt;/mstyle&gt;&lt;/msqrt&gt;&lt;/mfrac&gt;&lt;/math&gt;" id="364" name="Google Shape;36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715" y="4297448"/>
            <a:ext cx="2520259" cy="215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Here, the k value is set as 10 as we are doing 10 fold cross validation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For a 1 % test, we use the threshold value of 3.25 - corresponding to 0.5% value with 9 degrees of freedom. It’s two tailed test, as we do not know whether the mean of one classifier’s list of TPRs is greater than that of another’s or vice-versa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So, if the t-test returns a value greater than 3.25, it means for that confidence level of 1%, the two classifiers we are comparing are different.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Selection</a:t>
            </a:r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1104293" y="171113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77" name="Google Shape;37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914" y="1521758"/>
            <a:ext cx="9163335" cy="457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Model  Selection</a:t>
            </a:r>
            <a:endParaRPr/>
          </a:p>
        </p:txBody>
      </p:sp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875201" y="1311965"/>
            <a:ext cx="10071095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From t test, we found out how the models are different from each other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most promising models are Logistic Regression, XG Boost and Decision tree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we decided to choose Decision tree classifier for the final build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decision trees will give you clear knowledge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Once the model is fixed as Decision Tree with max_depth=4 and criterion=entropy, we train it on the entire dataset.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Now it is ready to predict for unseen data</a:t>
            </a:r>
            <a:endParaRPr/>
          </a:p>
        </p:txBody>
      </p:sp>
      <p:pic>
        <p:nvPicPr>
          <p:cNvPr descr="https://lh4.googleusercontent.com/DURl712fB0uoL1lnlS7bm-fYBqV7vqUCt3s0a7hXaZ9VvRDasXlTSMYErbmcAlQomChOTchcmSHEvhTtWuJDxXdhcCVAjj3gWpb7NclK0tf3-MgCRcIji5e8s0UqAQ0CxF38rSTz" id="384" name="Google Shape;38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791" y="4508398"/>
            <a:ext cx="8419407" cy="234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Monitoring</a:t>
            </a:r>
            <a:endParaRPr/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On a final note to the company, it is necessary to monitor the model to check that it does not get outdated.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7043 records x 21 features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csv format with headers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Churn column is our target variable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Contains both categorical and continuous variables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The categorical columns are Gender, SeniorCitizen, Partner, Dependents, PhoneService, MultipleLines, InternetService, OnlineSecurity, OnlineBackup, DeviceProtection, TechSupport, StreamingTV, StreamingMovies, Contract, PaperlessBilling, PaymentMethod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The numerical ones are TotalCharges, MonthlyCharges, Tenure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/>
              <a:t>The primary key is CustomerId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4316963" y="326217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Guidelines from Exploratory Data Analysis</a:t>
            </a:r>
            <a:endParaRPr/>
          </a:p>
        </p:txBody>
      </p:sp>
      <p:sp>
        <p:nvSpPr>
          <p:cNvPr id="402" name="Google Shape;402;p5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Give senior citizens more incentive to stay on as customers.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For customers without dependents, they might move places often. Make connection relocation cheaper and easier.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Reduce the cost of Optical Fibre Internet Connection.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Make online security a default feature. It will reduce churn and will make customers more secure.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Similarly make online backup also accessible to customers.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Device Protection should be a default feature as damaged devices will lead to a possible churn.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Make Tech Support available to each customer.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Try to convert month-to-month contract customers to yearly contract customers. Provide more year-based payment plans and offers.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40"/>
              <a:buChar char="▶"/>
            </a:pPr>
            <a:r>
              <a:rPr lang="en-US" sz="1550"/>
              <a:t>Find out the reason why the customers who opt for paperless billing and electronic checks churn more. Maybe a fault in the company's online billing process.</a:t>
            </a:r>
            <a:endParaRPr sz="15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Conclusions from predictive Analytics</a:t>
            </a:r>
            <a:endParaRPr/>
          </a:p>
        </p:txBody>
      </p:sp>
      <p:sp>
        <p:nvSpPr>
          <p:cNvPr id="408" name="Google Shape;408;p6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Built a total of eleven models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Performing PCA reduced the accuracy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Feature Selection did not really impact the accuracy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Naïve Bayes performed poorly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Decision tree was chosen as the final model.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Other models like Logistic Regression and xgboost also performed well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[1]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http://scikit-learn.org/stable/documentation.html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[2]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https://matplotlib.org/contents.html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[3]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https://xgboost.readthedocs.io/en/latest/parameter.html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[4]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https://docs.anaconda.com/anaconda/install/linux/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[5]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https://docs.python.org/3/library/statistics.html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[6]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https://www.youtube.com/watch?v=ErDgauqnTHk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[7]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https://en.wikipedia.org/wiki/Stochastic_gradient_descent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[8] 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http://scikit-learn.org/stable/modules/grid_search.html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2064093" y="3103153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xv4fRwwwSzSsiiBQm4tSkGrAtSm6yDSAZq9qdP8hRCrlcbePMi-pZDnLruL-N-DU-c3ewAl7qQ25TcgsfoqYx34TmztchKIVAA_VyvzBJ2-1lCt7xLdGjVa-4ZNxCbR3vqKOBpf2" id="177" name="Google Shape;17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075" y="1853248"/>
            <a:ext cx="5916169" cy="376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</a:t>
            </a:r>
            <a:endParaRPr b="0" i="0"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514838" y="5849655"/>
            <a:ext cx="3068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shows the churn ratio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Gender does not matter in customer attrition in this case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Senior Citizens are more likely to churn</a:t>
            </a:r>
            <a:endParaRPr/>
          </a:p>
        </p:txBody>
      </p:sp>
      <p:pic>
        <p:nvPicPr>
          <p:cNvPr descr="https://lh3.googleusercontent.com/livj2V26nJlQ5SOLXhKongNjLHl2Ya1kbIemI0R_sQ7tAE9WSWmRzYP48h4W73-GtBttc-avA4qlbJKork1F66CvU371jKyS0pdX4DycH22xh61CxNVcPx7AsgXot-T4HwX6GYpx"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514" y="1116496"/>
            <a:ext cx="8484042" cy="35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>
            <p:ph type="title"/>
          </p:nvPr>
        </p:nvSpPr>
        <p:spPr>
          <a:xfrm>
            <a:off x="874220" y="27227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99877"/>
            <a:ext cx="4823653" cy="3951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467061" y="2239617"/>
            <a:ext cx="519485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customer has a partner, then he/she is less likely to churn.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949277" y="49934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510" y="1846868"/>
            <a:ext cx="5147474" cy="448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6612835" y="2239617"/>
            <a:ext cx="41744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without dependents are more likely to churn than settled people with dependents.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899173" y="83908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