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61" r:id="rId2"/>
    <p:sldId id="266" r:id="rId3"/>
    <p:sldId id="322" r:id="rId4"/>
    <p:sldId id="323" r:id="rId5"/>
    <p:sldId id="332" r:id="rId6"/>
    <p:sldId id="333" r:id="rId7"/>
    <p:sldId id="334" r:id="rId8"/>
    <p:sldId id="347" r:id="rId9"/>
    <p:sldId id="335" r:id="rId10"/>
    <p:sldId id="336" r:id="rId11"/>
    <p:sldId id="325" r:id="rId12"/>
    <p:sldId id="326" r:id="rId13"/>
    <p:sldId id="340" r:id="rId14"/>
    <p:sldId id="337" r:id="rId15"/>
    <p:sldId id="339" r:id="rId16"/>
    <p:sldId id="341" r:id="rId17"/>
    <p:sldId id="342" r:id="rId18"/>
    <p:sldId id="343" r:id="rId19"/>
    <p:sldId id="344" r:id="rId20"/>
    <p:sldId id="345" r:id="rId21"/>
    <p:sldId id="348" r:id="rId22"/>
    <p:sldId id="346" r:id="rId23"/>
    <p:sldId id="349" r:id="rId24"/>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4A14644E-7E5E-473F-9661-E825EACEFF6B}">
          <p14:sldIdLst>
            <p14:sldId id="261"/>
            <p14:sldId id="266"/>
            <p14:sldId id="322"/>
            <p14:sldId id="323"/>
            <p14:sldId id="332"/>
            <p14:sldId id="333"/>
            <p14:sldId id="334"/>
            <p14:sldId id="347"/>
            <p14:sldId id="335"/>
            <p14:sldId id="336"/>
            <p14:sldId id="325"/>
            <p14:sldId id="326"/>
            <p14:sldId id="340"/>
            <p14:sldId id="337"/>
            <p14:sldId id="339"/>
            <p14:sldId id="341"/>
            <p14:sldId id="342"/>
            <p14:sldId id="343"/>
            <p14:sldId id="344"/>
            <p14:sldId id="345"/>
            <p14:sldId id="348"/>
            <p14:sldId id="346"/>
            <p14:sldId id="34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337"/>
    <a:srgbClr val="87FF67"/>
    <a:srgbClr val="FFF034"/>
    <a:srgbClr val="6CB557"/>
    <a:srgbClr val="8FB4D3"/>
    <a:srgbClr val="728FA5"/>
    <a:srgbClr val="D3A284"/>
    <a:srgbClr val="2C96BD"/>
    <a:srgbClr val="FF9C2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871" autoAdjust="0"/>
    <p:restoredTop sz="83933" autoAdjust="0"/>
  </p:normalViewPr>
  <p:slideViewPr>
    <p:cSldViewPr snapToGrid="0" snapToObjects="1">
      <p:cViewPr varScale="1">
        <p:scale>
          <a:sx n="67" d="100"/>
          <a:sy n="67" d="100"/>
        </p:scale>
        <p:origin x="184" y="1448"/>
      </p:cViewPr>
      <p:guideLst>
        <p:guide orient="horz" pos="2160"/>
        <p:guide pos="2880"/>
      </p:guideLst>
    </p:cSldViewPr>
  </p:slideViewPr>
  <p:outlineViewPr>
    <p:cViewPr>
      <p:scale>
        <a:sx n="33" d="100"/>
        <a:sy n="33" d="100"/>
      </p:scale>
      <p:origin x="0" y="3400"/>
    </p:cViewPr>
  </p:outlineViewPr>
  <p:notesTextViewPr>
    <p:cViewPr>
      <p:scale>
        <a:sx n="20" d="100"/>
        <a:sy n="20" d="100"/>
      </p:scale>
      <p:origin x="0" y="0"/>
    </p:cViewPr>
  </p:notesTextViewPr>
  <p:sorterViewPr>
    <p:cViewPr>
      <p:scale>
        <a:sx n="100" d="100"/>
        <a:sy n="100" d="100"/>
      </p:scale>
      <p:origin x="0" y="52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75CF18-E74D-4742-9AE2-4C45E201B596}"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it-IT"/>
        </a:p>
      </dgm:t>
    </dgm:pt>
    <dgm:pt modelId="{1D02AA0D-5EF7-0346-9AE3-FB3D166A6C23}">
      <dgm:prSet phldrT="[Testo]"/>
      <dgm:spPr>
        <a:solidFill>
          <a:srgbClr val="D3A284"/>
        </a:solidFill>
        <a:ln>
          <a:solidFill>
            <a:schemeClr val="lt1">
              <a:hueOff val="0"/>
              <a:satOff val="0"/>
              <a:lumOff val="0"/>
            </a:schemeClr>
          </a:solidFill>
        </a:ln>
      </dgm:spPr>
      <dgm:t>
        <a:bodyPr/>
        <a:lstStyle/>
        <a:p>
          <a:pPr algn="ctr"/>
          <a:r>
            <a:rPr lang="en-GB" noProof="0">
              <a:latin typeface="Arial" panose="020B0604020202020204" pitchFamily="34" charset="0"/>
              <a:cs typeface="Arial" panose="020B0604020202020204" pitchFamily="34" charset="0"/>
            </a:rPr>
            <a:t>1. Reading of files and mapping of information about notes</a:t>
          </a:r>
        </a:p>
      </dgm:t>
    </dgm:pt>
    <dgm:pt modelId="{9CEC5D3B-0FFA-D64E-93D2-FB327D422350}" type="parTrans" cxnId="{F5371D6B-3D1C-5648-B5B7-05FCC43BA45B}">
      <dgm:prSet/>
      <dgm:spPr/>
      <dgm:t>
        <a:bodyPr/>
        <a:lstStyle/>
        <a:p>
          <a:endParaRPr lang="it-IT"/>
        </a:p>
      </dgm:t>
    </dgm:pt>
    <dgm:pt modelId="{C30A3FC0-1EFA-BC42-BC30-ADFC449C65BB}" type="sibTrans" cxnId="{F5371D6B-3D1C-5648-B5B7-05FCC43BA45B}">
      <dgm:prSet/>
      <dgm:spPr/>
      <dgm:t>
        <a:bodyPr/>
        <a:lstStyle/>
        <a:p>
          <a:pPr algn="ctr"/>
          <a:endParaRPr lang="it-IT" noProof="0">
            <a:latin typeface="Arial" panose="020B0604020202020204" pitchFamily="34" charset="0"/>
            <a:cs typeface="Arial" panose="020B0604020202020204" pitchFamily="34" charset="0"/>
          </a:endParaRPr>
        </a:p>
      </dgm:t>
    </dgm:pt>
    <dgm:pt modelId="{09396B86-DC30-7A44-ADAD-8F26B9D1F3A9}">
      <dgm:prSet phldrT="[Testo]"/>
      <dgm:spPr>
        <a:solidFill>
          <a:srgbClr val="D3A284"/>
        </a:solidFill>
      </dgm:spPr>
      <dgm:t>
        <a:bodyPr/>
        <a:lstStyle/>
        <a:p>
          <a:pPr algn="ctr"/>
          <a:r>
            <a:rPr lang="en-GB" noProof="0" dirty="0">
              <a:latin typeface="Arial" panose="020B0604020202020204" pitchFamily="34" charset="0"/>
              <a:cs typeface="Arial" panose="020B0604020202020204" pitchFamily="34" charset="0"/>
            </a:rPr>
            <a:t>2. Calculation of compatible scales according to chords in Harmony file</a:t>
          </a:r>
        </a:p>
      </dgm:t>
    </dgm:pt>
    <dgm:pt modelId="{C16ABE8A-BA93-5E47-BD53-CFCBD111AFC5}" type="parTrans" cxnId="{3E76C9DC-13AF-FD42-BC1B-1684E4AD1B5D}">
      <dgm:prSet/>
      <dgm:spPr/>
      <dgm:t>
        <a:bodyPr/>
        <a:lstStyle/>
        <a:p>
          <a:endParaRPr lang="it-IT"/>
        </a:p>
      </dgm:t>
    </dgm:pt>
    <dgm:pt modelId="{7AF7F684-577B-4949-835C-A516332F6F64}" type="sibTrans" cxnId="{3E76C9DC-13AF-FD42-BC1B-1684E4AD1B5D}">
      <dgm:prSet/>
      <dgm:spPr/>
      <dgm:t>
        <a:bodyPr/>
        <a:lstStyle/>
        <a:p>
          <a:pPr algn="ctr"/>
          <a:endParaRPr lang="it-IT" noProof="0">
            <a:latin typeface="Arial" panose="020B0604020202020204" pitchFamily="34" charset="0"/>
            <a:cs typeface="Arial" panose="020B0604020202020204" pitchFamily="34" charset="0"/>
          </a:endParaRPr>
        </a:p>
      </dgm:t>
    </dgm:pt>
    <dgm:pt modelId="{2C07852D-819C-024A-B778-A06A6C9FD9DD}">
      <dgm:prSet phldrT="[Testo]"/>
      <dgm:spPr>
        <a:solidFill>
          <a:srgbClr val="D3A284"/>
        </a:solidFill>
      </dgm:spPr>
      <dgm:t>
        <a:bodyPr/>
        <a:lstStyle/>
        <a:p>
          <a:pPr algn="ctr"/>
          <a:r>
            <a:rPr lang="en-GB" noProof="0" dirty="0">
              <a:latin typeface="Arial" panose="020B0604020202020204" pitchFamily="34" charset="0"/>
              <a:cs typeface="Arial" panose="020B0604020202020204" pitchFamily="34" charset="0"/>
            </a:rPr>
            <a:t>4. Choose the note to be played in accordance with selection criteria</a:t>
          </a:r>
        </a:p>
      </dgm:t>
    </dgm:pt>
    <dgm:pt modelId="{E9E2ACA7-3CA9-6E46-BFE3-B203566257FD}" type="parTrans" cxnId="{F77CCA47-94D4-754D-BB69-2BCF1046F602}">
      <dgm:prSet/>
      <dgm:spPr/>
      <dgm:t>
        <a:bodyPr/>
        <a:lstStyle/>
        <a:p>
          <a:endParaRPr lang="it-IT"/>
        </a:p>
      </dgm:t>
    </dgm:pt>
    <dgm:pt modelId="{9D7F6A6F-AB96-DE4B-A4CB-3A89D706BFA6}" type="sibTrans" cxnId="{F77CCA47-94D4-754D-BB69-2BCF1046F602}">
      <dgm:prSet/>
      <dgm:spPr/>
      <dgm:t>
        <a:bodyPr/>
        <a:lstStyle/>
        <a:p>
          <a:endParaRPr lang="it-IT"/>
        </a:p>
      </dgm:t>
    </dgm:pt>
    <dgm:pt modelId="{5C072834-43E1-AD48-A9E5-19ACC44228C4}">
      <dgm:prSet/>
      <dgm:spPr>
        <a:solidFill>
          <a:srgbClr val="D3A284"/>
        </a:solidFill>
      </dgm:spPr>
      <dgm:t>
        <a:bodyPr/>
        <a:lstStyle/>
        <a:p>
          <a:pPr algn="ctr"/>
          <a:r>
            <a:rPr lang="en-GB" noProof="0" dirty="0">
              <a:latin typeface="Arial" panose="020B0604020202020204" pitchFamily="34" charset="0"/>
              <a:cs typeface="Arial" panose="020B0604020202020204" pitchFamily="34" charset="0"/>
            </a:rPr>
            <a:t>3. Retrieving possible notes that can be played in each specific time instant according to notes of Melody Abstraction</a:t>
          </a:r>
        </a:p>
      </dgm:t>
    </dgm:pt>
    <dgm:pt modelId="{753145A1-AF1A-8C4A-8048-103560D12CBB}" type="parTrans" cxnId="{4BAACD38-9634-674A-BA8E-534A77C1787B}">
      <dgm:prSet/>
      <dgm:spPr/>
      <dgm:t>
        <a:bodyPr/>
        <a:lstStyle/>
        <a:p>
          <a:endParaRPr lang="it-IT"/>
        </a:p>
      </dgm:t>
    </dgm:pt>
    <dgm:pt modelId="{6C12CB8B-4C5D-B740-8479-F091B6F87D11}" type="sibTrans" cxnId="{4BAACD38-9634-674A-BA8E-534A77C1787B}">
      <dgm:prSet/>
      <dgm:spPr/>
      <dgm:t>
        <a:bodyPr/>
        <a:lstStyle/>
        <a:p>
          <a:pPr algn="ctr"/>
          <a:endParaRPr lang="it-IT" noProof="0">
            <a:latin typeface="Arial" panose="020B0604020202020204" pitchFamily="34" charset="0"/>
            <a:cs typeface="Arial" panose="020B0604020202020204" pitchFamily="34" charset="0"/>
          </a:endParaRPr>
        </a:p>
      </dgm:t>
    </dgm:pt>
    <dgm:pt modelId="{CAB802AD-0F6B-0942-A56A-6A19E4DFDB4B}">
      <dgm:prSet phldrT="[Testo]"/>
      <dgm:spPr>
        <a:solidFill>
          <a:srgbClr val="D3A284"/>
        </a:solidFill>
        <a:ln>
          <a:solidFill>
            <a:schemeClr val="lt1">
              <a:hueOff val="0"/>
              <a:satOff val="0"/>
              <a:lumOff val="0"/>
            </a:schemeClr>
          </a:solidFill>
        </a:ln>
      </dgm:spPr>
      <dgm:t>
        <a:bodyPr/>
        <a:lstStyle/>
        <a:p>
          <a:pPr algn="l"/>
          <a:r>
            <a:rPr lang="en-GB" noProof="0">
              <a:latin typeface="Arial" panose="020B0604020202020204" pitchFamily="34" charset="0"/>
              <a:cs typeface="Arial" panose="020B0604020202020204" pitchFamily="34" charset="0"/>
            </a:rPr>
            <a:t>Harmony MIDI file</a:t>
          </a:r>
        </a:p>
      </dgm:t>
    </dgm:pt>
    <dgm:pt modelId="{C0396D61-50CC-F243-BD47-1BDB1210B9C4}" type="parTrans" cxnId="{83CEE935-A240-6D4D-9C95-930050658048}">
      <dgm:prSet/>
      <dgm:spPr/>
      <dgm:t>
        <a:bodyPr/>
        <a:lstStyle/>
        <a:p>
          <a:endParaRPr lang="it-IT"/>
        </a:p>
      </dgm:t>
    </dgm:pt>
    <dgm:pt modelId="{310AF804-3F50-F540-A5A1-73E8F84B723E}" type="sibTrans" cxnId="{83CEE935-A240-6D4D-9C95-930050658048}">
      <dgm:prSet/>
      <dgm:spPr/>
      <dgm:t>
        <a:bodyPr/>
        <a:lstStyle/>
        <a:p>
          <a:endParaRPr lang="it-IT"/>
        </a:p>
      </dgm:t>
    </dgm:pt>
    <dgm:pt modelId="{F41F2715-5C2E-3048-99BA-3C65ED7666BE}">
      <dgm:prSet phldrT="[Testo]"/>
      <dgm:spPr>
        <a:solidFill>
          <a:srgbClr val="D3A284"/>
        </a:solidFill>
        <a:ln>
          <a:solidFill>
            <a:schemeClr val="lt1">
              <a:hueOff val="0"/>
              <a:satOff val="0"/>
              <a:lumOff val="0"/>
            </a:schemeClr>
          </a:solidFill>
        </a:ln>
      </dgm:spPr>
      <dgm:t>
        <a:bodyPr/>
        <a:lstStyle/>
        <a:p>
          <a:pPr algn="l"/>
          <a:r>
            <a:rPr lang="en-GB" noProof="0" dirty="0">
              <a:latin typeface="Arial" panose="020B0604020202020204" pitchFamily="34" charset="0"/>
              <a:cs typeface="Arial" panose="020B0604020202020204" pitchFamily="34" charset="0"/>
            </a:rPr>
            <a:t>Melody Abstraction MIDI file</a:t>
          </a:r>
        </a:p>
      </dgm:t>
    </dgm:pt>
    <dgm:pt modelId="{CD304593-5C60-3841-8C2E-64D4D5F442A6}" type="parTrans" cxnId="{5143D6F0-B1C8-A345-A34B-FCB55D81E4ED}">
      <dgm:prSet/>
      <dgm:spPr/>
      <dgm:t>
        <a:bodyPr/>
        <a:lstStyle/>
        <a:p>
          <a:endParaRPr lang="it-IT"/>
        </a:p>
      </dgm:t>
    </dgm:pt>
    <dgm:pt modelId="{EAAA9434-E31C-9447-BF2A-A1A6872C7149}" type="sibTrans" cxnId="{5143D6F0-B1C8-A345-A34B-FCB55D81E4ED}">
      <dgm:prSet/>
      <dgm:spPr/>
      <dgm:t>
        <a:bodyPr/>
        <a:lstStyle/>
        <a:p>
          <a:endParaRPr lang="it-IT"/>
        </a:p>
      </dgm:t>
    </dgm:pt>
    <dgm:pt modelId="{881B7776-F9DA-8943-A7DB-8AAF12094790}" type="pres">
      <dgm:prSet presAssocID="{8075CF18-E74D-4742-9AE2-4C45E201B596}" presName="outerComposite" presStyleCnt="0">
        <dgm:presLayoutVars>
          <dgm:chMax val="5"/>
          <dgm:dir/>
          <dgm:resizeHandles val="exact"/>
        </dgm:presLayoutVars>
      </dgm:prSet>
      <dgm:spPr/>
    </dgm:pt>
    <dgm:pt modelId="{A740F5CE-7E55-274D-9C72-BF066ACCF070}" type="pres">
      <dgm:prSet presAssocID="{8075CF18-E74D-4742-9AE2-4C45E201B596}" presName="dummyMaxCanvas" presStyleCnt="0">
        <dgm:presLayoutVars/>
      </dgm:prSet>
      <dgm:spPr/>
    </dgm:pt>
    <dgm:pt modelId="{D65608C2-ECF2-0344-8D3F-ED1708FB6CBD}" type="pres">
      <dgm:prSet presAssocID="{8075CF18-E74D-4742-9AE2-4C45E201B596}" presName="FourNodes_1" presStyleLbl="node1" presStyleIdx="0" presStyleCnt="4">
        <dgm:presLayoutVars>
          <dgm:bulletEnabled val="1"/>
        </dgm:presLayoutVars>
      </dgm:prSet>
      <dgm:spPr/>
    </dgm:pt>
    <dgm:pt modelId="{39D3A17F-401D-684F-9D20-AEC2D1AD5A08}" type="pres">
      <dgm:prSet presAssocID="{8075CF18-E74D-4742-9AE2-4C45E201B596}" presName="FourNodes_2" presStyleLbl="node1" presStyleIdx="1" presStyleCnt="4">
        <dgm:presLayoutVars>
          <dgm:bulletEnabled val="1"/>
        </dgm:presLayoutVars>
      </dgm:prSet>
      <dgm:spPr/>
    </dgm:pt>
    <dgm:pt modelId="{FD9E7CC3-3D3F-BF44-9CA1-9072A4FCCD1A}" type="pres">
      <dgm:prSet presAssocID="{8075CF18-E74D-4742-9AE2-4C45E201B596}" presName="FourNodes_3" presStyleLbl="node1" presStyleIdx="2" presStyleCnt="4">
        <dgm:presLayoutVars>
          <dgm:bulletEnabled val="1"/>
        </dgm:presLayoutVars>
      </dgm:prSet>
      <dgm:spPr/>
    </dgm:pt>
    <dgm:pt modelId="{BA5A6842-A8DA-E94D-9A6F-B73A54F622C4}" type="pres">
      <dgm:prSet presAssocID="{8075CF18-E74D-4742-9AE2-4C45E201B596}" presName="FourNodes_4" presStyleLbl="node1" presStyleIdx="3" presStyleCnt="4">
        <dgm:presLayoutVars>
          <dgm:bulletEnabled val="1"/>
        </dgm:presLayoutVars>
      </dgm:prSet>
      <dgm:spPr/>
    </dgm:pt>
    <dgm:pt modelId="{923E4BA2-8D34-9749-B34D-259566A2D4EA}" type="pres">
      <dgm:prSet presAssocID="{8075CF18-E74D-4742-9AE2-4C45E201B596}" presName="FourConn_1-2" presStyleLbl="fgAccFollowNode1" presStyleIdx="0" presStyleCnt="3">
        <dgm:presLayoutVars>
          <dgm:bulletEnabled val="1"/>
        </dgm:presLayoutVars>
      </dgm:prSet>
      <dgm:spPr/>
    </dgm:pt>
    <dgm:pt modelId="{70DAF009-E73F-CD4C-8108-9AC506A7A3AE}" type="pres">
      <dgm:prSet presAssocID="{8075CF18-E74D-4742-9AE2-4C45E201B596}" presName="FourConn_2-3" presStyleLbl="fgAccFollowNode1" presStyleIdx="1" presStyleCnt="3">
        <dgm:presLayoutVars>
          <dgm:bulletEnabled val="1"/>
        </dgm:presLayoutVars>
      </dgm:prSet>
      <dgm:spPr/>
    </dgm:pt>
    <dgm:pt modelId="{E9579C18-C10F-214B-8A2C-6F9D8AC783D4}" type="pres">
      <dgm:prSet presAssocID="{8075CF18-E74D-4742-9AE2-4C45E201B596}" presName="FourConn_3-4" presStyleLbl="fgAccFollowNode1" presStyleIdx="2" presStyleCnt="3">
        <dgm:presLayoutVars>
          <dgm:bulletEnabled val="1"/>
        </dgm:presLayoutVars>
      </dgm:prSet>
      <dgm:spPr/>
    </dgm:pt>
    <dgm:pt modelId="{ECAC596E-EE0B-C043-81DD-D73C26F3696A}" type="pres">
      <dgm:prSet presAssocID="{8075CF18-E74D-4742-9AE2-4C45E201B596}" presName="FourNodes_1_text" presStyleLbl="node1" presStyleIdx="3" presStyleCnt="4">
        <dgm:presLayoutVars>
          <dgm:bulletEnabled val="1"/>
        </dgm:presLayoutVars>
      </dgm:prSet>
      <dgm:spPr/>
    </dgm:pt>
    <dgm:pt modelId="{EFBB0116-8352-104D-8891-17A7B4CAA348}" type="pres">
      <dgm:prSet presAssocID="{8075CF18-E74D-4742-9AE2-4C45E201B596}" presName="FourNodes_2_text" presStyleLbl="node1" presStyleIdx="3" presStyleCnt="4">
        <dgm:presLayoutVars>
          <dgm:bulletEnabled val="1"/>
        </dgm:presLayoutVars>
      </dgm:prSet>
      <dgm:spPr/>
    </dgm:pt>
    <dgm:pt modelId="{D79E352A-33FE-B243-86CA-F81C73B01810}" type="pres">
      <dgm:prSet presAssocID="{8075CF18-E74D-4742-9AE2-4C45E201B596}" presName="FourNodes_3_text" presStyleLbl="node1" presStyleIdx="3" presStyleCnt="4">
        <dgm:presLayoutVars>
          <dgm:bulletEnabled val="1"/>
        </dgm:presLayoutVars>
      </dgm:prSet>
      <dgm:spPr/>
    </dgm:pt>
    <dgm:pt modelId="{30B83681-4E37-4944-AE95-47C936D45F52}" type="pres">
      <dgm:prSet presAssocID="{8075CF18-E74D-4742-9AE2-4C45E201B596}" presName="FourNodes_4_text" presStyleLbl="node1" presStyleIdx="3" presStyleCnt="4">
        <dgm:presLayoutVars>
          <dgm:bulletEnabled val="1"/>
        </dgm:presLayoutVars>
      </dgm:prSet>
      <dgm:spPr/>
    </dgm:pt>
  </dgm:ptLst>
  <dgm:cxnLst>
    <dgm:cxn modelId="{2AA2100B-8149-CE43-BE7C-02B5766A9A3B}" type="presOf" srcId="{5C072834-43E1-AD48-A9E5-19ACC44228C4}" destId="{FD9E7CC3-3D3F-BF44-9CA1-9072A4FCCD1A}" srcOrd="0" destOrd="0" presId="urn:microsoft.com/office/officeart/2005/8/layout/vProcess5"/>
    <dgm:cxn modelId="{EF100D15-F229-1E46-91BF-45A571FCEA82}" type="presOf" srcId="{CAB802AD-0F6B-0942-A56A-6A19E4DFDB4B}" destId="{D65608C2-ECF2-0344-8D3F-ED1708FB6CBD}" srcOrd="0" destOrd="1" presId="urn:microsoft.com/office/officeart/2005/8/layout/vProcess5"/>
    <dgm:cxn modelId="{F8405D17-79FF-A849-B98A-D6C526E1B84C}" type="presOf" srcId="{2C07852D-819C-024A-B778-A06A6C9FD9DD}" destId="{BA5A6842-A8DA-E94D-9A6F-B73A54F622C4}" srcOrd="0" destOrd="0" presId="urn:microsoft.com/office/officeart/2005/8/layout/vProcess5"/>
    <dgm:cxn modelId="{F3D67928-0CDE-C649-A27D-6C8CD4F4FB71}" type="presOf" srcId="{F41F2715-5C2E-3048-99BA-3C65ED7666BE}" destId="{ECAC596E-EE0B-C043-81DD-D73C26F3696A}" srcOrd="1" destOrd="2" presId="urn:microsoft.com/office/officeart/2005/8/layout/vProcess5"/>
    <dgm:cxn modelId="{F099FE30-B95E-DA4A-BE14-9735EFEE6045}" type="presOf" srcId="{2C07852D-819C-024A-B778-A06A6C9FD9DD}" destId="{30B83681-4E37-4944-AE95-47C936D45F52}" srcOrd="1" destOrd="0" presId="urn:microsoft.com/office/officeart/2005/8/layout/vProcess5"/>
    <dgm:cxn modelId="{83CEE935-A240-6D4D-9C95-930050658048}" srcId="{1D02AA0D-5EF7-0346-9AE3-FB3D166A6C23}" destId="{CAB802AD-0F6B-0942-A56A-6A19E4DFDB4B}" srcOrd="0" destOrd="0" parTransId="{C0396D61-50CC-F243-BD47-1BDB1210B9C4}" sibTransId="{310AF804-3F50-F540-A5A1-73E8F84B723E}"/>
    <dgm:cxn modelId="{4BAACD38-9634-674A-BA8E-534A77C1787B}" srcId="{8075CF18-E74D-4742-9AE2-4C45E201B596}" destId="{5C072834-43E1-AD48-A9E5-19ACC44228C4}" srcOrd="2" destOrd="0" parTransId="{753145A1-AF1A-8C4A-8048-103560D12CBB}" sibTransId="{6C12CB8B-4C5D-B740-8479-F091B6F87D11}"/>
    <dgm:cxn modelId="{F77CCA47-94D4-754D-BB69-2BCF1046F602}" srcId="{8075CF18-E74D-4742-9AE2-4C45E201B596}" destId="{2C07852D-819C-024A-B778-A06A6C9FD9DD}" srcOrd="3" destOrd="0" parTransId="{E9E2ACA7-3CA9-6E46-BFE3-B203566257FD}" sibTransId="{9D7F6A6F-AB96-DE4B-A4CB-3A89D706BFA6}"/>
    <dgm:cxn modelId="{D46B4554-9F34-7C41-BEB6-D6E4D8D480D5}" type="presOf" srcId="{1D02AA0D-5EF7-0346-9AE3-FB3D166A6C23}" destId="{ECAC596E-EE0B-C043-81DD-D73C26F3696A}" srcOrd="1" destOrd="0" presId="urn:microsoft.com/office/officeart/2005/8/layout/vProcess5"/>
    <dgm:cxn modelId="{96F80566-10C7-3746-838E-2BDD1F00A889}" type="presOf" srcId="{09396B86-DC30-7A44-ADAD-8F26B9D1F3A9}" destId="{39D3A17F-401D-684F-9D20-AEC2D1AD5A08}" srcOrd="0" destOrd="0" presId="urn:microsoft.com/office/officeart/2005/8/layout/vProcess5"/>
    <dgm:cxn modelId="{43ACDB6A-98B1-0244-85A5-8E9C519A2B96}" type="presOf" srcId="{5C072834-43E1-AD48-A9E5-19ACC44228C4}" destId="{D79E352A-33FE-B243-86CA-F81C73B01810}" srcOrd="1" destOrd="0" presId="urn:microsoft.com/office/officeart/2005/8/layout/vProcess5"/>
    <dgm:cxn modelId="{F5371D6B-3D1C-5648-B5B7-05FCC43BA45B}" srcId="{8075CF18-E74D-4742-9AE2-4C45E201B596}" destId="{1D02AA0D-5EF7-0346-9AE3-FB3D166A6C23}" srcOrd="0" destOrd="0" parTransId="{9CEC5D3B-0FFA-D64E-93D2-FB327D422350}" sibTransId="{C30A3FC0-1EFA-BC42-BC30-ADFC449C65BB}"/>
    <dgm:cxn modelId="{A4624E74-4636-F04E-BA21-8E23D1800E78}" type="presOf" srcId="{F41F2715-5C2E-3048-99BA-3C65ED7666BE}" destId="{D65608C2-ECF2-0344-8D3F-ED1708FB6CBD}" srcOrd="0" destOrd="2" presId="urn:microsoft.com/office/officeart/2005/8/layout/vProcess5"/>
    <dgm:cxn modelId="{6F85D275-B911-D04E-9F76-98D46677184B}" type="presOf" srcId="{CAB802AD-0F6B-0942-A56A-6A19E4DFDB4B}" destId="{ECAC596E-EE0B-C043-81DD-D73C26F3696A}" srcOrd="1" destOrd="1" presId="urn:microsoft.com/office/officeart/2005/8/layout/vProcess5"/>
    <dgm:cxn modelId="{562DFB77-BD45-FF44-AD64-BFDDED6C4D6C}" type="presOf" srcId="{09396B86-DC30-7A44-ADAD-8F26B9D1F3A9}" destId="{EFBB0116-8352-104D-8891-17A7B4CAA348}" srcOrd="1" destOrd="0" presId="urn:microsoft.com/office/officeart/2005/8/layout/vProcess5"/>
    <dgm:cxn modelId="{5DBFE386-DB6D-2542-9137-633974BB5C84}" type="presOf" srcId="{1D02AA0D-5EF7-0346-9AE3-FB3D166A6C23}" destId="{D65608C2-ECF2-0344-8D3F-ED1708FB6CBD}" srcOrd="0" destOrd="0" presId="urn:microsoft.com/office/officeart/2005/8/layout/vProcess5"/>
    <dgm:cxn modelId="{B1B70EBE-886E-AB44-9F80-114F4DC97C52}" type="presOf" srcId="{C30A3FC0-1EFA-BC42-BC30-ADFC449C65BB}" destId="{923E4BA2-8D34-9749-B34D-259566A2D4EA}" srcOrd="0" destOrd="0" presId="urn:microsoft.com/office/officeart/2005/8/layout/vProcess5"/>
    <dgm:cxn modelId="{31D9C0C6-992F-7F44-A3FF-88C3C36095E9}" type="presOf" srcId="{8075CF18-E74D-4742-9AE2-4C45E201B596}" destId="{881B7776-F9DA-8943-A7DB-8AAF12094790}" srcOrd="0" destOrd="0" presId="urn:microsoft.com/office/officeart/2005/8/layout/vProcess5"/>
    <dgm:cxn modelId="{3E76C9DC-13AF-FD42-BC1B-1684E4AD1B5D}" srcId="{8075CF18-E74D-4742-9AE2-4C45E201B596}" destId="{09396B86-DC30-7A44-ADAD-8F26B9D1F3A9}" srcOrd="1" destOrd="0" parTransId="{C16ABE8A-BA93-5E47-BD53-CFCBD111AFC5}" sibTransId="{7AF7F684-577B-4949-835C-A516332F6F64}"/>
    <dgm:cxn modelId="{5143D6F0-B1C8-A345-A34B-FCB55D81E4ED}" srcId="{1D02AA0D-5EF7-0346-9AE3-FB3D166A6C23}" destId="{F41F2715-5C2E-3048-99BA-3C65ED7666BE}" srcOrd="1" destOrd="0" parTransId="{CD304593-5C60-3841-8C2E-64D4D5F442A6}" sibTransId="{EAAA9434-E31C-9447-BF2A-A1A6872C7149}"/>
    <dgm:cxn modelId="{3DF493F4-85CF-0544-8C4B-2E833B2D1091}" type="presOf" srcId="{7AF7F684-577B-4949-835C-A516332F6F64}" destId="{70DAF009-E73F-CD4C-8108-9AC506A7A3AE}" srcOrd="0" destOrd="0" presId="urn:microsoft.com/office/officeart/2005/8/layout/vProcess5"/>
    <dgm:cxn modelId="{10BE62FF-BC5C-984C-8F1B-711A9A05ADF2}" type="presOf" srcId="{6C12CB8B-4C5D-B740-8479-F091B6F87D11}" destId="{E9579C18-C10F-214B-8A2C-6F9D8AC783D4}" srcOrd="0" destOrd="0" presId="urn:microsoft.com/office/officeart/2005/8/layout/vProcess5"/>
    <dgm:cxn modelId="{5726CACF-1B7B-754B-BBF5-A2E79400093F}" type="presParOf" srcId="{881B7776-F9DA-8943-A7DB-8AAF12094790}" destId="{A740F5CE-7E55-274D-9C72-BF066ACCF070}" srcOrd="0" destOrd="0" presId="urn:microsoft.com/office/officeart/2005/8/layout/vProcess5"/>
    <dgm:cxn modelId="{8EFBC50A-A6DE-A44B-9473-ADD7AB62140E}" type="presParOf" srcId="{881B7776-F9DA-8943-A7DB-8AAF12094790}" destId="{D65608C2-ECF2-0344-8D3F-ED1708FB6CBD}" srcOrd="1" destOrd="0" presId="urn:microsoft.com/office/officeart/2005/8/layout/vProcess5"/>
    <dgm:cxn modelId="{A438DEB3-6CC6-DE40-954A-10BA68634880}" type="presParOf" srcId="{881B7776-F9DA-8943-A7DB-8AAF12094790}" destId="{39D3A17F-401D-684F-9D20-AEC2D1AD5A08}" srcOrd="2" destOrd="0" presId="urn:microsoft.com/office/officeart/2005/8/layout/vProcess5"/>
    <dgm:cxn modelId="{E7E66AF6-85AD-E04E-97EC-4D2ADA5BDE47}" type="presParOf" srcId="{881B7776-F9DA-8943-A7DB-8AAF12094790}" destId="{FD9E7CC3-3D3F-BF44-9CA1-9072A4FCCD1A}" srcOrd="3" destOrd="0" presId="urn:microsoft.com/office/officeart/2005/8/layout/vProcess5"/>
    <dgm:cxn modelId="{D958CBC1-747A-4F4A-9397-F40C9F1F0B2D}" type="presParOf" srcId="{881B7776-F9DA-8943-A7DB-8AAF12094790}" destId="{BA5A6842-A8DA-E94D-9A6F-B73A54F622C4}" srcOrd="4" destOrd="0" presId="urn:microsoft.com/office/officeart/2005/8/layout/vProcess5"/>
    <dgm:cxn modelId="{A41B37B6-994E-774F-9563-4534DFC84A5B}" type="presParOf" srcId="{881B7776-F9DA-8943-A7DB-8AAF12094790}" destId="{923E4BA2-8D34-9749-B34D-259566A2D4EA}" srcOrd="5" destOrd="0" presId="urn:microsoft.com/office/officeart/2005/8/layout/vProcess5"/>
    <dgm:cxn modelId="{CDDE816D-E27F-ED44-AB43-9205DA3483F2}" type="presParOf" srcId="{881B7776-F9DA-8943-A7DB-8AAF12094790}" destId="{70DAF009-E73F-CD4C-8108-9AC506A7A3AE}" srcOrd="6" destOrd="0" presId="urn:microsoft.com/office/officeart/2005/8/layout/vProcess5"/>
    <dgm:cxn modelId="{A46F1D6C-BB5F-1740-BB5D-3969AB9DDE31}" type="presParOf" srcId="{881B7776-F9DA-8943-A7DB-8AAF12094790}" destId="{E9579C18-C10F-214B-8A2C-6F9D8AC783D4}" srcOrd="7" destOrd="0" presId="urn:microsoft.com/office/officeart/2005/8/layout/vProcess5"/>
    <dgm:cxn modelId="{43B148C1-9E9B-D645-843A-01A9CE31CD57}" type="presParOf" srcId="{881B7776-F9DA-8943-A7DB-8AAF12094790}" destId="{ECAC596E-EE0B-C043-81DD-D73C26F3696A}" srcOrd="8" destOrd="0" presId="urn:microsoft.com/office/officeart/2005/8/layout/vProcess5"/>
    <dgm:cxn modelId="{0182BAA1-5447-1041-A6BB-65E0A4EE3FA1}" type="presParOf" srcId="{881B7776-F9DA-8943-A7DB-8AAF12094790}" destId="{EFBB0116-8352-104D-8891-17A7B4CAA348}" srcOrd="9" destOrd="0" presId="urn:microsoft.com/office/officeart/2005/8/layout/vProcess5"/>
    <dgm:cxn modelId="{FFBAD1EC-1842-914A-9D04-F28C03DD0881}" type="presParOf" srcId="{881B7776-F9DA-8943-A7DB-8AAF12094790}" destId="{D79E352A-33FE-B243-86CA-F81C73B01810}" srcOrd="10" destOrd="0" presId="urn:microsoft.com/office/officeart/2005/8/layout/vProcess5"/>
    <dgm:cxn modelId="{4B75995B-C807-DE4D-ACC9-70D3343C7A98}" type="presParOf" srcId="{881B7776-F9DA-8943-A7DB-8AAF12094790}" destId="{30B83681-4E37-4944-AE95-47C936D45F5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608C2-ECF2-0344-8D3F-ED1708FB6CBD}">
      <dsp:nvSpPr>
        <dsp:cNvPr id="0" name=""/>
        <dsp:cNvSpPr/>
      </dsp:nvSpPr>
      <dsp:spPr>
        <a:xfrm>
          <a:off x="0" y="0"/>
          <a:ext cx="6003402" cy="888704"/>
        </a:xfrm>
        <a:prstGeom prst="roundRect">
          <a:avLst>
            <a:gd name="adj" fmla="val 10000"/>
          </a:avLst>
        </a:prstGeom>
        <a:solidFill>
          <a:srgbClr val="D3A284"/>
        </a:solidFill>
        <a:ln w="25400" cap="flat" cmpd="sng" algn="ctr">
          <a:solidFill>
            <a:schemeClr val="lt1">
              <a:hueOff val="0"/>
              <a:satOff val="0"/>
              <a:lum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noProof="0">
              <a:latin typeface="Arial" panose="020B0604020202020204" pitchFamily="34" charset="0"/>
              <a:cs typeface="Arial" panose="020B0604020202020204" pitchFamily="34" charset="0"/>
            </a:rPr>
            <a:t>1. Reading of files and mapping of information about notes</a:t>
          </a:r>
        </a:p>
        <a:p>
          <a:pPr marL="57150" lvl="1" indent="-57150" algn="l" defTabSz="488950">
            <a:lnSpc>
              <a:spcPct val="90000"/>
            </a:lnSpc>
            <a:spcBef>
              <a:spcPct val="0"/>
            </a:spcBef>
            <a:spcAft>
              <a:spcPct val="15000"/>
            </a:spcAft>
            <a:buChar char="•"/>
          </a:pPr>
          <a:r>
            <a:rPr lang="en-GB" sz="1100" kern="1200" noProof="0">
              <a:latin typeface="Arial" panose="020B0604020202020204" pitchFamily="34" charset="0"/>
              <a:cs typeface="Arial" panose="020B0604020202020204" pitchFamily="34" charset="0"/>
            </a:rPr>
            <a:t>Harmony MIDI file</a:t>
          </a:r>
        </a:p>
        <a:p>
          <a:pPr marL="57150" lvl="1" indent="-57150" algn="l" defTabSz="488950">
            <a:lnSpc>
              <a:spcPct val="90000"/>
            </a:lnSpc>
            <a:spcBef>
              <a:spcPct val="0"/>
            </a:spcBef>
            <a:spcAft>
              <a:spcPct val="15000"/>
            </a:spcAft>
            <a:buChar char="•"/>
          </a:pPr>
          <a:r>
            <a:rPr lang="en-GB" sz="1100" kern="1200" noProof="0" dirty="0">
              <a:latin typeface="Arial" panose="020B0604020202020204" pitchFamily="34" charset="0"/>
              <a:cs typeface="Arial" panose="020B0604020202020204" pitchFamily="34" charset="0"/>
            </a:rPr>
            <a:t>Melody Abstraction MIDI file</a:t>
          </a:r>
        </a:p>
      </dsp:txBody>
      <dsp:txXfrm>
        <a:off x="26029" y="26029"/>
        <a:ext cx="4969326" cy="836646"/>
      </dsp:txXfrm>
    </dsp:sp>
    <dsp:sp modelId="{39D3A17F-401D-684F-9D20-AEC2D1AD5A08}">
      <dsp:nvSpPr>
        <dsp:cNvPr id="0" name=""/>
        <dsp:cNvSpPr/>
      </dsp:nvSpPr>
      <dsp:spPr>
        <a:xfrm>
          <a:off x="502784" y="1050286"/>
          <a:ext cx="6003402" cy="888704"/>
        </a:xfrm>
        <a:prstGeom prst="roundRect">
          <a:avLst>
            <a:gd name="adj" fmla="val 10000"/>
          </a:avLst>
        </a:prstGeom>
        <a:solidFill>
          <a:srgbClr val="D3A2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noProof="0" dirty="0">
              <a:latin typeface="Arial" panose="020B0604020202020204" pitchFamily="34" charset="0"/>
              <a:cs typeface="Arial" panose="020B0604020202020204" pitchFamily="34" charset="0"/>
            </a:rPr>
            <a:t>2. Calculation of compatible scales according to chords in Harmony file</a:t>
          </a:r>
        </a:p>
      </dsp:txBody>
      <dsp:txXfrm>
        <a:off x="528813" y="1076315"/>
        <a:ext cx="4870901" cy="836646"/>
      </dsp:txXfrm>
    </dsp:sp>
    <dsp:sp modelId="{FD9E7CC3-3D3F-BF44-9CA1-9072A4FCCD1A}">
      <dsp:nvSpPr>
        <dsp:cNvPr id="0" name=""/>
        <dsp:cNvSpPr/>
      </dsp:nvSpPr>
      <dsp:spPr>
        <a:xfrm>
          <a:off x="998065" y="2100573"/>
          <a:ext cx="6003402" cy="888704"/>
        </a:xfrm>
        <a:prstGeom prst="roundRect">
          <a:avLst>
            <a:gd name="adj" fmla="val 10000"/>
          </a:avLst>
        </a:prstGeom>
        <a:solidFill>
          <a:srgbClr val="D3A2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noProof="0" dirty="0">
              <a:latin typeface="Arial" panose="020B0604020202020204" pitchFamily="34" charset="0"/>
              <a:cs typeface="Arial" panose="020B0604020202020204" pitchFamily="34" charset="0"/>
            </a:rPr>
            <a:t>3. Retrieving possible notes that can be played in each specific time instant according to notes of Melody Abstraction</a:t>
          </a:r>
        </a:p>
      </dsp:txBody>
      <dsp:txXfrm>
        <a:off x="1024094" y="2126602"/>
        <a:ext cx="4878405" cy="836646"/>
      </dsp:txXfrm>
    </dsp:sp>
    <dsp:sp modelId="{BA5A6842-A8DA-E94D-9A6F-B73A54F622C4}">
      <dsp:nvSpPr>
        <dsp:cNvPr id="0" name=""/>
        <dsp:cNvSpPr/>
      </dsp:nvSpPr>
      <dsp:spPr>
        <a:xfrm>
          <a:off x="1500850" y="3150860"/>
          <a:ext cx="6003402" cy="888704"/>
        </a:xfrm>
        <a:prstGeom prst="roundRect">
          <a:avLst>
            <a:gd name="adj" fmla="val 10000"/>
          </a:avLst>
        </a:prstGeom>
        <a:solidFill>
          <a:srgbClr val="D3A28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noProof="0" dirty="0">
              <a:latin typeface="Arial" panose="020B0604020202020204" pitchFamily="34" charset="0"/>
              <a:cs typeface="Arial" panose="020B0604020202020204" pitchFamily="34" charset="0"/>
            </a:rPr>
            <a:t>4. Choose the note to be played in accordance with selection criteria</a:t>
          </a:r>
        </a:p>
      </dsp:txBody>
      <dsp:txXfrm>
        <a:off x="1526879" y="3176889"/>
        <a:ext cx="4870901" cy="836646"/>
      </dsp:txXfrm>
    </dsp:sp>
    <dsp:sp modelId="{923E4BA2-8D34-9749-B34D-259566A2D4EA}">
      <dsp:nvSpPr>
        <dsp:cNvPr id="0" name=""/>
        <dsp:cNvSpPr/>
      </dsp:nvSpPr>
      <dsp:spPr>
        <a:xfrm>
          <a:off x="5425744" y="680666"/>
          <a:ext cx="577657" cy="577657"/>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it-IT" sz="2700" kern="1200" noProof="0">
            <a:latin typeface="Arial" panose="020B0604020202020204" pitchFamily="34" charset="0"/>
            <a:cs typeface="Arial" panose="020B0604020202020204" pitchFamily="34" charset="0"/>
          </a:endParaRPr>
        </a:p>
      </dsp:txBody>
      <dsp:txXfrm>
        <a:off x="5555717" y="680666"/>
        <a:ext cx="317711" cy="434687"/>
      </dsp:txXfrm>
    </dsp:sp>
    <dsp:sp modelId="{70DAF009-E73F-CD4C-8108-9AC506A7A3AE}">
      <dsp:nvSpPr>
        <dsp:cNvPr id="0" name=""/>
        <dsp:cNvSpPr/>
      </dsp:nvSpPr>
      <dsp:spPr>
        <a:xfrm>
          <a:off x="5928529" y="1730953"/>
          <a:ext cx="577657" cy="577657"/>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it-IT" sz="2700" kern="1200" noProof="0">
            <a:latin typeface="Arial" panose="020B0604020202020204" pitchFamily="34" charset="0"/>
            <a:cs typeface="Arial" panose="020B0604020202020204" pitchFamily="34" charset="0"/>
          </a:endParaRPr>
        </a:p>
      </dsp:txBody>
      <dsp:txXfrm>
        <a:off x="6058502" y="1730953"/>
        <a:ext cx="317711" cy="434687"/>
      </dsp:txXfrm>
    </dsp:sp>
    <dsp:sp modelId="{E9579C18-C10F-214B-8A2C-6F9D8AC783D4}">
      <dsp:nvSpPr>
        <dsp:cNvPr id="0" name=""/>
        <dsp:cNvSpPr/>
      </dsp:nvSpPr>
      <dsp:spPr>
        <a:xfrm>
          <a:off x="6423810" y="2781240"/>
          <a:ext cx="577657" cy="577657"/>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it-IT" sz="2700" kern="1200" noProof="0">
            <a:latin typeface="Arial" panose="020B0604020202020204" pitchFamily="34" charset="0"/>
            <a:cs typeface="Arial" panose="020B0604020202020204" pitchFamily="34" charset="0"/>
          </a:endParaRPr>
        </a:p>
      </dsp:txBody>
      <dsp:txXfrm>
        <a:off x="6553783" y="2781240"/>
        <a:ext cx="317711" cy="43468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2D0CFF-6EE5-4C38-BB09-D041C1E8A4A3}" type="datetimeFigureOut">
              <a:rPr lang="it-IT" smtClean="0"/>
              <a:pPr/>
              <a:t>23/02/19</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7FE226-5902-4532-91B1-10C054C2E86D}" type="slidenum">
              <a:rPr lang="it-IT" smtClean="0"/>
              <a:pPr/>
              <a:t>‹N›</a:t>
            </a:fld>
            <a:endParaRPr lang="it-IT"/>
          </a:p>
        </p:txBody>
      </p:sp>
    </p:spTree>
    <p:extLst>
      <p:ext uri="{BB962C8B-B14F-4D97-AF65-F5344CB8AC3E}">
        <p14:creationId xmlns:p14="http://schemas.microsoft.com/office/powerpoint/2010/main" val="332861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sz="1600" dirty="0"/>
          </a:p>
        </p:txBody>
      </p:sp>
      <p:sp>
        <p:nvSpPr>
          <p:cNvPr id="4" name="Segnaposto numero diapositiva 3"/>
          <p:cNvSpPr>
            <a:spLocks noGrp="1"/>
          </p:cNvSpPr>
          <p:nvPr>
            <p:ph type="sldNum" sz="quarter" idx="5"/>
          </p:nvPr>
        </p:nvSpPr>
        <p:spPr/>
        <p:txBody>
          <a:bodyPr/>
          <a:lstStyle/>
          <a:p>
            <a:fld id="{E87FE226-5902-4532-91B1-10C054C2E86D}" type="slidenum">
              <a:rPr lang="it-IT" smtClean="0"/>
              <a:pPr/>
              <a:t>1</a:t>
            </a:fld>
            <a:endParaRPr lang="it-IT"/>
          </a:p>
        </p:txBody>
      </p:sp>
    </p:spTree>
    <p:extLst>
      <p:ext uri="{BB962C8B-B14F-4D97-AF65-F5344CB8AC3E}">
        <p14:creationId xmlns:p14="http://schemas.microsoft.com/office/powerpoint/2010/main" val="2006030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87FE226-5902-4532-91B1-10C054C2E86D}" type="slidenum">
              <a:rPr lang="it-IT" smtClean="0"/>
              <a:pPr/>
              <a:t>12</a:t>
            </a:fld>
            <a:endParaRPr lang="it-IT"/>
          </a:p>
        </p:txBody>
      </p:sp>
    </p:spTree>
    <p:extLst>
      <p:ext uri="{BB962C8B-B14F-4D97-AF65-F5344CB8AC3E}">
        <p14:creationId xmlns:p14="http://schemas.microsoft.com/office/powerpoint/2010/main" val="439532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87FE226-5902-4532-91B1-10C054C2E86D}" type="slidenum">
              <a:rPr lang="it-IT" smtClean="0"/>
              <a:pPr/>
              <a:t>13</a:t>
            </a:fld>
            <a:endParaRPr lang="it-IT"/>
          </a:p>
        </p:txBody>
      </p:sp>
    </p:spTree>
    <p:extLst>
      <p:ext uri="{BB962C8B-B14F-4D97-AF65-F5344CB8AC3E}">
        <p14:creationId xmlns:p14="http://schemas.microsoft.com/office/powerpoint/2010/main" val="2067335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sz="1600" dirty="0"/>
          </a:p>
        </p:txBody>
      </p:sp>
      <p:sp>
        <p:nvSpPr>
          <p:cNvPr id="4" name="Segnaposto numero diapositiva 3"/>
          <p:cNvSpPr>
            <a:spLocks noGrp="1"/>
          </p:cNvSpPr>
          <p:nvPr>
            <p:ph type="sldNum" sz="quarter" idx="5"/>
          </p:nvPr>
        </p:nvSpPr>
        <p:spPr/>
        <p:txBody>
          <a:bodyPr/>
          <a:lstStyle/>
          <a:p>
            <a:fld id="{E87FE226-5902-4532-91B1-10C054C2E86D}" type="slidenum">
              <a:rPr lang="it-IT" smtClean="0"/>
              <a:pPr/>
              <a:t>18</a:t>
            </a:fld>
            <a:endParaRPr lang="it-IT"/>
          </a:p>
        </p:txBody>
      </p:sp>
    </p:spTree>
    <p:extLst>
      <p:ext uri="{BB962C8B-B14F-4D97-AF65-F5344CB8AC3E}">
        <p14:creationId xmlns:p14="http://schemas.microsoft.com/office/powerpoint/2010/main" val="1145720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68" name="Rettangolo 167"/>
          <p:cNvSpPr/>
          <p:nvPr userDrawn="1"/>
        </p:nvSpPr>
        <p:spPr>
          <a:xfrm>
            <a:off x="0" y="3832224"/>
            <a:ext cx="9144000" cy="3025775"/>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169" name="Gruppo 168"/>
          <p:cNvGrpSpPr/>
          <p:nvPr userDrawn="1"/>
        </p:nvGrpSpPr>
        <p:grpSpPr>
          <a:xfrm>
            <a:off x="48007" y="3816351"/>
            <a:ext cx="9036647" cy="180000"/>
            <a:chOff x="1218340" y="275867"/>
            <a:chExt cx="17715122" cy="567843"/>
          </a:xfrm>
        </p:grpSpPr>
        <p:cxnSp>
          <p:nvCxnSpPr>
            <p:cNvPr id="170" name="Connettore 1 169"/>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3" name="Connettore 1 252"/>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4" name="Connettore 1 253"/>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5" name="Connettore 1 254"/>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6" name="Connettore 1 255"/>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7" name="Connettore 1 256"/>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8" name="Connettore 1 257"/>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9" name="Connettore 1 258"/>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0" name="Connettore 1 259"/>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1" name="Connettore 1 260"/>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2" name="Connettore 1 261"/>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3" name="Connettore 1 262"/>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4" name="Connettore 1 263"/>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5" name="Connettore 1 264"/>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6" name="Connettore 1 265"/>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7" name="Connettore 1 266"/>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8" name="Connettore 1 267"/>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9" name="Connettore 1 268"/>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0" name="Connettore 1 269"/>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1" name="Connettore 1 270"/>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2" name="Connettore 1 271"/>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3" name="Connettore 1 272"/>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4" name="Connettore 1 273"/>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5" name="Connettore 1 274"/>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6" name="Connettore 1 275"/>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7" name="Connettore 1 276"/>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8" name="Connettore 1 277"/>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9" name="Connettore 1 278"/>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0" name="Connettore 1 279"/>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1" name="Connettore 1 280"/>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2" name="Connettore 1 281"/>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3" name="Connettore 1 282"/>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4" name="Connettore 1 283"/>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5" name="Connettore 1 284"/>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6" name="Connettore 1 285"/>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7" name="Connettore 1 286"/>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8" name="Connettore 1 287"/>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9" name="Connettore 1 288"/>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2" name="Titolo 1"/>
          <p:cNvSpPr>
            <a:spLocks noGrp="1"/>
          </p:cNvSpPr>
          <p:nvPr>
            <p:ph type="ctrTitle"/>
          </p:nvPr>
        </p:nvSpPr>
        <p:spPr>
          <a:xfrm>
            <a:off x="641534" y="4149725"/>
            <a:ext cx="7772400" cy="968375"/>
          </a:xfrm>
        </p:spPr>
        <p:txBody>
          <a:bodyPr>
            <a:normAutofit/>
          </a:bodyPr>
          <a:lstStyle>
            <a:lvl1pPr>
              <a:defRPr sz="3600"/>
            </a:lvl1pPr>
          </a:lstStyle>
          <a:p>
            <a:r>
              <a:rPr lang="it-IT" dirty="0"/>
              <a:t>Fare clic per modificare lo stile del titolo</a:t>
            </a:r>
          </a:p>
        </p:txBody>
      </p:sp>
      <p:sp>
        <p:nvSpPr>
          <p:cNvPr id="3" name="Sottotitolo 2"/>
          <p:cNvSpPr>
            <a:spLocks noGrp="1"/>
          </p:cNvSpPr>
          <p:nvPr>
            <p:ph type="subTitle" idx="1"/>
          </p:nvPr>
        </p:nvSpPr>
        <p:spPr>
          <a:xfrm>
            <a:off x="641534" y="5260975"/>
            <a:ext cx="7772400" cy="13335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Fare clic per modificare lo stile del sottotitolo dello schema</a:t>
            </a:r>
          </a:p>
        </p:txBody>
      </p:sp>
    </p:spTree>
    <p:extLst>
      <p:ext uri="{BB962C8B-B14F-4D97-AF65-F5344CB8AC3E}">
        <p14:creationId xmlns:p14="http://schemas.microsoft.com/office/powerpoint/2010/main" val="51481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pPr/>
              <a:t>23/02/19</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pPr/>
              <a:t>‹N›</a:t>
            </a:fld>
            <a:endParaRPr lang="it-IT"/>
          </a:p>
        </p:txBody>
      </p:sp>
    </p:spTree>
    <p:extLst>
      <p:ext uri="{BB962C8B-B14F-4D97-AF65-F5344CB8AC3E}">
        <p14:creationId xmlns:p14="http://schemas.microsoft.com/office/powerpoint/2010/main" val="119155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pPr/>
              <a:t>23/02/19</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pPr/>
              <a:t>‹N›</a:t>
            </a:fld>
            <a:endParaRPr lang="it-IT"/>
          </a:p>
        </p:txBody>
      </p:sp>
    </p:spTree>
    <p:extLst>
      <p:ext uri="{BB962C8B-B14F-4D97-AF65-F5344CB8AC3E}">
        <p14:creationId xmlns:p14="http://schemas.microsoft.com/office/powerpoint/2010/main" val="283366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iapositiva tito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80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53" name="Rettangolo 252"/>
          <p:cNvSpPr/>
          <p:nvPr userDrawn="1"/>
        </p:nvSpPr>
        <p:spPr>
          <a:xfrm>
            <a:off x="0" y="1"/>
            <a:ext cx="9144000" cy="1269904"/>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a:xfrm>
            <a:off x="457200" y="1600200"/>
            <a:ext cx="8323726" cy="4525963"/>
          </a:xfrm>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29" name="Rettangolo 128"/>
          <p:cNvSpPr/>
          <p:nvPr userDrawn="1"/>
        </p:nvSpPr>
        <p:spPr>
          <a:xfrm>
            <a:off x="0" y="6126162"/>
            <a:ext cx="9144000" cy="731837"/>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132" name="Gruppo 131"/>
          <p:cNvGrpSpPr/>
          <p:nvPr userDrawn="1"/>
        </p:nvGrpSpPr>
        <p:grpSpPr>
          <a:xfrm>
            <a:off x="48007" y="1089904"/>
            <a:ext cx="9036647" cy="180000"/>
            <a:chOff x="1218340" y="275867"/>
            <a:chExt cx="17715122" cy="567843"/>
          </a:xfrm>
        </p:grpSpPr>
        <p:cxnSp>
          <p:nvCxnSpPr>
            <p:cNvPr id="133" name="Connettore 1 132"/>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33"/>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34"/>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35"/>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136"/>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137"/>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138"/>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0" name="Connettore 1 139"/>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1" name="Connettore 1 140"/>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2" name="Connettore 1 141"/>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3" name="Connettore 1 142"/>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4" name="Connettore 1 143"/>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5" name="Connettore 1 144"/>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6" name="Connettore 1 145"/>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7" name="Connettore 1 146"/>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8" name="Connettore 1 147"/>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9" name="Connettore 1 148"/>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0" name="Connettore 1 149"/>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1" name="Connettore 1 150"/>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2" name="Connettore 1 151"/>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3" name="Connettore 1 152"/>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4" name="Connettore 1 153"/>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5" name="Connettore 1 154"/>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6" name="Connettore 1 155"/>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7" name="Connettore 1 156"/>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8" name="Connettore 1 157"/>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9" name="Connettore 1 158"/>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0" name="Connettore 1 159"/>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1" name="Connettore 1 160"/>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2" name="Connettore 1 161"/>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3" name="Connettore 1 162"/>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4" name="Connettore 1 163"/>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5" name="Connettore 1 164"/>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6" name="Connettore 1 165"/>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7" name="Connettore 1 166"/>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8" name="Connettore 1 167"/>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9" name="Connettore 1 168"/>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0" name="Connettore 1 169"/>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54" name="Picture 2" descr="Y:\IMMAGINE _COORDINATA_2014\PPT\modello1\loghi_PNG\03_Polimi_logotipo_bandiera-1riga.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4898" y="6346378"/>
            <a:ext cx="2780124" cy="28938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5888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pPr/>
              <a:t>23/02/19</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pPr/>
              <a:t>‹N›</a:t>
            </a:fld>
            <a:endParaRPr lang="it-IT"/>
          </a:p>
        </p:txBody>
      </p:sp>
    </p:spTree>
    <p:extLst>
      <p:ext uri="{BB962C8B-B14F-4D97-AF65-F5344CB8AC3E}">
        <p14:creationId xmlns:p14="http://schemas.microsoft.com/office/powerpoint/2010/main" val="196192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pPr/>
              <a:t>23/02/19</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pPr/>
              <a:t>‹N›</a:t>
            </a:fld>
            <a:endParaRPr lang="it-IT"/>
          </a:p>
        </p:txBody>
      </p:sp>
    </p:spTree>
    <p:extLst>
      <p:ext uri="{BB962C8B-B14F-4D97-AF65-F5344CB8AC3E}">
        <p14:creationId xmlns:p14="http://schemas.microsoft.com/office/powerpoint/2010/main" val="230600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pPr/>
              <a:t>23/02/19</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pPr/>
              <a:t>‹N›</a:t>
            </a:fld>
            <a:endParaRPr lang="it-IT"/>
          </a:p>
        </p:txBody>
      </p:sp>
    </p:spTree>
    <p:extLst>
      <p:ext uri="{BB962C8B-B14F-4D97-AF65-F5344CB8AC3E}">
        <p14:creationId xmlns:p14="http://schemas.microsoft.com/office/powerpoint/2010/main" val="84095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pPr/>
              <a:t>23/02/19</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pPr/>
              <a:t>‹N›</a:t>
            </a:fld>
            <a:endParaRPr lang="it-IT"/>
          </a:p>
        </p:txBody>
      </p:sp>
    </p:spTree>
    <p:extLst>
      <p:ext uri="{BB962C8B-B14F-4D97-AF65-F5344CB8AC3E}">
        <p14:creationId xmlns:p14="http://schemas.microsoft.com/office/powerpoint/2010/main" val="347844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pPr/>
              <a:t>23/02/19</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pPr/>
              <a:t>‹N›</a:t>
            </a:fld>
            <a:endParaRPr lang="it-IT"/>
          </a:p>
        </p:txBody>
      </p:sp>
    </p:spTree>
    <p:extLst>
      <p:ext uri="{BB962C8B-B14F-4D97-AF65-F5344CB8AC3E}">
        <p14:creationId xmlns:p14="http://schemas.microsoft.com/office/powerpoint/2010/main" val="192597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pPr/>
              <a:t>23/02/19</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pPr/>
              <a:t>‹N›</a:t>
            </a:fld>
            <a:endParaRPr lang="it-IT"/>
          </a:p>
        </p:txBody>
      </p:sp>
    </p:spTree>
    <p:extLst>
      <p:ext uri="{BB962C8B-B14F-4D97-AF65-F5344CB8AC3E}">
        <p14:creationId xmlns:p14="http://schemas.microsoft.com/office/powerpoint/2010/main" val="386758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B96E2279-029F-964F-A5B1-8676BDA67CCA}" type="datetimeFigureOut">
              <a:rPr lang="it-IT" smtClean="0"/>
              <a:pPr/>
              <a:t>23/02/19</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7834947A-1B05-2B43-AD85-E646CE852B9E}" type="slidenum">
              <a:rPr lang="it-IT" smtClean="0"/>
              <a:pPr/>
              <a:t>‹N›</a:t>
            </a:fld>
            <a:endParaRPr lang="it-IT"/>
          </a:p>
        </p:txBody>
      </p:sp>
    </p:spTree>
    <p:extLst>
      <p:ext uri="{BB962C8B-B14F-4D97-AF65-F5344CB8AC3E}">
        <p14:creationId xmlns:p14="http://schemas.microsoft.com/office/powerpoint/2010/main" val="2548063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288521" y="139166"/>
            <a:ext cx="8581043" cy="840400"/>
          </a:xfrm>
          <a:prstGeom prst="rect">
            <a:avLst/>
          </a:prstGeom>
        </p:spPr>
        <p:txBody>
          <a:bodyPr vert="horz" lIns="91440" tIns="45720" rIns="91440" bIns="45720" rtlCol="0" anchor="t" anchorCtr="0">
            <a:normAutofit/>
          </a:bodyPr>
          <a:lstStyle/>
          <a:p>
            <a:r>
              <a:rPr lang="it-IT" dirty="0"/>
              <a:t>Fare clic per modificare stile</a:t>
            </a:r>
          </a:p>
        </p:txBody>
      </p:sp>
      <p:sp>
        <p:nvSpPr>
          <p:cNvPr id="3" name="Segnaposto testo 2"/>
          <p:cNvSpPr>
            <a:spLocks noGrp="1"/>
          </p:cNvSpPr>
          <p:nvPr>
            <p:ph type="body" idx="1"/>
          </p:nvPr>
        </p:nvSpPr>
        <p:spPr>
          <a:xfrm>
            <a:off x="457200" y="1600200"/>
            <a:ext cx="8143452"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111961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marL="0" indent="0" algn="l" defTabSz="457200" rtl="0" eaLnBrk="1" latinLnBrk="0" hangingPunct="1">
        <a:spcBef>
          <a:spcPct val="0"/>
        </a:spcBef>
        <a:buNone/>
        <a:defRPr sz="2200" b="1" kern="1200">
          <a:solidFill>
            <a:schemeClr val="bg1"/>
          </a:solidFill>
          <a:latin typeface="Arial"/>
          <a:ea typeface="+mj-ea"/>
          <a:cs typeface="Arial"/>
        </a:defRPr>
      </a:lvl1pPr>
    </p:titleStyle>
    <p:body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diagramLayout" Target="../diagrams/layout1.xml"/><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5.png"/><Relationship Id="rId5" Type="http://schemas.openxmlformats.org/officeDocument/2006/relationships/diagramColors" Target="../diagrams/colors1.xml"/><Relationship Id="rId10" Type="http://schemas.openxmlformats.org/officeDocument/2006/relationships/image" Target="../media/image14.svg"/><Relationship Id="rId4" Type="http://schemas.openxmlformats.org/officeDocument/2006/relationships/diagramQuickStyle" Target="../diagrams/quickStyle1.xml"/><Relationship Id="rId9" Type="http://schemas.openxmlformats.org/officeDocument/2006/relationships/image" Target="../media/image13.png"/><Relationship Id="rId14" Type="http://schemas.openxmlformats.org/officeDocument/2006/relationships/image" Target="../media/image18.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edificio, interni, giallo&#10;&#10;&#10;&#10;Descrizione generata automaticamente">
            <a:extLst>
              <a:ext uri="{FF2B5EF4-FFF2-40B4-BE49-F238E27FC236}">
                <a16:creationId xmlns:a16="http://schemas.microsoft.com/office/drawing/2014/main" id="{597112E1-8FED-3F46-BD10-D517FD2B9EBD}"/>
              </a:ext>
            </a:extLst>
          </p:cNvPr>
          <p:cNvPicPr>
            <a:picLocks noChangeAspect="1"/>
          </p:cNvPicPr>
          <p:nvPr/>
        </p:nvPicPr>
        <p:blipFill rotWithShape="1">
          <a:blip r:embed="rId3"/>
          <a:srcRect l="2309" t="10615" r="24614" b="-1782"/>
          <a:stretch/>
        </p:blipFill>
        <p:spPr>
          <a:xfrm>
            <a:off x="-11313" y="0"/>
            <a:ext cx="9155313" cy="3896549"/>
          </a:xfrm>
          <a:prstGeom prst="rect">
            <a:avLst/>
          </a:prstGeom>
        </p:spPr>
      </p:pic>
      <p:sp>
        <p:nvSpPr>
          <p:cNvPr id="5" name="Titolo 4"/>
          <p:cNvSpPr>
            <a:spLocks noGrp="1"/>
          </p:cNvSpPr>
          <p:nvPr>
            <p:ph type="ctrTitle" idx="4294967295"/>
          </p:nvPr>
        </p:nvSpPr>
        <p:spPr>
          <a:xfrm>
            <a:off x="641534" y="4149725"/>
            <a:ext cx="7772400" cy="968375"/>
          </a:xfrm>
        </p:spPr>
        <p:txBody>
          <a:bodyPr>
            <a:noAutofit/>
          </a:bodyPr>
          <a:lstStyle/>
          <a:p>
            <a:pPr algn="ctr"/>
            <a:r>
              <a:rPr lang="it-IT" sz="2800" dirty="0"/>
              <a:t>Titolo presentazione</a:t>
            </a:r>
            <a:br>
              <a:rPr lang="it-IT" sz="2800" dirty="0"/>
            </a:br>
            <a:r>
              <a:rPr lang="it-IT" sz="2800" dirty="0"/>
              <a:t>sottotitolo</a:t>
            </a:r>
          </a:p>
        </p:txBody>
      </p:sp>
      <p:sp>
        <p:nvSpPr>
          <p:cNvPr id="11" name="Sottotitolo 10"/>
          <p:cNvSpPr>
            <a:spLocks noGrp="1"/>
          </p:cNvSpPr>
          <p:nvPr>
            <p:ph type="subTitle" idx="4294967295"/>
          </p:nvPr>
        </p:nvSpPr>
        <p:spPr>
          <a:xfrm>
            <a:off x="641534" y="5118100"/>
            <a:ext cx="7772400" cy="1333500"/>
          </a:xfrm>
        </p:spPr>
        <p:txBody>
          <a:bodyPr>
            <a:normAutofit/>
          </a:bodyPr>
          <a:lstStyle/>
          <a:p>
            <a:pPr algn="ctr"/>
            <a:r>
              <a:rPr lang="it-IT" b="1" dirty="0">
                <a:solidFill>
                  <a:schemeClr val="bg1"/>
                </a:solidFill>
              </a:rPr>
              <a:t>Milano, XX mese 20XX</a:t>
            </a:r>
          </a:p>
          <a:p>
            <a:endParaRPr lang="it-IT" dirty="0"/>
          </a:p>
        </p:txBody>
      </p:sp>
      <p:sp>
        <p:nvSpPr>
          <p:cNvPr id="9" name="Rettangolo 8"/>
          <p:cNvSpPr/>
          <p:nvPr/>
        </p:nvSpPr>
        <p:spPr>
          <a:xfrm>
            <a:off x="19049" y="3847383"/>
            <a:ext cx="9144000" cy="3025776"/>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10" name="Gruppo 9"/>
          <p:cNvGrpSpPr/>
          <p:nvPr/>
        </p:nvGrpSpPr>
        <p:grpSpPr>
          <a:xfrm>
            <a:off x="48007" y="3816351"/>
            <a:ext cx="9036647" cy="180000"/>
            <a:chOff x="1218340" y="275867"/>
            <a:chExt cx="17715122" cy="567843"/>
          </a:xfrm>
        </p:grpSpPr>
        <p:cxnSp>
          <p:nvCxnSpPr>
            <p:cNvPr id="12" name="Connettore 1 11"/>
            <p:cNvCxnSpPr/>
            <p:nvPr/>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Connettore 1 12"/>
            <p:cNvCxnSpPr/>
            <p:nvPr/>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Connettore 1 13"/>
            <p:cNvCxnSpPr/>
            <p:nvPr/>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Connettore 1 14"/>
            <p:cNvCxnSpPr/>
            <p:nvPr/>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Connettore 1 15"/>
            <p:cNvCxnSpPr/>
            <p:nvPr/>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Connettore 1 16"/>
            <p:cNvCxnSpPr/>
            <p:nvPr/>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Connettore 1 17"/>
            <p:cNvCxnSpPr/>
            <p:nvPr/>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Connettore 1 18"/>
            <p:cNvCxnSpPr/>
            <p:nvPr/>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 name="Connettore 1 19"/>
            <p:cNvCxnSpPr/>
            <p:nvPr/>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 name="Connettore 1 20"/>
            <p:cNvCxnSpPr/>
            <p:nvPr/>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 name="Connettore 1 21"/>
            <p:cNvCxnSpPr/>
            <p:nvPr/>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 name="Connettore 1 22"/>
            <p:cNvCxnSpPr/>
            <p:nvPr/>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 name="Connettore 1 23"/>
            <p:cNvCxnSpPr/>
            <p:nvPr/>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Connettore 1 24"/>
            <p:cNvCxnSpPr/>
            <p:nvPr/>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Connettore 1 25"/>
            <p:cNvCxnSpPr/>
            <p:nvPr/>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Connettore 1 26"/>
            <p:cNvCxnSpPr/>
            <p:nvPr/>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Connettore 1 27"/>
            <p:cNvCxnSpPr/>
            <p:nvPr/>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Connettore 1 28"/>
            <p:cNvCxnSpPr/>
            <p:nvPr/>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Connettore 1 29"/>
            <p:cNvCxnSpPr/>
            <p:nvPr/>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Connettore 1 30"/>
            <p:cNvCxnSpPr/>
            <p:nvPr/>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Connettore 1 31"/>
            <p:cNvCxnSpPr/>
            <p:nvPr/>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Connettore 1 32"/>
            <p:cNvCxnSpPr/>
            <p:nvPr/>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Connettore 1 33"/>
            <p:cNvCxnSpPr/>
            <p:nvPr/>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Connettore 1 34"/>
            <p:cNvCxnSpPr/>
            <p:nvPr/>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Connettore 1 35"/>
            <p:cNvCxnSpPr/>
            <p:nvPr/>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Connettore 1 36"/>
            <p:cNvCxnSpPr/>
            <p:nvPr/>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 name="Connettore 1 37"/>
            <p:cNvCxnSpPr/>
            <p:nvPr/>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9" name="Connettore 1 38"/>
            <p:cNvCxnSpPr/>
            <p:nvPr/>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 name="Connettore 1 39"/>
            <p:cNvCxnSpPr/>
            <p:nvPr/>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1" name="Connettore 1 40"/>
            <p:cNvCxnSpPr/>
            <p:nvPr/>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 name="Connettore 1 41"/>
            <p:cNvCxnSpPr/>
            <p:nvPr/>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 name="Connettore 1 42"/>
            <p:cNvCxnSpPr/>
            <p:nvPr/>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 name="Connettore 1 43"/>
            <p:cNvCxnSpPr/>
            <p:nvPr/>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5" name="Connettore 1 44"/>
            <p:cNvCxnSpPr/>
            <p:nvPr/>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6" name="Connettore 1 45"/>
            <p:cNvCxnSpPr/>
            <p:nvPr/>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7" name="Connettore 1 46"/>
            <p:cNvCxnSpPr/>
            <p:nvPr/>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p:nvPr/>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 name="Connettore 1 48"/>
            <p:cNvCxnSpPr/>
            <p:nvPr/>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0" name="Connettore 1 49"/>
            <p:cNvCxnSpPr/>
            <p:nvPr/>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 name="Connettore 1 50"/>
            <p:cNvCxnSpPr/>
            <p:nvPr/>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2" name="Connettore 1 51"/>
            <p:cNvCxnSpPr/>
            <p:nvPr/>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3" name="Connettore 1 52"/>
            <p:cNvCxnSpPr/>
            <p:nvPr/>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4" name="Connettore 1 53"/>
            <p:cNvCxnSpPr/>
            <p:nvPr/>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5" name="Connettore 1 54"/>
            <p:cNvCxnSpPr/>
            <p:nvPr/>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6" name="Connettore 1 55"/>
            <p:cNvCxnSpPr/>
            <p:nvPr/>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7" name="Connettore 1 56"/>
            <p:cNvCxnSpPr/>
            <p:nvPr/>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8" name="Connettore 1 57"/>
            <p:cNvCxnSpPr/>
            <p:nvPr/>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9" name="Connettore 1 58"/>
            <p:cNvCxnSpPr/>
            <p:nvPr/>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0" name="Connettore 1 59"/>
            <p:cNvCxnSpPr/>
            <p:nvPr/>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 name="Connettore 1 60"/>
            <p:cNvCxnSpPr/>
            <p:nvPr/>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2" name="Connettore 1 61"/>
            <p:cNvCxnSpPr/>
            <p:nvPr/>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3" name="Connettore 1 62"/>
            <p:cNvCxnSpPr/>
            <p:nvPr/>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4" name="Connettore 1 63"/>
            <p:cNvCxnSpPr/>
            <p:nvPr/>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5" name="Connettore 1 64"/>
            <p:cNvCxnSpPr/>
            <p:nvPr/>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Connettore 1 65"/>
            <p:cNvCxnSpPr/>
            <p:nvPr/>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Connettore 1 66"/>
            <p:cNvCxnSpPr/>
            <p:nvPr/>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Connettore 1 67"/>
            <p:cNvCxnSpPr/>
            <p:nvPr/>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Connettore 1 68"/>
            <p:cNvCxnSpPr/>
            <p:nvPr/>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Connettore 1 69"/>
            <p:cNvCxnSpPr/>
            <p:nvPr/>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Connettore 1 70"/>
            <p:cNvCxnSpPr/>
            <p:nvPr/>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Connettore 1 71"/>
            <p:cNvCxnSpPr/>
            <p:nvPr/>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Connettore 1 72"/>
            <p:cNvCxnSpPr/>
            <p:nvPr/>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Connettore 1 73"/>
            <p:cNvCxnSpPr/>
            <p:nvPr/>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Connettore 1 74"/>
            <p:cNvCxnSpPr/>
            <p:nvPr/>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Connettore 1 75"/>
            <p:cNvCxnSpPr/>
            <p:nvPr/>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Connettore 1 76"/>
            <p:cNvCxnSpPr/>
            <p:nvPr/>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Connettore 1 77"/>
            <p:cNvCxnSpPr/>
            <p:nvPr/>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Connettore 1 78"/>
            <p:cNvCxnSpPr/>
            <p:nvPr/>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Connettore 1 79"/>
            <p:cNvCxnSpPr/>
            <p:nvPr/>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Connettore 1 80"/>
            <p:cNvCxnSpPr/>
            <p:nvPr/>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Connettore 1 81"/>
            <p:cNvCxnSpPr/>
            <p:nvPr/>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Connettore 1 82"/>
            <p:cNvCxnSpPr/>
            <p:nvPr/>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Connettore 1 83"/>
            <p:cNvCxnSpPr/>
            <p:nvPr/>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Connettore 1 84"/>
            <p:cNvCxnSpPr/>
            <p:nvPr/>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Connettore 1 85"/>
            <p:cNvCxnSpPr/>
            <p:nvPr/>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Connettore 1 86"/>
            <p:cNvCxnSpPr/>
            <p:nvPr/>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8" name="Connettore 1 87"/>
            <p:cNvCxnSpPr/>
            <p:nvPr/>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9" name="Connettore 1 88"/>
            <p:cNvCxnSpPr/>
            <p:nvPr/>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0" name="Connettore 1 89"/>
            <p:cNvCxnSpPr/>
            <p:nvPr/>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1" name="Connettore 1 90"/>
            <p:cNvCxnSpPr/>
            <p:nvPr/>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2" name="Connettore 1 91"/>
            <p:cNvCxnSpPr/>
            <p:nvPr/>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3" name="Connettore 1 92"/>
            <p:cNvCxnSpPr/>
            <p:nvPr/>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4" name="Connettore 1 93"/>
            <p:cNvCxnSpPr/>
            <p:nvPr/>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5" name="Connettore 1 94"/>
            <p:cNvCxnSpPr/>
            <p:nvPr/>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6" name="Connettore 1 95"/>
            <p:cNvCxnSpPr/>
            <p:nvPr/>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7" name="Connettore 1 96"/>
            <p:cNvCxnSpPr/>
            <p:nvPr/>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8" name="Connettore 1 97"/>
            <p:cNvCxnSpPr/>
            <p:nvPr/>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9" name="Connettore 1 98"/>
            <p:cNvCxnSpPr/>
            <p:nvPr/>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0" name="Connettore 1 99"/>
            <p:cNvCxnSpPr/>
            <p:nvPr/>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1" name="Connettore 1 100"/>
            <p:cNvCxnSpPr/>
            <p:nvPr/>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2" name="Connettore 1 101"/>
            <p:cNvCxnSpPr/>
            <p:nvPr/>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3" name="Connettore 1 102"/>
            <p:cNvCxnSpPr/>
            <p:nvPr/>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4" name="Connettore 1 103"/>
            <p:cNvCxnSpPr/>
            <p:nvPr/>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5" name="Connettore 1 104"/>
            <p:cNvCxnSpPr/>
            <p:nvPr/>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6" name="Connettore 1 105"/>
            <p:cNvCxnSpPr/>
            <p:nvPr/>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7" name="Connettore 1 106"/>
            <p:cNvCxnSpPr/>
            <p:nvPr/>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8" name="Connettore 1 107"/>
            <p:cNvCxnSpPr/>
            <p:nvPr/>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9" name="Connettore 1 108"/>
            <p:cNvCxnSpPr/>
            <p:nvPr/>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0" name="Connettore 1 109"/>
            <p:cNvCxnSpPr/>
            <p:nvPr/>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1" name="Connettore 1 110"/>
            <p:cNvCxnSpPr/>
            <p:nvPr/>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2" name="Connettore 1 111"/>
            <p:cNvCxnSpPr/>
            <p:nvPr/>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3" name="Connettore 1 112"/>
            <p:cNvCxnSpPr/>
            <p:nvPr/>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4" name="Connettore 1 113"/>
            <p:cNvCxnSpPr/>
            <p:nvPr/>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5" name="Connettore 1 114"/>
            <p:cNvCxnSpPr/>
            <p:nvPr/>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6" name="Connettore 1 115"/>
            <p:cNvCxnSpPr/>
            <p:nvPr/>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7" name="Connettore 1 116"/>
            <p:cNvCxnSpPr/>
            <p:nvPr/>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8" name="Connettore 1 117"/>
            <p:cNvCxnSpPr/>
            <p:nvPr/>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9" name="Connettore 1 118"/>
            <p:cNvCxnSpPr/>
            <p:nvPr/>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0" name="Connettore 1 119"/>
            <p:cNvCxnSpPr/>
            <p:nvPr/>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1" name="Connettore 1 120"/>
            <p:cNvCxnSpPr/>
            <p:nvPr/>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2" name="Connettore 1 121"/>
            <p:cNvCxnSpPr/>
            <p:nvPr/>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3" name="Connettore 1 122"/>
            <p:cNvCxnSpPr/>
            <p:nvPr/>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4" name="Connettore 1 123"/>
            <p:cNvCxnSpPr/>
            <p:nvPr/>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5" name="Connettore 1 124"/>
            <p:cNvCxnSpPr/>
            <p:nvPr/>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6" name="Connettore 1 125"/>
            <p:cNvCxnSpPr/>
            <p:nvPr/>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7" name="Connettore 1 126"/>
            <p:cNvCxnSpPr/>
            <p:nvPr/>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8" name="Connettore 1 127"/>
            <p:cNvCxnSpPr/>
            <p:nvPr/>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9" name="Connettore 1 128"/>
            <p:cNvCxnSpPr/>
            <p:nvPr/>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0" name="Connettore 1 129"/>
            <p:cNvCxnSpPr/>
            <p:nvPr/>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1" name="Connettore 1 130"/>
            <p:cNvCxnSpPr/>
            <p:nvPr/>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33" name="Sottotitolo 2"/>
          <p:cNvSpPr txBox="1">
            <a:spLocks/>
          </p:cNvSpPr>
          <p:nvPr/>
        </p:nvSpPr>
        <p:spPr>
          <a:xfrm>
            <a:off x="641534" y="5581650"/>
            <a:ext cx="7772400" cy="619125"/>
          </a:xfrm>
          <a:prstGeom prst="rect">
            <a:avLst/>
          </a:prstGeom>
        </p:spPr>
        <p:txBody>
          <a:bodyPr/>
          <a:lstStyle>
            <a:lvl1pPr marL="0" indent="0" algn="l" defTabSz="457200" rtl="0" eaLnBrk="1" latinLnBrk="0" hangingPunct="1">
              <a:spcBef>
                <a:spcPct val="20000"/>
              </a:spcBef>
              <a:buFont typeface="Wingdings" charset="2"/>
              <a:buNone/>
              <a:defRPr sz="2200" kern="1200">
                <a:solidFill>
                  <a:schemeClr val="tx1">
                    <a:tint val="75000"/>
                  </a:schemeClr>
                </a:solidFill>
                <a:latin typeface="Arial"/>
                <a:ea typeface="+mn-ea"/>
                <a:cs typeface="Arial"/>
              </a:defRPr>
            </a:lvl1pPr>
            <a:lvl2pPr marL="457200" indent="0" algn="ctr" defTabSz="457200" rtl="0" eaLnBrk="1" latinLnBrk="0" hangingPunct="1">
              <a:spcBef>
                <a:spcPct val="20000"/>
              </a:spcBef>
              <a:buFont typeface="Arial"/>
              <a:buNone/>
              <a:defRPr sz="22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2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2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2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ctr"/>
            <a:endParaRPr lang="it-IT" dirty="0">
              <a:solidFill>
                <a:schemeClr val="bg1"/>
              </a:solidFill>
              <a:latin typeface="Brandon Grotesque Light" pitchFamily="34" charset="0"/>
            </a:endParaRPr>
          </a:p>
        </p:txBody>
      </p:sp>
      <p:sp>
        <p:nvSpPr>
          <p:cNvPr id="135" name="Titolo 4"/>
          <p:cNvSpPr txBox="1">
            <a:spLocks/>
          </p:cNvSpPr>
          <p:nvPr/>
        </p:nvSpPr>
        <p:spPr>
          <a:xfrm>
            <a:off x="685799" y="4254912"/>
            <a:ext cx="7772400" cy="968375"/>
          </a:xfrm>
          <a:prstGeom prst="rect">
            <a:avLst/>
          </a:prstGeom>
        </p:spPr>
        <p:txBody>
          <a:bodyPr vert="horz" lIns="91440" tIns="45720" rIns="91440" bIns="45720" rtlCol="0" anchor="t" anchorCtr="0">
            <a:no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pPr algn="ctr"/>
            <a:r>
              <a:rPr lang="en-US" sz="2800" dirty="0"/>
              <a:t>MELPODY:</a:t>
            </a:r>
          </a:p>
          <a:p>
            <a:pPr algn="ctr"/>
            <a:r>
              <a:rPr lang="en-GB" sz="2800" dirty="0"/>
              <a:t>A Java assistant to melody creation</a:t>
            </a:r>
            <a:br>
              <a:rPr lang="en-GB" sz="2800" dirty="0"/>
            </a:br>
            <a:br>
              <a:rPr lang="en-GB" sz="2800" dirty="0"/>
            </a:br>
            <a:r>
              <a:rPr lang="en-GB" sz="2000" dirty="0"/>
              <a:t>Music and Acoustic Engineering</a:t>
            </a:r>
          </a:p>
          <a:p>
            <a:pPr algn="ctr"/>
            <a:endParaRPr lang="it-IT" sz="2000" i="1" dirty="0"/>
          </a:p>
          <a:p>
            <a:pPr algn="ctr"/>
            <a:r>
              <a:rPr lang="it-IT" sz="2000" i="1" dirty="0"/>
              <a:t>Giorgio De Luca 875598 </a:t>
            </a:r>
          </a:p>
          <a:p>
            <a:pPr algn="ctr"/>
            <a:r>
              <a:rPr lang="it-IT" sz="2000" i="1" dirty="0"/>
              <a:t>A.A. 2018/2019</a:t>
            </a:r>
            <a:endParaRPr lang="en-US" sz="2000" i="1" dirty="0"/>
          </a:p>
        </p:txBody>
      </p:sp>
      <p:pic>
        <p:nvPicPr>
          <p:cNvPr id="1028" name="Picture 4" descr="Y:\IMMAGINE _COORDINATA_2014\LOGO_UFFICIALE\01_Polimi_centrato\eps\01_Polimi_centrato_COL_negativ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000" y="1251111"/>
            <a:ext cx="2133600" cy="157311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51112552"/>
      </p:ext>
    </p:extLst>
  </p:cSld>
  <p:clrMapOvr>
    <a:masterClrMapping/>
  </p:clrMapOvr>
  <mc:AlternateContent xmlns:mc="http://schemas.openxmlformats.org/markup-compatibility/2006">
    <mc:Choice xmlns:p14="http://schemas.microsoft.com/office/powerpoint/2010/main" Requires="p14">
      <p:transition spd="slow" p14:dur="2000" advTm="11368"/>
    </mc:Choice>
    <mc:Fallback>
      <p:transition spd="slow" advTm="113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F357BC49-9810-E441-A5DB-C86B2C1F5E4E}"/>
              </a:ext>
            </a:extLst>
          </p:cNvPr>
          <p:cNvSpPr txBox="1"/>
          <p:nvPr/>
        </p:nvSpPr>
        <p:spPr>
          <a:xfrm>
            <a:off x="0" y="795737"/>
            <a:ext cx="1786525" cy="461665"/>
          </a:xfrm>
          <a:prstGeom prst="rect">
            <a:avLst/>
          </a:prstGeom>
          <a:noFill/>
        </p:spPr>
        <p:txBody>
          <a:bodyPr wrap="square" rtlCol="0">
            <a:spAutoFit/>
          </a:bodyPr>
          <a:lstStyle/>
          <a:p>
            <a:r>
              <a:rPr lang="it-IT" sz="1200" dirty="0">
                <a:solidFill>
                  <a:schemeClr val="bg1"/>
                </a:solidFill>
                <a:latin typeface="Arial" panose="020B0604020202020204" pitchFamily="34" charset="0"/>
                <a:cs typeface="Arial" panose="020B0604020202020204" pitchFamily="34" charset="0"/>
              </a:rPr>
              <a:t>Software Architecture</a:t>
            </a:r>
          </a:p>
          <a:p>
            <a:endParaRPr lang="it-IT" sz="1200" dirty="0">
              <a:solidFill>
                <a:schemeClr val="bg1"/>
              </a:solidFill>
              <a:latin typeface="Arial" panose="020B0604020202020204" pitchFamily="34" charset="0"/>
              <a:cs typeface="Arial" panose="020B0604020202020204" pitchFamily="34" charset="0"/>
            </a:endParaRPr>
          </a:p>
        </p:txBody>
      </p:sp>
      <p:sp>
        <p:nvSpPr>
          <p:cNvPr id="15" name="CasellaDiTesto 14">
            <a:extLst>
              <a:ext uri="{FF2B5EF4-FFF2-40B4-BE49-F238E27FC236}">
                <a16:creationId xmlns:a16="http://schemas.microsoft.com/office/drawing/2014/main" id="{3C253A05-1742-D34C-90BF-59C893871968}"/>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2" name="CasellaDiTesto 1">
            <a:extLst>
              <a:ext uri="{FF2B5EF4-FFF2-40B4-BE49-F238E27FC236}">
                <a16:creationId xmlns:a16="http://schemas.microsoft.com/office/drawing/2014/main" id="{4C848E48-FE54-8F4B-BA6A-13BDFFCA0CC8}"/>
              </a:ext>
            </a:extLst>
          </p:cNvPr>
          <p:cNvSpPr txBox="1"/>
          <p:nvPr/>
        </p:nvSpPr>
        <p:spPr>
          <a:xfrm>
            <a:off x="2688462" y="1365099"/>
            <a:ext cx="3701808" cy="369332"/>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Components and functionalities</a:t>
            </a:r>
          </a:p>
        </p:txBody>
      </p:sp>
      <p:sp>
        <p:nvSpPr>
          <p:cNvPr id="3" name="CasellaDiTesto 2">
            <a:extLst>
              <a:ext uri="{FF2B5EF4-FFF2-40B4-BE49-F238E27FC236}">
                <a16:creationId xmlns:a16="http://schemas.microsoft.com/office/drawing/2014/main" id="{24FF11BB-6F68-B944-A52B-B4A1927367A9}"/>
              </a:ext>
            </a:extLst>
          </p:cNvPr>
          <p:cNvSpPr txBox="1"/>
          <p:nvPr/>
        </p:nvSpPr>
        <p:spPr>
          <a:xfrm>
            <a:off x="92597" y="1804593"/>
            <a:ext cx="8893540" cy="2800767"/>
          </a:xfrm>
          <a:prstGeom prst="rect">
            <a:avLst/>
          </a:prstGeom>
          <a:noFill/>
        </p:spPr>
        <p:txBody>
          <a:bodyPr wrap="square" rtlCol="0">
            <a:spAutoFit/>
          </a:bodyPr>
          <a:lstStyle/>
          <a:p>
            <a:r>
              <a:rPr lang="en-GB" sz="1600" dirty="0" err="1">
                <a:latin typeface="Arial" panose="020B0604020202020204" pitchFamily="34" charset="0"/>
                <a:cs typeface="Arial" panose="020B0604020202020204" pitchFamily="34" charset="0"/>
              </a:rPr>
              <a:t>Melpody</a:t>
            </a:r>
            <a:r>
              <a:rPr lang="en-GB" sz="1600" dirty="0">
                <a:latin typeface="Arial" panose="020B0604020202020204" pitchFamily="34" charset="0"/>
                <a:cs typeface="Arial" panose="020B0604020202020204" pitchFamily="34" charset="0"/>
              </a:rPr>
              <a:t> is a software that requires two MIDI files in input to create an output MIDI file:</a:t>
            </a:r>
          </a:p>
          <a:p>
            <a:pPr marL="285750" indent="-285750">
              <a:buFont typeface="Arial" panose="020B0604020202020204" pitchFamily="34" charset="0"/>
              <a:buChar char="•"/>
            </a:pPr>
            <a:r>
              <a:rPr lang="en-GB" sz="1600" b="1" dirty="0">
                <a:latin typeface="Arial" panose="020B0604020202020204" pitchFamily="34" charset="0"/>
                <a:cs typeface="Arial" panose="020B0604020202020204" pitchFamily="34" charset="0"/>
              </a:rPr>
              <a:t>MIDI file for Harmony</a:t>
            </a:r>
            <a:r>
              <a:rPr lang="en-GB" sz="1600" dirty="0">
                <a:latin typeface="Arial" panose="020B0604020202020204" pitchFamily="34" charset="0"/>
                <a:cs typeface="Arial" panose="020B0604020202020204" pitchFamily="34" charset="0"/>
              </a:rPr>
              <a:t>: contains the chord progression</a:t>
            </a:r>
          </a:p>
          <a:p>
            <a:pPr marL="285750" indent="-28575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endParaRPr lang="en-GB" sz="1600" dirty="0">
              <a:latin typeface="Arial" panose="020B0604020202020204" pitchFamily="34" charset="0"/>
              <a:cs typeface="Arial" panose="020B0604020202020204" pitchFamily="34" charset="0"/>
            </a:endParaRPr>
          </a:p>
          <a:p>
            <a:endParaRPr lang="en-GB"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600" b="1" dirty="0">
                <a:latin typeface="Arial" panose="020B0604020202020204" pitchFamily="34" charset="0"/>
                <a:cs typeface="Arial" panose="020B0604020202020204" pitchFamily="34" charset="0"/>
              </a:rPr>
              <a:t>MIDI file for Melody Abstraction</a:t>
            </a:r>
            <a:r>
              <a:rPr lang="en-GB" sz="1600" dirty="0">
                <a:latin typeface="Arial" panose="020B0604020202020204" pitchFamily="34" charset="0"/>
                <a:cs typeface="Arial" panose="020B0604020202020204" pitchFamily="34" charset="0"/>
              </a:rPr>
              <a:t>: contains the note played as idea of the contour of the final melody; duration and intensity of the notes are preserved; range of distance is based on tonal distance</a:t>
            </a:r>
          </a:p>
        </p:txBody>
      </p:sp>
      <p:sp>
        <p:nvSpPr>
          <p:cNvPr id="6" name="CasellaDiTesto 5">
            <a:extLst>
              <a:ext uri="{FF2B5EF4-FFF2-40B4-BE49-F238E27FC236}">
                <a16:creationId xmlns:a16="http://schemas.microsoft.com/office/drawing/2014/main" id="{BC75FF2A-731D-EB4B-A093-9EC52520B9B7}"/>
              </a:ext>
            </a:extLst>
          </p:cNvPr>
          <p:cNvSpPr txBox="1"/>
          <p:nvPr/>
        </p:nvSpPr>
        <p:spPr>
          <a:xfrm>
            <a:off x="3653872" y="3550314"/>
            <a:ext cx="1836248" cy="246221"/>
          </a:xfrm>
          <a:prstGeom prst="rect">
            <a:avLst/>
          </a:prstGeom>
          <a:noFill/>
        </p:spPr>
        <p:txBody>
          <a:bodyPr wrap="square" rtlCol="0">
            <a:spAutoFit/>
          </a:bodyPr>
          <a:lstStyle/>
          <a:p>
            <a:r>
              <a:rPr lang="it-IT" sz="1000" i="1" dirty="0" err="1">
                <a:latin typeface="Arial" panose="020B0604020202020204" pitchFamily="34" charset="0"/>
                <a:cs typeface="Arial" panose="020B0604020202020204" pitchFamily="34" charset="0"/>
              </a:rPr>
              <a:t>Harmony</a:t>
            </a:r>
            <a:r>
              <a:rPr lang="it-IT" sz="1000" i="1" dirty="0">
                <a:latin typeface="Arial" panose="020B0604020202020204" pitchFamily="34" charset="0"/>
                <a:cs typeface="Arial" panose="020B0604020202020204" pitchFamily="34" charset="0"/>
              </a:rPr>
              <a:t> MIDI file </a:t>
            </a:r>
            <a:r>
              <a:rPr lang="it-IT" sz="1000" i="1" dirty="0" err="1">
                <a:latin typeface="Arial" panose="020B0604020202020204" pitchFamily="34" charset="0"/>
                <a:cs typeface="Arial" panose="020B0604020202020204" pitchFamily="34" charset="0"/>
              </a:rPr>
              <a:t>example</a:t>
            </a:r>
            <a:endParaRPr lang="it-IT" sz="1000" i="1" dirty="0">
              <a:latin typeface="Arial" panose="020B0604020202020204" pitchFamily="34" charset="0"/>
              <a:cs typeface="Arial" panose="020B0604020202020204" pitchFamily="34" charset="0"/>
            </a:endParaRPr>
          </a:p>
        </p:txBody>
      </p:sp>
      <p:pic>
        <p:nvPicPr>
          <p:cNvPr id="8" name="Immagine 7" descr="Immagine che contiene panca, recinto, sedendo, esterni&#10;&#10;&#10;&#10;Descrizione generata automaticamente">
            <a:extLst>
              <a:ext uri="{FF2B5EF4-FFF2-40B4-BE49-F238E27FC236}">
                <a16:creationId xmlns:a16="http://schemas.microsoft.com/office/drawing/2014/main" id="{220CF6CD-4DE9-0048-BFF3-6F0B7C432B41}"/>
              </a:ext>
            </a:extLst>
          </p:cNvPr>
          <p:cNvPicPr>
            <a:picLocks noChangeAspect="1"/>
          </p:cNvPicPr>
          <p:nvPr/>
        </p:nvPicPr>
        <p:blipFill>
          <a:blip r:embed="rId2"/>
          <a:stretch>
            <a:fillRect/>
          </a:stretch>
        </p:blipFill>
        <p:spPr>
          <a:xfrm>
            <a:off x="1633594" y="2543256"/>
            <a:ext cx="5876804" cy="1007058"/>
          </a:xfrm>
          <a:prstGeom prst="rect">
            <a:avLst/>
          </a:prstGeom>
        </p:spPr>
      </p:pic>
      <p:pic>
        <p:nvPicPr>
          <p:cNvPr id="10" name="Immagine 9">
            <a:extLst>
              <a:ext uri="{FF2B5EF4-FFF2-40B4-BE49-F238E27FC236}">
                <a16:creationId xmlns:a16="http://schemas.microsoft.com/office/drawing/2014/main" id="{BAD4A414-801E-2141-87CB-E264FD67FB42}"/>
              </a:ext>
            </a:extLst>
          </p:cNvPr>
          <p:cNvPicPr>
            <a:picLocks noChangeAspect="1"/>
          </p:cNvPicPr>
          <p:nvPr/>
        </p:nvPicPr>
        <p:blipFill>
          <a:blip r:embed="rId3"/>
          <a:stretch>
            <a:fillRect/>
          </a:stretch>
        </p:blipFill>
        <p:spPr>
          <a:xfrm>
            <a:off x="1633594" y="4646326"/>
            <a:ext cx="5876804" cy="1012449"/>
          </a:xfrm>
          <a:prstGeom prst="rect">
            <a:avLst/>
          </a:prstGeom>
        </p:spPr>
      </p:pic>
      <p:sp>
        <p:nvSpPr>
          <p:cNvPr id="14" name="CasellaDiTesto 13">
            <a:extLst>
              <a:ext uri="{FF2B5EF4-FFF2-40B4-BE49-F238E27FC236}">
                <a16:creationId xmlns:a16="http://schemas.microsoft.com/office/drawing/2014/main" id="{5644B5AF-94F3-3E49-B488-0A7513D0B114}"/>
              </a:ext>
            </a:extLst>
          </p:cNvPr>
          <p:cNvSpPr txBox="1"/>
          <p:nvPr/>
        </p:nvSpPr>
        <p:spPr>
          <a:xfrm>
            <a:off x="3380038" y="5699741"/>
            <a:ext cx="2318657" cy="246221"/>
          </a:xfrm>
          <a:prstGeom prst="rect">
            <a:avLst/>
          </a:prstGeom>
          <a:noFill/>
        </p:spPr>
        <p:txBody>
          <a:bodyPr wrap="square" rtlCol="0">
            <a:spAutoFit/>
          </a:bodyPr>
          <a:lstStyle/>
          <a:p>
            <a:r>
              <a:rPr lang="it-IT" sz="1000" i="1" dirty="0" err="1">
                <a:latin typeface="Arial" panose="020B0604020202020204" pitchFamily="34" charset="0"/>
                <a:cs typeface="Arial" panose="020B0604020202020204" pitchFamily="34" charset="0"/>
              </a:rPr>
              <a:t>Melody</a:t>
            </a:r>
            <a:r>
              <a:rPr lang="it-IT" sz="1000" i="1" dirty="0">
                <a:latin typeface="Arial" panose="020B0604020202020204" pitchFamily="34" charset="0"/>
                <a:cs typeface="Arial" panose="020B0604020202020204" pitchFamily="34" charset="0"/>
              </a:rPr>
              <a:t> </a:t>
            </a:r>
            <a:r>
              <a:rPr lang="it-IT" sz="1000" i="1" dirty="0" err="1">
                <a:latin typeface="Arial" panose="020B0604020202020204" pitchFamily="34" charset="0"/>
                <a:cs typeface="Arial" panose="020B0604020202020204" pitchFamily="34" charset="0"/>
              </a:rPr>
              <a:t>Abstraction</a:t>
            </a:r>
            <a:r>
              <a:rPr lang="it-IT" sz="1000" i="1" dirty="0">
                <a:latin typeface="Arial" panose="020B0604020202020204" pitchFamily="34" charset="0"/>
                <a:cs typeface="Arial" panose="020B0604020202020204" pitchFamily="34" charset="0"/>
              </a:rPr>
              <a:t> MIDI file </a:t>
            </a:r>
            <a:r>
              <a:rPr lang="it-IT" sz="1000" i="1" dirty="0" err="1">
                <a:latin typeface="Arial" panose="020B0604020202020204" pitchFamily="34" charset="0"/>
                <a:cs typeface="Arial" panose="020B0604020202020204" pitchFamily="34" charset="0"/>
              </a:rPr>
              <a:t>example</a:t>
            </a:r>
            <a:endParaRPr lang="it-IT" sz="1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173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756262" y="3064440"/>
            <a:ext cx="2751074" cy="1015663"/>
          </a:xfrm>
          <a:prstGeom prst="rect">
            <a:avLst/>
          </a:prstGeom>
        </p:spPr>
        <p:txBody>
          <a:bodyPr wrap="none">
            <a:spAutoFit/>
            <a:scene3d>
              <a:camera prst="orthographicFront">
                <a:rot lat="0" lon="0" rev="5400000"/>
              </a:camera>
              <a:lightRig rig="threePt" dir="t"/>
            </a:scene3d>
          </a:bodyPr>
          <a:lstStyle/>
          <a:p>
            <a:r>
              <a:rPr lang="en-GB" sz="6000" dirty="0">
                <a:solidFill>
                  <a:srgbClr val="728FA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Phases</a:t>
            </a:r>
          </a:p>
        </p:txBody>
      </p:sp>
      <p:graphicFrame>
        <p:nvGraphicFramePr>
          <p:cNvPr id="2" name="Diagramma 1">
            <a:extLst>
              <a:ext uri="{FF2B5EF4-FFF2-40B4-BE49-F238E27FC236}">
                <a16:creationId xmlns:a16="http://schemas.microsoft.com/office/drawing/2014/main" id="{B7014C12-F59B-454A-9CF9-433BC67AE205}"/>
              </a:ext>
            </a:extLst>
          </p:cNvPr>
          <p:cNvGraphicFramePr/>
          <p:nvPr>
            <p:extLst>
              <p:ext uri="{D42A27DB-BD31-4B8C-83A1-F6EECF244321}">
                <p14:modId xmlns:p14="http://schemas.microsoft.com/office/powerpoint/2010/main" val="3952171564"/>
              </p:ext>
            </p:extLst>
          </p:nvPr>
        </p:nvGraphicFramePr>
        <p:xfrm>
          <a:off x="1523999" y="1643605"/>
          <a:ext cx="7504253" cy="4039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Elemento grafico 9" descr="Microscopio">
            <a:extLst>
              <a:ext uri="{FF2B5EF4-FFF2-40B4-BE49-F238E27FC236}">
                <a16:creationId xmlns:a16="http://schemas.microsoft.com/office/drawing/2014/main" id="{7E0C0862-E5DD-654F-BD91-0F794FEFB59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2173" y="1724628"/>
            <a:ext cx="509286" cy="509286"/>
          </a:xfrm>
          <a:prstGeom prst="rect">
            <a:avLst/>
          </a:prstGeom>
        </p:spPr>
      </p:pic>
      <p:pic>
        <p:nvPicPr>
          <p:cNvPr id="12" name="Elemento grafico 11" descr="Ingranaggi">
            <a:extLst>
              <a:ext uri="{FF2B5EF4-FFF2-40B4-BE49-F238E27FC236}">
                <a16:creationId xmlns:a16="http://schemas.microsoft.com/office/drawing/2014/main" id="{05058F2D-DEBF-1749-B483-55230296D6D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71459" y="2809797"/>
            <a:ext cx="509286" cy="509286"/>
          </a:xfrm>
          <a:prstGeom prst="rect">
            <a:avLst/>
          </a:prstGeom>
        </p:spPr>
      </p:pic>
      <p:pic>
        <p:nvPicPr>
          <p:cNvPr id="14" name="Elemento grafico 13" descr="Filtro">
            <a:extLst>
              <a:ext uri="{FF2B5EF4-FFF2-40B4-BE49-F238E27FC236}">
                <a16:creationId xmlns:a16="http://schemas.microsoft.com/office/drawing/2014/main" id="{6C6CA3B2-810F-4A4B-A51B-74FDAA7B615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80745" y="3825460"/>
            <a:ext cx="509286" cy="509286"/>
          </a:xfrm>
          <a:prstGeom prst="rect">
            <a:avLst/>
          </a:prstGeom>
        </p:spPr>
      </p:pic>
      <p:pic>
        <p:nvPicPr>
          <p:cNvPr id="16" name="Elemento grafico 15" descr="Bersaglio">
            <a:extLst>
              <a:ext uri="{FF2B5EF4-FFF2-40B4-BE49-F238E27FC236}">
                <a16:creationId xmlns:a16="http://schemas.microsoft.com/office/drawing/2014/main" id="{8A90F832-8DF7-2940-824C-FB6A4A13B6E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490031" y="4959752"/>
            <a:ext cx="509286" cy="509286"/>
          </a:xfrm>
          <a:prstGeom prst="rect">
            <a:avLst/>
          </a:prstGeom>
        </p:spPr>
      </p:pic>
      <p:sp>
        <p:nvSpPr>
          <p:cNvPr id="17" name="CasellaDiTesto 16">
            <a:extLst>
              <a:ext uri="{FF2B5EF4-FFF2-40B4-BE49-F238E27FC236}">
                <a16:creationId xmlns:a16="http://schemas.microsoft.com/office/drawing/2014/main" id="{B73C6212-55C1-3143-8D92-BCD67CFD7F8B}"/>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18" name="CasellaDiTesto 17">
            <a:extLst>
              <a:ext uri="{FF2B5EF4-FFF2-40B4-BE49-F238E27FC236}">
                <a16:creationId xmlns:a16="http://schemas.microsoft.com/office/drawing/2014/main" id="{52057F88-F522-5A48-BF90-EBF97B510069}"/>
              </a:ext>
            </a:extLst>
          </p:cNvPr>
          <p:cNvSpPr txBox="1"/>
          <p:nvPr/>
        </p:nvSpPr>
        <p:spPr>
          <a:xfrm>
            <a:off x="0" y="795737"/>
            <a:ext cx="1786525" cy="461665"/>
          </a:xfrm>
          <a:prstGeom prst="rect">
            <a:avLst/>
          </a:prstGeom>
          <a:noFill/>
        </p:spPr>
        <p:txBody>
          <a:bodyPr wrap="square" rtlCol="0">
            <a:spAutoFit/>
          </a:bodyPr>
          <a:lstStyle/>
          <a:p>
            <a:r>
              <a:rPr lang="it-IT" sz="1200" dirty="0">
                <a:solidFill>
                  <a:schemeClr val="bg1"/>
                </a:solidFill>
                <a:latin typeface="Arial" panose="020B0604020202020204" pitchFamily="34" charset="0"/>
                <a:cs typeface="Arial" panose="020B0604020202020204" pitchFamily="34" charset="0"/>
              </a:rPr>
              <a:t>Software Architecture</a:t>
            </a:r>
          </a:p>
          <a:p>
            <a:endParaRPr lang="it-IT"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573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485466" y="3280672"/>
            <a:ext cx="5177791" cy="830997"/>
          </a:xfrm>
          <a:prstGeom prst="rect">
            <a:avLst/>
          </a:prstGeom>
        </p:spPr>
        <p:txBody>
          <a:bodyPr wrap="square">
            <a:spAutoFit/>
            <a:scene3d>
              <a:camera prst="orthographicFront">
                <a:rot lat="0" lon="0" rev="5400000"/>
              </a:camera>
              <a:lightRig rig="threePt" dir="t"/>
            </a:scene3d>
          </a:bodyPr>
          <a:lstStyle/>
          <a:p>
            <a:r>
              <a:rPr lang="en-GB" sz="4800" spc="-300" dirty="0">
                <a:solidFill>
                  <a:srgbClr val="728FA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Phase 2 in detail</a:t>
            </a:r>
          </a:p>
        </p:txBody>
      </p:sp>
      <p:sp>
        <p:nvSpPr>
          <p:cNvPr id="6" name="CasellaDiTesto 5">
            <a:extLst>
              <a:ext uri="{FF2B5EF4-FFF2-40B4-BE49-F238E27FC236}">
                <a16:creationId xmlns:a16="http://schemas.microsoft.com/office/drawing/2014/main" id="{D10B2161-3E8A-5942-B1E6-35823EA58A32}"/>
              </a:ext>
            </a:extLst>
          </p:cNvPr>
          <p:cNvSpPr txBox="1"/>
          <p:nvPr/>
        </p:nvSpPr>
        <p:spPr>
          <a:xfrm>
            <a:off x="81023" y="1377389"/>
            <a:ext cx="8970380" cy="369332"/>
          </a:xfrm>
          <a:prstGeom prst="rect">
            <a:avLst/>
          </a:prstGeom>
          <a:noFill/>
        </p:spPr>
        <p:txBody>
          <a:bodyPr wrap="square" rtlCol="0">
            <a:spAutoFit/>
          </a:bodyPr>
          <a:lstStyle/>
          <a:p>
            <a:pPr algn="ctr"/>
            <a:r>
              <a:rPr lang="it-IT" b="1" dirty="0">
                <a:latin typeface="Arial" panose="020B0604020202020204" pitchFamily="34" charset="0"/>
                <a:cs typeface="Arial" panose="020B0604020202020204" pitchFamily="34" charset="0"/>
              </a:rPr>
              <a:t>Scale </a:t>
            </a:r>
            <a:r>
              <a:rPr lang="it-IT" b="1" dirty="0" err="1">
                <a:latin typeface="Arial" panose="020B0604020202020204" pitchFamily="34" charset="0"/>
                <a:cs typeface="Arial" panose="020B0604020202020204" pitchFamily="34" charset="0"/>
              </a:rPr>
              <a:t>compatibility</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process</a:t>
            </a:r>
            <a:r>
              <a:rPr lang="it-IT" b="1" dirty="0">
                <a:latin typeface="Arial" panose="020B0604020202020204" pitchFamily="34" charset="0"/>
                <a:cs typeface="Arial" panose="020B0604020202020204" pitchFamily="34" charset="0"/>
              </a:rPr>
              <a:t> </a:t>
            </a:r>
          </a:p>
        </p:txBody>
      </p:sp>
      <p:sp>
        <p:nvSpPr>
          <p:cNvPr id="7" name="CasellaDiTesto 6">
            <a:extLst>
              <a:ext uri="{FF2B5EF4-FFF2-40B4-BE49-F238E27FC236}">
                <a16:creationId xmlns:a16="http://schemas.microsoft.com/office/drawing/2014/main" id="{D23F3BBD-AA48-8B46-84CD-6B620F373A35}"/>
              </a:ext>
            </a:extLst>
          </p:cNvPr>
          <p:cNvSpPr txBox="1"/>
          <p:nvPr/>
        </p:nvSpPr>
        <p:spPr>
          <a:xfrm>
            <a:off x="1064871" y="1694959"/>
            <a:ext cx="7986532" cy="3785652"/>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Given a chord from the Harmony MIDI file, the count of common notes between all the possible scales (combining a set of definition of scales, a set of modes) and the notes played in the chords, is used as meter of compatibility.</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The root note (the lower in the chord sequence of the harmony, for assumption) can be used as filter to exclude all scales with different roots to restrict the set of possible compatible scales: in that way the result is the set of all possible compatible scales  </a:t>
            </a:r>
            <a:r>
              <a:rPr lang="en-GB" sz="1600" b="1" dirty="0">
                <a:latin typeface="Arial" panose="020B0604020202020204" pitchFamily="34" charset="0"/>
                <a:cs typeface="Arial" panose="020B0604020202020204" pitchFamily="34" charset="0"/>
              </a:rPr>
              <a:t>each one different from the others only for the type of scale and mode</a:t>
            </a:r>
            <a:r>
              <a:rPr lang="en-GB" sz="1600" dirty="0">
                <a:latin typeface="Arial" panose="020B0604020202020204" pitchFamily="34" charset="0"/>
                <a:cs typeface="Arial" panose="020B0604020202020204" pitchFamily="34" charset="0"/>
              </a:rPr>
              <a:t>; filtering the possible type of scale definitions (Major, Minor, etc), </a:t>
            </a:r>
            <a:r>
              <a:rPr lang="en-GB" sz="1600" b="1" dirty="0">
                <a:latin typeface="Arial" panose="020B0604020202020204" pitchFamily="34" charset="0"/>
                <a:cs typeface="Arial" panose="020B0604020202020204" pitchFamily="34" charset="0"/>
              </a:rPr>
              <a:t>the software limits the compatibilities only on the modal scales</a:t>
            </a:r>
            <a:r>
              <a:rPr lang="en-GB" sz="1600" dirty="0">
                <a:latin typeface="Arial" panose="020B0604020202020204" pitchFamily="34" charset="0"/>
                <a:cs typeface="Arial" panose="020B0604020202020204" pitchFamily="34" charset="0"/>
              </a:rPr>
              <a:t>.</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Parameters of scale definition:</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Type of scale, defined as list of step distance in tonal reference;</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Mode of the scale, defined as an offset from the root note of the heptatonic scale;</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Root note, as starting point of the scale;</a:t>
            </a:r>
          </a:p>
        </p:txBody>
      </p:sp>
      <p:sp>
        <p:nvSpPr>
          <p:cNvPr id="8" name="CasellaDiTesto 7">
            <a:extLst>
              <a:ext uri="{FF2B5EF4-FFF2-40B4-BE49-F238E27FC236}">
                <a16:creationId xmlns:a16="http://schemas.microsoft.com/office/drawing/2014/main" id="{AE762FD7-B6F7-4E4C-888B-9F49B898FDBB}"/>
              </a:ext>
            </a:extLst>
          </p:cNvPr>
          <p:cNvSpPr txBox="1"/>
          <p:nvPr/>
        </p:nvSpPr>
        <p:spPr>
          <a:xfrm>
            <a:off x="81023" y="5749583"/>
            <a:ext cx="8970380" cy="276999"/>
          </a:xfrm>
          <a:prstGeom prst="rect">
            <a:avLst/>
          </a:prstGeom>
          <a:noFill/>
        </p:spPr>
        <p:txBody>
          <a:bodyPr wrap="square" rtlCol="0">
            <a:spAutoFit/>
          </a:bodyPr>
          <a:lstStyle/>
          <a:p>
            <a:pPr algn="ctr"/>
            <a:r>
              <a:rPr lang="en-GB" sz="1200" i="1" dirty="0">
                <a:latin typeface="Arial" panose="020B0604020202020204" pitchFamily="34" charset="0"/>
                <a:cs typeface="Arial" panose="020B0604020202020204" pitchFamily="34" charset="0"/>
              </a:rPr>
              <a:t>Only heptatonic scales are considered valid as definition of types of scale</a:t>
            </a:r>
          </a:p>
        </p:txBody>
      </p:sp>
      <p:sp>
        <p:nvSpPr>
          <p:cNvPr id="9" name="CasellaDiTesto 8">
            <a:extLst>
              <a:ext uri="{FF2B5EF4-FFF2-40B4-BE49-F238E27FC236}">
                <a16:creationId xmlns:a16="http://schemas.microsoft.com/office/drawing/2014/main" id="{7A43066A-F3E9-DD44-B447-DA158E02DA89}"/>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314B3CBA-31F1-6F48-92DF-1EF28FA71411}"/>
              </a:ext>
            </a:extLst>
          </p:cNvPr>
          <p:cNvSpPr txBox="1"/>
          <p:nvPr/>
        </p:nvSpPr>
        <p:spPr>
          <a:xfrm>
            <a:off x="0" y="795737"/>
            <a:ext cx="1786525" cy="461665"/>
          </a:xfrm>
          <a:prstGeom prst="rect">
            <a:avLst/>
          </a:prstGeom>
          <a:noFill/>
        </p:spPr>
        <p:txBody>
          <a:bodyPr wrap="square" rtlCol="0">
            <a:spAutoFit/>
          </a:bodyPr>
          <a:lstStyle/>
          <a:p>
            <a:r>
              <a:rPr lang="it-IT" sz="1200" dirty="0">
                <a:solidFill>
                  <a:schemeClr val="bg1"/>
                </a:solidFill>
                <a:latin typeface="Arial" panose="020B0604020202020204" pitchFamily="34" charset="0"/>
                <a:cs typeface="Arial" panose="020B0604020202020204" pitchFamily="34" charset="0"/>
              </a:rPr>
              <a:t>Software Architecture</a:t>
            </a:r>
          </a:p>
          <a:p>
            <a:endParaRPr lang="it-IT"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43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485466" y="3280672"/>
            <a:ext cx="5177791" cy="830997"/>
          </a:xfrm>
          <a:prstGeom prst="rect">
            <a:avLst/>
          </a:prstGeom>
        </p:spPr>
        <p:txBody>
          <a:bodyPr wrap="square">
            <a:spAutoFit/>
            <a:scene3d>
              <a:camera prst="orthographicFront">
                <a:rot lat="0" lon="0" rev="5400000"/>
              </a:camera>
              <a:lightRig rig="threePt" dir="t"/>
            </a:scene3d>
          </a:bodyPr>
          <a:lstStyle/>
          <a:p>
            <a:r>
              <a:rPr lang="it-IT" sz="4800" spc="-300" dirty="0" err="1">
                <a:solidFill>
                  <a:srgbClr val="728FA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Phase</a:t>
            </a:r>
            <a:r>
              <a:rPr lang="it-IT" sz="4800" spc="-300" dirty="0">
                <a:solidFill>
                  <a:srgbClr val="728FA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2 in </a:t>
            </a:r>
            <a:r>
              <a:rPr lang="it-IT" sz="4800" spc="-300" dirty="0" err="1">
                <a:solidFill>
                  <a:srgbClr val="728FA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detail</a:t>
            </a:r>
            <a:endParaRPr lang="it-IT" sz="4800" spc="-300" dirty="0">
              <a:solidFill>
                <a:srgbClr val="728FA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D10B2161-3E8A-5942-B1E6-35823EA58A32}"/>
              </a:ext>
            </a:extLst>
          </p:cNvPr>
          <p:cNvSpPr txBox="1"/>
          <p:nvPr/>
        </p:nvSpPr>
        <p:spPr>
          <a:xfrm>
            <a:off x="81023" y="1377389"/>
            <a:ext cx="8970380" cy="369332"/>
          </a:xfrm>
          <a:prstGeom prst="rect">
            <a:avLst/>
          </a:prstGeom>
          <a:noFill/>
        </p:spPr>
        <p:txBody>
          <a:bodyPr wrap="square" rtlCol="0">
            <a:spAutoFit/>
          </a:bodyPr>
          <a:lstStyle/>
          <a:p>
            <a:pPr algn="ctr"/>
            <a:r>
              <a:rPr lang="it-IT" b="1" dirty="0">
                <a:latin typeface="Arial" panose="020B0604020202020204" pitchFamily="34" charset="0"/>
                <a:cs typeface="Arial" panose="020B0604020202020204" pitchFamily="34" charset="0"/>
              </a:rPr>
              <a:t>Scale </a:t>
            </a:r>
            <a:r>
              <a:rPr lang="it-IT" b="1" dirty="0" err="1">
                <a:latin typeface="Arial" panose="020B0604020202020204" pitchFamily="34" charset="0"/>
                <a:cs typeface="Arial" panose="020B0604020202020204" pitchFamily="34" charset="0"/>
              </a:rPr>
              <a:t>compatibility</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process</a:t>
            </a:r>
            <a:r>
              <a:rPr lang="it-IT" b="1" dirty="0">
                <a:latin typeface="Arial" panose="020B0604020202020204" pitchFamily="34" charset="0"/>
                <a:cs typeface="Arial" panose="020B0604020202020204" pitchFamily="34" charset="0"/>
              </a:rPr>
              <a:t> – Color in </a:t>
            </a:r>
            <a:r>
              <a:rPr lang="it-IT" b="1" dirty="0" err="1">
                <a:latin typeface="Arial" panose="020B0604020202020204" pitchFamily="34" charset="0"/>
                <a:cs typeface="Arial" panose="020B0604020202020204" pitchFamily="34" charset="0"/>
              </a:rPr>
              <a:t>modes</a:t>
            </a:r>
            <a:r>
              <a:rPr lang="it-IT" b="1" dirty="0">
                <a:latin typeface="Arial" panose="020B0604020202020204" pitchFamily="34" charset="0"/>
                <a:cs typeface="Arial" panose="020B0604020202020204" pitchFamily="34" charset="0"/>
              </a:rPr>
              <a:t> and </a:t>
            </a:r>
            <a:r>
              <a:rPr lang="it-IT" b="1" dirty="0" err="1">
                <a:latin typeface="Arial" panose="020B0604020202020204" pitchFamily="34" charset="0"/>
                <a:cs typeface="Arial" panose="020B0604020202020204" pitchFamily="34" charset="0"/>
              </a:rPr>
              <a:t>types</a:t>
            </a:r>
            <a:r>
              <a:rPr lang="it-IT" b="1" dirty="0">
                <a:latin typeface="Arial" panose="020B0604020202020204" pitchFamily="34" charset="0"/>
                <a:cs typeface="Arial" panose="020B0604020202020204" pitchFamily="34" charset="0"/>
              </a:rPr>
              <a:t> of scale </a:t>
            </a:r>
          </a:p>
        </p:txBody>
      </p:sp>
      <p:sp>
        <p:nvSpPr>
          <p:cNvPr id="9" name="CasellaDiTesto 8">
            <a:extLst>
              <a:ext uri="{FF2B5EF4-FFF2-40B4-BE49-F238E27FC236}">
                <a16:creationId xmlns:a16="http://schemas.microsoft.com/office/drawing/2014/main" id="{7A43066A-F3E9-DD44-B447-DA158E02DA89}"/>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314B3CBA-31F1-6F48-92DF-1EF28FA71411}"/>
              </a:ext>
            </a:extLst>
          </p:cNvPr>
          <p:cNvSpPr txBox="1"/>
          <p:nvPr/>
        </p:nvSpPr>
        <p:spPr>
          <a:xfrm>
            <a:off x="0" y="795737"/>
            <a:ext cx="1786525" cy="461665"/>
          </a:xfrm>
          <a:prstGeom prst="rect">
            <a:avLst/>
          </a:prstGeom>
          <a:noFill/>
        </p:spPr>
        <p:txBody>
          <a:bodyPr wrap="square" rtlCol="0">
            <a:spAutoFit/>
          </a:bodyPr>
          <a:lstStyle/>
          <a:p>
            <a:r>
              <a:rPr lang="it-IT" sz="1200" dirty="0">
                <a:solidFill>
                  <a:schemeClr val="bg1"/>
                </a:solidFill>
                <a:latin typeface="Arial" panose="020B0604020202020204" pitchFamily="34" charset="0"/>
                <a:cs typeface="Arial" panose="020B0604020202020204" pitchFamily="34" charset="0"/>
              </a:rPr>
              <a:t>Software Architecture</a:t>
            </a:r>
          </a:p>
          <a:p>
            <a:endParaRPr lang="it-IT" sz="1200" dirty="0">
              <a:solidFill>
                <a:schemeClr val="bg1"/>
              </a:solidFill>
              <a:latin typeface="Arial" panose="020B0604020202020204" pitchFamily="34" charset="0"/>
              <a:cs typeface="Arial" panose="020B0604020202020204" pitchFamily="34" charset="0"/>
            </a:endParaRPr>
          </a:p>
        </p:txBody>
      </p:sp>
      <p:pic>
        <p:nvPicPr>
          <p:cNvPr id="3" name="Immagine 2">
            <a:extLst>
              <a:ext uri="{FF2B5EF4-FFF2-40B4-BE49-F238E27FC236}">
                <a16:creationId xmlns:a16="http://schemas.microsoft.com/office/drawing/2014/main" id="{832F3053-B60C-8A4C-868A-C959A5A7E871}"/>
              </a:ext>
            </a:extLst>
          </p:cNvPr>
          <p:cNvPicPr>
            <a:picLocks noChangeAspect="1"/>
          </p:cNvPicPr>
          <p:nvPr/>
        </p:nvPicPr>
        <p:blipFill>
          <a:blip r:embed="rId3"/>
          <a:stretch>
            <a:fillRect/>
          </a:stretch>
        </p:blipFill>
        <p:spPr>
          <a:xfrm>
            <a:off x="988542" y="2059832"/>
            <a:ext cx="3384967" cy="3051448"/>
          </a:xfrm>
          <a:prstGeom prst="rect">
            <a:avLst/>
          </a:prstGeom>
        </p:spPr>
      </p:pic>
      <p:sp>
        <p:nvSpPr>
          <p:cNvPr id="12" name="CasellaDiTesto 11">
            <a:extLst>
              <a:ext uri="{FF2B5EF4-FFF2-40B4-BE49-F238E27FC236}">
                <a16:creationId xmlns:a16="http://schemas.microsoft.com/office/drawing/2014/main" id="{12101CD3-503C-6A46-992D-AB4EACD87302}"/>
              </a:ext>
            </a:extLst>
          </p:cNvPr>
          <p:cNvSpPr txBox="1"/>
          <p:nvPr/>
        </p:nvSpPr>
        <p:spPr>
          <a:xfrm>
            <a:off x="4566213" y="2622260"/>
            <a:ext cx="4419924" cy="2308324"/>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The integer list represents the step distance in terms of tonal distance from lower to highest grade of an heptatonic scale (Ionian mode).</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Scales can be added to the program, defining the list of integers.</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The scale definition is combined with modes of scales to create possible scales.</a:t>
            </a:r>
          </a:p>
        </p:txBody>
      </p:sp>
      <p:sp>
        <p:nvSpPr>
          <p:cNvPr id="13" name="CasellaDiTesto 12">
            <a:extLst>
              <a:ext uri="{FF2B5EF4-FFF2-40B4-BE49-F238E27FC236}">
                <a16:creationId xmlns:a16="http://schemas.microsoft.com/office/drawing/2014/main" id="{BB431CF3-4974-EC41-8EA9-C7A40916ECC7}"/>
              </a:ext>
            </a:extLst>
          </p:cNvPr>
          <p:cNvSpPr txBox="1"/>
          <p:nvPr/>
        </p:nvSpPr>
        <p:spPr>
          <a:xfrm>
            <a:off x="988542" y="1746721"/>
            <a:ext cx="3384967" cy="276999"/>
          </a:xfrm>
          <a:prstGeom prst="rect">
            <a:avLst/>
          </a:prstGeom>
          <a:noFill/>
        </p:spPr>
        <p:txBody>
          <a:bodyPr wrap="square" rtlCol="0">
            <a:spAutoFit/>
          </a:bodyPr>
          <a:lstStyle/>
          <a:p>
            <a:pPr algn="ctr"/>
            <a:r>
              <a:rPr lang="it-IT" sz="1200" dirty="0" err="1">
                <a:latin typeface="Arial" panose="020B0604020202020204" pitchFamily="34" charset="0"/>
                <a:cs typeface="Arial" panose="020B0604020202020204" pitchFamily="34" charset="0"/>
              </a:rPr>
              <a:t>Modes</a:t>
            </a:r>
            <a:r>
              <a:rPr lang="it-IT" sz="1200" dirty="0">
                <a:latin typeface="Arial" panose="020B0604020202020204" pitchFamily="34" charset="0"/>
                <a:cs typeface="Arial" panose="020B0604020202020204" pitchFamily="34" charset="0"/>
              </a:rPr>
              <a:t> color</a:t>
            </a:r>
          </a:p>
        </p:txBody>
      </p:sp>
      <p:sp>
        <p:nvSpPr>
          <p:cNvPr id="14" name="Ovale 13">
            <a:extLst>
              <a:ext uri="{FF2B5EF4-FFF2-40B4-BE49-F238E27FC236}">
                <a16:creationId xmlns:a16="http://schemas.microsoft.com/office/drawing/2014/main" id="{D3792949-9C79-CD4A-8736-08CCF59D9FF1}"/>
              </a:ext>
            </a:extLst>
          </p:cNvPr>
          <p:cNvSpPr/>
          <p:nvPr/>
        </p:nvSpPr>
        <p:spPr>
          <a:xfrm>
            <a:off x="1261241" y="2469931"/>
            <a:ext cx="147145" cy="178676"/>
          </a:xfrm>
          <a:prstGeom prst="ellipse">
            <a:avLst/>
          </a:prstGeom>
          <a:noFill/>
          <a:ln w="158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5" name="Ovale 14">
            <a:extLst>
              <a:ext uri="{FF2B5EF4-FFF2-40B4-BE49-F238E27FC236}">
                <a16:creationId xmlns:a16="http://schemas.microsoft.com/office/drawing/2014/main" id="{479A2DD2-EE0A-FA47-B0FB-1181380E0FEA}"/>
              </a:ext>
            </a:extLst>
          </p:cNvPr>
          <p:cNvSpPr/>
          <p:nvPr/>
        </p:nvSpPr>
        <p:spPr>
          <a:xfrm>
            <a:off x="1261241" y="3696170"/>
            <a:ext cx="147145" cy="178676"/>
          </a:xfrm>
          <a:prstGeom prst="ellipse">
            <a:avLst/>
          </a:prstGeom>
          <a:noFill/>
          <a:ln w="158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Ovale 15">
            <a:extLst>
              <a:ext uri="{FF2B5EF4-FFF2-40B4-BE49-F238E27FC236}">
                <a16:creationId xmlns:a16="http://schemas.microsoft.com/office/drawing/2014/main" id="{57B2D97D-427B-8A41-967A-90059301AE82}"/>
              </a:ext>
            </a:extLst>
          </p:cNvPr>
          <p:cNvSpPr/>
          <p:nvPr/>
        </p:nvSpPr>
        <p:spPr>
          <a:xfrm>
            <a:off x="1254248" y="4103282"/>
            <a:ext cx="147145" cy="178676"/>
          </a:xfrm>
          <a:prstGeom prst="ellipse">
            <a:avLst/>
          </a:prstGeom>
          <a:noFill/>
          <a:ln w="158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E42598A5-7DE4-D445-84C4-4D3902DA2845}"/>
              </a:ext>
            </a:extLst>
          </p:cNvPr>
          <p:cNvSpPr/>
          <p:nvPr/>
        </p:nvSpPr>
        <p:spPr>
          <a:xfrm>
            <a:off x="1254247" y="4510394"/>
            <a:ext cx="147145" cy="178676"/>
          </a:xfrm>
          <a:prstGeom prst="ellipse">
            <a:avLst/>
          </a:prstGeom>
          <a:noFill/>
          <a:ln w="158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9" name="Ovale 18">
            <a:extLst>
              <a:ext uri="{FF2B5EF4-FFF2-40B4-BE49-F238E27FC236}">
                <a16:creationId xmlns:a16="http://schemas.microsoft.com/office/drawing/2014/main" id="{AC2F77AF-CAEE-3345-943B-31E1AEB90641}"/>
              </a:ext>
            </a:extLst>
          </p:cNvPr>
          <p:cNvSpPr/>
          <p:nvPr/>
        </p:nvSpPr>
        <p:spPr>
          <a:xfrm>
            <a:off x="1261241" y="4897929"/>
            <a:ext cx="147145" cy="178676"/>
          </a:xfrm>
          <a:prstGeom prst="ellipse">
            <a:avLst/>
          </a:prstGeom>
          <a:noFill/>
          <a:ln w="158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919FCFEA-237F-1548-97F7-DEB23B56FD25}"/>
              </a:ext>
            </a:extLst>
          </p:cNvPr>
          <p:cNvSpPr/>
          <p:nvPr/>
        </p:nvSpPr>
        <p:spPr>
          <a:xfrm>
            <a:off x="1244031" y="3283416"/>
            <a:ext cx="147145" cy="178676"/>
          </a:xfrm>
          <a:prstGeom prst="ellipse">
            <a:avLst/>
          </a:prstGeom>
          <a:noFill/>
          <a:ln w="158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1" name="Ovale 20">
            <a:extLst>
              <a:ext uri="{FF2B5EF4-FFF2-40B4-BE49-F238E27FC236}">
                <a16:creationId xmlns:a16="http://schemas.microsoft.com/office/drawing/2014/main" id="{5F2A96EE-BF23-EB47-9301-C2EC0D9BF907}"/>
              </a:ext>
            </a:extLst>
          </p:cNvPr>
          <p:cNvSpPr/>
          <p:nvPr/>
        </p:nvSpPr>
        <p:spPr>
          <a:xfrm>
            <a:off x="1247254" y="2875301"/>
            <a:ext cx="147145" cy="178676"/>
          </a:xfrm>
          <a:prstGeom prst="ellipse">
            <a:avLst/>
          </a:prstGeom>
          <a:noFill/>
          <a:ln w="158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2" name="Ovale 21">
            <a:extLst>
              <a:ext uri="{FF2B5EF4-FFF2-40B4-BE49-F238E27FC236}">
                <a16:creationId xmlns:a16="http://schemas.microsoft.com/office/drawing/2014/main" id="{0DF23B25-C0F7-0144-A04C-662D8FA6F433}"/>
              </a:ext>
            </a:extLst>
          </p:cNvPr>
          <p:cNvSpPr/>
          <p:nvPr/>
        </p:nvSpPr>
        <p:spPr>
          <a:xfrm>
            <a:off x="1018058" y="5194866"/>
            <a:ext cx="117059" cy="137643"/>
          </a:xfrm>
          <a:prstGeom prst="ellipse">
            <a:avLst/>
          </a:prstGeom>
          <a:noFill/>
          <a:ln w="158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Ovale 22">
            <a:extLst>
              <a:ext uri="{FF2B5EF4-FFF2-40B4-BE49-F238E27FC236}">
                <a16:creationId xmlns:a16="http://schemas.microsoft.com/office/drawing/2014/main" id="{E8FEABC7-C12F-F849-B1C4-53D485A2D3F8}"/>
              </a:ext>
            </a:extLst>
          </p:cNvPr>
          <p:cNvSpPr/>
          <p:nvPr/>
        </p:nvSpPr>
        <p:spPr>
          <a:xfrm>
            <a:off x="1018059" y="5415072"/>
            <a:ext cx="117059" cy="137643"/>
          </a:xfrm>
          <a:prstGeom prst="ellipse">
            <a:avLst/>
          </a:prstGeom>
          <a:noFill/>
          <a:ln w="158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CasellaDiTesto 23">
            <a:extLst>
              <a:ext uri="{FF2B5EF4-FFF2-40B4-BE49-F238E27FC236}">
                <a16:creationId xmlns:a16="http://schemas.microsoft.com/office/drawing/2014/main" id="{DDC71DC4-097E-EB42-8E7E-875600954A82}"/>
              </a:ext>
            </a:extLst>
          </p:cNvPr>
          <p:cNvSpPr txBox="1"/>
          <p:nvPr/>
        </p:nvSpPr>
        <p:spPr>
          <a:xfrm>
            <a:off x="1103429" y="5140576"/>
            <a:ext cx="3129478" cy="246221"/>
          </a:xfrm>
          <a:prstGeom prst="rect">
            <a:avLst/>
          </a:prstGeom>
          <a:noFill/>
        </p:spPr>
        <p:txBody>
          <a:bodyPr wrap="square" rtlCol="0">
            <a:spAutoFit/>
          </a:bodyPr>
          <a:lstStyle/>
          <a:p>
            <a:r>
              <a:rPr lang="it-IT" sz="1000" dirty="0"/>
              <a:t>= 3rd major</a:t>
            </a:r>
          </a:p>
        </p:txBody>
      </p:sp>
      <p:sp>
        <p:nvSpPr>
          <p:cNvPr id="25" name="CasellaDiTesto 24">
            <a:extLst>
              <a:ext uri="{FF2B5EF4-FFF2-40B4-BE49-F238E27FC236}">
                <a16:creationId xmlns:a16="http://schemas.microsoft.com/office/drawing/2014/main" id="{3C89DC9F-6F1C-1345-982D-8140FC231078}"/>
              </a:ext>
            </a:extLst>
          </p:cNvPr>
          <p:cNvSpPr txBox="1"/>
          <p:nvPr/>
        </p:nvSpPr>
        <p:spPr>
          <a:xfrm>
            <a:off x="1103429" y="5364864"/>
            <a:ext cx="3129478" cy="246221"/>
          </a:xfrm>
          <a:prstGeom prst="rect">
            <a:avLst/>
          </a:prstGeom>
          <a:noFill/>
        </p:spPr>
        <p:txBody>
          <a:bodyPr wrap="square" rtlCol="0">
            <a:spAutoFit/>
          </a:bodyPr>
          <a:lstStyle/>
          <a:p>
            <a:r>
              <a:rPr lang="it-IT" sz="1000" dirty="0"/>
              <a:t>= 3rd minor</a:t>
            </a:r>
          </a:p>
        </p:txBody>
      </p:sp>
      <p:sp>
        <p:nvSpPr>
          <p:cNvPr id="26" name="CasellaDiTesto 25">
            <a:extLst>
              <a:ext uri="{FF2B5EF4-FFF2-40B4-BE49-F238E27FC236}">
                <a16:creationId xmlns:a16="http://schemas.microsoft.com/office/drawing/2014/main" id="{FC255F50-90EB-4042-9240-0F89DD4C79C3}"/>
              </a:ext>
            </a:extLst>
          </p:cNvPr>
          <p:cNvSpPr txBox="1"/>
          <p:nvPr/>
        </p:nvSpPr>
        <p:spPr>
          <a:xfrm>
            <a:off x="5090014" y="1748725"/>
            <a:ext cx="3372321" cy="276999"/>
          </a:xfrm>
          <a:prstGeom prst="rect">
            <a:avLst/>
          </a:prstGeom>
          <a:noFill/>
        </p:spPr>
        <p:txBody>
          <a:bodyPr wrap="square" rtlCol="0">
            <a:spAutoFit/>
          </a:bodyPr>
          <a:lstStyle/>
          <a:p>
            <a:pPr algn="ctr"/>
            <a:r>
              <a:rPr lang="it-IT" sz="1200" dirty="0" err="1">
                <a:latin typeface="Arial" panose="020B0604020202020204" pitchFamily="34" charset="0"/>
                <a:cs typeface="Arial" panose="020B0604020202020204" pitchFamily="34" charset="0"/>
              </a:rPr>
              <a:t>Type</a:t>
            </a:r>
            <a:r>
              <a:rPr lang="it-IT" sz="1200" dirty="0">
                <a:latin typeface="Arial" panose="020B0604020202020204" pitchFamily="34" charset="0"/>
                <a:cs typeface="Arial" panose="020B0604020202020204" pitchFamily="34" charset="0"/>
              </a:rPr>
              <a:t> of </a:t>
            </a:r>
            <a:r>
              <a:rPr lang="it-IT" sz="1200" dirty="0" err="1">
                <a:latin typeface="Arial" panose="020B0604020202020204" pitchFamily="34" charset="0"/>
                <a:cs typeface="Arial" panose="020B0604020202020204" pitchFamily="34" charset="0"/>
              </a:rPr>
              <a:t>scales</a:t>
            </a:r>
            <a:r>
              <a:rPr lang="it-IT" sz="1200" dirty="0">
                <a:latin typeface="Arial" panose="020B0604020202020204" pitchFamily="34" charset="0"/>
                <a:cs typeface="Arial" panose="020B0604020202020204" pitchFamily="34" charset="0"/>
              </a:rPr>
              <a:t> color</a:t>
            </a:r>
          </a:p>
        </p:txBody>
      </p:sp>
      <p:pic>
        <p:nvPicPr>
          <p:cNvPr id="5" name="Immagine 4">
            <a:extLst>
              <a:ext uri="{FF2B5EF4-FFF2-40B4-BE49-F238E27FC236}">
                <a16:creationId xmlns:a16="http://schemas.microsoft.com/office/drawing/2014/main" id="{3B800983-60EB-CC46-B64D-559DEB9B8FCA}"/>
              </a:ext>
            </a:extLst>
          </p:cNvPr>
          <p:cNvPicPr>
            <a:picLocks noChangeAspect="1"/>
          </p:cNvPicPr>
          <p:nvPr/>
        </p:nvPicPr>
        <p:blipFill rotWithShape="1">
          <a:blip r:embed="rId4"/>
          <a:srcRect r="37502" b="78611"/>
          <a:stretch/>
        </p:blipFill>
        <p:spPr>
          <a:xfrm>
            <a:off x="5454235" y="2061356"/>
            <a:ext cx="2643880" cy="321797"/>
          </a:xfrm>
          <a:prstGeom prst="rect">
            <a:avLst/>
          </a:prstGeom>
        </p:spPr>
      </p:pic>
      <p:cxnSp>
        <p:nvCxnSpPr>
          <p:cNvPr id="7" name="Connettore 1 6">
            <a:extLst>
              <a:ext uri="{FF2B5EF4-FFF2-40B4-BE49-F238E27FC236}">
                <a16:creationId xmlns:a16="http://schemas.microsoft.com/office/drawing/2014/main" id="{CC7C390E-E774-C243-ACF8-9F62ACCE5061}"/>
              </a:ext>
            </a:extLst>
          </p:cNvPr>
          <p:cNvCxnSpPr>
            <a:cxnSpLocks/>
          </p:cNvCxnSpPr>
          <p:nvPr/>
        </p:nvCxnSpPr>
        <p:spPr>
          <a:xfrm>
            <a:off x="4487917" y="1849821"/>
            <a:ext cx="0" cy="4013580"/>
          </a:xfrm>
          <a:prstGeom prst="line">
            <a:avLst/>
          </a:prstGeom>
          <a:ln>
            <a:solidFill>
              <a:srgbClr val="8FB4D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43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485466" y="3280672"/>
            <a:ext cx="5177791" cy="830997"/>
          </a:xfrm>
          <a:prstGeom prst="rect">
            <a:avLst/>
          </a:prstGeom>
        </p:spPr>
        <p:txBody>
          <a:bodyPr wrap="square">
            <a:spAutoFit/>
            <a:scene3d>
              <a:camera prst="orthographicFront">
                <a:rot lat="0" lon="0" rev="5400000"/>
              </a:camera>
              <a:lightRig rig="threePt" dir="t"/>
            </a:scene3d>
          </a:bodyPr>
          <a:lstStyle/>
          <a:p>
            <a:r>
              <a:rPr lang="it-IT" sz="4800" spc="-300" dirty="0" err="1">
                <a:solidFill>
                  <a:srgbClr val="728FA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Phase</a:t>
            </a:r>
            <a:r>
              <a:rPr lang="it-IT" sz="4800" spc="-300" dirty="0">
                <a:solidFill>
                  <a:srgbClr val="728FA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3 in </a:t>
            </a:r>
            <a:r>
              <a:rPr lang="it-IT" sz="4800" spc="-300" dirty="0" err="1">
                <a:solidFill>
                  <a:srgbClr val="728FA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detail</a:t>
            </a:r>
            <a:endParaRPr lang="it-IT" sz="4800" spc="-300" dirty="0">
              <a:solidFill>
                <a:srgbClr val="728FA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asellaDiTesto 6">
            <a:extLst>
              <a:ext uri="{FF2B5EF4-FFF2-40B4-BE49-F238E27FC236}">
                <a16:creationId xmlns:a16="http://schemas.microsoft.com/office/drawing/2014/main" id="{D23F3BBD-AA48-8B46-84CD-6B620F373A35}"/>
              </a:ext>
            </a:extLst>
          </p:cNvPr>
          <p:cNvSpPr txBox="1"/>
          <p:nvPr/>
        </p:nvSpPr>
        <p:spPr>
          <a:xfrm>
            <a:off x="81023" y="1351479"/>
            <a:ext cx="8970380" cy="369332"/>
          </a:xfrm>
          <a:prstGeom prst="rect">
            <a:avLst/>
          </a:prstGeom>
          <a:noFill/>
        </p:spPr>
        <p:txBody>
          <a:bodyPr wrap="square" rtlCol="0">
            <a:spAutoFit/>
          </a:bodyPr>
          <a:lstStyle/>
          <a:p>
            <a:pPr algn="ctr"/>
            <a:r>
              <a:rPr lang="it-IT" b="1" dirty="0" err="1">
                <a:latin typeface="Arial" panose="020B0604020202020204" pitchFamily="34" charset="0"/>
                <a:cs typeface="Arial" panose="020B0604020202020204" pitchFamily="34" charset="0"/>
              </a:rPr>
              <a:t>Possible</a:t>
            </a:r>
            <a:r>
              <a:rPr lang="it-IT" b="1" dirty="0">
                <a:latin typeface="Arial" panose="020B0604020202020204" pitchFamily="34" charset="0"/>
                <a:cs typeface="Arial" panose="020B0604020202020204" pitchFamily="34" charset="0"/>
              </a:rPr>
              <a:t> notes </a:t>
            </a:r>
            <a:r>
              <a:rPr lang="it-IT" b="1" dirty="0" err="1">
                <a:latin typeface="Arial" panose="020B0604020202020204" pitchFamily="34" charset="0"/>
                <a:cs typeface="Arial" panose="020B0604020202020204" pitchFamily="34" charset="0"/>
              </a:rPr>
              <a:t>filtering</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process</a:t>
            </a:r>
            <a:endParaRPr lang="it-IT" b="1" dirty="0">
              <a:latin typeface="Arial" panose="020B0604020202020204" pitchFamily="34" charset="0"/>
              <a:cs typeface="Arial" panose="020B0604020202020204" pitchFamily="34" charset="0"/>
            </a:endParaRPr>
          </a:p>
        </p:txBody>
      </p:sp>
      <p:sp>
        <p:nvSpPr>
          <p:cNvPr id="2" name="CasellaDiTesto 1">
            <a:extLst>
              <a:ext uri="{FF2B5EF4-FFF2-40B4-BE49-F238E27FC236}">
                <a16:creationId xmlns:a16="http://schemas.microsoft.com/office/drawing/2014/main" id="{6BB7314A-1CAD-E943-AF74-CE2E4211D9CB}"/>
              </a:ext>
            </a:extLst>
          </p:cNvPr>
          <p:cNvSpPr txBox="1"/>
          <p:nvPr/>
        </p:nvSpPr>
        <p:spPr>
          <a:xfrm>
            <a:off x="983848" y="1720811"/>
            <a:ext cx="8067555" cy="2062103"/>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Phase 3 involves Melody Abstraction where one possible scale from phase 2 is chosen among all the possible in a random way (since all of them have the same number of common notes with the related chord of the harmony), </a:t>
            </a:r>
            <a:r>
              <a:rPr lang="en-GB" sz="1600" i="1" dirty="0">
                <a:latin typeface="Arial" panose="020B0604020202020204" pitchFamily="34" charset="0"/>
                <a:cs typeface="Arial" panose="020B0604020202020204" pitchFamily="34" charset="0"/>
              </a:rPr>
              <a:t>considering the presence of the 3rd (min/</a:t>
            </a:r>
            <a:r>
              <a:rPr lang="en-GB" sz="1600" i="1" dirty="0" err="1">
                <a:latin typeface="Arial" panose="020B0604020202020204" pitchFamily="34" charset="0"/>
                <a:cs typeface="Arial" panose="020B0604020202020204" pitchFamily="34" charset="0"/>
              </a:rPr>
              <a:t>maj</a:t>
            </a:r>
            <a:r>
              <a:rPr lang="en-GB" sz="1600" i="1" dirty="0">
                <a:latin typeface="Arial" panose="020B0604020202020204" pitchFamily="34" charset="0"/>
                <a:cs typeface="Arial" panose="020B0604020202020204" pitchFamily="34" charset="0"/>
              </a:rPr>
              <a:t>) as filter for the sub-selection of modes of scale (based on their colours)</a:t>
            </a:r>
            <a:r>
              <a:rPr lang="en-GB" sz="1600" dirty="0">
                <a:latin typeface="Arial" panose="020B0604020202020204" pitchFamily="34" charset="0"/>
                <a:cs typeface="Arial" panose="020B0604020202020204" pitchFamily="34" charset="0"/>
              </a:rPr>
              <a:t>.</a:t>
            </a:r>
          </a:p>
          <a:p>
            <a:pPr algn="just"/>
            <a:r>
              <a:rPr lang="en-GB" sz="1600" dirty="0">
                <a:latin typeface="Arial" panose="020B0604020202020204" pitchFamily="34" charset="0"/>
                <a:cs typeface="Arial" panose="020B0604020202020204" pitchFamily="34" charset="0"/>
              </a:rPr>
              <a:t>Given that the scale is a list of notes and considering the previous note (the first is selected on the basis of its duration – stability/duration relationship in the next slide) and its MIDI representation as integer, </a:t>
            </a:r>
            <a:r>
              <a:rPr lang="en-GB" sz="1600" b="1" dirty="0" err="1">
                <a:latin typeface="Arial" panose="020B0604020202020204" pitchFamily="34" charset="0"/>
                <a:cs typeface="Arial" panose="020B0604020202020204" pitchFamily="34" charset="0"/>
              </a:rPr>
              <a:t>Melpody</a:t>
            </a:r>
            <a:r>
              <a:rPr lang="en-GB" sz="1600" b="1" dirty="0">
                <a:latin typeface="Arial" panose="020B0604020202020204" pitchFamily="34" charset="0"/>
                <a:cs typeface="Arial" panose="020B0604020202020204" pitchFamily="34" charset="0"/>
              </a:rPr>
              <a:t> calculates the possible notes included in a given range (relative value)</a:t>
            </a:r>
            <a:r>
              <a:rPr lang="en-GB" sz="1600" dirty="0">
                <a:latin typeface="Arial" panose="020B0604020202020204" pitchFamily="34" charset="0"/>
                <a:cs typeface="Arial" panose="020B0604020202020204" pitchFamily="34" charset="0"/>
              </a:rPr>
              <a:t>.</a:t>
            </a:r>
            <a:endParaRPr lang="en-GB" sz="1600" b="1" dirty="0">
              <a:latin typeface="Arial" panose="020B0604020202020204" pitchFamily="34" charset="0"/>
              <a:cs typeface="Arial" panose="020B0604020202020204" pitchFamily="34" charset="0"/>
            </a:endParaRPr>
          </a:p>
        </p:txBody>
      </p:sp>
      <p:sp>
        <p:nvSpPr>
          <p:cNvPr id="9" name="CasellaDiTesto 8">
            <a:extLst>
              <a:ext uri="{FF2B5EF4-FFF2-40B4-BE49-F238E27FC236}">
                <a16:creationId xmlns:a16="http://schemas.microsoft.com/office/drawing/2014/main" id="{4E71C396-B144-E248-9361-9D16C8BD86E5}"/>
              </a:ext>
            </a:extLst>
          </p:cNvPr>
          <p:cNvSpPr txBox="1"/>
          <p:nvPr/>
        </p:nvSpPr>
        <p:spPr>
          <a:xfrm>
            <a:off x="976108" y="3782914"/>
            <a:ext cx="4565483" cy="1815882"/>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In case of range = 0, the previous note is directly used.</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If there’s no compatible notes (which could happen during a chord change or if range difference is too small) the root note of the scale is used as the output note.</a:t>
            </a:r>
          </a:p>
        </p:txBody>
      </p:sp>
      <p:pic>
        <p:nvPicPr>
          <p:cNvPr id="10" name="Immagine 9" descr="Immagine che contiene testo&#10;&#10;&#10;&#10;Descrizione generata automaticamente">
            <a:extLst>
              <a:ext uri="{FF2B5EF4-FFF2-40B4-BE49-F238E27FC236}">
                <a16:creationId xmlns:a16="http://schemas.microsoft.com/office/drawing/2014/main" id="{0FDDCE4B-751B-EF47-99E6-929578C2F74D}"/>
              </a:ext>
            </a:extLst>
          </p:cNvPr>
          <p:cNvPicPr>
            <a:picLocks noChangeAspect="1"/>
          </p:cNvPicPr>
          <p:nvPr/>
        </p:nvPicPr>
        <p:blipFill rotWithShape="1">
          <a:blip r:embed="rId2"/>
          <a:srcRect t="2072"/>
          <a:stretch/>
        </p:blipFill>
        <p:spPr>
          <a:xfrm>
            <a:off x="7067141" y="3705279"/>
            <a:ext cx="1946859" cy="1971153"/>
          </a:xfrm>
          <a:prstGeom prst="rect">
            <a:avLst/>
          </a:prstGeom>
        </p:spPr>
      </p:pic>
      <p:sp>
        <p:nvSpPr>
          <p:cNvPr id="11" name="Ovale 10">
            <a:extLst>
              <a:ext uri="{FF2B5EF4-FFF2-40B4-BE49-F238E27FC236}">
                <a16:creationId xmlns:a16="http://schemas.microsoft.com/office/drawing/2014/main" id="{E32CE336-F157-8B49-B103-7C5E8E1AB60F}"/>
              </a:ext>
            </a:extLst>
          </p:cNvPr>
          <p:cNvSpPr/>
          <p:nvPr/>
        </p:nvSpPr>
        <p:spPr>
          <a:xfrm>
            <a:off x="6983953" y="4722517"/>
            <a:ext cx="1290091" cy="389253"/>
          </a:xfrm>
          <a:prstGeom prst="ellipse">
            <a:avLst/>
          </a:prstGeom>
          <a:noFill/>
          <a:ln w="158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623F8653-7F8D-D545-A25E-9A3FC10A121E}"/>
              </a:ext>
            </a:extLst>
          </p:cNvPr>
          <p:cNvSpPr/>
          <p:nvPr/>
        </p:nvSpPr>
        <p:spPr>
          <a:xfrm>
            <a:off x="6983953" y="4180007"/>
            <a:ext cx="1083390" cy="498512"/>
          </a:xfrm>
          <a:prstGeom prst="ellipse">
            <a:avLst/>
          </a:prstGeom>
          <a:noFill/>
          <a:ln w="158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 name="Ovale 12">
            <a:extLst>
              <a:ext uri="{FF2B5EF4-FFF2-40B4-BE49-F238E27FC236}">
                <a16:creationId xmlns:a16="http://schemas.microsoft.com/office/drawing/2014/main" id="{50FB94FE-ECE4-844E-9EF4-987F700A69CB}"/>
              </a:ext>
            </a:extLst>
          </p:cNvPr>
          <p:cNvSpPr/>
          <p:nvPr/>
        </p:nvSpPr>
        <p:spPr>
          <a:xfrm>
            <a:off x="7061642" y="5238833"/>
            <a:ext cx="1000203" cy="203204"/>
          </a:xfrm>
          <a:prstGeom prst="ellipse">
            <a:avLst/>
          </a:prstGeom>
          <a:noFill/>
          <a:ln w="15875">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4" name="CasellaDiTesto 13">
            <a:extLst>
              <a:ext uri="{FF2B5EF4-FFF2-40B4-BE49-F238E27FC236}">
                <a16:creationId xmlns:a16="http://schemas.microsoft.com/office/drawing/2014/main" id="{761BE7AF-B51A-B649-B0EB-F31BEEC0DD45}"/>
              </a:ext>
            </a:extLst>
          </p:cNvPr>
          <p:cNvSpPr txBox="1"/>
          <p:nvPr/>
        </p:nvSpPr>
        <p:spPr>
          <a:xfrm>
            <a:off x="5608842" y="4251972"/>
            <a:ext cx="1583266" cy="923330"/>
          </a:xfrm>
          <a:prstGeom prst="rect">
            <a:avLst/>
          </a:prstGeom>
          <a:noFill/>
        </p:spPr>
        <p:txBody>
          <a:bodyPr wrap="square" rtlCol="0">
            <a:spAutoFit/>
          </a:bodyPr>
          <a:lstStyle/>
          <a:p>
            <a:r>
              <a:rPr lang="it-IT" sz="900" dirty="0">
                <a:latin typeface="Arial" panose="020B0604020202020204" pitchFamily="34" charset="0"/>
                <a:cs typeface="Arial" panose="020B0604020202020204" pitchFamily="34" charset="0"/>
              </a:rPr>
              <a:t>Legend</a:t>
            </a:r>
          </a:p>
          <a:p>
            <a:pPr marL="171450" indent="-171450">
              <a:buFont typeface="Arial" panose="020B0604020202020204" pitchFamily="34" charset="0"/>
              <a:buChar char="•"/>
            </a:pPr>
            <a:r>
              <a:rPr lang="it-IT" sz="900" dirty="0" err="1">
                <a:solidFill>
                  <a:srgbClr val="FF0000"/>
                </a:solidFill>
                <a:latin typeface="Arial" panose="020B0604020202020204" pitchFamily="34" charset="0"/>
                <a:cs typeface="Arial" panose="020B0604020202020204" pitchFamily="34" charset="0"/>
              </a:rPr>
              <a:t>Range</a:t>
            </a:r>
            <a:r>
              <a:rPr lang="it-IT" sz="900" dirty="0">
                <a:solidFill>
                  <a:srgbClr val="FF0000"/>
                </a:solidFill>
                <a:latin typeface="Arial" panose="020B0604020202020204" pitchFamily="34" charset="0"/>
                <a:cs typeface="Arial" panose="020B0604020202020204" pitchFamily="34" charset="0"/>
              </a:rPr>
              <a:t> from </a:t>
            </a:r>
            <a:r>
              <a:rPr lang="it-IT" sz="900" dirty="0" err="1">
                <a:solidFill>
                  <a:srgbClr val="FF0000"/>
                </a:solidFill>
                <a:latin typeface="Arial" panose="020B0604020202020204" pitchFamily="34" charset="0"/>
                <a:cs typeface="Arial" panose="020B0604020202020204" pitchFamily="34" charset="0"/>
              </a:rPr>
              <a:t>Melody</a:t>
            </a:r>
            <a:r>
              <a:rPr lang="it-IT" sz="900" dirty="0">
                <a:solidFill>
                  <a:srgbClr val="FF0000"/>
                </a:solidFill>
                <a:latin typeface="Arial" panose="020B0604020202020204" pitchFamily="34" charset="0"/>
                <a:cs typeface="Arial" panose="020B0604020202020204" pitchFamily="34" charset="0"/>
              </a:rPr>
              <a:t> </a:t>
            </a:r>
            <a:r>
              <a:rPr lang="it-IT" sz="900" dirty="0" err="1">
                <a:solidFill>
                  <a:srgbClr val="FF0000"/>
                </a:solidFill>
                <a:latin typeface="Arial" panose="020B0604020202020204" pitchFamily="34" charset="0"/>
                <a:cs typeface="Arial" panose="020B0604020202020204" pitchFamily="34" charset="0"/>
              </a:rPr>
              <a:t>Abstraction</a:t>
            </a:r>
            <a:endParaRPr lang="it-IT" sz="900" dirty="0">
              <a:solidFill>
                <a:srgbClr val="FF000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it-IT" sz="900" dirty="0">
                <a:solidFill>
                  <a:schemeClr val="accent1"/>
                </a:solidFill>
                <a:latin typeface="Arial" panose="020B0604020202020204" pitchFamily="34" charset="0"/>
                <a:cs typeface="Arial" panose="020B0604020202020204" pitchFamily="34" charset="0"/>
              </a:rPr>
              <a:t>Notes of the scale</a:t>
            </a:r>
          </a:p>
          <a:p>
            <a:pPr marL="171450" indent="-171450">
              <a:buFont typeface="Arial" panose="020B0604020202020204" pitchFamily="34" charset="0"/>
              <a:buChar char="•"/>
            </a:pPr>
            <a:r>
              <a:rPr lang="it-IT" sz="900" dirty="0" err="1">
                <a:solidFill>
                  <a:srgbClr val="00B050"/>
                </a:solidFill>
                <a:latin typeface="Arial" panose="020B0604020202020204" pitchFamily="34" charset="0"/>
                <a:cs typeface="Arial" panose="020B0604020202020204" pitchFamily="34" charset="0"/>
              </a:rPr>
              <a:t>Possible</a:t>
            </a:r>
            <a:r>
              <a:rPr lang="it-IT" sz="900" dirty="0">
                <a:solidFill>
                  <a:srgbClr val="00B050"/>
                </a:solidFill>
                <a:latin typeface="Arial" panose="020B0604020202020204" pitchFamily="34" charset="0"/>
                <a:cs typeface="Arial" panose="020B0604020202020204" pitchFamily="34" charset="0"/>
              </a:rPr>
              <a:t> notes </a:t>
            </a:r>
            <a:r>
              <a:rPr lang="it-IT" sz="900" dirty="0" err="1">
                <a:solidFill>
                  <a:srgbClr val="00B050"/>
                </a:solidFill>
                <a:latin typeface="Arial" panose="020B0604020202020204" pitchFamily="34" charset="0"/>
                <a:cs typeface="Arial" panose="020B0604020202020204" pitchFamily="34" charset="0"/>
              </a:rPr>
              <a:t>compatible</a:t>
            </a:r>
            <a:r>
              <a:rPr lang="it-IT" sz="900" dirty="0">
                <a:solidFill>
                  <a:srgbClr val="00B050"/>
                </a:solidFill>
                <a:latin typeface="Arial" panose="020B0604020202020204" pitchFamily="34" charset="0"/>
                <a:cs typeface="Arial" panose="020B0604020202020204" pitchFamily="34" charset="0"/>
              </a:rPr>
              <a:t> in </a:t>
            </a:r>
            <a:r>
              <a:rPr lang="it-IT" sz="900" dirty="0" err="1">
                <a:solidFill>
                  <a:srgbClr val="00B050"/>
                </a:solidFill>
                <a:latin typeface="Arial" panose="020B0604020202020204" pitchFamily="34" charset="0"/>
                <a:cs typeface="Arial" panose="020B0604020202020204" pitchFamily="34" charset="0"/>
              </a:rPr>
              <a:t>range</a:t>
            </a:r>
            <a:endParaRPr lang="it-IT" sz="900" dirty="0">
              <a:solidFill>
                <a:srgbClr val="00B050"/>
              </a:solidFill>
              <a:latin typeface="Arial" panose="020B0604020202020204" pitchFamily="34" charset="0"/>
              <a:cs typeface="Arial" panose="020B0604020202020204" pitchFamily="34" charset="0"/>
            </a:endParaRPr>
          </a:p>
        </p:txBody>
      </p:sp>
      <p:cxnSp>
        <p:nvCxnSpPr>
          <p:cNvPr id="16" name="Connettore 1 15">
            <a:extLst>
              <a:ext uri="{FF2B5EF4-FFF2-40B4-BE49-F238E27FC236}">
                <a16:creationId xmlns:a16="http://schemas.microsoft.com/office/drawing/2014/main" id="{F66ED707-6B03-794B-94B5-6E526C9CAE5C}"/>
              </a:ext>
            </a:extLst>
          </p:cNvPr>
          <p:cNvCxnSpPr/>
          <p:nvPr/>
        </p:nvCxnSpPr>
        <p:spPr>
          <a:xfrm>
            <a:off x="5578997" y="3782914"/>
            <a:ext cx="0" cy="1893518"/>
          </a:xfrm>
          <a:prstGeom prst="line">
            <a:avLst/>
          </a:prstGeom>
          <a:ln>
            <a:solidFill>
              <a:srgbClr val="8FB4D3"/>
            </a:solidFill>
          </a:ln>
        </p:spPr>
        <p:style>
          <a:lnRef idx="2">
            <a:schemeClr val="accent1"/>
          </a:lnRef>
          <a:fillRef idx="0">
            <a:schemeClr val="accent1"/>
          </a:fillRef>
          <a:effectRef idx="1">
            <a:schemeClr val="accent1"/>
          </a:effectRef>
          <a:fontRef idx="minor">
            <a:schemeClr val="tx1"/>
          </a:fontRef>
        </p:style>
      </p:cxnSp>
      <p:sp>
        <p:nvSpPr>
          <p:cNvPr id="21" name="CasellaDiTesto 20">
            <a:extLst>
              <a:ext uri="{FF2B5EF4-FFF2-40B4-BE49-F238E27FC236}">
                <a16:creationId xmlns:a16="http://schemas.microsoft.com/office/drawing/2014/main" id="{D5B393C7-2E11-4541-A513-1D41F0315300}"/>
              </a:ext>
            </a:extLst>
          </p:cNvPr>
          <p:cNvSpPr txBox="1"/>
          <p:nvPr/>
        </p:nvSpPr>
        <p:spPr>
          <a:xfrm>
            <a:off x="0" y="795737"/>
            <a:ext cx="1786525" cy="461665"/>
          </a:xfrm>
          <a:prstGeom prst="rect">
            <a:avLst/>
          </a:prstGeom>
          <a:noFill/>
        </p:spPr>
        <p:txBody>
          <a:bodyPr wrap="square" rtlCol="0">
            <a:spAutoFit/>
          </a:bodyPr>
          <a:lstStyle/>
          <a:p>
            <a:r>
              <a:rPr lang="it-IT" sz="1200" dirty="0">
                <a:solidFill>
                  <a:schemeClr val="bg1"/>
                </a:solidFill>
                <a:latin typeface="Arial" panose="020B0604020202020204" pitchFamily="34" charset="0"/>
                <a:cs typeface="Arial" panose="020B0604020202020204" pitchFamily="34" charset="0"/>
              </a:rPr>
              <a:t>Software Architecture</a:t>
            </a:r>
          </a:p>
          <a:p>
            <a:endParaRPr lang="it-IT" sz="1200" dirty="0">
              <a:solidFill>
                <a:schemeClr val="bg1"/>
              </a:solidFill>
              <a:latin typeface="Arial" panose="020B0604020202020204" pitchFamily="34" charset="0"/>
              <a:cs typeface="Arial" panose="020B0604020202020204" pitchFamily="34" charset="0"/>
            </a:endParaRPr>
          </a:p>
        </p:txBody>
      </p:sp>
      <p:sp>
        <p:nvSpPr>
          <p:cNvPr id="22" name="CasellaDiTesto 21">
            <a:extLst>
              <a:ext uri="{FF2B5EF4-FFF2-40B4-BE49-F238E27FC236}">
                <a16:creationId xmlns:a16="http://schemas.microsoft.com/office/drawing/2014/main" id="{9C559899-5788-B342-A1E2-1C01D0CC9012}"/>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140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F357BC49-9810-E441-A5DB-C86B2C1F5E4E}"/>
              </a:ext>
            </a:extLst>
          </p:cNvPr>
          <p:cNvSpPr txBox="1"/>
          <p:nvPr/>
        </p:nvSpPr>
        <p:spPr>
          <a:xfrm>
            <a:off x="0" y="795737"/>
            <a:ext cx="1786525" cy="461665"/>
          </a:xfrm>
          <a:prstGeom prst="rect">
            <a:avLst/>
          </a:prstGeom>
          <a:noFill/>
        </p:spPr>
        <p:txBody>
          <a:bodyPr wrap="square" rtlCol="0">
            <a:spAutoFit/>
          </a:bodyPr>
          <a:lstStyle/>
          <a:p>
            <a:r>
              <a:rPr lang="it-IT" sz="1200" dirty="0">
                <a:solidFill>
                  <a:schemeClr val="bg1"/>
                </a:solidFill>
                <a:latin typeface="Arial" panose="020B0604020202020204" pitchFamily="34" charset="0"/>
                <a:cs typeface="Arial" panose="020B0604020202020204" pitchFamily="34" charset="0"/>
              </a:rPr>
              <a:t>Software Architecture</a:t>
            </a:r>
          </a:p>
          <a:p>
            <a:endParaRPr lang="it-IT" sz="1200" dirty="0">
              <a:solidFill>
                <a:schemeClr val="bg1"/>
              </a:solidFill>
              <a:latin typeface="Arial" panose="020B0604020202020204" pitchFamily="34" charset="0"/>
              <a:cs typeface="Arial" panose="020B0604020202020204" pitchFamily="34" charset="0"/>
            </a:endParaRPr>
          </a:p>
        </p:txBody>
      </p:sp>
      <p:sp>
        <p:nvSpPr>
          <p:cNvPr id="15" name="CasellaDiTesto 14">
            <a:extLst>
              <a:ext uri="{FF2B5EF4-FFF2-40B4-BE49-F238E27FC236}">
                <a16:creationId xmlns:a16="http://schemas.microsoft.com/office/drawing/2014/main" id="{3C253A05-1742-D34C-90BF-59C893871968}"/>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2" name="CasellaDiTesto 1">
            <a:extLst>
              <a:ext uri="{FF2B5EF4-FFF2-40B4-BE49-F238E27FC236}">
                <a16:creationId xmlns:a16="http://schemas.microsoft.com/office/drawing/2014/main" id="{4C848E48-FE54-8F4B-BA6A-13BDFFCA0CC8}"/>
              </a:ext>
            </a:extLst>
          </p:cNvPr>
          <p:cNvSpPr txBox="1"/>
          <p:nvPr/>
        </p:nvSpPr>
        <p:spPr>
          <a:xfrm>
            <a:off x="92597" y="1365099"/>
            <a:ext cx="8893539" cy="369332"/>
          </a:xfrm>
          <a:prstGeom prst="rect">
            <a:avLst/>
          </a:prstGeom>
          <a:noFill/>
        </p:spPr>
        <p:txBody>
          <a:bodyPr wrap="square" rtlCol="0">
            <a:spAutoFit/>
          </a:bodyPr>
          <a:lstStyle/>
          <a:p>
            <a:pPr algn="ctr"/>
            <a:r>
              <a:rPr lang="it-IT" b="1" dirty="0">
                <a:latin typeface="Arial" panose="020B0604020202020204" pitchFamily="34" charset="0"/>
                <a:cs typeface="Arial" panose="020B0604020202020204" pitchFamily="34" charset="0"/>
              </a:rPr>
              <a:t>Note </a:t>
            </a:r>
            <a:r>
              <a:rPr lang="it-IT" b="1" dirty="0" err="1">
                <a:latin typeface="Arial" panose="020B0604020202020204" pitchFamily="34" charset="0"/>
                <a:cs typeface="Arial" panose="020B0604020202020204" pitchFamily="34" charset="0"/>
              </a:rPr>
              <a:t>selection</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criteria</a:t>
            </a:r>
            <a:endParaRPr lang="it-IT" b="1" dirty="0">
              <a:latin typeface="Arial" panose="020B0604020202020204" pitchFamily="34" charset="0"/>
              <a:cs typeface="Arial" panose="020B0604020202020204" pitchFamily="34" charset="0"/>
            </a:endParaRPr>
          </a:p>
        </p:txBody>
      </p:sp>
      <p:sp>
        <p:nvSpPr>
          <p:cNvPr id="3" name="CasellaDiTesto 2">
            <a:extLst>
              <a:ext uri="{FF2B5EF4-FFF2-40B4-BE49-F238E27FC236}">
                <a16:creationId xmlns:a16="http://schemas.microsoft.com/office/drawing/2014/main" id="{24FF11BB-6F68-B944-A52B-B4A1927367A9}"/>
              </a:ext>
            </a:extLst>
          </p:cNvPr>
          <p:cNvSpPr txBox="1"/>
          <p:nvPr/>
        </p:nvSpPr>
        <p:spPr>
          <a:xfrm>
            <a:off x="92597" y="1804593"/>
            <a:ext cx="8893540" cy="3785652"/>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Note selection criteria are defined in phase 4. This process selects, among the possible notes selected in the phase 3, one note used to build the output melody.</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The output melody is a perfect transposition, when required, in semi-tone of the melody abstraction: </a:t>
            </a:r>
            <a:r>
              <a:rPr lang="en-GB" sz="1600" dirty="0" err="1">
                <a:latin typeface="Arial" panose="020B0604020202020204" pitchFamily="34" charset="0"/>
                <a:cs typeface="Arial" panose="020B0604020202020204" pitchFamily="34" charset="0"/>
              </a:rPr>
              <a:t>Melpody</a:t>
            </a:r>
            <a:r>
              <a:rPr lang="en-GB" sz="1600" dirty="0">
                <a:latin typeface="Arial" panose="020B0604020202020204" pitchFamily="34" charset="0"/>
                <a:cs typeface="Arial" panose="020B0604020202020204" pitchFamily="34" charset="0"/>
              </a:rPr>
              <a:t> «corrects» the notes it finds in the melody abstraction.</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Selection criteria depends on the following parameters:</a:t>
            </a:r>
          </a:p>
          <a:p>
            <a:pPr marL="285750" indent="-285750" algn="just">
              <a:buFont typeface="Arial" panose="020B0604020202020204" pitchFamily="34" charset="0"/>
              <a:buChar char="•"/>
            </a:pPr>
            <a:r>
              <a:rPr lang="en-GB" sz="1600" b="1" dirty="0">
                <a:latin typeface="Arial" panose="020B0604020202020204" pitchFamily="34" charset="0"/>
                <a:cs typeface="Arial" panose="020B0604020202020204" pitchFamily="34" charset="0"/>
              </a:rPr>
              <a:t>Novelty</a:t>
            </a:r>
            <a:r>
              <a:rPr lang="en-GB" sz="1600" dirty="0">
                <a:latin typeface="Arial" panose="020B0604020202020204" pitchFamily="34" charset="0"/>
                <a:cs typeface="Arial" panose="020B0604020202020204" pitchFamily="34" charset="0"/>
              </a:rPr>
              <a:t>, on/off</a:t>
            </a:r>
          </a:p>
          <a:p>
            <a:pPr marL="285750" indent="-285750" algn="just">
              <a:buFont typeface="Arial" panose="020B0604020202020204" pitchFamily="34" charset="0"/>
              <a:buChar char="•"/>
            </a:pPr>
            <a:r>
              <a:rPr lang="en-GB" sz="1600" b="1" dirty="0">
                <a:latin typeface="Arial" panose="020B0604020202020204" pitchFamily="34" charset="0"/>
                <a:cs typeface="Arial" panose="020B0604020202020204" pitchFamily="34" charset="0"/>
              </a:rPr>
              <a:t>Possible notes</a:t>
            </a:r>
          </a:p>
          <a:p>
            <a:pPr marL="285750" indent="-285750" algn="just">
              <a:buFont typeface="Arial" panose="020B0604020202020204" pitchFamily="34" charset="0"/>
              <a:buChar char="•"/>
            </a:pPr>
            <a:r>
              <a:rPr lang="en-GB" sz="1600" b="1" dirty="0">
                <a:latin typeface="Arial" panose="020B0604020202020204" pitchFamily="34" charset="0"/>
                <a:cs typeface="Arial" panose="020B0604020202020204" pitchFamily="34" charset="0"/>
              </a:rPr>
              <a:t>Duration of the note</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Duration of note is directly linked with the stability of a note: the term «stability» refers to the occurrences of a grade (in an heptatonic scale) in the harmonic series. The occurrence of a grade on the total sum of the occurrences of all them is considered as the percentage of probability.</a:t>
            </a:r>
          </a:p>
        </p:txBody>
      </p:sp>
      <p:pic>
        <p:nvPicPr>
          <p:cNvPr id="5" name="Immagine 4" descr="Immagine che contiene screenshot&#10;&#10;&#10;&#10;Descrizione generata automaticamente">
            <a:extLst>
              <a:ext uri="{FF2B5EF4-FFF2-40B4-BE49-F238E27FC236}">
                <a16:creationId xmlns:a16="http://schemas.microsoft.com/office/drawing/2014/main" id="{DF2B1E59-5716-8C4A-BB87-B1B0D35919CD}"/>
              </a:ext>
            </a:extLst>
          </p:cNvPr>
          <p:cNvPicPr>
            <a:picLocks noChangeAspect="1"/>
          </p:cNvPicPr>
          <p:nvPr/>
        </p:nvPicPr>
        <p:blipFill>
          <a:blip r:embed="rId2"/>
          <a:stretch>
            <a:fillRect/>
          </a:stretch>
        </p:blipFill>
        <p:spPr>
          <a:xfrm>
            <a:off x="1896124" y="5390761"/>
            <a:ext cx="5286484" cy="717668"/>
          </a:xfrm>
          <a:prstGeom prst="rect">
            <a:avLst/>
          </a:prstGeom>
        </p:spPr>
      </p:pic>
      <p:sp>
        <p:nvSpPr>
          <p:cNvPr id="6" name="CasellaDiTesto 5">
            <a:extLst>
              <a:ext uri="{FF2B5EF4-FFF2-40B4-BE49-F238E27FC236}">
                <a16:creationId xmlns:a16="http://schemas.microsoft.com/office/drawing/2014/main" id="{36EDBD5B-A396-7449-BC05-681C384FD5FE}"/>
              </a:ext>
            </a:extLst>
          </p:cNvPr>
          <p:cNvSpPr txBox="1"/>
          <p:nvPr/>
        </p:nvSpPr>
        <p:spPr>
          <a:xfrm>
            <a:off x="7293654" y="5535341"/>
            <a:ext cx="1555322" cy="246221"/>
          </a:xfrm>
          <a:prstGeom prst="rect">
            <a:avLst/>
          </a:prstGeom>
          <a:noFill/>
        </p:spPr>
        <p:txBody>
          <a:bodyPr wrap="square" rtlCol="0">
            <a:spAutoFit/>
          </a:bodyPr>
          <a:lstStyle/>
          <a:p>
            <a:pPr algn="ctr"/>
            <a:r>
              <a:rPr lang="en-GB" sz="1000" dirty="0">
                <a:latin typeface="Arial" panose="020B0604020202020204" pitchFamily="34" charset="0"/>
                <a:cs typeface="Arial" panose="020B0604020202020204" pitchFamily="34" charset="0"/>
              </a:rPr>
              <a:t>Harmonics</a:t>
            </a:r>
            <a:r>
              <a:rPr lang="it-IT" sz="1000" dirty="0">
                <a:latin typeface="Arial" panose="020B0604020202020204" pitchFamily="34" charset="0"/>
                <a:cs typeface="Arial" panose="020B0604020202020204" pitchFamily="34" charset="0"/>
              </a:rPr>
              <a:t> in C</a:t>
            </a:r>
          </a:p>
        </p:txBody>
      </p:sp>
    </p:spTree>
    <p:extLst>
      <p:ext uri="{BB962C8B-B14F-4D97-AF65-F5344CB8AC3E}">
        <p14:creationId xmlns:p14="http://schemas.microsoft.com/office/powerpoint/2010/main" val="2582388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F357BC49-9810-E441-A5DB-C86B2C1F5E4E}"/>
              </a:ext>
            </a:extLst>
          </p:cNvPr>
          <p:cNvSpPr txBox="1"/>
          <p:nvPr/>
        </p:nvSpPr>
        <p:spPr>
          <a:xfrm>
            <a:off x="0" y="795737"/>
            <a:ext cx="1786525" cy="461665"/>
          </a:xfrm>
          <a:prstGeom prst="rect">
            <a:avLst/>
          </a:prstGeom>
          <a:noFill/>
        </p:spPr>
        <p:txBody>
          <a:bodyPr wrap="square" rtlCol="0">
            <a:spAutoFit/>
          </a:bodyPr>
          <a:lstStyle/>
          <a:p>
            <a:r>
              <a:rPr lang="it-IT" sz="1200" dirty="0">
                <a:solidFill>
                  <a:schemeClr val="bg1"/>
                </a:solidFill>
                <a:latin typeface="Arial" panose="020B0604020202020204" pitchFamily="34" charset="0"/>
                <a:cs typeface="Arial" panose="020B0604020202020204" pitchFamily="34" charset="0"/>
              </a:rPr>
              <a:t>Software Architecture</a:t>
            </a:r>
          </a:p>
          <a:p>
            <a:endParaRPr lang="it-IT" sz="1200" dirty="0">
              <a:solidFill>
                <a:schemeClr val="bg1"/>
              </a:solidFill>
              <a:latin typeface="Arial" panose="020B0604020202020204" pitchFamily="34" charset="0"/>
              <a:cs typeface="Arial" panose="020B0604020202020204" pitchFamily="34" charset="0"/>
            </a:endParaRPr>
          </a:p>
        </p:txBody>
      </p:sp>
      <p:sp>
        <p:nvSpPr>
          <p:cNvPr id="15" name="CasellaDiTesto 14">
            <a:extLst>
              <a:ext uri="{FF2B5EF4-FFF2-40B4-BE49-F238E27FC236}">
                <a16:creationId xmlns:a16="http://schemas.microsoft.com/office/drawing/2014/main" id="{3C253A05-1742-D34C-90BF-59C893871968}"/>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2" name="CasellaDiTesto 1">
            <a:extLst>
              <a:ext uri="{FF2B5EF4-FFF2-40B4-BE49-F238E27FC236}">
                <a16:creationId xmlns:a16="http://schemas.microsoft.com/office/drawing/2014/main" id="{4C848E48-FE54-8F4B-BA6A-13BDFFCA0CC8}"/>
              </a:ext>
            </a:extLst>
          </p:cNvPr>
          <p:cNvSpPr txBox="1"/>
          <p:nvPr/>
        </p:nvSpPr>
        <p:spPr>
          <a:xfrm>
            <a:off x="92597" y="1365099"/>
            <a:ext cx="8893539" cy="923330"/>
          </a:xfrm>
          <a:prstGeom prst="rect">
            <a:avLst/>
          </a:prstGeom>
          <a:noFill/>
        </p:spPr>
        <p:txBody>
          <a:bodyPr wrap="square" rtlCol="0">
            <a:spAutoFit/>
          </a:bodyPr>
          <a:lstStyle/>
          <a:p>
            <a:pPr algn="ctr"/>
            <a:r>
              <a:rPr lang="it-IT" b="1" dirty="0">
                <a:latin typeface="Arial" panose="020B0604020202020204" pitchFamily="34" charset="0"/>
                <a:cs typeface="Arial" panose="020B0604020202020204" pitchFamily="34" charset="0"/>
              </a:rPr>
              <a:t>Note </a:t>
            </a:r>
            <a:r>
              <a:rPr lang="it-IT" b="1" dirty="0" err="1">
                <a:latin typeface="Arial" panose="020B0604020202020204" pitchFamily="34" charset="0"/>
                <a:cs typeface="Arial" panose="020B0604020202020204" pitchFamily="34" charset="0"/>
              </a:rPr>
              <a:t>selection</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criteria</a:t>
            </a:r>
            <a:endParaRPr lang="it-IT" b="1" dirty="0">
              <a:latin typeface="Arial" panose="020B0604020202020204" pitchFamily="34" charset="0"/>
              <a:cs typeface="Arial" panose="020B0604020202020204" pitchFamily="34" charset="0"/>
            </a:endParaRPr>
          </a:p>
          <a:p>
            <a:pPr algn="ctr"/>
            <a:r>
              <a:rPr lang="it-IT" b="1" dirty="0" err="1">
                <a:latin typeface="Arial" panose="020B0604020202020204" pitchFamily="34" charset="0"/>
                <a:cs typeface="Arial" panose="020B0604020202020204" pitchFamily="34" charset="0"/>
              </a:rPr>
              <a:t>Duration</a:t>
            </a:r>
            <a:r>
              <a:rPr lang="it-IT" b="1" dirty="0">
                <a:latin typeface="Arial" panose="020B0604020202020204" pitchFamily="34" charset="0"/>
                <a:cs typeface="Arial" panose="020B0604020202020204" pitchFamily="34" charset="0"/>
              </a:rPr>
              <a:t> – </a:t>
            </a:r>
            <a:r>
              <a:rPr lang="it-IT" b="1" dirty="0" err="1">
                <a:latin typeface="Arial" panose="020B0604020202020204" pitchFamily="34" charset="0"/>
                <a:cs typeface="Arial" panose="020B0604020202020204" pitchFamily="34" charset="0"/>
              </a:rPr>
              <a:t>Stability</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relationship</a:t>
            </a:r>
            <a:endParaRPr lang="it-IT" b="1" dirty="0">
              <a:latin typeface="Arial" panose="020B0604020202020204" pitchFamily="34" charset="0"/>
              <a:cs typeface="Arial" panose="020B0604020202020204" pitchFamily="34" charset="0"/>
            </a:endParaRPr>
          </a:p>
          <a:p>
            <a:pPr algn="ctr"/>
            <a:endParaRPr lang="it-IT" b="1" dirty="0">
              <a:latin typeface="Arial" panose="020B0604020202020204" pitchFamily="34" charset="0"/>
              <a:cs typeface="Arial" panose="020B0604020202020204" pitchFamily="34" charset="0"/>
            </a:endParaRPr>
          </a:p>
        </p:txBody>
      </p:sp>
      <p:sp>
        <p:nvSpPr>
          <p:cNvPr id="3" name="CasellaDiTesto 2">
            <a:extLst>
              <a:ext uri="{FF2B5EF4-FFF2-40B4-BE49-F238E27FC236}">
                <a16:creationId xmlns:a16="http://schemas.microsoft.com/office/drawing/2014/main" id="{24FF11BB-6F68-B944-A52B-B4A1927367A9}"/>
              </a:ext>
            </a:extLst>
          </p:cNvPr>
          <p:cNvSpPr txBox="1"/>
          <p:nvPr/>
        </p:nvSpPr>
        <p:spPr>
          <a:xfrm>
            <a:off x="92596" y="2093140"/>
            <a:ext cx="8893540" cy="4031873"/>
          </a:xfrm>
          <a:prstGeom prst="rect">
            <a:avLst/>
          </a:prstGeom>
          <a:noFill/>
        </p:spPr>
        <p:txBody>
          <a:bodyPr wrap="square" rtlCol="0">
            <a:spAutoFit/>
          </a:bodyPr>
          <a:lstStyle/>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«Stable» notes correspond to high probability grades </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«Hybrid» length notes correspond to medium probability grades</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«Unstable» notes correspond to low probability grades</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The association </a:t>
            </a:r>
            <a:r>
              <a:rPr lang="en-GB" sz="1600" i="1" dirty="0">
                <a:latin typeface="Arial" panose="020B0604020202020204" pitchFamily="34" charset="0"/>
                <a:cs typeface="Arial" panose="020B0604020202020204" pitchFamily="34" charset="0"/>
              </a:rPr>
              <a:t>note length</a:t>
            </a:r>
            <a:r>
              <a:rPr lang="en-GB" sz="1600" dirty="0">
                <a:latin typeface="Arial" panose="020B0604020202020204" pitchFamily="34" charset="0"/>
                <a:cs typeface="Arial" panose="020B0604020202020204" pitchFamily="34" charset="0"/>
              </a:rPr>
              <a:t> </a:t>
            </a:r>
            <a:r>
              <a:rPr lang="en-GB" sz="1600" i="1" dirty="0">
                <a:latin typeface="Arial" panose="020B0604020202020204" pitchFamily="34" charset="0"/>
                <a:cs typeface="Arial" panose="020B0604020202020204" pitchFamily="34" charset="0"/>
              </a:rPr>
              <a:t>–</a:t>
            </a:r>
            <a:r>
              <a:rPr lang="en-GB" sz="1600" dirty="0">
                <a:latin typeface="Arial" panose="020B0604020202020204" pitchFamily="34" charset="0"/>
                <a:cs typeface="Arial" panose="020B0604020202020204" pitchFamily="34" charset="0"/>
              </a:rPr>
              <a:t> </a:t>
            </a:r>
            <a:r>
              <a:rPr lang="en-GB" sz="1600" i="1" dirty="0">
                <a:latin typeface="Arial" panose="020B0604020202020204" pitchFamily="34" charset="0"/>
                <a:cs typeface="Arial" panose="020B0604020202020204" pitchFamily="34" charset="0"/>
              </a:rPr>
              <a:t>{«slow», «medium», «fast»}</a:t>
            </a:r>
            <a:r>
              <a:rPr lang="en-GB" sz="1600" dirty="0">
                <a:latin typeface="Arial" panose="020B0604020202020204" pitchFamily="34" charset="0"/>
                <a:cs typeface="Arial" panose="020B0604020202020204" pitchFamily="34" charset="0"/>
              </a:rPr>
              <a:t> is customizable and </a:t>
            </a:r>
            <a:r>
              <a:rPr lang="en-GB" sz="1600" b="1" dirty="0">
                <a:latin typeface="Arial" panose="020B0604020202020204" pitchFamily="34" charset="0"/>
                <a:cs typeface="Arial" panose="020B0604020202020204" pitchFamily="34" charset="0"/>
              </a:rPr>
              <a:t>its definition can considerably affect the output melody</a:t>
            </a:r>
            <a:r>
              <a:rPr lang="en-GB" sz="1600" dirty="0">
                <a:latin typeface="Arial" panose="020B0604020202020204" pitchFamily="34" charset="0"/>
                <a:cs typeface="Arial" panose="020B0604020202020204" pitchFamily="34" charset="0"/>
              </a:rPr>
              <a:t>.</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Possible notes passed as parameter are scanned to be identified as grades of the scale (with as reference the root note of the harmony - assumption). The presence of a grade is not always guaranteed: in that case the highest probability, among the remaining ones, is considered (next slide). </a:t>
            </a:r>
          </a:p>
          <a:p>
            <a:pPr algn="just"/>
            <a:endParaRPr lang="en-GB" sz="1600" dirty="0">
              <a:latin typeface="Arial" panose="020B0604020202020204" pitchFamily="34" charset="0"/>
              <a:cs typeface="Arial" panose="020B0604020202020204" pitchFamily="34" charset="0"/>
            </a:endParaRPr>
          </a:p>
          <a:p>
            <a:pPr algn="just"/>
            <a:r>
              <a:rPr lang="en-GB" sz="1600" b="1" dirty="0">
                <a:latin typeface="Arial" panose="020B0604020202020204" pitchFamily="34" charset="0"/>
                <a:cs typeface="Arial" panose="020B0604020202020204" pitchFamily="34" charset="0"/>
              </a:rPr>
              <a:t>The novelty </a:t>
            </a:r>
            <a:r>
              <a:rPr lang="en-GB" sz="1600" b="1" dirty="0" err="1">
                <a:latin typeface="Arial" panose="020B0604020202020204" pitchFamily="34" charset="0"/>
                <a:cs typeface="Arial" panose="020B0604020202020204" pitchFamily="34" charset="0"/>
              </a:rPr>
              <a:t>boolean</a:t>
            </a:r>
            <a:r>
              <a:rPr lang="en-GB" sz="1600" dirty="0">
                <a:latin typeface="Arial" panose="020B0604020202020204" pitchFamily="34" charset="0"/>
                <a:cs typeface="Arial" panose="020B0604020202020204" pitchFamily="34" charset="0"/>
              </a:rPr>
              <a:t> should introduce, when active, sense of surprise, </a:t>
            </a:r>
            <a:r>
              <a:rPr lang="en-GB" sz="1600" i="1" dirty="0">
                <a:latin typeface="Arial" panose="020B0604020202020204" pitchFamily="34" charset="0"/>
                <a:cs typeface="Arial" panose="020B0604020202020204" pitchFamily="34" charset="0"/>
              </a:rPr>
              <a:t>considering the probability from the lowest to the highest, so from the most unstable to the most stable notes</a:t>
            </a:r>
            <a:r>
              <a:rPr lang="en-GB" sz="1600" dirty="0">
                <a:latin typeface="Arial" panose="020B0604020202020204" pitchFamily="34" charset="0"/>
                <a:cs typeface="Arial" panose="020B0604020202020204" pitchFamily="34" charset="0"/>
              </a:rPr>
              <a:t> (according to harmonic series – stability relationship). Novelty value is triggered by a random value on a predefined threshold (from 0 to 1.0) of the status change.</a:t>
            </a:r>
          </a:p>
        </p:txBody>
      </p:sp>
    </p:spTree>
    <p:extLst>
      <p:ext uri="{BB962C8B-B14F-4D97-AF65-F5344CB8AC3E}">
        <p14:creationId xmlns:p14="http://schemas.microsoft.com/office/powerpoint/2010/main" val="83874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F357BC49-9810-E441-A5DB-C86B2C1F5E4E}"/>
              </a:ext>
            </a:extLst>
          </p:cNvPr>
          <p:cNvSpPr txBox="1"/>
          <p:nvPr/>
        </p:nvSpPr>
        <p:spPr>
          <a:xfrm>
            <a:off x="0" y="795737"/>
            <a:ext cx="1786525" cy="461665"/>
          </a:xfrm>
          <a:prstGeom prst="rect">
            <a:avLst/>
          </a:prstGeom>
          <a:noFill/>
        </p:spPr>
        <p:txBody>
          <a:bodyPr wrap="square" rtlCol="0">
            <a:spAutoFit/>
          </a:bodyPr>
          <a:lstStyle/>
          <a:p>
            <a:r>
              <a:rPr lang="it-IT" sz="1200" dirty="0">
                <a:solidFill>
                  <a:schemeClr val="bg1"/>
                </a:solidFill>
                <a:latin typeface="Arial" panose="020B0604020202020204" pitchFamily="34" charset="0"/>
                <a:cs typeface="Arial" panose="020B0604020202020204" pitchFamily="34" charset="0"/>
              </a:rPr>
              <a:t>Software Architecture</a:t>
            </a:r>
          </a:p>
          <a:p>
            <a:endParaRPr lang="it-IT" sz="1200" dirty="0">
              <a:solidFill>
                <a:schemeClr val="bg1"/>
              </a:solidFill>
              <a:latin typeface="Arial" panose="020B0604020202020204" pitchFamily="34" charset="0"/>
              <a:cs typeface="Arial" panose="020B0604020202020204" pitchFamily="34" charset="0"/>
            </a:endParaRPr>
          </a:p>
        </p:txBody>
      </p:sp>
      <p:sp>
        <p:nvSpPr>
          <p:cNvPr id="15" name="CasellaDiTesto 14">
            <a:extLst>
              <a:ext uri="{FF2B5EF4-FFF2-40B4-BE49-F238E27FC236}">
                <a16:creationId xmlns:a16="http://schemas.microsoft.com/office/drawing/2014/main" id="{3C253A05-1742-D34C-90BF-59C893871968}"/>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2" name="CasellaDiTesto 1">
            <a:extLst>
              <a:ext uri="{FF2B5EF4-FFF2-40B4-BE49-F238E27FC236}">
                <a16:creationId xmlns:a16="http://schemas.microsoft.com/office/drawing/2014/main" id="{4C848E48-FE54-8F4B-BA6A-13BDFFCA0CC8}"/>
              </a:ext>
            </a:extLst>
          </p:cNvPr>
          <p:cNvSpPr txBox="1"/>
          <p:nvPr/>
        </p:nvSpPr>
        <p:spPr>
          <a:xfrm>
            <a:off x="92597" y="1365099"/>
            <a:ext cx="8893539" cy="646331"/>
          </a:xfrm>
          <a:prstGeom prst="rect">
            <a:avLst/>
          </a:prstGeom>
          <a:noFill/>
        </p:spPr>
        <p:txBody>
          <a:bodyPr wrap="square" rtlCol="0">
            <a:spAutoFit/>
          </a:bodyPr>
          <a:lstStyle/>
          <a:p>
            <a:pPr algn="ctr"/>
            <a:r>
              <a:rPr lang="it-IT" b="1" dirty="0">
                <a:latin typeface="Arial" panose="020B0604020202020204" pitchFamily="34" charset="0"/>
                <a:cs typeface="Arial" panose="020B0604020202020204" pitchFamily="34" charset="0"/>
              </a:rPr>
              <a:t>Note </a:t>
            </a:r>
            <a:r>
              <a:rPr lang="it-IT" b="1" dirty="0" err="1">
                <a:latin typeface="Arial" panose="020B0604020202020204" pitchFamily="34" charset="0"/>
                <a:cs typeface="Arial" panose="020B0604020202020204" pitchFamily="34" charset="0"/>
              </a:rPr>
              <a:t>selection</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criteria</a:t>
            </a:r>
            <a:endParaRPr lang="it-IT" b="1" dirty="0">
              <a:latin typeface="Arial" panose="020B0604020202020204" pitchFamily="34" charset="0"/>
              <a:cs typeface="Arial" panose="020B0604020202020204" pitchFamily="34" charset="0"/>
            </a:endParaRPr>
          </a:p>
          <a:p>
            <a:pPr algn="ctr"/>
            <a:r>
              <a:rPr lang="it-IT" b="1" dirty="0" err="1">
                <a:latin typeface="Arial" panose="020B0604020202020204" pitchFamily="34" charset="0"/>
                <a:cs typeface="Arial" panose="020B0604020202020204" pitchFamily="34" charset="0"/>
              </a:rPr>
              <a:t>Duration</a:t>
            </a:r>
            <a:r>
              <a:rPr lang="it-IT" b="1" dirty="0">
                <a:latin typeface="Arial" panose="020B0604020202020204" pitchFamily="34" charset="0"/>
                <a:cs typeface="Arial" panose="020B0604020202020204" pitchFamily="34" charset="0"/>
              </a:rPr>
              <a:t> – </a:t>
            </a:r>
            <a:r>
              <a:rPr lang="it-IT" b="1" dirty="0" err="1">
                <a:latin typeface="Arial" panose="020B0604020202020204" pitchFamily="34" charset="0"/>
                <a:cs typeface="Arial" panose="020B0604020202020204" pitchFamily="34" charset="0"/>
              </a:rPr>
              <a:t>Stability</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relationship</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definitions</a:t>
            </a:r>
            <a:endParaRPr lang="it-IT" b="1" dirty="0">
              <a:latin typeface="Arial" panose="020B0604020202020204" pitchFamily="34" charset="0"/>
              <a:cs typeface="Arial" panose="020B0604020202020204" pitchFamily="34" charset="0"/>
            </a:endParaRPr>
          </a:p>
        </p:txBody>
      </p:sp>
      <p:sp>
        <p:nvSpPr>
          <p:cNvPr id="3" name="CasellaDiTesto 2">
            <a:extLst>
              <a:ext uri="{FF2B5EF4-FFF2-40B4-BE49-F238E27FC236}">
                <a16:creationId xmlns:a16="http://schemas.microsoft.com/office/drawing/2014/main" id="{24FF11BB-6F68-B944-A52B-B4A1927367A9}"/>
              </a:ext>
            </a:extLst>
          </p:cNvPr>
          <p:cNvSpPr txBox="1"/>
          <p:nvPr/>
        </p:nvSpPr>
        <p:spPr>
          <a:xfrm>
            <a:off x="92596" y="2011430"/>
            <a:ext cx="8893540" cy="4031873"/>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Note selection criteria is based on the compatibility of the grades on the possible note list according to the scale selected as source: for instance, if the notes of possible note list are {C#, D, D#} and the scale selected is (D, Minor, Ionian), </a:t>
            </a:r>
            <a:r>
              <a:rPr lang="en-GB" sz="1600" b="1" i="1" dirty="0">
                <a:latin typeface="Arial" panose="020B0604020202020204" pitchFamily="34" charset="0"/>
                <a:cs typeface="Arial" panose="020B0604020202020204" pitchFamily="34" charset="0"/>
              </a:rPr>
              <a:t>the compatible grades</a:t>
            </a:r>
            <a:r>
              <a:rPr lang="en-GB" sz="1600" b="1" dirty="0">
                <a:latin typeface="Arial" panose="020B0604020202020204" pitchFamily="34" charset="0"/>
                <a:cs typeface="Arial" panose="020B0604020202020204" pitchFamily="34" charset="0"/>
              </a:rPr>
              <a:t> in the possible note list are {7, 1}</a:t>
            </a:r>
            <a:r>
              <a:rPr lang="en-GB" sz="1600" dirty="0">
                <a:latin typeface="Arial" panose="020B0604020202020204" pitchFamily="34" charset="0"/>
                <a:cs typeface="Arial" panose="020B0604020202020204" pitchFamily="34" charset="0"/>
              </a:rPr>
              <a:t> corresponding respectively to C# and D; </a:t>
            </a:r>
            <a:r>
              <a:rPr lang="en-GB" sz="1600" b="1" dirty="0">
                <a:latin typeface="Arial" panose="020B0604020202020204" pitchFamily="34" charset="0"/>
                <a:cs typeface="Arial" panose="020B0604020202020204" pitchFamily="34" charset="0"/>
              </a:rPr>
              <a:t>D# doesn’t belong to the selected scale, </a:t>
            </a:r>
            <a:r>
              <a:rPr lang="en-GB" sz="1600" b="1" i="1" dirty="0">
                <a:latin typeface="Arial" panose="020B0604020202020204" pitchFamily="34" charset="0"/>
                <a:cs typeface="Arial" panose="020B0604020202020204" pitchFamily="34" charset="0"/>
              </a:rPr>
              <a:t>so it’s not a compatible grade</a:t>
            </a:r>
            <a:r>
              <a:rPr lang="en-GB" sz="1600" dirty="0">
                <a:latin typeface="Arial" panose="020B0604020202020204" pitchFamily="34" charset="0"/>
                <a:cs typeface="Arial" panose="020B0604020202020204" pitchFamily="34" charset="0"/>
              </a:rPr>
              <a:t>.</a:t>
            </a:r>
          </a:p>
          <a:p>
            <a:pPr algn="just"/>
            <a:r>
              <a:rPr lang="en-GB" sz="1600" b="1" dirty="0">
                <a:latin typeface="Arial" panose="020B0604020202020204" pitchFamily="34" charset="0"/>
                <a:cs typeface="Arial" panose="020B0604020202020204" pitchFamily="34" charset="0"/>
              </a:rPr>
              <a:t> </a:t>
            </a:r>
          </a:p>
          <a:p>
            <a:pPr algn="just"/>
            <a:r>
              <a:rPr lang="en-GB" sz="1600" b="1" dirty="0">
                <a:latin typeface="Arial" panose="020B0604020202020204" pitchFamily="34" charset="0"/>
                <a:cs typeface="Arial" panose="020B0604020202020204" pitchFamily="34" charset="0"/>
              </a:rPr>
              <a:t>Duration – Stability</a:t>
            </a:r>
            <a:r>
              <a:rPr lang="en-GB" sz="1600" dirty="0">
                <a:latin typeface="Arial" panose="020B0604020202020204" pitchFamily="34" charset="0"/>
                <a:cs typeface="Arial" panose="020B0604020202020204" pitchFamily="34" charset="0"/>
              </a:rPr>
              <a:t>: default value conditions + condition on empty set</a:t>
            </a:r>
          </a:p>
          <a:p>
            <a:pPr marL="285750" indent="-285750" algn="just">
              <a:buFont typeface="Arial" panose="020B0604020202020204" pitchFamily="34" charset="0"/>
              <a:buChar char="•"/>
            </a:pPr>
            <a:r>
              <a:rPr lang="en-GB" sz="1600" b="1" dirty="0">
                <a:latin typeface="Arial" panose="020B0604020202020204" pitchFamily="34" charset="0"/>
                <a:cs typeface="Arial" panose="020B0604020202020204" pitchFamily="34" charset="0"/>
              </a:rPr>
              <a:t>Long notes </a:t>
            </a:r>
            <a:r>
              <a:rPr lang="en-GB" sz="1600" dirty="0">
                <a:latin typeface="Arial" panose="020B0604020202020204" pitchFamily="34" charset="0"/>
                <a:cs typeface="Arial" panose="020B0604020202020204" pitchFamily="34" charset="0"/>
              </a:rPr>
              <a:t>are considered as </a:t>
            </a:r>
            <a:r>
              <a:rPr lang="en-GB" sz="1600" b="1" u="sng" dirty="0">
                <a:latin typeface="Arial" panose="020B0604020202020204" pitchFamily="34" charset="0"/>
                <a:cs typeface="Arial" panose="020B0604020202020204" pitchFamily="34" charset="0"/>
              </a:rPr>
              <a:t>stable notes</a:t>
            </a:r>
          </a:p>
          <a:p>
            <a:pPr marL="742950" lvl="1"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sym typeface="Wingdings" pitchFamily="2" charset="2"/>
              </a:rPr>
              <a:t>grade 1°, 5° of the scale (root note, type, mode)</a:t>
            </a:r>
          </a:p>
          <a:p>
            <a:pPr marL="285750" indent="-285750" algn="just">
              <a:buFont typeface="Arial" panose="020B0604020202020204" pitchFamily="34" charset="0"/>
              <a:buChar char="•"/>
            </a:pPr>
            <a:r>
              <a:rPr lang="en-GB" sz="1600" b="1" dirty="0">
                <a:latin typeface="Arial" panose="020B0604020202020204" pitchFamily="34" charset="0"/>
                <a:cs typeface="Arial" panose="020B0604020202020204" pitchFamily="34" charset="0"/>
              </a:rPr>
              <a:t>Medium length notes </a:t>
            </a:r>
            <a:r>
              <a:rPr lang="en-GB" sz="1600" dirty="0">
                <a:latin typeface="Arial" panose="020B0604020202020204" pitchFamily="34" charset="0"/>
                <a:cs typeface="Arial" panose="020B0604020202020204" pitchFamily="34" charset="0"/>
              </a:rPr>
              <a:t>are considered as </a:t>
            </a:r>
            <a:r>
              <a:rPr lang="en-GB" sz="1600" b="1" u="sng" dirty="0" err="1">
                <a:latin typeface="Arial" panose="020B0604020202020204" pitchFamily="34" charset="0"/>
                <a:cs typeface="Arial" panose="020B0604020202020204" pitchFamily="34" charset="0"/>
              </a:rPr>
              <a:t>color</a:t>
            </a:r>
            <a:r>
              <a:rPr lang="en-GB" sz="1600" b="1" u="sng" dirty="0">
                <a:latin typeface="Arial" panose="020B0604020202020204" pitchFamily="34" charset="0"/>
                <a:cs typeface="Arial" panose="020B0604020202020204" pitchFamily="34" charset="0"/>
              </a:rPr>
              <a:t> notes</a:t>
            </a:r>
          </a:p>
          <a:p>
            <a:pPr marL="742950" lvl="1"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sym typeface="Wingdings" pitchFamily="2" charset="2"/>
              </a:rPr>
              <a:t>grades 3°,7° of the scale (root note, type, mode)</a:t>
            </a:r>
            <a:r>
              <a:rPr lang="en-GB" sz="1600"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r>
              <a:rPr lang="en-GB" sz="1600" b="1" dirty="0">
                <a:latin typeface="Arial" panose="020B0604020202020204" pitchFamily="34" charset="0"/>
                <a:cs typeface="Arial" panose="020B0604020202020204" pitchFamily="34" charset="0"/>
              </a:rPr>
              <a:t>Fast notes </a:t>
            </a:r>
            <a:r>
              <a:rPr lang="en-GB" sz="1600" dirty="0">
                <a:latin typeface="Arial" panose="020B0604020202020204" pitchFamily="34" charset="0"/>
                <a:cs typeface="Arial" panose="020B0604020202020204" pitchFamily="34" charset="0"/>
              </a:rPr>
              <a:t>are considered as</a:t>
            </a:r>
            <a:r>
              <a:rPr lang="en-GB" sz="1600" b="1" dirty="0">
                <a:latin typeface="Arial" panose="020B0604020202020204" pitchFamily="34" charset="0"/>
                <a:cs typeface="Arial" panose="020B0604020202020204" pitchFamily="34" charset="0"/>
              </a:rPr>
              <a:t> </a:t>
            </a:r>
            <a:r>
              <a:rPr lang="en-GB" sz="1600" b="1" u="sng" dirty="0">
                <a:latin typeface="Arial" panose="020B0604020202020204" pitchFamily="34" charset="0"/>
                <a:cs typeface="Arial" panose="020B0604020202020204" pitchFamily="34" charset="0"/>
              </a:rPr>
              <a:t>passing notes or tension notes</a:t>
            </a:r>
          </a:p>
          <a:p>
            <a:pPr marL="742950" lvl="1"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sym typeface="Wingdings" pitchFamily="2" charset="2"/>
              </a:rPr>
              <a:t>grades 2°, 4°, 6° of the scale (root note, type, mode)</a:t>
            </a:r>
            <a:r>
              <a:rPr lang="en-GB" sz="1600" dirty="0">
                <a:latin typeface="Arial" panose="020B0604020202020204" pitchFamily="34" charset="0"/>
                <a:cs typeface="Arial" panose="020B0604020202020204" pitchFamily="34" charset="0"/>
              </a:rPr>
              <a:t> </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If the intersection between possible notes and notes of the scale (intended as grades) has no results, the scale selected is removed and another scale chosen.</a:t>
            </a:r>
          </a:p>
        </p:txBody>
      </p:sp>
    </p:spTree>
    <p:extLst>
      <p:ext uri="{BB962C8B-B14F-4D97-AF65-F5344CB8AC3E}">
        <p14:creationId xmlns:p14="http://schemas.microsoft.com/office/powerpoint/2010/main" val="1266092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F357BC49-9810-E441-A5DB-C86B2C1F5E4E}"/>
              </a:ext>
            </a:extLst>
          </p:cNvPr>
          <p:cNvSpPr txBox="1"/>
          <p:nvPr/>
        </p:nvSpPr>
        <p:spPr>
          <a:xfrm>
            <a:off x="0" y="795737"/>
            <a:ext cx="1786525" cy="461665"/>
          </a:xfrm>
          <a:prstGeom prst="rect">
            <a:avLst/>
          </a:prstGeom>
          <a:noFill/>
        </p:spPr>
        <p:txBody>
          <a:bodyPr wrap="square" rtlCol="0">
            <a:spAutoFit/>
          </a:bodyPr>
          <a:lstStyle/>
          <a:p>
            <a:r>
              <a:rPr lang="it-IT" sz="1200" dirty="0">
                <a:solidFill>
                  <a:schemeClr val="bg1"/>
                </a:solidFill>
                <a:latin typeface="Arial" panose="020B0604020202020204" pitchFamily="34" charset="0"/>
                <a:cs typeface="Arial" panose="020B0604020202020204" pitchFamily="34" charset="0"/>
              </a:rPr>
              <a:t>Software Architecture</a:t>
            </a:r>
          </a:p>
          <a:p>
            <a:endParaRPr lang="it-IT" sz="1200" dirty="0">
              <a:solidFill>
                <a:schemeClr val="bg1"/>
              </a:solidFill>
              <a:latin typeface="Arial" panose="020B0604020202020204" pitchFamily="34" charset="0"/>
              <a:cs typeface="Arial" panose="020B0604020202020204" pitchFamily="34" charset="0"/>
            </a:endParaRPr>
          </a:p>
        </p:txBody>
      </p:sp>
      <p:sp>
        <p:nvSpPr>
          <p:cNvPr id="15" name="CasellaDiTesto 14">
            <a:extLst>
              <a:ext uri="{FF2B5EF4-FFF2-40B4-BE49-F238E27FC236}">
                <a16:creationId xmlns:a16="http://schemas.microsoft.com/office/drawing/2014/main" id="{3C253A05-1742-D34C-90BF-59C893871968}"/>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2" name="CasellaDiTesto 1">
            <a:extLst>
              <a:ext uri="{FF2B5EF4-FFF2-40B4-BE49-F238E27FC236}">
                <a16:creationId xmlns:a16="http://schemas.microsoft.com/office/drawing/2014/main" id="{4C848E48-FE54-8F4B-BA6A-13BDFFCA0CC8}"/>
              </a:ext>
            </a:extLst>
          </p:cNvPr>
          <p:cNvSpPr txBox="1"/>
          <p:nvPr/>
        </p:nvSpPr>
        <p:spPr>
          <a:xfrm>
            <a:off x="92597" y="1365099"/>
            <a:ext cx="8893539" cy="646331"/>
          </a:xfrm>
          <a:prstGeom prst="rect">
            <a:avLst/>
          </a:prstGeom>
          <a:noFill/>
        </p:spPr>
        <p:txBody>
          <a:bodyPr wrap="square" rtlCol="0">
            <a:spAutoFit/>
          </a:bodyPr>
          <a:lstStyle/>
          <a:p>
            <a:pPr algn="ctr"/>
            <a:r>
              <a:rPr lang="it-IT" b="1" dirty="0">
                <a:latin typeface="Arial" panose="020B0604020202020204" pitchFamily="34" charset="0"/>
                <a:cs typeface="Arial" panose="020B0604020202020204" pitchFamily="34" charset="0"/>
              </a:rPr>
              <a:t>Note </a:t>
            </a:r>
            <a:r>
              <a:rPr lang="it-IT" b="1" dirty="0" err="1">
                <a:latin typeface="Arial" panose="020B0604020202020204" pitchFamily="34" charset="0"/>
                <a:cs typeface="Arial" panose="020B0604020202020204" pitchFamily="34" charset="0"/>
              </a:rPr>
              <a:t>selection</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criteria</a:t>
            </a:r>
            <a:endParaRPr lang="it-IT" b="1" dirty="0">
              <a:latin typeface="Arial" panose="020B0604020202020204" pitchFamily="34" charset="0"/>
              <a:cs typeface="Arial" panose="020B0604020202020204" pitchFamily="34" charset="0"/>
            </a:endParaRPr>
          </a:p>
          <a:p>
            <a:pPr algn="ctr"/>
            <a:r>
              <a:rPr lang="it-IT" b="1" dirty="0" err="1">
                <a:latin typeface="Arial" panose="020B0604020202020204" pitchFamily="34" charset="0"/>
                <a:cs typeface="Arial" panose="020B0604020202020204" pitchFamily="34" charset="0"/>
              </a:rPr>
              <a:t>Duration</a:t>
            </a:r>
            <a:r>
              <a:rPr lang="it-IT" b="1" dirty="0">
                <a:latin typeface="Arial" panose="020B0604020202020204" pitchFamily="34" charset="0"/>
                <a:cs typeface="Arial" panose="020B0604020202020204" pitchFamily="34" charset="0"/>
              </a:rPr>
              <a:t> – </a:t>
            </a:r>
            <a:r>
              <a:rPr lang="it-IT" b="1" dirty="0" err="1">
                <a:latin typeface="Arial" panose="020B0604020202020204" pitchFamily="34" charset="0"/>
                <a:cs typeface="Arial" panose="020B0604020202020204" pitchFamily="34" charset="0"/>
              </a:rPr>
              <a:t>Stability</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relationship</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reasons</a:t>
            </a:r>
            <a:r>
              <a:rPr lang="it-IT" b="1" dirty="0">
                <a:latin typeface="Arial" panose="020B0604020202020204" pitchFamily="34" charset="0"/>
                <a:cs typeface="Arial" panose="020B0604020202020204" pitchFamily="34" charset="0"/>
              </a:rPr>
              <a:t> of the </a:t>
            </a:r>
            <a:r>
              <a:rPr lang="it-IT" b="1" dirty="0" err="1">
                <a:latin typeface="Arial" panose="020B0604020202020204" pitchFamily="34" charset="0"/>
                <a:cs typeface="Arial" panose="020B0604020202020204" pitchFamily="34" charset="0"/>
              </a:rPr>
              <a:t>choice</a:t>
            </a:r>
            <a:r>
              <a:rPr lang="it-IT" b="1" dirty="0">
                <a:latin typeface="Arial" panose="020B0604020202020204" pitchFamily="34" charset="0"/>
                <a:cs typeface="Arial" panose="020B0604020202020204" pitchFamily="34" charset="0"/>
              </a:rPr>
              <a:t> and </a:t>
            </a:r>
            <a:r>
              <a:rPr lang="it-IT" b="1" dirty="0" err="1">
                <a:latin typeface="Arial" panose="020B0604020202020204" pitchFamily="34" charset="0"/>
                <a:cs typeface="Arial" panose="020B0604020202020204" pitchFamily="34" charset="0"/>
              </a:rPr>
              <a:t>comments</a:t>
            </a:r>
            <a:endParaRPr lang="it-IT" b="1"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ECAA25D3-BBF7-5E4A-B3B8-B3455EFF442E}"/>
              </a:ext>
            </a:extLst>
          </p:cNvPr>
          <p:cNvSpPr txBox="1"/>
          <p:nvPr/>
        </p:nvSpPr>
        <p:spPr>
          <a:xfrm>
            <a:off x="92597" y="2011430"/>
            <a:ext cx="8979685" cy="3539430"/>
          </a:xfrm>
          <a:prstGeom prst="rect">
            <a:avLst/>
          </a:prstGeom>
          <a:noFill/>
        </p:spPr>
        <p:txBody>
          <a:bodyPr wrap="square" rtlCol="0">
            <a:spAutoFit/>
          </a:bodyPr>
          <a:lstStyle/>
          <a:p>
            <a:pPr algn="just"/>
            <a:r>
              <a:rPr lang="en-GB" sz="1600" b="1" dirty="0">
                <a:latin typeface="Arial" panose="020B0604020202020204" pitchFamily="34" charset="0"/>
                <a:cs typeface="Arial" panose="020B0604020202020204" pitchFamily="34" charset="0"/>
              </a:rPr>
              <a:t>The duration – stability relationship</a:t>
            </a:r>
            <a:r>
              <a:rPr lang="en-GB" sz="1600" dirty="0">
                <a:latin typeface="Arial" panose="020B0604020202020204" pitchFamily="34" charset="0"/>
                <a:cs typeface="Arial" panose="020B0604020202020204" pitchFamily="34" charset="0"/>
              </a:rPr>
              <a:t> </a:t>
            </a:r>
            <a:r>
              <a:rPr lang="en-GB" sz="1600" i="1" dirty="0">
                <a:latin typeface="Arial" panose="020B0604020202020204" pitchFamily="34" charset="0"/>
                <a:cs typeface="Arial" panose="020B0604020202020204" pitchFamily="34" charset="0"/>
              </a:rPr>
              <a:t>is a static association between duration of a note and its colour in the melody</a:t>
            </a:r>
            <a:r>
              <a:rPr lang="en-GB" sz="1600" dirty="0">
                <a:latin typeface="Arial" panose="020B0604020202020204" pitchFamily="34" charset="0"/>
                <a:cs typeface="Arial" panose="020B0604020202020204" pitchFamily="34" charset="0"/>
              </a:rPr>
              <a:t>. Usually notes with considerable duration are intended to lead to a musical resolution, since they cover the biggest part of a melody, if we consider the time required for the play of that particular sound. For that reason </a:t>
            </a:r>
            <a:r>
              <a:rPr lang="en-GB" sz="1600" dirty="0" err="1">
                <a:latin typeface="Arial" panose="020B0604020202020204" pitchFamily="34" charset="0"/>
                <a:cs typeface="Arial" panose="020B0604020202020204" pitchFamily="34" charset="0"/>
              </a:rPr>
              <a:t>Melpody</a:t>
            </a:r>
            <a:r>
              <a:rPr lang="en-GB" sz="1600" dirty="0">
                <a:latin typeface="Arial" panose="020B0604020202020204" pitchFamily="34" charset="0"/>
                <a:cs typeface="Arial" panose="020B0604020202020204" pitchFamily="34" charset="0"/>
              </a:rPr>
              <a:t> </a:t>
            </a:r>
            <a:r>
              <a:rPr lang="en-GB" sz="1600" i="1" dirty="0">
                <a:latin typeface="Arial" panose="020B0604020202020204" pitchFamily="34" charset="0"/>
                <a:cs typeface="Arial" panose="020B0604020202020204" pitchFamily="34" charset="0"/>
              </a:rPr>
              <a:t>uses the value of probability explained in the previous slide to define the grade (note) it will write in the output</a:t>
            </a:r>
            <a:r>
              <a:rPr lang="en-GB" sz="1600" dirty="0">
                <a:latin typeface="Arial" panose="020B0604020202020204" pitchFamily="34" charset="0"/>
                <a:cs typeface="Arial" panose="020B0604020202020204" pitchFamily="34" charset="0"/>
              </a:rPr>
              <a:t>. </a:t>
            </a:r>
          </a:p>
          <a:p>
            <a:pPr algn="just"/>
            <a:endParaRPr lang="en-GB" sz="1600" dirty="0">
              <a:latin typeface="Arial" panose="020B0604020202020204" pitchFamily="34" charset="0"/>
              <a:cs typeface="Arial" panose="020B0604020202020204" pitchFamily="34" charset="0"/>
            </a:endParaRPr>
          </a:p>
          <a:p>
            <a:pPr algn="just"/>
            <a:r>
              <a:rPr lang="en-GB" sz="1600" i="1" dirty="0">
                <a:latin typeface="Arial" panose="020B0604020202020204" pitchFamily="34" charset="0"/>
                <a:cs typeface="Arial" panose="020B0604020202020204" pitchFamily="34" charset="0"/>
              </a:rPr>
              <a:t>The selection of the note is always guaranteed by the highest probability</a:t>
            </a:r>
            <a:r>
              <a:rPr lang="en-GB" sz="1600" dirty="0">
                <a:latin typeface="Arial" panose="020B0604020202020204" pitchFamily="34" charset="0"/>
                <a:cs typeface="Arial" panose="020B0604020202020204" pitchFamily="34" charset="0"/>
              </a:rPr>
              <a:t> (in case of novelty feature on, the lowest probability): if the note is slow and there’s no compatible grade with high stability, the scanned set of grades becomes the stability/tension set of grades, and so on till tension notes set.</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Output melody can sound weird when the scale selected has particular grades in its definition (enigmatic scale for example, considering its altered grades) or if novelty feature is activated, since tension notes are preferred to stable ones and considered first.</a:t>
            </a:r>
          </a:p>
        </p:txBody>
      </p:sp>
    </p:spTree>
    <p:extLst>
      <p:ext uri="{BB962C8B-B14F-4D97-AF65-F5344CB8AC3E}">
        <p14:creationId xmlns:p14="http://schemas.microsoft.com/office/powerpoint/2010/main" val="3792246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F357BC49-9810-E441-A5DB-C86B2C1F5E4E}"/>
              </a:ext>
            </a:extLst>
          </p:cNvPr>
          <p:cNvSpPr txBox="1"/>
          <p:nvPr/>
        </p:nvSpPr>
        <p:spPr>
          <a:xfrm>
            <a:off x="0" y="795737"/>
            <a:ext cx="1786525" cy="461665"/>
          </a:xfrm>
          <a:prstGeom prst="rect">
            <a:avLst/>
          </a:prstGeom>
          <a:noFill/>
        </p:spPr>
        <p:txBody>
          <a:bodyPr wrap="square" rtlCol="0">
            <a:spAutoFit/>
          </a:bodyPr>
          <a:lstStyle/>
          <a:p>
            <a:r>
              <a:rPr lang="it-IT" sz="1200" dirty="0">
                <a:solidFill>
                  <a:schemeClr val="bg1"/>
                </a:solidFill>
                <a:latin typeface="Arial" panose="020B0604020202020204" pitchFamily="34" charset="0"/>
                <a:cs typeface="Arial" panose="020B0604020202020204" pitchFamily="34" charset="0"/>
              </a:rPr>
              <a:t>Software Architecture</a:t>
            </a:r>
          </a:p>
          <a:p>
            <a:endParaRPr lang="it-IT" sz="1200" dirty="0">
              <a:solidFill>
                <a:schemeClr val="bg1"/>
              </a:solidFill>
              <a:latin typeface="Arial" panose="020B0604020202020204" pitchFamily="34" charset="0"/>
              <a:cs typeface="Arial" panose="020B0604020202020204" pitchFamily="34" charset="0"/>
            </a:endParaRPr>
          </a:p>
        </p:txBody>
      </p:sp>
      <p:sp>
        <p:nvSpPr>
          <p:cNvPr id="15" name="CasellaDiTesto 14">
            <a:extLst>
              <a:ext uri="{FF2B5EF4-FFF2-40B4-BE49-F238E27FC236}">
                <a16:creationId xmlns:a16="http://schemas.microsoft.com/office/drawing/2014/main" id="{3C253A05-1742-D34C-90BF-59C893871968}"/>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2" name="CasellaDiTesto 1">
            <a:extLst>
              <a:ext uri="{FF2B5EF4-FFF2-40B4-BE49-F238E27FC236}">
                <a16:creationId xmlns:a16="http://schemas.microsoft.com/office/drawing/2014/main" id="{4C848E48-FE54-8F4B-BA6A-13BDFFCA0CC8}"/>
              </a:ext>
            </a:extLst>
          </p:cNvPr>
          <p:cNvSpPr txBox="1"/>
          <p:nvPr/>
        </p:nvSpPr>
        <p:spPr>
          <a:xfrm>
            <a:off x="92597" y="1365099"/>
            <a:ext cx="8893539" cy="369332"/>
          </a:xfrm>
          <a:prstGeom prst="rect">
            <a:avLst/>
          </a:prstGeom>
          <a:noFill/>
        </p:spPr>
        <p:txBody>
          <a:bodyPr wrap="square" rtlCol="0">
            <a:spAutoFit/>
          </a:bodyPr>
          <a:lstStyle/>
          <a:p>
            <a:pPr algn="ctr"/>
            <a:r>
              <a:rPr lang="it-IT" b="1" dirty="0">
                <a:latin typeface="Arial" panose="020B0604020202020204" pitchFamily="34" charset="0"/>
                <a:cs typeface="Arial" panose="020B0604020202020204" pitchFamily="34" charset="0"/>
              </a:rPr>
              <a:t>Output </a:t>
            </a:r>
            <a:r>
              <a:rPr lang="it-IT" b="1" dirty="0" err="1">
                <a:latin typeface="Arial" panose="020B0604020202020204" pitchFamily="34" charset="0"/>
                <a:cs typeface="Arial" panose="020B0604020202020204" pitchFamily="34" charset="0"/>
              </a:rPr>
              <a:t>results</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comments</a:t>
            </a:r>
            <a:r>
              <a:rPr lang="it-IT" b="1" dirty="0">
                <a:latin typeface="Arial" panose="020B0604020202020204" pitchFamily="34" charset="0"/>
                <a:cs typeface="Arial" panose="020B0604020202020204" pitchFamily="34" charset="0"/>
              </a:rPr>
              <a:t> and </a:t>
            </a:r>
            <a:r>
              <a:rPr lang="it-IT" b="1" dirty="0" err="1">
                <a:latin typeface="Arial" panose="020B0604020202020204" pitchFamily="34" charset="0"/>
                <a:cs typeface="Arial" panose="020B0604020202020204" pitchFamily="34" charset="0"/>
              </a:rPr>
              <a:t>correctness</a:t>
            </a:r>
            <a:r>
              <a:rPr lang="it-IT" b="1" dirty="0">
                <a:latin typeface="Arial" panose="020B0604020202020204" pitchFamily="34" charset="0"/>
                <a:cs typeface="Arial" panose="020B0604020202020204" pitchFamily="34" charset="0"/>
              </a:rPr>
              <a:t> control</a:t>
            </a:r>
          </a:p>
        </p:txBody>
      </p:sp>
      <p:sp>
        <p:nvSpPr>
          <p:cNvPr id="3" name="CasellaDiTesto 2">
            <a:extLst>
              <a:ext uri="{FF2B5EF4-FFF2-40B4-BE49-F238E27FC236}">
                <a16:creationId xmlns:a16="http://schemas.microsoft.com/office/drawing/2014/main" id="{CDB2DBDA-103B-5F41-B63E-6CBC46691AB2}"/>
              </a:ext>
            </a:extLst>
          </p:cNvPr>
          <p:cNvSpPr txBox="1"/>
          <p:nvPr/>
        </p:nvSpPr>
        <p:spPr>
          <a:xfrm>
            <a:off x="92597" y="1922691"/>
            <a:ext cx="4479403" cy="4031873"/>
          </a:xfrm>
          <a:prstGeom prst="rect">
            <a:avLst/>
          </a:prstGeom>
          <a:noFill/>
        </p:spPr>
        <p:txBody>
          <a:bodyPr wrap="square" rtlCol="0">
            <a:spAutoFit/>
          </a:bodyPr>
          <a:lstStyle/>
          <a:p>
            <a:pPr algn="just"/>
            <a:r>
              <a:rPr lang="en-GB" sz="1600" dirty="0" err="1">
                <a:latin typeface="Arial" panose="020B0604020202020204" pitchFamily="34" charset="0"/>
                <a:cs typeface="Arial" panose="020B0604020202020204" pitchFamily="34" charset="0"/>
              </a:rPr>
              <a:t>Melpody</a:t>
            </a:r>
            <a:r>
              <a:rPr lang="en-GB" sz="1600" dirty="0">
                <a:latin typeface="Arial" panose="020B0604020202020204" pitchFamily="34" charset="0"/>
                <a:cs typeface="Arial" panose="020B0604020202020204" pitchFamily="34" charset="0"/>
              </a:rPr>
              <a:t> creates the output melody applying the phase 3 for each note of the melody abstraction.</a:t>
            </a:r>
          </a:p>
          <a:p>
            <a:pPr algn="just"/>
            <a:endParaRPr lang="en-GB" sz="1600" dirty="0">
              <a:latin typeface="Arial" panose="020B0604020202020204" pitchFamily="34" charset="0"/>
              <a:cs typeface="Arial" panose="020B0604020202020204" pitchFamily="34" charset="0"/>
            </a:endParaRPr>
          </a:p>
          <a:p>
            <a:pPr algn="just"/>
            <a:r>
              <a:rPr lang="en-GB" sz="1600" b="1" dirty="0">
                <a:latin typeface="Arial" panose="020B0604020202020204" pitchFamily="34" charset="0"/>
                <a:cs typeface="Arial" panose="020B0604020202020204" pitchFamily="34" charset="0"/>
              </a:rPr>
              <a:t>Phase 2 is chord-dependent</a:t>
            </a:r>
            <a:r>
              <a:rPr lang="en-GB" sz="1600" dirty="0">
                <a:latin typeface="Arial" panose="020B0604020202020204" pitchFamily="34" charset="0"/>
                <a:cs typeface="Arial" panose="020B0604020202020204" pitchFamily="34" charset="0"/>
              </a:rPr>
              <a:t>: it means that if the note of the melody abstraction is played onto the same chord (in its length) of a previous note, </a:t>
            </a:r>
            <a:r>
              <a:rPr lang="en-GB" sz="1600" b="1" dirty="0">
                <a:latin typeface="Arial" panose="020B0604020202020204" pitchFamily="34" charset="0"/>
                <a:cs typeface="Arial" panose="020B0604020202020204" pitchFamily="34" charset="0"/>
              </a:rPr>
              <a:t>the same scale is considered to achieve a better musical sense</a:t>
            </a:r>
            <a:r>
              <a:rPr lang="en-GB" sz="1600" dirty="0">
                <a:latin typeface="Arial" panose="020B0604020202020204" pitchFamily="34" charset="0"/>
                <a:cs typeface="Arial" panose="020B0604020202020204" pitchFamily="34" charset="0"/>
              </a:rPr>
              <a:t> (locality of the scale).</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From the image, the melody output respects all the constraints set by the melody abstraction: it can be easily stated analysing the distances between consecutive yellow notes compared with the green ones.</a:t>
            </a:r>
          </a:p>
        </p:txBody>
      </p:sp>
      <p:sp>
        <p:nvSpPr>
          <p:cNvPr id="7" name="Rettangolo 6">
            <a:extLst>
              <a:ext uri="{FF2B5EF4-FFF2-40B4-BE49-F238E27FC236}">
                <a16:creationId xmlns:a16="http://schemas.microsoft.com/office/drawing/2014/main" id="{73114BE8-6DBF-E341-A896-6A2107B6F6DF}"/>
              </a:ext>
            </a:extLst>
          </p:cNvPr>
          <p:cNvSpPr/>
          <p:nvPr/>
        </p:nvSpPr>
        <p:spPr>
          <a:xfrm>
            <a:off x="4816901" y="3386580"/>
            <a:ext cx="395925" cy="84841"/>
          </a:xfrm>
          <a:prstGeom prst="rect">
            <a:avLst/>
          </a:prstGeom>
          <a:solidFill>
            <a:srgbClr val="87FF6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E610415E-F0F6-3145-86DC-008A46FFBFAB}"/>
              </a:ext>
            </a:extLst>
          </p:cNvPr>
          <p:cNvSpPr/>
          <p:nvPr/>
        </p:nvSpPr>
        <p:spPr>
          <a:xfrm>
            <a:off x="4816901" y="3553850"/>
            <a:ext cx="395925" cy="84841"/>
          </a:xfrm>
          <a:prstGeom prst="rect">
            <a:avLst/>
          </a:prstGeom>
          <a:solidFill>
            <a:srgbClr val="DFD33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5FC89F03-C1A9-734C-986D-9B2DD6DAEC62}"/>
              </a:ext>
            </a:extLst>
          </p:cNvPr>
          <p:cNvSpPr txBox="1"/>
          <p:nvPr/>
        </p:nvSpPr>
        <p:spPr>
          <a:xfrm>
            <a:off x="5212826" y="3321278"/>
            <a:ext cx="980388" cy="215444"/>
          </a:xfrm>
          <a:prstGeom prst="rect">
            <a:avLst/>
          </a:prstGeom>
          <a:noFill/>
        </p:spPr>
        <p:txBody>
          <a:bodyPr wrap="square" rtlCol="0">
            <a:spAutoFit/>
          </a:bodyPr>
          <a:lstStyle/>
          <a:p>
            <a:r>
              <a:rPr lang="it-IT" sz="800" dirty="0">
                <a:latin typeface="Arial" panose="020B0604020202020204" pitchFamily="34" charset="0"/>
                <a:cs typeface="Arial" panose="020B0604020202020204" pitchFamily="34" charset="0"/>
              </a:rPr>
              <a:t>Output </a:t>
            </a:r>
            <a:r>
              <a:rPr lang="it-IT" sz="800" dirty="0" err="1">
                <a:latin typeface="Arial" panose="020B0604020202020204" pitchFamily="34" charset="0"/>
                <a:cs typeface="Arial" panose="020B0604020202020204" pitchFamily="34" charset="0"/>
              </a:rPr>
              <a:t>melody</a:t>
            </a:r>
            <a:endParaRPr lang="it-IT" sz="800" dirty="0">
              <a:latin typeface="Arial" panose="020B0604020202020204" pitchFamily="34" charset="0"/>
              <a:cs typeface="Arial" panose="020B0604020202020204" pitchFamily="34" charset="0"/>
            </a:endParaRPr>
          </a:p>
        </p:txBody>
      </p:sp>
      <p:sp>
        <p:nvSpPr>
          <p:cNvPr id="13" name="CasellaDiTesto 12">
            <a:extLst>
              <a:ext uri="{FF2B5EF4-FFF2-40B4-BE49-F238E27FC236}">
                <a16:creationId xmlns:a16="http://schemas.microsoft.com/office/drawing/2014/main" id="{1B0F6AE4-2D9D-8245-9D30-A322BB525FD1}"/>
              </a:ext>
            </a:extLst>
          </p:cNvPr>
          <p:cNvSpPr txBox="1"/>
          <p:nvPr/>
        </p:nvSpPr>
        <p:spPr>
          <a:xfrm>
            <a:off x="5212826" y="3488548"/>
            <a:ext cx="1131217" cy="215444"/>
          </a:xfrm>
          <a:prstGeom prst="rect">
            <a:avLst/>
          </a:prstGeom>
          <a:noFill/>
        </p:spPr>
        <p:txBody>
          <a:bodyPr wrap="square" rtlCol="0">
            <a:spAutoFit/>
          </a:bodyPr>
          <a:lstStyle/>
          <a:p>
            <a:r>
              <a:rPr lang="it-IT" sz="800" dirty="0" err="1">
                <a:latin typeface="Arial" panose="020B0604020202020204" pitchFamily="34" charset="0"/>
                <a:cs typeface="Arial" panose="020B0604020202020204" pitchFamily="34" charset="0"/>
              </a:rPr>
              <a:t>Melody</a:t>
            </a:r>
            <a:r>
              <a:rPr lang="it-IT" sz="800" dirty="0">
                <a:latin typeface="Arial" panose="020B0604020202020204" pitchFamily="34" charset="0"/>
                <a:cs typeface="Arial" panose="020B0604020202020204" pitchFamily="34" charset="0"/>
              </a:rPr>
              <a:t> </a:t>
            </a:r>
            <a:r>
              <a:rPr lang="it-IT" sz="800" dirty="0" err="1">
                <a:latin typeface="Arial" panose="020B0604020202020204" pitchFamily="34" charset="0"/>
                <a:cs typeface="Arial" panose="020B0604020202020204" pitchFamily="34" charset="0"/>
              </a:rPr>
              <a:t>Abstraction</a:t>
            </a:r>
            <a:endParaRPr lang="it-IT" sz="800" dirty="0">
              <a:latin typeface="Arial" panose="020B0604020202020204" pitchFamily="34" charset="0"/>
              <a:cs typeface="Arial" panose="020B0604020202020204" pitchFamily="34" charset="0"/>
            </a:endParaRPr>
          </a:p>
        </p:txBody>
      </p:sp>
      <p:pic>
        <p:nvPicPr>
          <p:cNvPr id="40" name="Immagine 39" descr="Immagine che contiene strada, interni&#10;&#10;&#10;&#10;Descrizione generata automaticamente">
            <a:extLst>
              <a:ext uri="{FF2B5EF4-FFF2-40B4-BE49-F238E27FC236}">
                <a16:creationId xmlns:a16="http://schemas.microsoft.com/office/drawing/2014/main" id="{62D13E10-62F9-494C-9F46-0FD79ED75597}"/>
              </a:ext>
            </a:extLst>
          </p:cNvPr>
          <p:cNvPicPr>
            <a:picLocks noChangeAspect="1"/>
          </p:cNvPicPr>
          <p:nvPr/>
        </p:nvPicPr>
        <p:blipFill rotWithShape="1">
          <a:blip r:embed="rId2"/>
          <a:srcRect l="1013"/>
          <a:stretch/>
        </p:blipFill>
        <p:spPr>
          <a:xfrm>
            <a:off x="4711672" y="1799183"/>
            <a:ext cx="4236748" cy="1457342"/>
          </a:xfrm>
          <a:prstGeom prst="rect">
            <a:avLst/>
          </a:prstGeom>
        </p:spPr>
      </p:pic>
      <p:cxnSp>
        <p:nvCxnSpPr>
          <p:cNvPr id="50" name="Connettore 1 49">
            <a:extLst>
              <a:ext uri="{FF2B5EF4-FFF2-40B4-BE49-F238E27FC236}">
                <a16:creationId xmlns:a16="http://schemas.microsoft.com/office/drawing/2014/main" id="{31928BD2-D23C-D346-B6B3-17B5F1C61300}"/>
              </a:ext>
            </a:extLst>
          </p:cNvPr>
          <p:cNvCxnSpPr>
            <a:cxnSpLocks/>
          </p:cNvCxnSpPr>
          <p:nvPr/>
        </p:nvCxnSpPr>
        <p:spPr>
          <a:xfrm>
            <a:off x="5812221" y="1799183"/>
            <a:ext cx="0" cy="145734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51" name="Connettore 1 50">
            <a:extLst>
              <a:ext uri="{FF2B5EF4-FFF2-40B4-BE49-F238E27FC236}">
                <a16:creationId xmlns:a16="http://schemas.microsoft.com/office/drawing/2014/main" id="{DC3CE018-86C9-584F-85E1-278C827A3BE7}"/>
              </a:ext>
            </a:extLst>
          </p:cNvPr>
          <p:cNvCxnSpPr>
            <a:cxnSpLocks/>
          </p:cNvCxnSpPr>
          <p:nvPr/>
        </p:nvCxnSpPr>
        <p:spPr>
          <a:xfrm>
            <a:off x="6847490" y="1799183"/>
            <a:ext cx="0" cy="145734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52" name="Connettore 1 51">
            <a:extLst>
              <a:ext uri="{FF2B5EF4-FFF2-40B4-BE49-F238E27FC236}">
                <a16:creationId xmlns:a16="http://schemas.microsoft.com/office/drawing/2014/main" id="{85AA54C7-6180-284C-BD31-3D6C79039538}"/>
              </a:ext>
            </a:extLst>
          </p:cNvPr>
          <p:cNvCxnSpPr>
            <a:cxnSpLocks/>
          </p:cNvCxnSpPr>
          <p:nvPr/>
        </p:nvCxnSpPr>
        <p:spPr>
          <a:xfrm>
            <a:off x="7903780" y="1799183"/>
            <a:ext cx="0" cy="145734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27" name="CasellaDiTesto 26">
            <a:extLst>
              <a:ext uri="{FF2B5EF4-FFF2-40B4-BE49-F238E27FC236}">
                <a16:creationId xmlns:a16="http://schemas.microsoft.com/office/drawing/2014/main" id="{6A1C69D7-F6E1-ED41-93A8-C8AA55A6FFE7}"/>
              </a:ext>
            </a:extLst>
          </p:cNvPr>
          <p:cNvSpPr txBox="1"/>
          <p:nvPr/>
        </p:nvSpPr>
        <p:spPr>
          <a:xfrm>
            <a:off x="6147548" y="5277457"/>
            <a:ext cx="1337444" cy="215444"/>
          </a:xfrm>
          <a:prstGeom prst="rect">
            <a:avLst/>
          </a:prstGeom>
          <a:noFill/>
        </p:spPr>
        <p:txBody>
          <a:bodyPr wrap="square" rtlCol="0">
            <a:spAutoFit/>
          </a:bodyPr>
          <a:lstStyle/>
          <a:p>
            <a:pPr algn="ctr"/>
            <a:r>
              <a:rPr lang="it-IT" sz="800" i="1" dirty="0" err="1">
                <a:latin typeface="Arial" panose="020B0604020202020204" pitchFamily="34" charset="0"/>
                <a:cs typeface="Arial" panose="020B0604020202020204" pitchFamily="34" charset="0"/>
              </a:rPr>
              <a:t>Harmony</a:t>
            </a:r>
            <a:r>
              <a:rPr lang="it-IT" sz="800" i="1" dirty="0">
                <a:latin typeface="Arial" panose="020B0604020202020204" pitchFamily="34" charset="0"/>
                <a:cs typeface="Arial" panose="020B0604020202020204" pitchFamily="34" charset="0"/>
              </a:rPr>
              <a:t> MIDI file</a:t>
            </a:r>
          </a:p>
        </p:txBody>
      </p:sp>
      <p:pic>
        <p:nvPicPr>
          <p:cNvPr id="29" name="Immagine 28" descr="Immagine che contiene panca, recinto, sedendo, esterni&#10;&#10;&#10;&#10;Descrizione generata automaticamente">
            <a:extLst>
              <a:ext uri="{FF2B5EF4-FFF2-40B4-BE49-F238E27FC236}">
                <a16:creationId xmlns:a16="http://schemas.microsoft.com/office/drawing/2014/main" id="{E7B9E602-EAC9-E64D-B9A0-C076A502F559}"/>
              </a:ext>
            </a:extLst>
          </p:cNvPr>
          <p:cNvPicPr>
            <a:picLocks noChangeAspect="1"/>
          </p:cNvPicPr>
          <p:nvPr/>
        </p:nvPicPr>
        <p:blipFill>
          <a:blip r:embed="rId3"/>
          <a:stretch>
            <a:fillRect/>
          </a:stretch>
        </p:blipFill>
        <p:spPr>
          <a:xfrm>
            <a:off x="4646404" y="4038215"/>
            <a:ext cx="4339732" cy="1085356"/>
          </a:xfrm>
          <a:prstGeom prst="rect">
            <a:avLst/>
          </a:prstGeom>
        </p:spPr>
      </p:pic>
      <p:cxnSp>
        <p:nvCxnSpPr>
          <p:cNvPr id="31" name="Connettore 1 30">
            <a:extLst>
              <a:ext uri="{FF2B5EF4-FFF2-40B4-BE49-F238E27FC236}">
                <a16:creationId xmlns:a16="http://schemas.microsoft.com/office/drawing/2014/main" id="{435E95A9-31B3-4349-BC4B-3BE9C6ECDF54}"/>
              </a:ext>
            </a:extLst>
          </p:cNvPr>
          <p:cNvCxnSpPr>
            <a:cxnSpLocks/>
          </p:cNvCxnSpPr>
          <p:nvPr/>
        </p:nvCxnSpPr>
        <p:spPr>
          <a:xfrm>
            <a:off x="5859342" y="4035560"/>
            <a:ext cx="0" cy="1087337"/>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33" name="Connettore 1 32">
            <a:extLst>
              <a:ext uri="{FF2B5EF4-FFF2-40B4-BE49-F238E27FC236}">
                <a16:creationId xmlns:a16="http://schemas.microsoft.com/office/drawing/2014/main" id="{7D953EBD-E874-A446-9B44-B6E99ABF85AF}"/>
              </a:ext>
            </a:extLst>
          </p:cNvPr>
          <p:cNvCxnSpPr>
            <a:cxnSpLocks/>
          </p:cNvCxnSpPr>
          <p:nvPr/>
        </p:nvCxnSpPr>
        <p:spPr>
          <a:xfrm>
            <a:off x="6904370" y="4035560"/>
            <a:ext cx="0" cy="1087337"/>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34" name="Connettore 1 33">
            <a:extLst>
              <a:ext uri="{FF2B5EF4-FFF2-40B4-BE49-F238E27FC236}">
                <a16:creationId xmlns:a16="http://schemas.microsoft.com/office/drawing/2014/main" id="{6F562B56-CF6A-2B48-98DE-59676EEF2482}"/>
              </a:ext>
            </a:extLst>
          </p:cNvPr>
          <p:cNvCxnSpPr>
            <a:cxnSpLocks/>
          </p:cNvCxnSpPr>
          <p:nvPr/>
        </p:nvCxnSpPr>
        <p:spPr>
          <a:xfrm>
            <a:off x="7938514" y="4043462"/>
            <a:ext cx="0" cy="1087337"/>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78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p:cNvSpPr>
            <a:spLocks noGrp="1"/>
          </p:cNvSpPr>
          <p:nvPr>
            <p:ph idx="1"/>
          </p:nvPr>
        </p:nvSpPr>
        <p:spPr>
          <a:xfrm>
            <a:off x="1181528" y="1417834"/>
            <a:ext cx="7599398" cy="4708329"/>
          </a:xfrm>
        </p:spPr>
        <p:txBody>
          <a:bodyPr>
            <a:normAutofit fontScale="77500" lnSpcReduction="20000"/>
          </a:bodyPr>
          <a:lstStyle/>
          <a:p>
            <a:pPr marL="342900" indent="-342900">
              <a:buFont typeface="Courier New" panose="02070309020205020404" pitchFamily="49" charset="0"/>
              <a:buChar char="o"/>
            </a:pPr>
            <a:r>
              <a:rPr lang="en-GB" sz="2000" b="1" dirty="0">
                <a:latin typeface="Arial" panose="020B0604020202020204" pitchFamily="34" charset="0"/>
                <a:cs typeface="Arial" panose="020B0604020202020204" pitchFamily="34" charset="0"/>
              </a:rPr>
              <a:t>Introduction</a:t>
            </a:r>
            <a:r>
              <a:rPr lang="en-GB" sz="2000" dirty="0">
                <a:latin typeface="Arial" panose="020B0604020202020204" pitchFamily="34" charset="0"/>
                <a:cs typeface="Arial" panose="020B0604020202020204" pitchFamily="34" charset="0"/>
              </a:rPr>
              <a:t> </a:t>
            </a:r>
          </a:p>
          <a:p>
            <a:pPr marL="1085850" lvl="1" indent="-342900">
              <a:buFont typeface="Courier New" panose="02070309020205020404" pitchFamily="49" charset="0"/>
              <a:buChar char="o"/>
            </a:pPr>
            <a:r>
              <a:rPr lang="en-GB" sz="2000" i="1" dirty="0">
                <a:latin typeface="Arial" panose="020B0604020202020204" pitchFamily="34" charset="0"/>
                <a:cs typeface="Arial" panose="020B0604020202020204" pitchFamily="34" charset="0"/>
              </a:rPr>
              <a:t>Artistic needs as general idea of the project</a:t>
            </a:r>
          </a:p>
          <a:p>
            <a:pPr marL="1085850" lvl="1" indent="-342900">
              <a:buFont typeface="Courier New" panose="02070309020205020404" pitchFamily="49" charset="0"/>
              <a:buChar char="o"/>
            </a:pPr>
            <a:r>
              <a:rPr lang="en-GB" sz="2000" i="1" dirty="0">
                <a:latin typeface="Arial" panose="020B0604020202020204" pitchFamily="34" charset="0"/>
                <a:cs typeface="Arial" panose="020B0604020202020204" pitchFamily="34" charset="0"/>
              </a:rPr>
              <a:t>Goals of </a:t>
            </a:r>
            <a:r>
              <a:rPr lang="en-GB" sz="2000" i="1" dirty="0" err="1">
                <a:latin typeface="Arial" panose="020B0604020202020204" pitchFamily="34" charset="0"/>
                <a:cs typeface="Arial" panose="020B0604020202020204" pitchFamily="34" charset="0"/>
              </a:rPr>
              <a:t>Melpody</a:t>
            </a:r>
            <a:endParaRPr lang="en-GB" sz="2000" i="1" dirty="0">
              <a:latin typeface="Arial" panose="020B0604020202020204" pitchFamily="34" charset="0"/>
              <a:cs typeface="Arial" panose="020B0604020202020204" pitchFamily="34" charset="0"/>
            </a:endParaRPr>
          </a:p>
          <a:p>
            <a:pPr marL="1085850" lvl="1" indent="-342900">
              <a:buFont typeface="Courier New" panose="02070309020205020404" pitchFamily="49" charset="0"/>
              <a:buChar char="o"/>
            </a:pPr>
            <a:r>
              <a:rPr lang="en-GB" sz="2000" i="1" dirty="0">
                <a:latin typeface="Arial" panose="020B0604020202020204" pitchFamily="34" charset="0"/>
                <a:cs typeface="Arial" panose="020B0604020202020204" pitchFamily="34" charset="0"/>
              </a:rPr>
              <a:t>Fundamental concepts</a:t>
            </a:r>
          </a:p>
          <a:p>
            <a:pPr marL="1485900" lvl="2" indent="-342900">
              <a:buFont typeface="Courier New" panose="02070309020205020404" pitchFamily="49" charset="0"/>
              <a:buChar char="o"/>
            </a:pPr>
            <a:r>
              <a:rPr lang="en-GB" sz="2000" dirty="0">
                <a:latin typeface="Arial" panose="020B0604020202020204" pitchFamily="34" charset="0"/>
                <a:cs typeface="Arial" panose="020B0604020202020204" pitchFamily="34" charset="0"/>
              </a:rPr>
              <a:t>Harmony</a:t>
            </a:r>
          </a:p>
          <a:p>
            <a:pPr marL="1485900" lvl="2" indent="-342900">
              <a:buFont typeface="Courier New" panose="02070309020205020404" pitchFamily="49" charset="0"/>
              <a:buChar char="o"/>
            </a:pPr>
            <a:r>
              <a:rPr lang="en-GB" sz="2000" dirty="0">
                <a:latin typeface="Arial" panose="020B0604020202020204" pitchFamily="34" charset="0"/>
                <a:cs typeface="Arial" panose="020B0604020202020204" pitchFamily="34" charset="0"/>
              </a:rPr>
              <a:t>Melody Abstraction</a:t>
            </a:r>
          </a:p>
          <a:p>
            <a:pPr marL="1085850" lvl="1" indent="-342900">
              <a:buFont typeface="Courier New" panose="02070309020205020404" pitchFamily="49" charset="0"/>
              <a:buChar char="o"/>
            </a:pPr>
            <a:r>
              <a:rPr lang="en-GB" sz="2000" i="1" dirty="0">
                <a:latin typeface="Arial" panose="020B0604020202020204" pitchFamily="34" charset="0"/>
                <a:cs typeface="Arial" panose="020B0604020202020204" pitchFamily="34" charset="0"/>
              </a:rPr>
              <a:t>Assumptions and errors handling</a:t>
            </a:r>
            <a:endParaRPr lang="en-GB"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endParaRPr lang="en-GB"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GB" sz="2000" b="1" dirty="0">
                <a:latin typeface="Arial" panose="020B0604020202020204" pitchFamily="34" charset="0"/>
                <a:cs typeface="Arial" panose="020B0604020202020204" pitchFamily="34" charset="0"/>
              </a:rPr>
              <a:t>Software architecture</a:t>
            </a:r>
          </a:p>
          <a:p>
            <a:pPr marL="1085850" lvl="1" indent="-342900">
              <a:buFont typeface="Courier New" panose="02070309020205020404" pitchFamily="49" charset="0"/>
              <a:buChar char="o"/>
            </a:pPr>
            <a:r>
              <a:rPr lang="en-GB" sz="2000" i="1" dirty="0">
                <a:latin typeface="Arial" panose="020B0604020202020204" pitchFamily="34" charset="0"/>
                <a:cs typeface="Arial" panose="020B0604020202020204" pitchFamily="34" charset="0"/>
              </a:rPr>
              <a:t>Components and functionalities</a:t>
            </a:r>
          </a:p>
          <a:p>
            <a:pPr marL="1485900" lvl="2" indent="-342900">
              <a:buFont typeface="Courier New" panose="02070309020205020404" pitchFamily="49" charset="0"/>
              <a:buChar char="o"/>
            </a:pPr>
            <a:r>
              <a:rPr lang="en-GB" sz="2000" dirty="0">
                <a:latin typeface="Arial" panose="020B0604020202020204" pitchFamily="34" charset="0"/>
                <a:cs typeface="Arial" panose="020B0604020202020204" pitchFamily="34" charset="0"/>
              </a:rPr>
              <a:t>Phases</a:t>
            </a:r>
          </a:p>
          <a:p>
            <a:pPr marL="1943100" lvl="3" indent="-342900">
              <a:buFont typeface="Courier New" panose="02070309020205020404" pitchFamily="49" charset="0"/>
              <a:buChar char="o"/>
            </a:pPr>
            <a:r>
              <a:rPr lang="en-GB" sz="2000" dirty="0">
                <a:latin typeface="Arial" panose="020B0604020202020204" pitchFamily="34" charset="0"/>
                <a:cs typeface="Arial" panose="020B0604020202020204" pitchFamily="34" charset="0"/>
              </a:rPr>
              <a:t>Scale compatibility process</a:t>
            </a:r>
          </a:p>
          <a:p>
            <a:pPr marL="1943100" lvl="3" indent="-342900">
              <a:buFont typeface="Courier New" panose="02070309020205020404" pitchFamily="49" charset="0"/>
              <a:buChar char="o"/>
            </a:pPr>
            <a:r>
              <a:rPr lang="en-GB" sz="2000" dirty="0">
                <a:latin typeface="Arial" panose="020B0604020202020204" pitchFamily="34" charset="0"/>
                <a:cs typeface="Arial" panose="020B0604020202020204" pitchFamily="34" charset="0"/>
              </a:rPr>
              <a:t>Possible notes filtering process</a:t>
            </a:r>
          </a:p>
          <a:p>
            <a:pPr marL="1085850" lvl="1" indent="-342900">
              <a:buFont typeface="Courier New" panose="02070309020205020404" pitchFamily="49" charset="0"/>
              <a:buChar char="o"/>
            </a:pPr>
            <a:r>
              <a:rPr lang="en-GB" sz="2000" i="1" dirty="0">
                <a:latin typeface="Arial" panose="020B0604020202020204" pitchFamily="34" charset="0"/>
                <a:cs typeface="Arial" panose="020B0604020202020204" pitchFamily="34" charset="0"/>
              </a:rPr>
              <a:t>Note selection criteria</a:t>
            </a:r>
          </a:p>
          <a:p>
            <a:pPr marL="1485900" lvl="2" indent="-342900">
              <a:buFont typeface="Courier New" panose="02070309020205020404" pitchFamily="49" charset="0"/>
              <a:buChar char="o"/>
            </a:pPr>
            <a:r>
              <a:rPr lang="en-GB" sz="2000" dirty="0">
                <a:latin typeface="Arial" panose="020B0604020202020204" pitchFamily="34" charset="0"/>
                <a:cs typeface="Arial" panose="020B0604020202020204" pitchFamily="34" charset="0"/>
              </a:rPr>
              <a:t>Definitions and reasons of the choice	</a:t>
            </a:r>
          </a:p>
          <a:p>
            <a:pPr marL="1085850" lvl="1" indent="-342900">
              <a:buFont typeface="Courier New" panose="02070309020205020404" pitchFamily="49" charset="0"/>
              <a:buChar char="o"/>
            </a:pPr>
            <a:r>
              <a:rPr lang="en-GB" sz="2000" i="1" dirty="0">
                <a:latin typeface="Arial" panose="020B0604020202020204" pitchFamily="34" charset="0"/>
                <a:cs typeface="Arial" panose="020B0604020202020204" pitchFamily="34" charset="0"/>
              </a:rPr>
              <a:t>Output result: comments and correctness control</a:t>
            </a:r>
          </a:p>
          <a:p>
            <a:pPr lvl="1" indent="0">
              <a:buNone/>
            </a:pPr>
            <a:endParaRPr lang="en-GB" sz="2000" i="1"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GB" b="1" dirty="0">
                <a:latin typeface="Arial" panose="020B0604020202020204" pitchFamily="34" charset="0"/>
                <a:cs typeface="Arial" panose="020B0604020202020204" pitchFamily="34" charset="0"/>
              </a:rPr>
              <a:t>Possible improvements</a:t>
            </a:r>
            <a:endParaRPr lang="en-GB" sz="2400" b="1" dirty="0">
              <a:solidFill>
                <a:srgbClr val="728FA5"/>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asellaDiTesto 2">
            <a:extLst>
              <a:ext uri="{FF2B5EF4-FFF2-40B4-BE49-F238E27FC236}">
                <a16:creationId xmlns:a16="http://schemas.microsoft.com/office/drawing/2014/main" id="{7B0FB58C-DD8E-E94E-ADFC-18C56B79E0F2}"/>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F836409B-C15A-F445-A003-271474E4D594}"/>
              </a:ext>
            </a:extLst>
          </p:cNvPr>
          <p:cNvSpPr txBox="1"/>
          <p:nvPr/>
        </p:nvSpPr>
        <p:spPr>
          <a:xfrm>
            <a:off x="92333" y="1455683"/>
            <a:ext cx="1107996" cy="4670480"/>
          </a:xfrm>
          <a:prstGeom prst="rect">
            <a:avLst/>
          </a:prstGeom>
          <a:noFill/>
        </p:spPr>
        <p:txBody>
          <a:bodyPr vert="vert270" wrap="square" rtlCol="0" anchor="ctr">
            <a:spAutoFit/>
          </a:bodyPr>
          <a:lstStyle/>
          <a:p>
            <a:pPr algn="ctr"/>
            <a:r>
              <a:rPr lang="it-IT" sz="6000" dirty="0" err="1">
                <a:solidFill>
                  <a:srgbClr val="728FA5"/>
                </a:solidFill>
                <a:latin typeface="Arial" panose="020B0604020202020204" pitchFamily="34" charset="0"/>
                <a:cs typeface="Arial" panose="020B0604020202020204" pitchFamily="34" charset="0"/>
              </a:rPr>
              <a:t>Overview</a:t>
            </a:r>
            <a:endParaRPr lang="it-IT" sz="6000" dirty="0">
              <a:solidFill>
                <a:srgbClr val="728FA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392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F357BC49-9810-E441-A5DB-C86B2C1F5E4E}"/>
              </a:ext>
            </a:extLst>
          </p:cNvPr>
          <p:cNvSpPr txBox="1"/>
          <p:nvPr/>
        </p:nvSpPr>
        <p:spPr>
          <a:xfrm>
            <a:off x="0" y="795737"/>
            <a:ext cx="1786525" cy="461665"/>
          </a:xfrm>
          <a:prstGeom prst="rect">
            <a:avLst/>
          </a:prstGeom>
          <a:noFill/>
        </p:spPr>
        <p:txBody>
          <a:bodyPr wrap="square" rtlCol="0">
            <a:spAutoFit/>
          </a:bodyPr>
          <a:lstStyle/>
          <a:p>
            <a:r>
              <a:rPr lang="it-IT" sz="1200" dirty="0">
                <a:solidFill>
                  <a:schemeClr val="bg1"/>
                </a:solidFill>
                <a:latin typeface="Arial" panose="020B0604020202020204" pitchFamily="34" charset="0"/>
                <a:cs typeface="Arial" panose="020B0604020202020204" pitchFamily="34" charset="0"/>
              </a:rPr>
              <a:t>Software Architecture</a:t>
            </a:r>
          </a:p>
          <a:p>
            <a:endParaRPr lang="it-IT" sz="1200" dirty="0">
              <a:solidFill>
                <a:schemeClr val="bg1"/>
              </a:solidFill>
              <a:latin typeface="Arial" panose="020B0604020202020204" pitchFamily="34" charset="0"/>
              <a:cs typeface="Arial" panose="020B0604020202020204" pitchFamily="34" charset="0"/>
            </a:endParaRPr>
          </a:p>
        </p:txBody>
      </p:sp>
      <p:sp>
        <p:nvSpPr>
          <p:cNvPr id="15" name="CasellaDiTesto 14">
            <a:extLst>
              <a:ext uri="{FF2B5EF4-FFF2-40B4-BE49-F238E27FC236}">
                <a16:creationId xmlns:a16="http://schemas.microsoft.com/office/drawing/2014/main" id="{3C253A05-1742-D34C-90BF-59C893871968}"/>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2" name="CasellaDiTesto 1">
            <a:extLst>
              <a:ext uri="{FF2B5EF4-FFF2-40B4-BE49-F238E27FC236}">
                <a16:creationId xmlns:a16="http://schemas.microsoft.com/office/drawing/2014/main" id="{4C848E48-FE54-8F4B-BA6A-13BDFFCA0CC8}"/>
              </a:ext>
            </a:extLst>
          </p:cNvPr>
          <p:cNvSpPr txBox="1"/>
          <p:nvPr/>
        </p:nvSpPr>
        <p:spPr>
          <a:xfrm>
            <a:off x="92597" y="1365099"/>
            <a:ext cx="8893539" cy="369332"/>
          </a:xfrm>
          <a:prstGeom prst="rect">
            <a:avLst/>
          </a:prstGeom>
          <a:noFill/>
        </p:spPr>
        <p:txBody>
          <a:bodyPr wrap="square" rtlCol="0">
            <a:spAutoFit/>
          </a:bodyPr>
          <a:lstStyle/>
          <a:p>
            <a:pPr algn="ctr"/>
            <a:r>
              <a:rPr lang="it-IT" b="1" dirty="0">
                <a:latin typeface="Arial" panose="020B0604020202020204" pitchFamily="34" charset="0"/>
                <a:cs typeface="Arial" panose="020B0604020202020204" pitchFamily="34" charset="0"/>
              </a:rPr>
              <a:t>Output </a:t>
            </a:r>
            <a:r>
              <a:rPr lang="it-IT" b="1" dirty="0" err="1">
                <a:latin typeface="Arial" panose="020B0604020202020204" pitchFamily="34" charset="0"/>
                <a:cs typeface="Arial" panose="020B0604020202020204" pitchFamily="34" charset="0"/>
              </a:rPr>
              <a:t>results</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comments</a:t>
            </a:r>
            <a:r>
              <a:rPr lang="it-IT" b="1" dirty="0">
                <a:latin typeface="Arial" panose="020B0604020202020204" pitchFamily="34" charset="0"/>
                <a:cs typeface="Arial" panose="020B0604020202020204" pitchFamily="34" charset="0"/>
              </a:rPr>
              <a:t> and </a:t>
            </a:r>
            <a:r>
              <a:rPr lang="it-IT" b="1" dirty="0" err="1">
                <a:latin typeface="Arial" panose="020B0604020202020204" pitchFamily="34" charset="0"/>
                <a:cs typeface="Arial" panose="020B0604020202020204" pitchFamily="34" charset="0"/>
              </a:rPr>
              <a:t>correctness</a:t>
            </a:r>
            <a:r>
              <a:rPr lang="it-IT" b="1" dirty="0">
                <a:latin typeface="Arial" panose="020B0604020202020204" pitchFamily="34" charset="0"/>
                <a:cs typeface="Arial" panose="020B0604020202020204" pitchFamily="34" charset="0"/>
              </a:rPr>
              <a:t> control</a:t>
            </a:r>
          </a:p>
        </p:txBody>
      </p:sp>
      <p:sp>
        <p:nvSpPr>
          <p:cNvPr id="3" name="CasellaDiTesto 2">
            <a:extLst>
              <a:ext uri="{FF2B5EF4-FFF2-40B4-BE49-F238E27FC236}">
                <a16:creationId xmlns:a16="http://schemas.microsoft.com/office/drawing/2014/main" id="{CDB2DBDA-103B-5F41-B63E-6CBC46691AB2}"/>
              </a:ext>
            </a:extLst>
          </p:cNvPr>
          <p:cNvSpPr txBox="1"/>
          <p:nvPr/>
        </p:nvSpPr>
        <p:spPr>
          <a:xfrm>
            <a:off x="92597" y="1922691"/>
            <a:ext cx="4479403" cy="338554"/>
          </a:xfrm>
          <a:prstGeom prst="rect">
            <a:avLst/>
          </a:prstGeom>
          <a:noFill/>
        </p:spPr>
        <p:txBody>
          <a:bodyPr wrap="square" rtlCol="0">
            <a:spAutoFit/>
          </a:bodyPr>
          <a:lstStyle/>
          <a:p>
            <a:pPr algn="just"/>
            <a:endParaRPr lang="it-IT" sz="1600" dirty="0">
              <a:latin typeface="Arial" panose="020B0604020202020204" pitchFamily="34" charset="0"/>
              <a:cs typeface="Arial" panose="020B0604020202020204" pitchFamily="34" charset="0"/>
            </a:endParaRPr>
          </a:p>
        </p:txBody>
      </p:sp>
      <p:sp>
        <p:nvSpPr>
          <p:cNvPr id="7" name="Rettangolo 6">
            <a:extLst>
              <a:ext uri="{FF2B5EF4-FFF2-40B4-BE49-F238E27FC236}">
                <a16:creationId xmlns:a16="http://schemas.microsoft.com/office/drawing/2014/main" id="{73114BE8-6DBF-E341-A896-6A2107B6F6DF}"/>
              </a:ext>
            </a:extLst>
          </p:cNvPr>
          <p:cNvSpPr/>
          <p:nvPr/>
        </p:nvSpPr>
        <p:spPr>
          <a:xfrm>
            <a:off x="4816901" y="3386580"/>
            <a:ext cx="395925" cy="84841"/>
          </a:xfrm>
          <a:prstGeom prst="rect">
            <a:avLst/>
          </a:prstGeom>
          <a:solidFill>
            <a:srgbClr val="87FF6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E610415E-F0F6-3145-86DC-008A46FFBFAB}"/>
              </a:ext>
            </a:extLst>
          </p:cNvPr>
          <p:cNvSpPr/>
          <p:nvPr/>
        </p:nvSpPr>
        <p:spPr>
          <a:xfrm>
            <a:off x="4816901" y="3553850"/>
            <a:ext cx="395925" cy="84841"/>
          </a:xfrm>
          <a:prstGeom prst="rect">
            <a:avLst/>
          </a:prstGeom>
          <a:solidFill>
            <a:srgbClr val="DFD33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5FC89F03-C1A9-734C-986D-9B2DD6DAEC62}"/>
              </a:ext>
            </a:extLst>
          </p:cNvPr>
          <p:cNvSpPr txBox="1"/>
          <p:nvPr/>
        </p:nvSpPr>
        <p:spPr>
          <a:xfrm>
            <a:off x="5212826" y="3321278"/>
            <a:ext cx="980388" cy="215444"/>
          </a:xfrm>
          <a:prstGeom prst="rect">
            <a:avLst/>
          </a:prstGeom>
          <a:noFill/>
        </p:spPr>
        <p:txBody>
          <a:bodyPr wrap="square" rtlCol="0">
            <a:spAutoFit/>
          </a:bodyPr>
          <a:lstStyle/>
          <a:p>
            <a:r>
              <a:rPr lang="it-IT" sz="800" dirty="0">
                <a:latin typeface="Arial" panose="020B0604020202020204" pitchFamily="34" charset="0"/>
                <a:cs typeface="Arial" panose="020B0604020202020204" pitchFamily="34" charset="0"/>
              </a:rPr>
              <a:t>Output </a:t>
            </a:r>
            <a:r>
              <a:rPr lang="it-IT" sz="800" dirty="0" err="1">
                <a:latin typeface="Arial" panose="020B0604020202020204" pitchFamily="34" charset="0"/>
                <a:cs typeface="Arial" panose="020B0604020202020204" pitchFamily="34" charset="0"/>
              </a:rPr>
              <a:t>melody</a:t>
            </a:r>
            <a:endParaRPr lang="it-IT" sz="800" dirty="0">
              <a:latin typeface="Arial" panose="020B0604020202020204" pitchFamily="34" charset="0"/>
              <a:cs typeface="Arial" panose="020B0604020202020204" pitchFamily="34" charset="0"/>
            </a:endParaRPr>
          </a:p>
        </p:txBody>
      </p:sp>
      <p:sp>
        <p:nvSpPr>
          <p:cNvPr id="13" name="CasellaDiTesto 12">
            <a:extLst>
              <a:ext uri="{FF2B5EF4-FFF2-40B4-BE49-F238E27FC236}">
                <a16:creationId xmlns:a16="http://schemas.microsoft.com/office/drawing/2014/main" id="{1B0F6AE4-2D9D-8245-9D30-A322BB525FD1}"/>
              </a:ext>
            </a:extLst>
          </p:cNvPr>
          <p:cNvSpPr txBox="1"/>
          <p:nvPr/>
        </p:nvSpPr>
        <p:spPr>
          <a:xfrm>
            <a:off x="5212826" y="3488548"/>
            <a:ext cx="1131217" cy="215444"/>
          </a:xfrm>
          <a:prstGeom prst="rect">
            <a:avLst/>
          </a:prstGeom>
          <a:noFill/>
        </p:spPr>
        <p:txBody>
          <a:bodyPr wrap="square" rtlCol="0">
            <a:spAutoFit/>
          </a:bodyPr>
          <a:lstStyle/>
          <a:p>
            <a:r>
              <a:rPr lang="it-IT" sz="800" dirty="0" err="1">
                <a:latin typeface="Arial" panose="020B0604020202020204" pitchFamily="34" charset="0"/>
                <a:cs typeface="Arial" panose="020B0604020202020204" pitchFamily="34" charset="0"/>
              </a:rPr>
              <a:t>Melody</a:t>
            </a:r>
            <a:r>
              <a:rPr lang="it-IT" sz="800" dirty="0">
                <a:latin typeface="Arial" panose="020B0604020202020204" pitchFamily="34" charset="0"/>
                <a:cs typeface="Arial" panose="020B0604020202020204" pitchFamily="34" charset="0"/>
              </a:rPr>
              <a:t> </a:t>
            </a:r>
            <a:r>
              <a:rPr lang="it-IT" sz="800" dirty="0" err="1">
                <a:latin typeface="Arial" panose="020B0604020202020204" pitchFamily="34" charset="0"/>
                <a:cs typeface="Arial" panose="020B0604020202020204" pitchFamily="34" charset="0"/>
              </a:rPr>
              <a:t>Abstraction</a:t>
            </a:r>
            <a:endParaRPr lang="it-IT" sz="800" dirty="0">
              <a:latin typeface="Arial" panose="020B0604020202020204" pitchFamily="34" charset="0"/>
              <a:cs typeface="Arial" panose="020B0604020202020204" pitchFamily="34" charset="0"/>
            </a:endParaRPr>
          </a:p>
        </p:txBody>
      </p:sp>
      <p:pic>
        <p:nvPicPr>
          <p:cNvPr id="40" name="Immagine 39" descr="Immagine che contiene strada, interni&#10;&#10;&#10;&#10;Descrizione generata automaticamente">
            <a:extLst>
              <a:ext uri="{FF2B5EF4-FFF2-40B4-BE49-F238E27FC236}">
                <a16:creationId xmlns:a16="http://schemas.microsoft.com/office/drawing/2014/main" id="{62D13E10-62F9-494C-9F46-0FD79ED75597}"/>
              </a:ext>
            </a:extLst>
          </p:cNvPr>
          <p:cNvPicPr>
            <a:picLocks noChangeAspect="1"/>
          </p:cNvPicPr>
          <p:nvPr/>
        </p:nvPicPr>
        <p:blipFill rotWithShape="1">
          <a:blip r:embed="rId2"/>
          <a:srcRect l="1013"/>
          <a:stretch/>
        </p:blipFill>
        <p:spPr>
          <a:xfrm>
            <a:off x="4711672" y="1799183"/>
            <a:ext cx="4236748" cy="1457342"/>
          </a:xfrm>
          <a:prstGeom prst="rect">
            <a:avLst/>
          </a:prstGeom>
        </p:spPr>
      </p:pic>
      <p:cxnSp>
        <p:nvCxnSpPr>
          <p:cNvPr id="50" name="Connettore 1 49">
            <a:extLst>
              <a:ext uri="{FF2B5EF4-FFF2-40B4-BE49-F238E27FC236}">
                <a16:creationId xmlns:a16="http://schemas.microsoft.com/office/drawing/2014/main" id="{31928BD2-D23C-D346-B6B3-17B5F1C61300}"/>
              </a:ext>
            </a:extLst>
          </p:cNvPr>
          <p:cNvCxnSpPr>
            <a:cxnSpLocks/>
          </p:cNvCxnSpPr>
          <p:nvPr/>
        </p:nvCxnSpPr>
        <p:spPr>
          <a:xfrm>
            <a:off x="5812221" y="1799183"/>
            <a:ext cx="0" cy="145734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51" name="Connettore 1 50">
            <a:extLst>
              <a:ext uri="{FF2B5EF4-FFF2-40B4-BE49-F238E27FC236}">
                <a16:creationId xmlns:a16="http://schemas.microsoft.com/office/drawing/2014/main" id="{DC3CE018-86C9-584F-85E1-278C827A3BE7}"/>
              </a:ext>
            </a:extLst>
          </p:cNvPr>
          <p:cNvCxnSpPr>
            <a:cxnSpLocks/>
          </p:cNvCxnSpPr>
          <p:nvPr/>
        </p:nvCxnSpPr>
        <p:spPr>
          <a:xfrm>
            <a:off x="6847490" y="1799183"/>
            <a:ext cx="0" cy="145734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52" name="Connettore 1 51">
            <a:extLst>
              <a:ext uri="{FF2B5EF4-FFF2-40B4-BE49-F238E27FC236}">
                <a16:creationId xmlns:a16="http://schemas.microsoft.com/office/drawing/2014/main" id="{85AA54C7-6180-284C-BD31-3D6C79039538}"/>
              </a:ext>
            </a:extLst>
          </p:cNvPr>
          <p:cNvCxnSpPr>
            <a:cxnSpLocks/>
          </p:cNvCxnSpPr>
          <p:nvPr/>
        </p:nvCxnSpPr>
        <p:spPr>
          <a:xfrm>
            <a:off x="7903780" y="1799183"/>
            <a:ext cx="0" cy="145734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pic>
        <p:nvPicPr>
          <p:cNvPr id="19" name="Immagine 18">
            <a:extLst>
              <a:ext uri="{FF2B5EF4-FFF2-40B4-BE49-F238E27FC236}">
                <a16:creationId xmlns:a16="http://schemas.microsoft.com/office/drawing/2014/main" id="{DA8F4D2A-3C90-8C42-B390-C27021820DA5}"/>
              </a:ext>
            </a:extLst>
          </p:cNvPr>
          <p:cNvPicPr>
            <a:picLocks noChangeAspect="1"/>
          </p:cNvPicPr>
          <p:nvPr/>
        </p:nvPicPr>
        <p:blipFill>
          <a:blip r:embed="rId3"/>
          <a:stretch>
            <a:fillRect/>
          </a:stretch>
        </p:blipFill>
        <p:spPr>
          <a:xfrm>
            <a:off x="277038" y="4045003"/>
            <a:ext cx="2100683" cy="572210"/>
          </a:xfrm>
          <a:prstGeom prst="rect">
            <a:avLst/>
          </a:prstGeom>
        </p:spPr>
      </p:pic>
      <p:pic>
        <p:nvPicPr>
          <p:cNvPr id="20" name="Immagine 19">
            <a:extLst>
              <a:ext uri="{FF2B5EF4-FFF2-40B4-BE49-F238E27FC236}">
                <a16:creationId xmlns:a16="http://schemas.microsoft.com/office/drawing/2014/main" id="{0E3F7DE7-6EDF-F840-80AA-9C4BC01649EC}"/>
              </a:ext>
            </a:extLst>
          </p:cNvPr>
          <p:cNvPicPr>
            <a:picLocks noChangeAspect="1"/>
          </p:cNvPicPr>
          <p:nvPr/>
        </p:nvPicPr>
        <p:blipFill>
          <a:blip r:embed="rId4"/>
          <a:stretch>
            <a:fillRect/>
          </a:stretch>
        </p:blipFill>
        <p:spPr>
          <a:xfrm>
            <a:off x="264944" y="3081025"/>
            <a:ext cx="2100684" cy="516835"/>
          </a:xfrm>
          <a:prstGeom prst="rect">
            <a:avLst/>
          </a:prstGeom>
        </p:spPr>
      </p:pic>
      <p:pic>
        <p:nvPicPr>
          <p:cNvPr id="21" name="Immagine 20">
            <a:extLst>
              <a:ext uri="{FF2B5EF4-FFF2-40B4-BE49-F238E27FC236}">
                <a16:creationId xmlns:a16="http://schemas.microsoft.com/office/drawing/2014/main" id="{541CBC7D-582E-1443-AB5E-FE13B95387E0}"/>
              </a:ext>
            </a:extLst>
          </p:cNvPr>
          <p:cNvPicPr>
            <a:picLocks noChangeAspect="1"/>
          </p:cNvPicPr>
          <p:nvPr/>
        </p:nvPicPr>
        <p:blipFill>
          <a:blip r:embed="rId5"/>
          <a:stretch>
            <a:fillRect/>
          </a:stretch>
        </p:blipFill>
        <p:spPr>
          <a:xfrm>
            <a:off x="270394" y="2010486"/>
            <a:ext cx="2107327" cy="540490"/>
          </a:xfrm>
          <a:prstGeom prst="rect">
            <a:avLst/>
          </a:prstGeom>
        </p:spPr>
      </p:pic>
      <p:sp>
        <p:nvSpPr>
          <p:cNvPr id="22" name="CasellaDiTesto 21">
            <a:extLst>
              <a:ext uri="{FF2B5EF4-FFF2-40B4-BE49-F238E27FC236}">
                <a16:creationId xmlns:a16="http://schemas.microsoft.com/office/drawing/2014/main" id="{C18C1B93-5513-F941-96C2-22E81653E3C8}"/>
              </a:ext>
            </a:extLst>
          </p:cNvPr>
          <p:cNvSpPr txBox="1"/>
          <p:nvPr/>
        </p:nvSpPr>
        <p:spPr>
          <a:xfrm>
            <a:off x="2445267" y="1922690"/>
            <a:ext cx="1521578" cy="584775"/>
          </a:xfrm>
          <a:prstGeom prst="rect">
            <a:avLst/>
          </a:prstGeom>
          <a:noFill/>
        </p:spPr>
        <p:txBody>
          <a:bodyPr wrap="square" rtlCol="0">
            <a:spAutoFit/>
          </a:bodyPr>
          <a:lstStyle/>
          <a:p>
            <a:r>
              <a:rPr lang="it-IT" sz="1600" dirty="0">
                <a:latin typeface="Arial" panose="020B0604020202020204" pitchFamily="34" charset="0"/>
                <a:cs typeface="Arial" panose="020B0604020202020204" pitchFamily="34" charset="0"/>
              </a:rPr>
              <a:t>1st </a:t>
            </a:r>
            <a:r>
              <a:rPr lang="it-IT" sz="1600" dirty="0" err="1">
                <a:latin typeface="Arial" panose="020B0604020202020204" pitchFamily="34" charset="0"/>
                <a:cs typeface="Arial" panose="020B0604020202020204" pitchFamily="34" charset="0"/>
              </a:rPr>
              <a:t>measure</a:t>
            </a:r>
            <a:r>
              <a:rPr lang="it-IT" sz="1600" dirty="0">
                <a:latin typeface="Arial" panose="020B0604020202020204" pitchFamily="34" charset="0"/>
                <a:cs typeface="Arial" panose="020B0604020202020204" pitchFamily="34" charset="0"/>
              </a:rPr>
              <a:t> scale</a:t>
            </a:r>
          </a:p>
        </p:txBody>
      </p:sp>
      <p:sp>
        <p:nvSpPr>
          <p:cNvPr id="23" name="CasellaDiTesto 22">
            <a:extLst>
              <a:ext uri="{FF2B5EF4-FFF2-40B4-BE49-F238E27FC236}">
                <a16:creationId xmlns:a16="http://schemas.microsoft.com/office/drawing/2014/main" id="{4E172336-8233-DE4A-A404-A0458028FA1B}"/>
              </a:ext>
            </a:extLst>
          </p:cNvPr>
          <p:cNvSpPr txBox="1"/>
          <p:nvPr/>
        </p:nvSpPr>
        <p:spPr>
          <a:xfrm>
            <a:off x="2445264" y="2987786"/>
            <a:ext cx="1521578" cy="584775"/>
          </a:xfrm>
          <a:prstGeom prst="rect">
            <a:avLst/>
          </a:prstGeom>
          <a:noFill/>
        </p:spPr>
        <p:txBody>
          <a:bodyPr wrap="square" rtlCol="0">
            <a:spAutoFit/>
          </a:bodyPr>
          <a:lstStyle/>
          <a:p>
            <a:r>
              <a:rPr lang="it-IT" sz="1600" dirty="0">
                <a:latin typeface="Arial" panose="020B0604020202020204" pitchFamily="34" charset="0"/>
                <a:cs typeface="Arial" panose="020B0604020202020204" pitchFamily="34" charset="0"/>
              </a:rPr>
              <a:t>2nd </a:t>
            </a:r>
            <a:r>
              <a:rPr lang="it-IT" sz="1600" dirty="0" err="1">
                <a:latin typeface="Arial" panose="020B0604020202020204" pitchFamily="34" charset="0"/>
                <a:cs typeface="Arial" panose="020B0604020202020204" pitchFamily="34" charset="0"/>
              </a:rPr>
              <a:t>measure</a:t>
            </a:r>
            <a:r>
              <a:rPr lang="it-IT" sz="1600" dirty="0">
                <a:latin typeface="Arial" panose="020B0604020202020204" pitchFamily="34" charset="0"/>
                <a:cs typeface="Arial" panose="020B0604020202020204" pitchFamily="34" charset="0"/>
              </a:rPr>
              <a:t> scale</a:t>
            </a:r>
          </a:p>
        </p:txBody>
      </p:sp>
      <p:sp>
        <p:nvSpPr>
          <p:cNvPr id="24" name="CasellaDiTesto 23">
            <a:extLst>
              <a:ext uri="{FF2B5EF4-FFF2-40B4-BE49-F238E27FC236}">
                <a16:creationId xmlns:a16="http://schemas.microsoft.com/office/drawing/2014/main" id="{CE28AAEC-51E0-E340-8A7D-B10E31ECAF1E}"/>
              </a:ext>
            </a:extLst>
          </p:cNvPr>
          <p:cNvSpPr txBox="1"/>
          <p:nvPr/>
        </p:nvSpPr>
        <p:spPr>
          <a:xfrm>
            <a:off x="2457359" y="3966266"/>
            <a:ext cx="1521578" cy="584775"/>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3rd measure scale</a:t>
            </a:r>
          </a:p>
        </p:txBody>
      </p:sp>
      <p:sp>
        <p:nvSpPr>
          <p:cNvPr id="25" name="CasellaDiTesto 24">
            <a:extLst>
              <a:ext uri="{FF2B5EF4-FFF2-40B4-BE49-F238E27FC236}">
                <a16:creationId xmlns:a16="http://schemas.microsoft.com/office/drawing/2014/main" id="{3232A9A1-48EA-D647-AF72-44F6FDF635F3}"/>
              </a:ext>
            </a:extLst>
          </p:cNvPr>
          <p:cNvSpPr txBox="1"/>
          <p:nvPr/>
        </p:nvSpPr>
        <p:spPr>
          <a:xfrm>
            <a:off x="2445265" y="5014820"/>
            <a:ext cx="1521578" cy="584775"/>
          </a:xfrm>
          <a:prstGeom prst="rect">
            <a:avLst/>
          </a:prstGeom>
          <a:noFill/>
        </p:spPr>
        <p:txBody>
          <a:bodyPr wrap="square" rtlCol="0">
            <a:spAutoFit/>
          </a:bodyPr>
          <a:lstStyle/>
          <a:p>
            <a:r>
              <a:rPr lang="it-IT" sz="1600" dirty="0">
                <a:latin typeface="Arial" panose="020B0604020202020204" pitchFamily="34" charset="0"/>
                <a:cs typeface="Arial" panose="020B0604020202020204" pitchFamily="34" charset="0"/>
              </a:rPr>
              <a:t>4th </a:t>
            </a:r>
            <a:r>
              <a:rPr lang="it-IT" sz="1600" dirty="0" err="1">
                <a:latin typeface="Arial" panose="020B0604020202020204" pitchFamily="34" charset="0"/>
                <a:cs typeface="Arial" panose="020B0604020202020204" pitchFamily="34" charset="0"/>
              </a:rPr>
              <a:t>measure</a:t>
            </a:r>
            <a:r>
              <a:rPr lang="it-IT" sz="1600" dirty="0">
                <a:latin typeface="Arial" panose="020B0604020202020204" pitchFamily="34" charset="0"/>
                <a:cs typeface="Arial" panose="020B0604020202020204" pitchFamily="34" charset="0"/>
              </a:rPr>
              <a:t> scale</a:t>
            </a:r>
          </a:p>
        </p:txBody>
      </p:sp>
      <p:cxnSp>
        <p:nvCxnSpPr>
          <p:cNvPr id="26" name="Connettore 1 25">
            <a:extLst>
              <a:ext uri="{FF2B5EF4-FFF2-40B4-BE49-F238E27FC236}">
                <a16:creationId xmlns:a16="http://schemas.microsoft.com/office/drawing/2014/main" id="{31165737-F2EE-5D46-AF03-2189FEEEF761}"/>
              </a:ext>
            </a:extLst>
          </p:cNvPr>
          <p:cNvCxnSpPr>
            <a:cxnSpLocks/>
          </p:cNvCxnSpPr>
          <p:nvPr/>
        </p:nvCxnSpPr>
        <p:spPr>
          <a:xfrm>
            <a:off x="1185097" y="3229428"/>
            <a:ext cx="118053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Connettore 1 27">
            <a:extLst>
              <a:ext uri="{FF2B5EF4-FFF2-40B4-BE49-F238E27FC236}">
                <a16:creationId xmlns:a16="http://schemas.microsoft.com/office/drawing/2014/main" id="{FDAF6AFA-35A0-C14A-924F-1DD75113F164}"/>
              </a:ext>
            </a:extLst>
          </p:cNvPr>
          <p:cNvCxnSpPr>
            <a:cxnSpLocks/>
          </p:cNvCxnSpPr>
          <p:nvPr/>
        </p:nvCxnSpPr>
        <p:spPr>
          <a:xfrm>
            <a:off x="1264536" y="2169237"/>
            <a:ext cx="110109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Connettore 1 29">
            <a:extLst>
              <a:ext uri="{FF2B5EF4-FFF2-40B4-BE49-F238E27FC236}">
                <a16:creationId xmlns:a16="http://schemas.microsoft.com/office/drawing/2014/main" id="{BBD4F4B5-7528-CA45-BCD2-9EE345C2EFF3}"/>
              </a:ext>
            </a:extLst>
          </p:cNvPr>
          <p:cNvCxnSpPr>
            <a:cxnSpLocks/>
          </p:cNvCxnSpPr>
          <p:nvPr/>
        </p:nvCxnSpPr>
        <p:spPr>
          <a:xfrm>
            <a:off x="1264536" y="4197518"/>
            <a:ext cx="1113185" cy="0"/>
          </a:xfrm>
          <a:prstGeom prst="line">
            <a:avLst/>
          </a:prstGeom>
        </p:spPr>
        <p:style>
          <a:lnRef idx="2">
            <a:schemeClr val="accent1"/>
          </a:lnRef>
          <a:fillRef idx="0">
            <a:schemeClr val="accent1"/>
          </a:fillRef>
          <a:effectRef idx="1">
            <a:schemeClr val="accent1"/>
          </a:effectRef>
          <a:fontRef idx="minor">
            <a:schemeClr val="tx1"/>
          </a:fontRef>
        </p:style>
      </p:cxnSp>
      <p:pic>
        <p:nvPicPr>
          <p:cNvPr id="32" name="Immagine 31">
            <a:extLst>
              <a:ext uri="{FF2B5EF4-FFF2-40B4-BE49-F238E27FC236}">
                <a16:creationId xmlns:a16="http://schemas.microsoft.com/office/drawing/2014/main" id="{3058C52B-F4B7-FB4F-9205-A5CCA8028F2B}"/>
              </a:ext>
            </a:extLst>
          </p:cNvPr>
          <p:cNvPicPr>
            <a:picLocks noChangeAspect="1"/>
          </p:cNvPicPr>
          <p:nvPr/>
        </p:nvPicPr>
        <p:blipFill>
          <a:blip r:embed="rId6"/>
          <a:stretch>
            <a:fillRect/>
          </a:stretch>
        </p:blipFill>
        <p:spPr>
          <a:xfrm>
            <a:off x="264944" y="5117402"/>
            <a:ext cx="2100685" cy="558183"/>
          </a:xfrm>
          <a:prstGeom prst="rect">
            <a:avLst/>
          </a:prstGeom>
        </p:spPr>
      </p:pic>
      <p:cxnSp>
        <p:nvCxnSpPr>
          <p:cNvPr id="35" name="Connettore 1 34">
            <a:extLst>
              <a:ext uri="{FF2B5EF4-FFF2-40B4-BE49-F238E27FC236}">
                <a16:creationId xmlns:a16="http://schemas.microsoft.com/office/drawing/2014/main" id="{4B5EABBC-6A54-9A49-803A-314023E46AAE}"/>
              </a:ext>
            </a:extLst>
          </p:cNvPr>
          <p:cNvCxnSpPr>
            <a:cxnSpLocks/>
          </p:cNvCxnSpPr>
          <p:nvPr/>
        </p:nvCxnSpPr>
        <p:spPr>
          <a:xfrm>
            <a:off x="1264536" y="5277457"/>
            <a:ext cx="1101092" cy="0"/>
          </a:xfrm>
          <a:prstGeom prst="line">
            <a:avLst/>
          </a:prstGeom>
        </p:spPr>
        <p:style>
          <a:lnRef idx="2">
            <a:schemeClr val="accent1"/>
          </a:lnRef>
          <a:fillRef idx="0">
            <a:schemeClr val="accent1"/>
          </a:fillRef>
          <a:effectRef idx="1">
            <a:schemeClr val="accent1"/>
          </a:effectRef>
          <a:fontRef idx="minor">
            <a:schemeClr val="tx1"/>
          </a:fontRef>
        </p:style>
      </p:cxnSp>
      <p:sp>
        <p:nvSpPr>
          <p:cNvPr id="39" name="CasellaDiTesto 38">
            <a:extLst>
              <a:ext uri="{FF2B5EF4-FFF2-40B4-BE49-F238E27FC236}">
                <a16:creationId xmlns:a16="http://schemas.microsoft.com/office/drawing/2014/main" id="{DC555794-664A-3C42-9E10-E8200157C746}"/>
              </a:ext>
            </a:extLst>
          </p:cNvPr>
          <p:cNvSpPr txBox="1"/>
          <p:nvPr/>
        </p:nvSpPr>
        <p:spPr>
          <a:xfrm>
            <a:off x="6147548" y="5277457"/>
            <a:ext cx="1337444" cy="215444"/>
          </a:xfrm>
          <a:prstGeom prst="rect">
            <a:avLst/>
          </a:prstGeom>
          <a:noFill/>
        </p:spPr>
        <p:txBody>
          <a:bodyPr wrap="square" rtlCol="0">
            <a:spAutoFit/>
          </a:bodyPr>
          <a:lstStyle/>
          <a:p>
            <a:pPr algn="ctr"/>
            <a:r>
              <a:rPr lang="it-IT" sz="800" i="1" dirty="0" err="1">
                <a:latin typeface="Arial" panose="020B0604020202020204" pitchFamily="34" charset="0"/>
                <a:cs typeface="Arial" panose="020B0604020202020204" pitchFamily="34" charset="0"/>
              </a:rPr>
              <a:t>Harmony</a:t>
            </a:r>
            <a:r>
              <a:rPr lang="it-IT" sz="800" i="1" dirty="0">
                <a:latin typeface="Arial" panose="020B0604020202020204" pitchFamily="34" charset="0"/>
                <a:cs typeface="Arial" panose="020B0604020202020204" pitchFamily="34" charset="0"/>
              </a:rPr>
              <a:t> MIDI file</a:t>
            </a:r>
          </a:p>
        </p:txBody>
      </p:sp>
      <p:pic>
        <p:nvPicPr>
          <p:cNvPr id="41" name="Immagine 40" descr="Immagine che contiene panca, recinto, sedendo, esterni&#10;&#10;&#10;&#10;Descrizione generata automaticamente">
            <a:extLst>
              <a:ext uri="{FF2B5EF4-FFF2-40B4-BE49-F238E27FC236}">
                <a16:creationId xmlns:a16="http://schemas.microsoft.com/office/drawing/2014/main" id="{76F00F8A-4F2C-7345-8597-6AB0A03AD090}"/>
              </a:ext>
            </a:extLst>
          </p:cNvPr>
          <p:cNvPicPr>
            <a:picLocks noChangeAspect="1"/>
          </p:cNvPicPr>
          <p:nvPr/>
        </p:nvPicPr>
        <p:blipFill>
          <a:blip r:embed="rId7"/>
          <a:stretch>
            <a:fillRect/>
          </a:stretch>
        </p:blipFill>
        <p:spPr>
          <a:xfrm>
            <a:off x="4646404" y="4038215"/>
            <a:ext cx="4339732" cy="1085356"/>
          </a:xfrm>
          <a:prstGeom prst="rect">
            <a:avLst/>
          </a:prstGeom>
        </p:spPr>
      </p:pic>
      <p:cxnSp>
        <p:nvCxnSpPr>
          <p:cNvPr id="42" name="Connettore 1 41">
            <a:extLst>
              <a:ext uri="{FF2B5EF4-FFF2-40B4-BE49-F238E27FC236}">
                <a16:creationId xmlns:a16="http://schemas.microsoft.com/office/drawing/2014/main" id="{B8B9FA46-433C-854F-98BB-2471AF1F3317}"/>
              </a:ext>
            </a:extLst>
          </p:cNvPr>
          <p:cNvCxnSpPr>
            <a:cxnSpLocks/>
          </p:cNvCxnSpPr>
          <p:nvPr/>
        </p:nvCxnSpPr>
        <p:spPr>
          <a:xfrm>
            <a:off x="5859342" y="4035560"/>
            <a:ext cx="0" cy="1087337"/>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43" name="Connettore 1 42">
            <a:extLst>
              <a:ext uri="{FF2B5EF4-FFF2-40B4-BE49-F238E27FC236}">
                <a16:creationId xmlns:a16="http://schemas.microsoft.com/office/drawing/2014/main" id="{897536D8-25A5-4848-8344-180C6F01D9FB}"/>
              </a:ext>
            </a:extLst>
          </p:cNvPr>
          <p:cNvCxnSpPr>
            <a:cxnSpLocks/>
          </p:cNvCxnSpPr>
          <p:nvPr/>
        </p:nvCxnSpPr>
        <p:spPr>
          <a:xfrm>
            <a:off x="6904370" y="4035560"/>
            <a:ext cx="0" cy="1087337"/>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44" name="Connettore 1 43">
            <a:extLst>
              <a:ext uri="{FF2B5EF4-FFF2-40B4-BE49-F238E27FC236}">
                <a16:creationId xmlns:a16="http://schemas.microsoft.com/office/drawing/2014/main" id="{E32C9F77-3CBE-2C45-A902-06BB84C94E17}"/>
              </a:ext>
            </a:extLst>
          </p:cNvPr>
          <p:cNvCxnSpPr>
            <a:cxnSpLocks/>
          </p:cNvCxnSpPr>
          <p:nvPr/>
        </p:nvCxnSpPr>
        <p:spPr>
          <a:xfrm>
            <a:off x="7938514" y="4043462"/>
            <a:ext cx="0" cy="1087337"/>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4" name="CasellaDiTesto 3">
            <a:extLst>
              <a:ext uri="{FF2B5EF4-FFF2-40B4-BE49-F238E27FC236}">
                <a16:creationId xmlns:a16="http://schemas.microsoft.com/office/drawing/2014/main" id="{7A6A7E1F-85F9-5A42-9CC2-DBFDB4350AAF}"/>
              </a:ext>
            </a:extLst>
          </p:cNvPr>
          <p:cNvSpPr txBox="1"/>
          <p:nvPr/>
        </p:nvSpPr>
        <p:spPr>
          <a:xfrm>
            <a:off x="-203976" y="5799749"/>
            <a:ext cx="4038115" cy="184666"/>
          </a:xfrm>
          <a:prstGeom prst="rect">
            <a:avLst/>
          </a:prstGeom>
          <a:noFill/>
        </p:spPr>
        <p:txBody>
          <a:bodyPr wrap="square" rtlCol="0">
            <a:spAutoFit/>
          </a:bodyPr>
          <a:lstStyle/>
          <a:p>
            <a:pPr algn="ctr"/>
            <a:r>
              <a:rPr lang="it-IT" sz="600" dirty="0" err="1">
                <a:latin typeface="Arial" panose="020B0604020202020204" pitchFamily="34" charset="0"/>
                <a:cs typeface="Arial" panose="020B0604020202020204" pitchFamily="34" charset="0"/>
              </a:rPr>
              <a:t>Root</a:t>
            </a:r>
            <a:r>
              <a:rPr lang="it-IT" sz="600" dirty="0">
                <a:latin typeface="Arial" panose="020B0604020202020204" pitchFamily="34" charset="0"/>
                <a:cs typeface="Arial" panose="020B0604020202020204" pitchFamily="34" charset="0"/>
              </a:rPr>
              <a:t> of scale </a:t>
            </a:r>
            <a:r>
              <a:rPr lang="it-IT" sz="600" dirty="0" err="1">
                <a:latin typeface="Arial" panose="020B0604020202020204" pitchFamily="34" charset="0"/>
                <a:cs typeface="Arial" panose="020B0604020202020204" pitchFamily="34" charset="0"/>
              </a:rPr>
              <a:t>selected</a:t>
            </a:r>
            <a:r>
              <a:rPr lang="it-IT" sz="600" dirty="0">
                <a:latin typeface="Arial" panose="020B0604020202020204" pitchFamily="34" charset="0"/>
                <a:cs typeface="Arial" panose="020B0604020202020204" pitchFamily="34" charset="0"/>
              </a:rPr>
              <a:t> can be </a:t>
            </a:r>
            <a:r>
              <a:rPr lang="it-IT" sz="600" dirty="0" err="1">
                <a:latin typeface="Arial" panose="020B0604020202020204" pitchFamily="34" charset="0"/>
                <a:cs typeface="Arial" panose="020B0604020202020204" pitchFamily="34" charset="0"/>
              </a:rPr>
              <a:t>restricted</a:t>
            </a:r>
            <a:r>
              <a:rPr lang="it-IT" sz="600" dirty="0">
                <a:latin typeface="Arial" panose="020B0604020202020204" pitchFamily="34" charset="0"/>
                <a:cs typeface="Arial" panose="020B0604020202020204" pitchFamily="34" charset="0"/>
              </a:rPr>
              <a:t> to the </a:t>
            </a:r>
            <a:r>
              <a:rPr lang="it-IT" sz="600" dirty="0" err="1">
                <a:latin typeface="Arial" panose="020B0604020202020204" pitchFamily="34" charset="0"/>
                <a:cs typeface="Arial" panose="020B0604020202020204" pitchFamily="34" charset="0"/>
              </a:rPr>
              <a:t>root</a:t>
            </a:r>
            <a:r>
              <a:rPr lang="it-IT" sz="600" dirty="0">
                <a:latin typeface="Arial" panose="020B0604020202020204" pitchFamily="34" charset="0"/>
                <a:cs typeface="Arial" panose="020B0604020202020204" pitchFamily="34" charset="0"/>
              </a:rPr>
              <a:t> of the </a:t>
            </a:r>
            <a:r>
              <a:rPr lang="it-IT" sz="600" dirty="0" err="1">
                <a:latin typeface="Arial" panose="020B0604020202020204" pitchFamily="34" charset="0"/>
                <a:cs typeface="Arial" panose="020B0604020202020204" pitchFamily="34" charset="0"/>
              </a:rPr>
              <a:t>harmony</a:t>
            </a:r>
            <a:r>
              <a:rPr lang="it-IT" sz="600" dirty="0">
                <a:latin typeface="Arial" panose="020B0604020202020204" pitchFamily="34" charset="0"/>
                <a:cs typeface="Arial" panose="020B0604020202020204" pitchFamily="34" charset="0"/>
              </a:rPr>
              <a:t>, the </a:t>
            </a:r>
            <a:r>
              <a:rPr lang="it-IT" sz="600" dirty="0" err="1">
                <a:latin typeface="Arial" panose="020B0604020202020204" pitchFamily="34" charset="0"/>
                <a:cs typeface="Arial" panose="020B0604020202020204" pitchFamily="34" charset="0"/>
              </a:rPr>
              <a:t>lowest</a:t>
            </a:r>
            <a:r>
              <a:rPr lang="it-IT" sz="600" dirty="0">
                <a:latin typeface="Arial" panose="020B0604020202020204" pitchFamily="34" charset="0"/>
                <a:cs typeface="Arial" panose="020B0604020202020204" pitchFamily="34" charset="0"/>
              </a:rPr>
              <a:t> note of the </a:t>
            </a:r>
            <a:r>
              <a:rPr lang="it-IT" sz="600" dirty="0" err="1">
                <a:latin typeface="Arial" panose="020B0604020202020204" pitchFamily="34" charset="0"/>
                <a:cs typeface="Arial" panose="020B0604020202020204" pitchFamily="34" charset="0"/>
              </a:rPr>
              <a:t>chord</a:t>
            </a:r>
            <a:endParaRPr lang="it-IT"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4502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F357BC49-9810-E441-A5DB-C86B2C1F5E4E}"/>
              </a:ext>
            </a:extLst>
          </p:cNvPr>
          <p:cNvSpPr txBox="1"/>
          <p:nvPr/>
        </p:nvSpPr>
        <p:spPr>
          <a:xfrm>
            <a:off x="0" y="795737"/>
            <a:ext cx="1786525" cy="461665"/>
          </a:xfrm>
          <a:prstGeom prst="rect">
            <a:avLst/>
          </a:prstGeom>
          <a:noFill/>
        </p:spPr>
        <p:txBody>
          <a:bodyPr wrap="square" rtlCol="0">
            <a:spAutoFit/>
          </a:bodyPr>
          <a:lstStyle/>
          <a:p>
            <a:r>
              <a:rPr lang="it-IT" sz="1200" dirty="0">
                <a:solidFill>
                  <a:schemeClr val="bg1"/>
                </a:solidFill>
                <a:latin typeface="Arial" panose="020B0604020202020204" pitchFamily="34" charset="0"/>
                <a:cs typeface="Arial" panose="020B0604020202020204" pitchFamily="34" charset="0"/>
              </a:rPr>
              <a:t>Software Architecture</a:t>
            </a:r>
          </a:p>
          <a:p>
            <a:endParaRPr lang="it-IT" sz="1200" dirty="0">
              <a:solidFill>
                <a:schemeClr val="bg1"/>
              </a:solidFill>
              <a:latin typeface="Arial" panose="020B0604020202020204" pitchFamily="34" charset="0"/>
              <a:cs typeface="Arial" panose="020B0604020202020204" pitchFamily="34" charset="0"/>
            </a:endParaRPr>
          </a:p>
        </p:txBody>
      </p:sp>
      <p:sp>
        <p:nvSpPr>
          <p:cNvPr id="15" name="CasellaDiTesto 14">
            <a:extLst>
              <a:ext uri="{FF2B5EF4-FFF2-40B4-BE49-F238E27FC236}">
                <a16:creationId xmlns:a16="http://schemas.microsoft.com/office/drawing/2014/main" id="{3C253A05-1742-D34C-90BF-59C893871968}"/>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2" name="CasellaDiTesto 1">
            <a:extLst>
              <a:ext uri="{FF2B5EF4-FFF2-40B4-BE49-F238E27FC236}">
                <a16:creationId xmlns:a16="http://schemas.microsoft.com/office/drawing/2014/main" id="{4C848E48-FE54-8F4B-BA6A-13BDFFCA0CC8}"/>
              </a:ext>
            </a:extLst>
          </p:cNvPr>
          <p:cNvSpPr txBox="1"/>
          <p:nvPr/>
        </p:nvSpPr>
        <p:spPr>
          <a:xfrm>
            <a:off x="92597" y="1365099"/>
            <a:ext cx="8893539" cy="369332"/>
          </a:xfrm>
          <a:prstGeom prst="rect">
            <a:avLst/>
          </a:prstGeom>
          <a:noFill/>
        </p:spPr>
        <p:txBody>
          <a:bodyPr wrap="square" rtlCol="0">
            <a:spAutoFit/>
          </a:bodyPr>
          <a:lstStyle/>
          <a:p>
            <a:pPr algn="ctr"/>
            <a:r>
              <a:rPr lang="it-IT" b="1" dirty="0">
                <a:latin typeface="Arial" panose="020B0604020202020204" pitchFamily="34" charset="0"/>
                <a:cs typeface="Arial" panose="020B0604020202020204" pitchFamily="34" charset="0"/>
              </a:rPr>
              <a:t>Output </a:t>
            </a:r>
            <a:r>
              <a:rPr lang="it-IT" b="1" dirty="0" err="1">
                <a:latin typeface="Arial" panose="020B0604020202020204" pitchFamily="34" charset="0"/>
                <a:cs typeface="Arial" panose="020B0604020202020204" pitchFamily="34" charset="0"/>
              </a:rPr>
              <a:t>results</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comments</a:t>
            </a:r>
            <a:r>
              <a:rPr lang="it-IT" b="1" dirty="0">
                <a:latin typeface="Arial" panose="020B0604020202020204" pitchFamily="34" charset="0"/>
                <a:cs typeface="Arial" panose="020B0604020202020204" pitchFamily="34" charset="0"/>
              </a:rPr>
              <a:t> and </a:t>
            </a:r>
            <a:r>
              <a:rPr lang="it-IT" b="1" dirty="0" err="1">
                <a:latin typeface="Arial" panose="020B0604020202020204" pitchFamily="34" charset="0"/>
                <a:cs typeface="Arial" panose="020B0604020202020204" pitchFamily="34" charset="0"/>
              </a:rPr>
              <a:t>correctness</a:t>
            </a:r>
            <a:r>
              <a:rPr lang="it-IT" b="1" dirty="0">
                <a:latin typeface="Arial" panose="020B0604020202020204" pitchFamily="34" charset="0"/>
                <a:cs typeface="Arial" panose="020B0604020202020204" pitchFamily="34" charset="0"/>
              </a:rPr>
              <a:t> control</a:t>
            </a:r>
          </a:p>
        </p:txBody>
      </p:sp>
      <p:sp>
        <p:nvSpPr>
          <p:cNvPr id="5" name="CasellaDiTesto 4">
            <a:extLst>
              <a:ext uri="{FF2B5EF4-FFF2-40B4-BE49-F238E27FC236}">
                <a16:creationId xmlns:a16="http://schemas.microsoft.com/office/drawing/2014/main" id="{3AFE3321-E0F9-4647-82A6-26EF8A7D52D0}"/>
              </a:ext>
            </a:extLst>
          </p:cNvPr>
          <p:cNvSpPr txBox="1"/>
          <p:nvPr/>
        </p:nvSpPr>
        <p:spPr>
          <a:xfrm>
            <a:off x="92597" y="1842128"/>
            <a:ext cx="8893539" cy="3539430"/>
          </a:xfrm>
          <a:prstGeom prst="rect">
            <a:avLst/>
          </a:prstGeom>
          <a:noFill/>
        </p:spPr>
        <p:txBody>
          <a:bodyPr wrap="square" rtlCol="0">
            <a:spAutoFit/>
          </a:bodyPr>
          <a:lstStyle/>
          <a:p>
            <a:pPr algn="just"/>
            <a:r>
              <a:rPr lang="en-GB" sz="1600" dirty="0" err="1">
                <a:latin typeface="Arial" panose="020B0604020202020204" pitchFamily="34" charset="0"/>
                <a:cs typeface="Arial" panose="020B0604020202020204" pitchFamily="34" charset="0"/>
              </a:rPr>
              <a:t>Melpody</a:t>
            </a:r>
            <a:r>
              <a:rPr lang="en-GB" sz="1600" dirty="0">
                <a:latin typeface="Arial" panose="020B0604020202020204" pitchFamily="34" charset="0"/>
                <a:cs typeface="Arial" panose="020B0604020202020204" pitchFamily="34" charset="0"/>
              </a:rPr>
              <a:t> behaviour, considering the final status of the executions, is strictly dependent from all the parameters used to generate notes: to be more specific, since the melody abstraction describes a range of distance and the note is chosen by the selection criteria, it’s not possible to guarantee the presence of a compatible grade. In this case a change of scale occurs and so on till a compatible grade in a possible scale is found.</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If the 3rd grade of the chord is present in the chord definitions in the MIDI file (considering the modular distance from the root note of the chord), the program in the worst case may not conclude the execution but shows an alert on unavailability of possible scales (since possible scales are filtered on the colour of the mode).</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In other words, even if the input files and the possible scales selected are the same, the execution of the program could end with error caused by the selection of different grades (of heptatonic scale).</a:t>
            </a:r>
          </a:p>
        </p:txBody>
      </p:sp>
    </p:spTree>
    <p:extLst>
      <p:ext uri="{BB962C8B-B14F-4D97-AF65-F5344CB8AC3E}">
        <p14:creationId xmlns:p14="http://schemas.microsoft.com/office/powerpoint/2010/main" val="697337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F357BC49-9810-E441-A5DB-C86B2C1F5E4E}"/>
              </a:ext>
            </a:extLst>
          </p:cNvPr>
          <p:cNvSpPr txBox="1"/>
          <p:nvPr/>
        </p:nvSpPr>
        <p:spPr>
          <a:xfrm>
            <a:off x="0" y="795737"/>
            <a:ext cx="1786525" cy="276999"/>
          </a:xfrm>
          <a:prstGeom prst="rect">
            <a:avLst/>
          </a:prstGeom>
          <a:noFill/>
        </p:spPr>
        <p:txBody>
          <a:bodyPr wrap="square" rtlCol="0">
            <a:spAutoFit/>
          </a:bodyPr>
          <a:lstStyle/>
          <a:p>
            <a:r>
              <a:rPr lang="it-IT" sz="1200" dirty="0" err="1">
                <a:solidFill>
                  <a:schemeClr val="bg1"/>
                </a:solidFill>
                <a:latin typeface="Arial" panose="020B0604020202020204" pitchFamily="34" charset="0"/>
                <a:cs typeface="Arial" panose="020B0604020202020204" pitchFamily="34" charset="0"/>
              </a:rPr>
              <a:t>Possible</a:t>
            </a:r>
            <a:r>
              <a:rPr lang="it-IT" sz="1200" dirty="0">
                <a:solidFill>
                  <a:schemeClr val="bg1"/>
                </a:solidFill>
                <a:latin typeface="Arial" panose="020B0604020202020204" pitchFamily="34" charset="0"/>
                <a:cs typeface="Arial" panose="020B0604020202020204" pitchFamily="34" charset="0"/>
              </a:rPr>
              <a:t> </a:t>
            </a:r>
            <a:r>
              <a:rPr lang="it-IT" sz="1200" dirty="0" err="1">
                <a:solidFill>
                  <a:schemeClr val="bg1"/>
                </a:solidFill>
                <a:latin typeface="Arial" panose="020B0604020202020204" pitchFamily="34" charset="0"/>
                <a:cs typeface="Arial" panose="020B0604020202020204" pitchFamily="34" charset="0"/>
              </a:rPr>
              <a:t>improvements</a:t>
            </a:r>
            <a:endParaRPr lang="it-IT" sz="1200" dirty="0">
              <a:solidFill>
                <a:schemeClr val="bg1"/>
              </a:solidFill>
              <a:latin typeface="Arial" panose="020B0604020202020204" pitchFamily="34" charset="0"/>
              <a:cs typeface="Arial" panose="020B0604020202020204" pitchFamily="34" charset="0"/>
            </a:endParaRPr>
          </a:p>
        </p:txBody>
      </p:sp>
      <p:sp>
        <p:nvSpPr>
          <p:cNvPr id="15" name="CasellaDiTesto 14">
            <a:extLst>
              <a:ext uri="{FF2B5EF4-FFF2-40B4-BE49-F238E27FC236}">
                <a16:creationId xmlns:a16="http://schemas.microsoft.com/office/drawing/2014/main" id="{3C253A05-1742-D34C-90BF-59C893871968}"/>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2" name="CasellaDiTesto 1">
            <a:extLst>
              <a:ext uri="{FF2B5EF4-FFF2-40B4-BE49-F238E27FC236}">
                <a16:creationId xmlns:a16="http://schemas.microsoft.com/office/drawing/2014/main" id="{4C848E48-FE54-8F4B-BA6A-13BDFFCA0CC8}"/>
              </a:ext>
            </a:extLst>
          </p:cNvPr>
          <p:cNvSpPr txBox="1"/>
          <p:nvPr/>
        </p:nvSpPr>
        <p:spPr>
          <a:xfrm>
            <a:off x="92597" y="1365099"/>
            <a:ext cx="8893539" cy="369332"/>
          </a:xfrm>
          <a:prstGeom prst="rect">
            <a:avLst/>
          </a:prstGeom>
          <a:noFill/>
        </p:spPr>
        <p:txBody>
          <a:bodyPr wrap="square" rtlCol="0">
            <a:spAutoFit/>
          </a:bodyPr>
          <a:lstStyle/>
          <a:p>
            <a:pPr algn="ctr"/>
            <a:r>
              <a:rPr lang="it-IT" b="1" dirty="0" err="1">
                <a:latin typeface="Arial" panose="020B0604020202020204" pitchFamily="34" charset="0"/>
                <a:cs typeface="Arial" panose="020B0604020202020204" pitchFamily="34" charset="0"/>
              </a:rPr>
              <a:t>Possible</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improvements</a:t>
            </a:r>
            <a:endParaRPr lang="it-IT" b="1" dirty="0">
              <a:latin typeface="Arial" panose="020B0604020202020204" pitchFamily="34" charset="0"/>
              <a:cs typeface="Arial" panose="020B0604020202020204" pitchFamily="34" charset="0"/>
            </a:endParaRPr>
          </a:p>
        </p:txBody>
      </p:sp>
      <p:sp>
        <p:nvSpPr>
          <p:cNvPr id="5" name="CasellaDiTesto 4">
            <a:extLst>
              <a:ext uri="{FF2B5EF4-FFF2-40B4-BE49-F238E27FC236}">
                <a16:creationId xmlns:a16="http://schemas.microsoft.com/office/drawing/2014/main" id="{1BB00C7E-3B19-8B47-9C5A-BE3465CF9573}"/>
              </a:ext>
            </a:extLst>
          </p:cNvPr>
          <p:cNvSpPr txBox="1"/>
          <p:nvPr/>
        </p:nvSpPr>
        <p:spPr>
          <a:xfrm>
            <a:off x="92597" y="1734431"/>
            <a:ext cx="8961756" cy="338554"/>
          </a:xfrm>
          <a:prstGeom prst="rect">
            <a:avLst/>
          </a:prstGeom>
          <a:noFill/>
        </p:spPr>
        <p:txBody>
          <a:bodyPr wrap="square" rtlCol="0">
            <a:spAutoFit/>
          </a:bodyPr>
          <a:lstStyle/>
          <a:p>
            <a:r>
              <a:rPr lang="en-GB" sz="1600" dirty="0" err="1">
                <a:latin typeface="Arial" panose="020B0604020202020204" pitchFamily="34" charset="0"/>
                <a:cs typeface="Arial" panose="020B0604020202020204" pitchFamily="34" charset="0"/>
              </a:rPr>
              <a:t>Melpody</a:t>
            </a:r>
            <a:r>
              <a:rPr lang="en-GB" sz="1600" dirty="0">
                <a:latin typeface="Arial" panose="020B0604020202020204" pitchFamily="34" charset="0"/>
                <a:cs typeface="Arial" panose="020B0604020202020204" pitchFamily="34" charset="0"/>
              </a:rPr>
              <a:t> improvements can affect different areas:</a:t>
            </a:r>
          </a:p>
        </p:txBody>
      </p:sp>
      <p:sp>
        <p:nvSpPr>
          <p:cNvPr id="6" name="CasellaDiTesto 5">
            <a:extLst>
              <a:ext uri="{FF2B5EF4-FFF2-40B4-BE49-F238E27FC236}">
                <a16:creationId xmlns:a16="http://schemas.microsoft.com/office/drawing/2014/main" id="{6F4FA493-DF3B-0146-AE5D-E7A446C7D76A}"/>
              </a:ext>
            </a:extLst>
          </p:cNvPr>
          <p:cNvSpPr txBox="1"/>
          <p:nvPr/>
        </p:nvSpPr>
        <p:spPr>
          <a:xfrm>
            <a:off x="92597" y="4183604"/>
            <a:ext cx="4479403" cy="1938992"/>
          </a:xfrm>
          <a:prstGeom prst="rect">
            <a:avLst/>
          </a:prstGeom>
          <a:noFill/>
        </p:spPr>
        <p:txBody>
          <a:bodyPr wrap="square" rtlCol="0">
            <a:spAutoFit/>
          </a:bodyPr>
          <a:lstStyle/>
          <a:p>
            <a:pPr algn="just"/>
            <a:r>
              <a:rPr lang="en-GB" sz="1200" b="1" dirty="0">
                <a:latin typeface="Arial" panose="020B0604020202020204" pitchFamily="34" charset="0"/>
                <a:cs typeface="Arial" panose="020B0604020202020204" pitchFamily="34" charset="0"/>
              </a:rPr>
              <a:t>Pattern recognition:</a:t>
            </a:r>
            <a:r>
              <a:rPr lang="en-GB" sz="1200" dirty="0">
                <a:latin typeface="Arial" panose="020B0604020202020204" pitchFamily="34" charset="0"/>
                <a:cs typeface="Arial" panose="020B0604020202020204" pitchFamily="34" charset="0"/>
              </a:rPr>
              <a:t> improves the accuracy of selection of the notes belonging to a pattern, described in the melody abstraction;</a:t>
            </a:r>
          </a:p>
          <a:p>
            <a:pPr algn="just"/>
            <a:r>
              <a:rPr lang="en-GB" sz="1200" b="1" dirty="0">
                <a:latin typeface="Arial" panose="020B0604020202020204" pitchFamily="34" charset="0"/>
                <a:cs typeface="Arial" panose="020B0604020202020204" pitchFamily="34" charset="0"/>
              </a:rPr>
              <a:t>Accent recognition: </a:t>
            </a:r>
            <a:r>
              <a:rPr lang="en-GB" sz="1200" dirty="0">
                <a:latin typeface="Arial" panose="020B0604020202020204" pitchFamily="34" charset="0"/>
                <a:cs typeface="Arial" panose="020B0604020202020204" pitchFamily="34" charset="0"/>
              </a:rPr>
              <a:t>improves the accuracy of selection of notes in relation with the prosody of the meter;</a:t>
            </a:r>
          </a:p>
          <a:p>
            <a:pPr algn="just"/>
            <a:r>
              <a:rPr lang="en-GB" sz="1200" b="1" dirty="0">
                <a:latin typeface="Arial" panose="020B0604020202020204" pitchFamily="34" charset="0"/>
                <a:cs typeface="Arial" panose="020B0604020202020204" pitchFamily="34" charset="0"/>
              </a:rPr>
              <a:t>Reverse process: </a:t>
            </a:r>
            <a:r>
              <a:rPr lang="en-GB" sz="1200" dirty="0">
                <a:latin typeface="Arial" panose="020B0604020202020204" pitchFamily="34" charset="0"/>
                <a:cs typeface="Arial" panose="020B0604020202020204" pitchFamily="34" charset="0"/>
              </a:rPr>
              <a:t>the same process and concepts in </a:t>
            </a:r>
            <a:r>
              <a:rPr lang="en-GB" sz="1200" dirty="0" err="1">
                <a:latin typeface="Arial" panose="020B0604020202020204" pitchFamily="34" charset="0"/>
                <a:cs typeface="Arial" panose="020B0604020202020204" pitchFamily="34" charset="0"/>
              </a:rPr>
              <a:t>Melpody</a:t>
            </a:r>
            <a:r>
              <a:rPr lang="en-GB" sz="1200" dirty="0">
                <a:latin typeface="Arial" panose="020B0604020202020204" pitchFamily="34" charset="0"/>
                <a:cs typeface="Arial" panose="020B0604020202020204" pitchFamily="34" charset="0"/>
              </a:rPr>
              <a:t> can be used as an inverse function (with the required modifications) to create a chord progression (the input is only the series of an instant time sequence corresponding to the start of the new chord);</a:t>
            </a:r>
            <a:endParaRPr lang="en-GB" sz="1200" b="1" dirty="0">
              <a:latin typeface="Arial" panose="020B0604020202020204" pitchFamily="34" charset="0"/>
              <a:cs typeface="Arial" panose="020B0604020202020204" pitchFamily="34" charset="0"/>
            </a:endParaRPr>
          </a:p>
        </p:txBody>
      </p:sp>
      <p:sp>
        <p:nvSpPr>
          <p:cNvPr id="34" name="CasellaDiTesto 33">
            <a:extLst>
              <a:ext uri="{FF2B5EF4-FFF2-40B4-BE49-F238E27FC236}">
                <a16:creationId xmlns:a16="http://schemas.microsoft.com/office/drawing/2014/main" id="{793B2C8A-B6EF-6247-A114-7A0FEC7F875A}"/>
              </a:ext>
            </a:extLst>
          </p:cNvPr>
          <p:cNvSpPr txBox="1"/>
          <p:nvPr/>
        </p:nvSpPr>
        <p:spPr>
          <a:xfrm>
            <a:off x="4572000" y="4183604"/>
            <a:ext cx="4479403" cy="1754326"/>
          </a:xfrm>
          <a:prstGeom prst="rect">
            <a:avLst/>
          </a:prstGeom>
          <a:noFill/>
        </p:spPr>
        <p:txBody>
          <a:bodyPr wrap="square" rtlCol="0">
            <a:spAutoFit/>
          </a:bodyPr>
          <a:lstStyle/>
          <a:p>
            <a:pPr algn="just"/>
            <a:r>
              <a:rPr lang="en-GB" sz="1200" b="1" dirty="0">
                <a:latin typeface="Arial" panose="020B0604020202020204" pitchFamily="34" charset="0"/>
                <a:cs typeface="Arial" panose="020B0604020202020204" pitchFamily="34" charset="0"/>
              </a:rPr>
              <a:t>Chord progression recognition: </a:t>
            </a:r>
            <a:r>
              <a:rPr lang="en-GB" sz="1200" dirty="0">
                <a:latin typeface="Arial" panose="020B0604020202020204" pitchFamily="34" charset="0"/>
                <a:cs typeface="Arial" panose="020B0604020202020204" pitchFamily="34" charset="0"/>
              </a:rPr>
              <a:t>improves the selection of the scale used in the specific chord of the chord progression;</a:t>
            </a:r>
          </a:p>
          <a:p>
            <a:pPr algn="just"/>
            <a:r>
              <a:rPr lang="en-GB" sz="1200" b="1" dirty="0">
                <a:latin typeface="Arial" panose="020B0604020202020204" pitchFamily="34" charset="0"/>
                <a:cs typeface="Arial" panose="020B0604020202020204" pitchFamily="34" charset="0"/>
              </a:rPr>
              <a:t>Substitution chords as method to infer chord progression:</a:t>
            </a:r>
            <a:r>
              <a:rPr lang="en-GB" sz="1200" dirty="0">
                <a:latin typeface="Arial" panose="020B0604020202020204" pitchFamily="34" charset="0"/>
                <a:cs typeface="Arial" panose="020B0604020202020204" pitchFamily="34" charset="0"/>
              </a:rPr>
              <a:t> improves the chord progression recognition, analysing each chord in all possible form;</a:t>
            </a:r>
          </a:p>
          <a:p>
            <a:pPr algn="just"/>
            <a:r>
              <a:rPr lang="en-GB" sz="1200" b="1" dirty="0">
                <a:latin typeface="Arial" panose="020B0604020202020204" pitchFamily="34" charset="0"/>
                <a:cs typeface="Arial" panose="020B0604020202020204" pitchFamily="34" charset="0"/>
              </a:rPr>
              <a:t>Note selection based on the melodic consonances and dissonances: </a:t>
            </a:r>
            <a:r>
              <a:rPr lang="en-GB" sz="1200" dirty="0">
                <a:latin typeface="Arial" panose="020B0604020202020204" pitchFamily="34" charset="0"/>
                <a:cs typeface="Arial" panose="020B0604020202020204" pitchFamily="34" charset="0"/>
              </a:rPr>
              <a:t>improves the quality of output melody, selecting the notes in accordance with the consonance and dissonance principles of melody (evaluation of the interval between notes);</a:t>
            </a:r>
            <a:endParaRPr lang="en-GB" sz="1200" b="1" dirty="0">
              <a:latin typeface="Arial" panose="020B0604020202020204" pitchFamily="34" charset="0"/>
              <a:cs typeface="Arial" panose="020B0604020202020204" pitchFamily="34" charset="0"/>
            </a:endParaRPr>
          </a:p>
        </p:txBody>
      </p:sp>
      <p:graphicFrame>
        <p:nvGraphicFramePr>
          <p:cNvPr id="3" name="Tabella 2">
            <a:extLst>
              <a:ext uri="{FF2B5EF4-FFF2-40B4-BE49-F238E27FC236}">
                <a16:creationId xmlns:a16="http://schemas.microsoft.com/office/drawing/2014/main" id="{02ABC1D3-E676-E143-A619-299B82E0328F}"/>
              </a:ext>
            </a:extLst>
          </p:cNvPr>
          <p:cNvGraphicFramePr>
            <a:graphicFrameLocks noGrp="1"/>
          </p:cNvGraphicFramePr>
          <p:nvPr>
            <p:extLst>
              <p:ext uri="{D42A27DB-BD31-4B8C-83A1-F6EECF244321}">
                <p14:modId xmlns:p14="http://schemas.microsoft.com/office/powerpoint/2010/main" val="916763849"/>
              </p:ext>
            </p:extLst>
          </p:nvPr>
        </p:nvGraphicFramePr>
        <p:xfrm>
          <a:off x="173141" y="2112914"/>
          <a:ext cx="8812995" cy="1933296"/>
        </p:xfrm>
        <a:graphic>
          <a:graphicData uri="http://schemas.openxmlformats.org/drawingml/2006/table">
            <a:tbl>
              <a:tblPr firstRow="1" bandRow="1">
                <a:tableStyleId>{5C22544A-7EE6-4342-B048-85BDC9FD1C3A}</a:tableStyleId>
              </a:tblPr>
              <a:tblGrid>
                <a:gridCol w="2913108">
                  <a:extLst>
                    <a:ext uri="{9D8B030D-6E8A-4147-A177-3AD203B41FA5}">
                      <a16:colId xmlns:a16="http://schemas.microsoft.com/office/drawing/2014/main" val="1781119756"/>
                    </a:ext>
                  </a:extLst>
                </a:gridCol>
                <a:gridCol w="5899887">
                  <a:extLst>
                    <a:ext uri="{9D8B030D-6E8A-4147-A177-3AD203B41FA5}">
                      <a16:colId xmlns:a16="http://schemas.microsoft.com/office/drawing/2014/main" val="1063004721"/>
                    </a:ext>
                  </a:extLst>
                </a:gridCol>
              </a:tblGrid>
              <a:tr h="349459">
                <a:tc>
                  <a:txBody>
                    <a:bodyPr/>
                    <a:lstStyle/>
                    <a:p>
                      <a:pPr algn="ctr"/>
                      <a:r>
                        <a:rPr lang="en-GB" noProof="0">
                          <a:latin typeface="Arial" panose="020B0604020202020204" pitchFamily="34" charset="0"/>
                          <a:cs typeface="Arial" panose="020B0604020202020204" pitchFamily="34" charset="0"/>
                        </a:rPr>
                        <a:t>Area of interest</a:t>
                      </a:r>
                    </a:p>
                  </a:txBody>
                  <a:tcPr/>
                </a:tc>
                <a:tc>
                  <a:txBody>
                    <a:bodyPr/>
                    <a:lstStyle/>
                    <a:p>
                      <a:pPr algn="ctr"/>
                      <a:r>
                        <a:rPr lang="en-GB" noProof="0">
                          <a:latin typeface="Arial" panose="020B0604020202020204" pitchFamily="34" charset="0"/>
                          <a:cs typeface="Arial" panose="020B0604020202020204" pitchFamily="34" charset="0"/>
                        </a:rPr>
                        <a:t>Possible improvements</a:t>
                      </a:r>
                    </a:p>
                  </a:txBody>
                  <a:tcPr/>
                </a:tc>
                <a:extLst>
                  <a:ext uri="{0D108BD9-81ED-4DB2-BD59-A6C34878D82A}">
                    <a16:rowId xmlns:a16="http://schemas.microsoft.com/office/drawing/2014/main" val="1378633381"/>
                  </a:ext>
                </a:extLst>
              </a:tr>
              <a:tr h="476768">
                <a:tc>
                  <a:txBody>
                    <a:bodyPr/>
                    <a:lstStyle/>
                    <a:p>
                      <a:pPr algn="ctr"/>
                      <a:r>
                        <a:rPr lang="en-GB" sz="1600" b="1" noProof="0">
                          <a:latin typeface="Arial" panose="020B0604020202020204" pitchFamily="34" charset="0"/>
                          <a:cs typeface="Arial" panose="020B0604020202020204" pitchFamily="34" charset="0"/>
                        </a:rPr>
                        <a:t>Rhythm</a:t>
                      </a:r>
                      <a:endParaRPr lang="en-GB" sz="1600" noProof="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noProof="0">
                          <a:latin typeface="Arial" panose="020B0604020202020204" pitchFamily="34" charset="0"/>
                          <a:cs typeface="Arial" panose="020B0604020202020204" pitchFamily="34" charset="0"/>
                        </a:rPr>
                        <a:t>1. Pattern recognition</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noProof="0">
                          <a:latin typeface="Arial" panose="020B0604020202020204" pitchFamily="34" charset="0"/>
                          <a:cs typeface="Arial" panose="020B0604020202020204" pitchFamily="34" charset="0"/>
                        </a:rPr>
                        <a:t>2. Accent recognition</a:t>
                      </a:r>
                    </a:p>
                  </a:txBody>
                  <a:tcPr anchor="ctr"/>
                </a:tc>
                <a:extLst>
                  <a:ext uri="{0D108BD9-81ED-4DB2-BD59-A6C34878D82A}">
                    <a16:rowId xmlns:a16="http://schemas.microsoft.com/office/drawing/2014/main" val="2176673961"/>
                  </a:ext>
                </a:extLst>
              </a:tr>
              <a:tr h="625246">
                <a:tc>
                  <a:txBody>
                    <a:bodyPr/>
                    <a:lstStyle/>
                    <a:p>
                      <a:pPr algn="ctr"/>
                      <a:r>
                        <a:rPr lang="en-GB" sz="1600" b="1" noProof="0">
                          <a:latin typeface="Arial" panose="020B0604020202020204" pitchFamily="34" charset="0"/>
                          <a:cs typeface="Arial" panose="020B0604020202020204" pitchFamily="34" charset="0"/>
                        </a:rPr>
                        <a:t>Harmony</a:t>
                      </a:r>
                      <a:endParaRPr lang="en-GB" sz="1600" noProof="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noProof="0" dirty="0">
                          <a:latin typeface="Arial" panose="020B0604020202020204" pitchFamily="34" charset="0"/>
                          <a:cs typeface="Arial" panose="020B0604020202020204" pitchFamily="34" charset="0"/>
                        </a:rPr>
                        <a:t>1. Reverse process – </a:t>
                      </a:r>
                      <a:r>
                        <a:rPr lang="en-GB" sz="1200" noProof="0" dirty="0" err="1">
                          <a:latin typeface="Arial" panose="020B0604020202020204" pitchFamily="34" charset="0"/>
                          <a:cs typeface="Arial" panose="020B0604020202020204" pitchFamily="34" charset="0"/>
                        </a:rPr>
                        <a:t>Melpody</a:t>
                      </a:r>
                      <a:r>
                        <a:rPr lang="en-GB" sz="1200" noProof="0" dirty="0">
                          <a:latin typeface="Arial" panose="020B0604020202020204" pitchFamily="34" charset="0"/>
                          <a:cs typeface="Arial" panose="020B0604020202020204" pitchFamily="34" charset="0"/>
                        </a:rPr>
                        <a:t> as a harmonizer of a melody</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noProof="0" dirty="0">
                          <a:latin typeface="Arial" panose="020B0604020202020204" pitchFamily="34" charset="0"/>
                          <a:cs typeface="Arial" panose="020B0604020202020204" pitchFamily="34" charset="0"/>
                        </a:rPr>
                        <a:t>2. Chord progression recognition </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noProof="0" dirty="0">
                          <a:latin typeface="Arial" panose="020B0604020202020204" pitchFamily="34" charset="0"/>
                          <a:cs typeface="Arial" panose="020B0604020202020204" pitchFamily="34" charset="0"/>
                        </a:rPr>
                        <a:t>3. Substitution chords as method to infer chord progression</a:t>
                      </a:r>
                    </a:p>
                  </a:txBody>
                  <a:tcPr anchor="ctr"/>
                </a:tc>
                <a:extLst>
                  <a:ext uri="{0D108BD9-81ED-4DB2-BD59-A6C34878D82A}">
                    <a16:rowId xmlns:a16="http://schemas.microsoft.com/office/drawing/2014/main" val="1378367892"/>
                  </a:ext>
                </a:extLst>
              </a:tr>
              <a:tr h="450688">
                <a:tc>
                  <a:txBody>
                    <a:bodyPr/>
                    <a:lstStyle/>
                    <a:p>
                      <a:pPr algn="ctr"/>
                      <a:r>
                        <a:rPr lang="en-GB" sz="1600" b="1" noProof="0">
                          <a:latin typeface="Arial" panose="020B0604020202020204" pitchFamily="34" charset="0"/>
                          <a:cs typeface="Arial" panose="020B0604020202020204" pitchFamily="34" charset="0"/>
                        </a:rPr>
                        <a:t>Melody</a:t>
                      </a:r>
                      <a:endParaRPr lang="en-GB" sz="1600" noProof="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noProof="0" dirty="0">
                          <a:latin typeface="Arial" panose="020B0604020202020204" pitchFamily="34" charset="0"/>
                          <a:cs typeface="Arial" panose="020B0604020202020204" pitchFamily="34" charset="0"/>
                        </a:rPr>
                        <a:t>1. Note selection based on the melodic consonances and dissonances</a:t>
                      </a:r>
                    </a:p>
                  </a:txBody>
                  <a:tcPr anchor="ctr"/>
                </a:tc>
                <a:extLst>
                  <a:ext uri="{0D108BD9-81ED-4DB2-BD59-A6C34878D82A}">
                    <a16:rowId xmlns:a16="http://schemas.microsoft.com/office/drawing/2014/main" val="3192149604"/>
                  </a:ext>
                </a:extLst>
              </a:tr>
            </a:tbl>
          </a:graphicData>
        </a:graphic>
      </p:graphicFrame>
      <p:cxnSp>
        <p:nvCxnSpPr>
          <p:cNvPr id="9" name="Connettore 1 8">
            <a:extLst>
              <a:ext uri="{FF2B5EF4-FFF2-40B4-BE49-F238E27FC236}">
                <a16:creationId xmlns:a16="http://schemas.microsoft.com/office/drawing/2014/main" id="{07F5DCEB-E39D-E34B-93DA-3DC3098815E7}"/>
              </a:ext>
            </a:extLst>
          </p:cNvPr>
          <p:cNvCxnSpPr>
            <a:cxnSpLocks/>
          </p:cNvCxnSpPr>
          <p:nvPr/>
        </p:nvCxnSpPr>
        <p:spPr>
          <a:xfrm>
            <a:off x="4572000" y="4264025"/>
            <a:ext cx="0" cy="1798238"/>
          </a:xfrm>
          <a:prstGeom prst="line">
            <a:avLst/>
          </a:prstGeom>
          <a:ln>
            <a:solidFill>
              <a:srgbClr val="8FB4D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4839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asellaDiTesto 14">
            <a:extLst>
              <a:ext uri="{FF2B5EF4-FFF2-40B4-BE49-F238E27FC236}">
                <a16:creationId xmlns:a16="http://schemas.microsoft.com/office/drawing/2014/main" id="{3C253A05-1742-D34C-90BF-59C893871968}"/>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2" name="CasellaDiTesto 1">
            <a:extLst>
              <a:ext uri="{FF2B5EF4-FFF2-40B4-BE49-F238E27FC236}">
                <a16:creationId xmlns:a16="http://schemas.microsoft.com/office/drawing/2014/main" id="{4C848E48-FE54-8F4B-BA6A-13BDFFCA0CC8}"/>
              </a:ext>
            </a:extLst>
          </p:cNvPr>
          <p:cNvSpPr txBox="1"/>
          <p:nvPr/>
        </p:nvSpPr>
        <p:spPr>
          <a:xfrm>
            <a:off x="125230" y="3429000"/>
            <a:ext cx="8893539" cy="369332"/>
          </a:xfrm>
          <a:prstGeom prst="rect">
            <a:avLst/>
          </a:prstGeom>
          <a:noFill/>
        </p:spPr>
        <p:txBody>
          <a:bodyPr wrap="square" rtlCol="0">
            <a:spAutoFit/>
          </a:bodyPr>
          <a:lstStyle/>
          <a:p>
            <a:pPr algn="ctr"/>
            <a:r>
              <a:rPr lang="en-GB" b="1" dirty="0">
                <a:latin typeface="Arial" panose="020B0604020202020204" pitchFamily="34" charset="0"/>
                <a:cs typeface="Arial" panose="020B0604020202020204" pitchFamily="34" charset="0"/>
              </a:rPr>
              <a:t>Thank you for the attention</a:t>
            </a:r>
          </a:p>
        </p:txBody>
      </p:sp>
    </p:spTree>
    <p:extLst>
      <p:ext uri="{BB962C8B-B14F-4D97-AF65-F5344CB8AC3E}">
        <p14:creationId xmlns:p14="http://schemas.microsoft.com/office/powerpoint/2010/main" val="2451434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0D6D48DA-5307-624B-A6A8-20CEBD9D244E}"/>
              </a:ext>
            </a:extLst>
          </p:cNvPr>
          <p:cNvSpPr txBox="1"/>
          <p:nvPr/>
        </p:nvSpPr>
        <p:spPr>
          <a:xfrm>
            <a:off x="100148" y="2889068"/>
            <a:ext cx="8943703" cy="2554545"/>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The general idea of the project is based on the difficulties that an artist can run into during the composition of a song: the rhythmic and harmonic parts are completely done but the melodic part (that is usually the most important) is not «artistically» perfect or not created at all.</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Given a harmony and a rhythm, the missing element is the idea of a melody that, in some ways, is present in the artist’s mind, but not clearly defined, in terms of notes (C,D,E,…), rests, contour, etc.</a:t>
            </a:r>
          </a:p>
          <a:p>
            <a:pPr algn="just"/>
            <a:endParaRPr lang="en-GB" sz="1600" dirty="0">
              <a:latin typeface="Arial" panose="020B0604020202020204" pitchFamily="34" charset="0"/>
              <a:cs typeface="Arial" panose="020B0604020202020204" pitchFamily="34" charset="0"/>
            </a:endParaRPr>
          </a:p>
          <a:p>
            <a:pPr algn="just"/>
            <a:r>
              <a:rPr lang="en-GB" sz="1600" b="1" dirty="0">
                <a:latin typeface="Arial" panose="020B0604020202020204" pitchFamily="34" charset="0"/>
                <a:cs typeface="Arial" panose="020B0604020202020204" pitchFamily="34" charset="0"/>
              </a:rPr>
              <a:t>The goal of </a:t>
            </a:r>
            <a:r>
              <a:rPr lang="en-GB" sz="1600" b="1" dirty="0" err="1">
                <a:latin typeface="Arial" panose="020B0604020202020204" pitchFamily="34" charset="0"/>
                <a:cs typeface="Arial" panose="020B0604020202020204" pitchFamily="34" charset="0"/>
              </a:rPr>
              <a:t>Melpody</a:t>
            </a:r>
            <a:r>
              <a:rPr lang="en-GB" sz="1600" dirty="0">
                <a:latin typeface="Arial" panose="020B0604020202020204" pitchFamily="34" charset="0"/>
                <a:cs typeface="Arial" panose="020B0604020202020204" pitchFamily="34" charset="0"/>
              </a:rPr>
              <a:t> is to create a link between this idea of melody (that will be called </a:t>
            </a:r>
            <a:r>
              <a:rPr lang="en-GB" sz="1600" b="1" dirty="0">
                <a:latin typeface="Arial" panose="020B0604020202020204" pitchFamily="34" charset="0"/>
                <a:cs typeface="Arial" panose="020B0604020202020204" pitchFamily="34" charset="0"/>
              </a:rPr>
              <a:t>Melody Abstraction</a:t>
            </a:r>
            <a:r>
              <a:rPr lang="en-GB" sz="1600" dirty="0">
                <a:latin typeface="Arial" panose="020B0604020202020204" pitchFamily="34" charset="0"/>
                <a:cs typeface="Arial" panose="020B0604020202020204" pitchFamily="34" charset="0"/>
              </a:rPr>
              <a:t>) and the harmony and rhythm parts, that are already artistically linked. </a:t>
            </a:r>
          </a:p>
        </p:txBody>
      </p:sp>
      <p:sp>
        <p:nvSpPr>
          <p:cNvPr id="4" name="CasellaDiTesto 3">
            <a:extLst>
              <a:ext uri="{FF2B5EF4-FFF2-40B4-BE49-F238E27FC236}">
                <a16:creationId xmlns:a16="http://schemas.microsoft.com/office/drawing/2014/main" id="{962AFE75-310B-004D-9E01-DCDD48F5BC34}"/>
              </a:ext>
            </a:extLst>
          </p:cNvPr>
          <p:cNvSpPr txBox="1"/>
          <p:nvPr/>
        </p:nvSpPr>
        <p:spPr>
          <a:xfrm>
            <a:off x="100148" y="1625786"/>
            <a:ext cx="8943703" cy="646331"/>
          </a:xfrm>
          <a:prstGeom prst="rect">
            <a:avLst/>
          </a:prstGeom>
          <a:noFill/>
        </p:spPr>
        <p:txBody>
          <a:bodyPr wrap="square" rtlCol="0">
            <a:spAutoFit/>
          </a:bodyPr>
          <a:lstStyle/>
          <a:p>
            <a:pPr algn="ctr"/>
            <a:r>
              <a:rPr lang="it-IT" b="1" dirty="0" err="1">
                <a:latin typeface="Arial" panose="020B0604020202020204" pitchFamily="34" charset="0"/>
                <a:cs typeface="Arial" panose="020B0604020202020204" pitchFamily="34" charset="0"/>
              </a:rPr>
              <a:t>Artistic</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needs</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as</a:t>
            </a:r>
            <a:r>
              <a:rPr lang="it-IT" b="1" dirty="0">
                <a:latin typeface="Arial" panose="020B0604020202020204" pitchFamily="34" charset="0"/>
                <a:cs typeface="Arial" panose="020B0604020202020204" pitchFamily="34" charset="0"/>
              </a:rPr>
              <a:t> general idea of the </a:t>
            </a:r>
            <a:r>
              <a:rPr lang="it-IT" b="1" dirty="0" err="1">
                <a:latin typeface="Arial" panose="020B0604020202020204" pitchFamily="34" charset="0"/>
                <a:cs typeface="Arial" panose="020B0604020202020204" pitchFamily="34" charset="0"/>
              </a:rPr>
              <a:t>project</a:t>
            </a:r>
            <a:endParaRPr lang="it-IT" b="1" dirty="0">
              <a:latin typeface="Arial" panose="020B0604020202020204" pitchFamily="34" charset="0"/>
              <a:cs typeface="Arial" panose="020B0604020202020204" pitchFamily="34" charset="0"/>
            </a:endParaRPr>
          </a:p>
          <a:p>
            <a:pPr algn="ctr"/>
            <a:r>
              <a:rPr lang="it-IT" b="1" dirty="0" err="1">
                <a:latin typeface="Arial" panose="020B0604020202020204" pitchFamily="34" charset="0"/>
                <a:cs typeface="Arial" panose="020B0604020202020204" pitchFamily="34" charset="0"/>
              </a:rPr>
              <a:t>Goals</a:t>
            </a:r>
            <a:r>
              <a:rPr lang="it-IT" b="1" dirty="0">
                <a:latin typeface="Arial" panose="020B0604020202020204" pitchFamily="34" charset="0"/>
                <a:cs typeface="Arial" panose="020B0604020202020204" pitchFamily="34" charset="0"/>
              </a:rPr>
              <a:t> of </a:t>
            </a:r>
            <a:r>
              <a:rPr lang="it-IT" b="1" dirty="0" err="1">
                <a:latin typeface="Arial" panose="020B0604020202020204" pitchFamily="34" charset="0"/>
                <a:cs typeface="Arial" panose="020B0604020202020204" pitchFamily="34" charset="0"/>
              </a:rPr>
              <a:t>Melpody</a:t>
            </a:r>
            <a:endParaRPr lang="it-IT" b="1" dirty="0">
              <a:latin typeface="Arial" panose="020B060402020202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58467BC4-8F34-E84C-B36A-13F047D057D6}"/>
              </a:ext>
            </a:extLst>
          </p:cNvPr>
          <p:cNvSpPr txBox="1"/>
          <p:nvPr/>
        </p:nvSpPr>
        <p:spPr>
          <a:xfrm>
            <a:off x="100148" y="731837"/>
            <a:ext cx="1367246" cy="276999"/>
          </a:xfrm>
          <a:prstGeom prst="rect">
            <a:avLst/>
          </a:prstGeom>
          <a:noFill/>
        </p:spPr>
        <p:txBody>
          <a:bodyPr wrap="square" rtlCol="0">
            <a:spAutoFit/>
          </a:bodyPr>
          <a:lstStyle/>
          <a:p>
            <a:r>
              <a:rPr lang="it-IT" sz="1200" dirty="0" err="1">
                <a:solidFill>
                  <a:srgbClr val="FFFFFF"/>
                </a:solidFill>
                <a:latin typeface="Arial" panose="020B0604020202020204" pitchFamily="34" charset="0"/>
                <a:cs typeface="Arial" panose="020B0604020202020204" pitchFamily="34" charset="0"/>
              </a:rPr>
              <a:t>Introduction</a:t>
            </a:r>
            <a:endParaRPr lang="it-IT" sz="1200" dirty="0">
              <a:solidFill>
                <a:srgbClr val="FFFFFF"/>
              </a:solidFill>
              <a:latin typeface="Arial" panose="020B0604020202020204" pitchFamily="34" charset="0"/>
              <a:cs typeface="Arial" panose="020B0604020202020204" pitchFamily="34" charset="0"/>
            </a:endParaRPr>
          </a:p>
        </p:txBody>
      </p:sp>
      <p:sp>
        <p:nvSpPr>
          <p:cNvPr id="9" name="CasellaDiTesto 8">
            <a:extLst>
              <a:ext uri="{FF2B5EF4-FFF2-40B4-BE49-F238E27FC236}">
                <a16:creationId xmlns:a16="http://schemas.microsoft.com/office/drawing/2014/main" id="{9F8D9E50-DC05-B44E-A655-C85DF131B461}"/>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915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78378" y="1424512"/>
            <a:ext cx="8907759" cy="369332"/>
          </a:xfrm>
          <a:prstGeom prst="rect">
            <a:avLst/>
          </a:prstGeom>
        </p:spPr>
        <p:txBody>
          <a:bodyPr wrap="square">
            <a:spAutoFit/>
          </a:bodyPr>
          <a:lstStyle/>
          <a:p>
            <a:pPr algn="ctr"/>
            <a:r>
              <a:rPr lang="en-GB" b="1" dirty="0">
                <a:latin typeface="Arial" panose="020B0604020202020204" pitchFamily="34" charset="0"/>
                <a:cs typeface="Arial" panose="020B0604020202020204" pitchFamily="34" charset="0"/>
              </a:rPr>
              <a:t>Fundamental concepts</a:t>
            </a:r>
          </a:p>
        </p:txBody>
      </p:sp>
      <p:sp>
        <p:nvSpPr>
          <p:cNvPr id="12" name="CasellaDiTesto 11">
            <a:extLst>
              <a:ext uri="{FF2B5EF4-FFF2-40B4-BE49-F238E27FC236}">
                <a16:creationId xmlns:a16="http://schemas.microsoft.com/office/drawing/2014/main" id="{F357BC49-9810-E441-A5DB-C86B2C1F5E4E}"/>
              </a:ext>
            </a:extLst>
          </p:cNvPr>
          <p:cNvSpPr txBox="1"/>
          <p:nvPr/>
        </p:nvSpPr>
        <p:spPr>
          <a:xfrm>
            <a:off x="100148" y="731837"/>
            <a:ext cx="1367246" cy="276999"/>
          </a:xfrm>
          <a:prstGeom prst="rect">
            <a:avLst/>
          </a:prstGeom>
          <a:noFill/>
        </p:spPr>
        <p:txBody>
          <a:bodyPr wrap="square" rtlCol="0">
            <a:spAutoFit/>
          </a:bodyPr>
          <a:lstStyle/>
          <a:p>
            <a:r>
              <a:rPr lang="it-IT" sz="1200" dirty="0" err="1">
                <a:solidFill>
                  <a:srgbClr val="FFFFFF"/>
                </a:solidFill>
                <a:latin typeface="Arial" panose="020B0604020202020204" pitchFamily="34" charset="0"/>
                <a:cs typeface="Arial" panose="020B0604020202020204" pitchFamily="34" charset="0"/>
              </a:rPr>
              <a:t>Introduction</a:t>
            </a:r>
            <a:endParaRPr lang="it-IT" sz="1200" dirty="0">
              <a:solidFill>
                <a:srgbClr val="FFFFFF"/>
              </a:solidFill>
              <a:latin typeface="Arial" panose="020B0604020202020204" pitchFamily="34" charset="0"/>
              <a:cs typeface="Arial" panose="020B0604020202020204" pitchFamily="34" charset="0"/>
            </a:endParaRPr>
          </a:p>
        </p:txBody>
      </p:sp>
      <p:sp>
        <p:nvSpPr>
          <p:cNvPr id="14" name="CasellaDiTesto 13">
            <a:extLst>
              <a:ext uri="{FF2B5EF4-FFF2-40B4-BE49-F238E27FC236}">
                <a16:creationId xmlns:a16="http://schemas.microsoft.com/office/drawing/2014/main" id="{10B23A5B-9A5B-2F48-97FF-F4A8CA5A44BB}"/>
              </a:ext>
            </a:extLst>
          </p:cNvPr>
          <p:cNvSpPr txBox="1"/>
          <p:nvPr/>
        </p:nvSpPr>
        <p:spPr>
          <a:xfrm>
            <a:off x="78378" y="1939008"/>
            <a:ext cx="8969828" cy="4031873"/>
          </a:xfrm>
          <a:prstGeom prst="rect">
            <a:avLst/>
          </a:prstGeom>
          <a:noFill/>
        </p:spPr>
        <p:txBody>
          <a:bodyPr wrap="square" rtlCol="0">
            <a:spAutoFit/>
          </a:bodyPr>
          <a:lstStyle/>
          <a:p>
            <a:pPr algn="just"/>
            <a:r>
              <a:rPr lang="en-GB" sz="1600" dirty="0" err="1">
                <a:latin typeface="Arial" panose="020B0604020202020204" pitchFamily="34" charset="0"/>
                <a:cs typeface="Arial" panose="020B0604020202020204" pitchFamily="34" charset="0"/>
              </a:rPr>
              <a:t>Melpody</a:t>
            </a:r>
            <a:r>
              <a:rPr lang="en-GB" sz="1600" dirty="0">
                <a:latin typeface="Arial" panose="020B0604020202020204" pitchFamily="34" charset="0"/>
                <a:cs typeface="Arial" panose="020B0604020202020204" pitchFamily="34" charset="0"/>
              </a:rPr>
              <a:t> is based on two fundamental elements that help the software select which are the appropriate notes that can be chosen as elements for the final melody:</a:t>
            </a:r>
          </a:p>
          <a:p>
            <a:pPr algn="just"/>
            <a:endParaRPr lang="en-GB"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GB" sz="1600" b="1" dirty="0">
                <a:latin typeface="Arial" panose="020B0604020202020204" pitchFamily="34" charset="0"/>
                <a:cs typeface="Arial" panose="020B0604020202020204" pitchFamily="34" charset="0"/>
              </a:rPr>
              <a:t>Harmony</a:t>
            </a:r>
          </a:p>
          <a:p>
            <a:pPr algn="just"/>
            <a:r>
              <a:rPr lang="en-GB" sz="1600" dirty="0">
                <a:latin typeface="Arial" panose="020B0604020202020204" pitchFamily="34" charset="0"/>
                <a:cs typeface="Arial" panose="020B0604020202020204" pitchFamily="34" charset="0"/>
              </a:rPr>
              <a:t>Harmony is the study of the chords and scales within a musical piece, aimed to create harmonic progressions that lead to musical resolutions. In this specific case, </a:t>
            </a:r>
            <a:r>
              <a:rPr lang="en-GB" sz="1600" i="1" dirty="0" err="1">
                <a:latin typeface="Arial" panose="020B0604020202020204" pitchFamily="34" charset="0"/>
                <a:cs typeface="Arial" panose="020B0604020202020204" pitchFamily="34" charset="0"/>
              </a:rPr>
              <a:t>Melpody</a:t>
            </a:r>
            <a:r>
              <a:rPr lang="en-GB" sz="1600" i="1" dirty="0">
                <a:latin typeface="Arial" panose="020B0604020202020204" pitchFamily="34" charset="0"/>
                <a:cs typeface="Arial" panose="020B0604020202020204" pitchFamily="34" charset="0"/>
              </a:rPr>
              <a:t> takes as input a MIDI file where chords are described (with initial assumptions)</a:t>
            </a:r>
            <a:r>
              <a:rPr lang="en-GB" sz="1600" dirty="0">
                <a:latin typeface="Arial" panose="020B0604020202020204" pitchFamily="34" charset="0"/>
                <a:cs typeface="Arial" panose="020B0604020202020204" pitchFamily="34" charset="0"/>
              </a:rPr>
              <a:t>: the </a:t>
            </a:r>
            <a:r>
              <a:rPr lang="en-GB" sz="1600" i="1" dirty="0">
                <a:latin typeface="Arial" panose="020B0604020202020204" pitchFamily="34" charset="0"/>
                <a:cs typeface="Arial" panose="020B0604020202020204" pitchFamily="34" charset="0"/>
              </a:rPr>
              <a:t>one-to-many association between chord and scales</a:t>
            </a:r>
            <a:r>
              <a:rPr lang="en-GB" sz="1600" dirty="0">
                <a:latin typeface="Arial" panose="020B0604020202020204" pitchFamily="34" charset="0"/>
                <a:cs typeface="Arial" panose="020B0604020202020204" pitchFamily="34" charset="0"/>
              </a:rPr>
              <a:t> allows the software to calculate different «compatible scales» related to the same chord. In that way, in each moment we know all the possible notes that can be played.</a:t>
            </a:r>
          </a:p>
          <a:p>
            <a:pPr algn="just"/>
            <a:endParaRPr lang="en-GB"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GB" sz="1600" b="1" dirty="0">
                <a:latin typeface="Arial" panose="020B0604020202020204" pitchFamily="34" charset="0"/>
                <a:cs typeface="Arial" panose="020B0604020202020204" pitchFamily="34" charset="0"/>
              </a:rPr>
              <a:t>Melody Abstraction</a:t>
            </a:r>
          </a:p>
          <a:p>
            <a:pPr algn="just"/>
            <a:r>
              <a:rPr lang="en-GB" sz="1600" dirty="0">
                <a:latin typeface="Arial" panose="020B0604020202020204" pitchFamily="34" charset="0"/>
                <a:cs typeface="Arial" panose="020B0604020202020204" pitchFamily="34" charset="0"/>
              </a:rPr>
              <a:t>The melody abstraction is the description of the contour of the melody: it’s characterized by the distance between a note and the next one and the duration of the note at a given point. Defining a Melody Abstraction is the equivalent to creating a mental idea of the melody without writing it or knowing the notes that compose it. </a:t>
            </a:r>
            <a:r>
              <a:rPr lang="en-GB" sz="1600" i="1" dirty="0" err="1">
                <a:latin typeface="Arial" panose="020B0604020202020204" pitchFamily="34" charset="0"/>
                <a:cs typeface="Arial" panose="020B0604020202020204" pitchFamily="34" charset="0"/>
              </a:rPr>
              <a:t>Melpody</a:t>
            </a:r>
            <a:r>
              <a:rPr lang="en-GB" sz="1600" i="1" dirty="0">
                <a:latin typeface="Arial" panose="020B0604020202020204" pitchFamily="34" charset="0"/>
                <a:cs typeface="Arial" panose="020B0604020202020204" pitchFamily="34" charset="0"/>
              </a:rPr>
              <a:t> will use Melody Abstraction as a reference for the distances between notes, their durations and their intensity.</a:t>
            </a:r>
          </a:p>
        </p:txBody>
      </p:sp>
      <p:sp>
        <p:nvSpPr>
          <p:cNvPr id="15" name="CasellaDiTesto 14">
            <a:extLst>
              <a:ext uri="{FF2B5EF4-FFF2-40B4-BE49-F238E27FC236}">
                <a16:creationId xmlns:a16="http://schemas.microsoft.com/office/drawing/2014/main" id="{3C253A05-1742-D34C-90BF-59C893871968}"/>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76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6D0B657E-0183-0340-BCFB-117A7C1B5911}"/>
              </a:ext>
            </a:extLst>
          </p:cNvPr>
          <p:cNvPicPr>
            <a:picLocks noChangeAspect="1"/>
          </p:cNvPicPr>
          <p:nvPr/>
        </p:nvPicPr>
        <p:blipFill>
          <a:blip r:embed="rId2"/>
          <a:stretch>
            <a:fillRect/>
          </a:stretch>
        </p:blipFill>
        <p:spPr>
          <a:xfrm>
            <a:off x="4931391" y="3811547"/>
            <a:ext cx="2201274" cy="838913"/>
          </a:xfrm>
          <a:prstGeom prst="rect">
            <a:avLst/>
          </a:prstGeom>
          <a:ln w="12700">
            <a:solidFill>
              <a:schemeClr val="accent1">
                <a:alpha val="50000"/>
              </a:schemeClr>
            </a:solidFill>
          </a:ln>
        </p:spPr>
        <p:style>
          <a:lnRef idx="2">
            <a:schemeClr val="accent1"/>
          </a:lnRef>
          <a:fillRef idx="1">
            <a:schemeClr val="lt1"/>
          </a:fillRef>
          <a:effectRef idx="0">
            <a:schemeClr val="accent1"/>
          </a:effectRef>
          <a:fontRef idx="minor">
            <a:schemeClr val="dk1"/>
          </a:fontRef>
        </p:style>
      </p:pic>
      <p:pic>
        <p:nvPicPr>
          <p:cNvPr id="4" name="Immagine 3">
            <a:extLst>
              <a:ext uri="{FF2B5EF4-FFF2-40B4-BE49-F238E27FC236}">
                <a16:creationId xmlns:a16="http://schemas.microsoft.com/office/drawing/2014/main" id="{87DD4AD7-A02C-484D-83BB-0173C09364AA}"/>
              </a:ext>
            </a:extLst>
          </p:cNvPr>
          <p:cNvPicPr>
            <a:picLocks noChangeAspect="1"/>
          </p:cNvPicPr>
          <p:nvPr/>
        </p:nvPicPr>
        <p:blipFill>
          <a:blip r:embed="rId3"/>
          <a:stretch>
            <a:fillRect/>
          </a:stretch>
        </p:blipFill>
        <p:spPr>
          <a:xfrm>
            <a:off x="4948388" y="2022509"/>
            <a:ext cx="2157385" cy="774700"/>
          </a:xfrm>
          <a:prstGeom prst="rect">
            <a:avLst/>
          </a:prstGeom>
          <a:ln w="12700">
            <a:solidFill>
              <a:schemeClr val="accent1">
                <a:alpha val="50000"/>
              </a:schemeClr>
            </a:solidFill>
          </a:ln>
        </p:spPr>
        <p:style>
          <a:lnRef idx="2">
            <a:schemeClr val="accent1"/>
          </a:lnRef>
          <a:fillRef idx="1">
            <a:schemeClr val="lt1"/>
          </a:fillRef>
          <a:effectRef idx="0">
            <a:schemeClr val="accent1"/>
          </a:effectRef>
          <a:fontRef idx="minor">
            <a:schemeClr val="dk1"/>
          </a:fontRef>
        </p:style>
      </p:pic>
      <p:sp>
        <p:nvSpPr>
          <p:cNvPr id="3" name="Rettangolo 2"/>
          <p:cNvSpPr/>
          <p:nvPr/>
        </p:nvSpPr>
        <p:spPr>
          <a:xfrm>
            <a:off x="78378" y="1424512"/>
            <a:ext cx="8907759" cy="369332"/>
          </a:xfrm>
          <a:prstGeom prst="rect">
            <a:avLst/>
          </a:prstGeom>
        </p:spPr>
        <p:txBody>
          <a:bodyPr wrap="square">
            <a:spAutoFit/>
          </a:bodyPr>
          <a:lstStyle/>
          <a:p>
            <a:pPr algn="ctr"/>
            <a:r>
              <a:rPr lang="it-IT" b="1" dirty="0" err="1">
                <a:latin typeface="Arial" panose="020B0604020202020204" pitchFamily="34" charset="0"/>
                <a:cs typeface="Arial" panose="020B0604020202020204" pitchFamily="34" charset="0"/>
              </a:rPr>
              <a:t>Harmony</a:t>
            </a:r>
            <a:r>
              <a:rPr lang="it-IT" b="1" dirty="0">
                <a:latin typeface="Arial" panose="020B0604020202020204" pitchFamily="34" charset="0"/>
                <a:cs typeface="Arial" panose="020B0604020202020204" pitchFamily="34" charset="0"/>
              </a:rPr>
              <a:t> in </a:t>
            </a:r>
            <a:r>
              <a:rPr lang="it-IT" b="1" dirty="0" err="1">
                <a:latin typeface="Arial" panose="020B0604020202020204" pitchFamily="34" charset="0"/>
                <a:cs typeface="Arial" panose="020B0604020202020204" pitchFamily="34" charset="0"/>
              </a:rPr>
              <a:t>Melpody</a:t>
            </a:r>
            <a:endParaRPr lang="it-IT" b="1" dirty="0">
              <a:latin typeface="Arial" panose="020B0604020202020204" pitchFamily="34" charset="0"/>
              <a:cs typeface="Arial" panose="020B0604020202020204" pitchFamily="34" charset="0"/>
            </a:endParaRPr>
          </a:p>
        </p:txBody>
      </p:sp>
      <p:sp>
        <p:nvSpPr>
          <p:cNvPr id="12" name="CasellaDiTesto 11">
            <a:extLst>
              <a:ext uri="{FF2B5EF4-FFF2-40B4-BE49-F238E27FC236}">
                <a16:creationId xmlns:a16="http://schemas.microsoft.com/office/drawing/2014/main" id="{F357BC49-9810-E441-A5DB-C86B2C1F5E4E}"/>
              </a:ext>
            </a:extLst>
          </p:cNvPr>
          <p:cNvSpPr txBox="1"/>
          <p:nvPr/>
        </p:nvSpPr>
        <p:spPr>
          <a:xfrm>
            <a:off x="100148" y="731837"/>
            <a:ext cx="1367246" cy="276999"/>
          </a:xfrm>
          <a:prstGeom prst="rect">
            <a:avLst/>
          </a:prstGeom>
          <a:noFill/>
        </p:spPr>
        <p:txBody>
          <a:bodyPr wrap="square" rtlCol="0">
            <a:spAutoFit/>
          </a:bodyPr>
          <a:lstStyle/>
          <a:p>
            <a:r>
              <a:rPr lang="it-IT" sz="1200" dirty="0" err="1">
                <a:solidFill>
                  <a:srgbClr val="FFFFFF"/>
                </a:solidFill>
                <a:latin typeface="Arial" panose="020B0604020202020204" pitchFamily="34" charset="0"/>
                <a:cs typeface="Arial" panose="020B0604020202020204" pitchFamily="34" charset="0"/>
              </a:rPr>
              <a:t>Introduction</a:t>
            </a:r>
            <a:endParaRPr lang="it-IT" sz="1200" dirty="0">
              <a:solidFill>
                <a:srgbClr val="FFFFFF"/>
              </a:solidFill>
              <a:latin typeface="Arial" panose="020B0604020202020204" pitchFamily="34" charset="0"/>
              <a:cs typeface="Arial" panose="020B0604020202020204" pitchFamily="34" charset="0"/>
            </a:endParaRPr>
          </a:p>
        </p:txBody>
      </p:sp>
      <p:pic>
        <p:nvPicPr>
          <p:cNvPr id="6" name="Immagine 5">
            <a:extLst>
              <a:ext uri="{FF2B5EF4-FFF2-40B4-BE49-F238E27FC236}">
                <a16:creationId xmlns:a16="http://schemas.microsoft.com/office/drawing/2014/main" id="{7B3A2E32-8C27-204F-B005-6CB18DF382C5}"/>
              </a:ext>
            </a:extLst>
          </p:cNvPr>
          <p:cNvPicPr>
            <a:picLocks noChangeAspect="1"/>
          </p:cNvPicPr>
          <p:nvPr/>
        </p:nvPicPr>
        <p:blipFill>
          <a:blip r:embed="rId4"/>
          <a:stretch>
            <a:fillRect/>
          </a:stretch>
        </p:blipFill>
        <p:spPr>
          <a:xfrm>
            <a:off x="4942889" y="2890612"/>
            <a:ext cx="2178784" cy="774700"/>
          </a:xfrm>
          <a:prstGeom prst="rect">
            <a:avLst/>
          </a:prstGeom>
          <a:ln w="12700">
            <a:solidFill>
              <a:schemeClr val="accent1">
                <a:alpha val="50000"/>
              </a:schemeClr>
            </a:solidFill>
          </a:ln>
        </p:spPr>
        <p:style>
          <a:lnRef idx="2">
            <a:schemeClr val="accent1"/>
          </a:lnRef>
          <a:fillRef idx="1">
            <a:schemeClr val="lt1"/>
          </a:fillRef>
          <a:effectRef idx="0">
            <a:schemeClr val="accent1"/>
          </a:effectRef>
          <a:fontRef idx="minor">
            <a:schemeClr val="dk1"/>
          </a:fontRef>
        </p:style>
      </p:pic>
      <p:sp>
        <p:nvSpPr>
          <p:cNvPr id="15" name="CasellaDiTesto 14">
            <a:extLst>
              <a:ext uri="{FF2B5EF4-FFF2-40B4-BE49-F238E27FC236}">
                <a16:creationId xmlns:a16="http://schemas.microsoft.com/office/drawing/2014/main" id="{3C253A05-1742-D34C-90BF-59C893871968}"/>
              </a:ext>
            </a:extLst>
          </p:cNvPr>
          <p:cNvSpPr txBox="1"/>
          <p:nvPr/>
        </p:nvSpPr>
        <p:spPr>
          <a:xfrm>
            <a:off x="5601171" y="749571"/>
            <a:ext cx="3384966" cy="27699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7" name="CasellaDiTesto 6">
            <a:extLst>
              <a:ext uri="{FF2B5EF4-FFF2-40B4-BE49-F238E27FC236}">
                <a16:creationId xmlns:a16="http://schemas.microsoft.com/office/drawing/2014/main" id="{72C5C1F6-DC3F-0548-BB5E-CFA2BFE6BE6D}"/>
              </a:ext>
            </a:extLst>
          </p:cNvPr>
          <p:cNvSpPr txBox="1"/>
          <p:nvPr/>
        </p:nvSpPr>
        <p:spPr>
          <a:xfrm>
            <a:off x="78378" y="2022509"/>
            <a:ext cx="4493622" cy="4001095"/>
          </a:xfrm>
          <a:prstGeom prst="rect">
            <a:avLst/>
          </a:prstGeom>
          <a:noFill/>
        </p:spPr>
        <p:txBody>
          <a:bodyPr wrap="square" rtlCol="0">
            <a:spAutoFit/>
          </a:bodyPr>
          <a:lstStyle/>
          <a:p>
            <a:pPr algn="just"/>
            <a:r>
              <a:rPr lang="en-GB" sz="1600" dirty="0" err="1">
                <a:latin typeface="Arial" panose="020B0604020202020204" pitchFamily="34" charset="0"/>
                <a:cs typeface="Arial" panose="020B0604020202020204" pitchFamily="34" charset="0"/>
              </a:rPr>
              <a:t>Melpody’s</a:t>
            </a:r>
            <a:r>
              <a:rPr lang="en-GB" sz="1600" dirty="0">
                <a:latin typeface="Arial" panose="020B0604020202020204" pitchFamily="34" charset="0"/>
                <a:cs typeface="Arial" panose="020B0604020202020204" pitchFamily="34" charset="0"/>
              </a:rPr>
              <a:t> aim is to create a variety of melodies all restricted to the same constraints set by the</a:t>
            </a:r>
          </a:p>
          <a:p>
            <a:pPr algn="just"/>
            <a:r>
              <a:rPr lang="en-GB" sz="1600" dirty="0">
                <a:latin typeface="Arial" panose="020B0604020202020204" pitchFamily="34" charset="0"/>
                <a:cs typeface="Arial" panose="020B0604020202020204" pitchFamily="34" charset="0"/>
              </a:rPr>
              <a:t>harmony: </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Each chord is compared to all possible modal scales applied to a specific list of scales, in order to define the set of scales (type of scale, mode of the scale)</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The set of scales calculated by </a:t>
            </a:r>
            <a:r>
              <a:rPr lang="en-GB" sz="1600" dirty="0" err="1">
                <a:latin typeface="Arial" panose="020B0604020202020204" pitchFamily="34" charset="0"/>
                <a:cs typeface="Arial" panose="020B0604020202020204" pitchFamily="34" charset="0"/>
              </a:rPr>
              <a:t>Melpody</a:t>
            </a:r>
            <a:r>
              <a:rPr lang="en-GB" sz="1600" dirty="0">
                <a:latin typeface="Arial" panose="020B0604020202020204" pitchFamily="34" charset="0"/>
                <a:cs typeface="Arial" panose="020B0604020202020204" pitchFamily="34" charset="0"/>
              </a:rPr>
              <a:t> represents all the possible scales that contain the notes in the chord.</a:t>
            </a:r>
          </a:p>
          <a:p>
            <a:pPr algn="just"/>
            <a:endParaRPr lang="en-GB" sz="1600" dirty="0">
              <a:latin typeface="Arial" panose="020B0604020202020204" pitchFamily="34" charset="0"/>
              <a:cs typeface="Arial" panose="020B0604020202020204" pitchFamily="34" charset="0"/>
            </a:endParaRPr>
          </a:p>
          <a:p>
            <a:pPr algn="just"/>
            <a:endParaRPr lang="en-GB" sz="1600" dirty="0">
              <a:latin typeface="Arial" panose="020B0604020202020204" pitchFamily="34" charset="0"/>
              <a:cs typeface="Arial" panose="020B0604020202020204" pitchFamily="34" charset="0"/>
            </a:endParaRPr>
          </a:p>
          <a:p>
            <a:pPr algn="just"/>
            <a:endParaRPr lang="en-GB" sz="1600" dirty="0">
              <a:latin typeface="Arial" panose="020B0604020202020204" pitchFamily="34" charset="0"/>
              <a:cs typeface="Arial" panose="020B0604020202020204" pitchFamily="34" charset="0"/>
            </a:endParaRPr>
          </a:p>
          <a:p>
            <a:pPr algn="just"/>
            <a:r>
              <a:rPr lang="en-GB" sz="1000" dirty="0">
                <a:latin typeface="Arial" panose="020B0604020202020204" pitchFamily="34" charset="0"/>
                <a:cs typeface="Arial" panose="020B0604020202020204" pitchFamily="34" charset="0"/>
              </a:rPr>
              <a:t>To provide a local reference in the chord progression without adding complex logic in the code, the lowest note is considered as root of the chord played in input (acting as a bass guitar note).</a:t>
            </a:r>
          </a:p>
        </p:txBody>
      </p:sp>
      <p:cxnSp>
        <p:nvCxnSpPr>
          <p:cNvPr id="22" name="Connettore 4 21">
            <a:extLst>
              <a:ext uri="{FF2B5EF4-FFF2-40B4-BE49-F238E27FC236}">
                <a16:creationId xmlns:a16="http://schemas.microsoft.com/office/drawing/2014/main" id="{D7FCBFDC-2356-FF4F-8AD3-44A6DEDBE34B}"/>
              </a:ext>
            </a:extLst>
          </p:cNvPr>
          <p:cNvCxnSpPr>
            <a:cxnSpLocks/>
          </p:cNvCxnSpPr>
          <p:nvPr/>
        </p:nvCxnSpPr>
        <p:spPr>
          <a:xfrm>
            <a:off x="7100126" y="2388466"/>
            <a:ext cx="913059" cy="355511"/>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4" name="Connettore 4 23">
            <a:extLst>
              <a:ext uri="{FF2B5EF4-FFF2-40B4-BE49-F238E27FC236}">
                <a16:creationId xmlns:a16="http://schemas.microsoft.com/office/drawing/2014/main" id="{68F989CD-8B78-F448-B440-B331EC02ACC6}"/>
              </a:ext>
            </a:extLst>
          </p:cNvPr>
          <p:cNvCxnSpPr>
            <a:cxnSpLocks/>
          </p:cNvCxnSpPr>
          <p:nvPr/>
        </p:nvCxnSpPr>
        <p:spPr>
          <a:xfrm flipV="1">
            <a:off x="7121672" y="2742928"/>
            <a:ext cx="864662" cy="360482"/>
          </a:xfrm>
          <a:prstGeom prst="bentConnector3">
            <a:avLst/>
          </a:prstGeom>
        </p:spPr>
        <p:style>
          <a:lnRef idx="2">
            <a:schemeClr val="accent1"/>
          </a:lnRef>
          <a:fillRef idx="0">
            <a:schemeClr val="accent1"/>
          </a:fillRef>
          <a:effectRef idx="1">
            <a:schemeClr val="accent1"/>
          </a:effectRef>
          <a:fontRef idx="minor">
            <a:schemeClr val="tx1"/>
          </a:fontRef>
        </p:style>
      </p:cxnSp>
      <p:pic>
        <p:nvPicPr>
          <p:cNvPr id="21" name="Immagine 20">
            <a:extLst>
              <a:ext uri="{FF2B5EF4-FFF2-40B4-BE49-F238E27FC236}">
                <a16:creationId xmlns:a16="http://schemas.microsoft.com/office/drawing/2014/main" id="{D6B903DE-E815-014A-9550-68AF8002584A}"/>
              </a:ext>
            </a:extLst>
          </p:cNvPr>
          <p:cNvPicPr>
            <a:picLocks noChangeAspect="1"/>
          </p:cNvPicPr>
          <p:nvPr/>
        </p:nvPicPr>
        <p:blipFill rotWithShape="1">
          <a:blip r:embed="rId5"/>
          <a:srcRect b="7243"/>
          <a:stretch/>
        </p:blipFill>
        <p:spPr>
          <a:xfrm>
            <a:off x="4902135" y="4841667"/>
            <a:ext cx="2257379" cy="753932"/>
          </a:xfrm>
          <a:prstGeom prst="rect">
            <a:avLst/>
          </a:prstGeom>
          <a:ln w="12700">
            <a:solidFill>
              <a:schemeClr val="accent1">
                <a:alpha val="50000"/>
              </a:schemeClr>
            </a:solidFill>
          </a:ln>
        </p:spPr>
        <p:style>
          <a:lnRef idx="2">
            <a:schemeClr val="accent1"/>
          </a:lnRef>
          <a:fillRef idx="1">
            <a:schemeClr val="lt1"/>
          </a:fillRef>
          <a:effectRef idx="0">
            <a:schemeClr val="accent1"/>
          </a:effectRef>
          <a:fontRef idx="minor">
            <a:schemeClr val="dk1"/>
          </a:fontRef>
        </p:style>
      </p:pic>
      <p:cxnSp>
        <p:nvCxnSpPr>
          <p:cNvPr id="39" name="Connettore 4 38">
            <a:extLst>
              <a:ext uri="{FF2B5EF4-FFF2-40B4-BE49-F238E27FC236}">
                <a16:creationId xmlns:a16="http://schemas.microsoft.com/office/drawing/2014/main" id="{D1C4AC52-C123-C141-B599-92681D5CCA67}"/>
              </a:ext>
            </a:extLst>
          </p:cNvPr>
          <p:cNvCxnSpPr>
            <a:cxnSpLocks/>
          </p:cNvCxnSpPr>
          <p:nvPr/>
        </p:nvCxnSpPr>
        <p:spPr>
          <a:xfrm>
            <a:off x="7125386" y="3850844"/>
            <a:ext cx="916744" cy="696756"/>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1" name="Connettore 4 40">
            <a:extLst>
              <a:ext uri="{FF2B5EF4-FFF2-40B4-BE49-F238E27FC236}">
                <a16:creationId xmlns:a16="http://schemas.microsoft.com/office/drawing/2014/main" id="{1C64049C-7911-BC43-8E48-0AE1762D9A7A}"/>
              </a:ext>
            </a:extLst>
          </p:cNvPr>
          <p:cNvCxnSpPr>
            <a:cxnSpLocks/>
          </p:cNvCxnSpPr>
          <p:nvPr/>
        </p:nvCxnSpPr>
        <p:spPr>
          <a:xfrm flipV="1">
            <a:off x="7159515" y="4547601"/>
            <a:ext cx="855764" cy="705737"/>
          </a:xfrm>
          <a:prstGeom prst="bentConnector3">
            <a:avLst/>
          </a:prstGeom>
        </p:spPr>
        <p:style>
          <a:lnRef idx="2">
            <a:schemeClr val="accent1"/>
          </a:lnRef>
          <a:fillRef idx="0">
            <a:schemeClr val="accent1"/>
          </a:fillRef>
          <a:effectRef idx="1">
            <a:schemeClr val="accent1"/>
          </a:effectRef>
          <a:fontRef idx="minor">
            <a:schemeClr val="tx1"/>
          </a:fontRef>
        </p:style>
      </p:cxnSp>
      <p:sp>
        <p:nvSpPr>
          <p:cNvPr id="46" name="CasellaDiTesto 45">
            <a:extLst>
              <a:ext uri="{FF2B5EF4-FFF2-40B4-BE49-F238E27FC236}">
                <a16:creationId xmlns:a16="http://schemas.microsoft.com/office/drawing/2014/main" id="{4170866F-1514-BE4D-896D-20DACAF49D55}"/>
              </a:ext>
            </a:extLst>
          </p:cNvPr>
          <p:cNvSpPr txBox="1"/>
          <p:nvPr/>
        </p:nvSpPr>
        <p:spPr>
          <a:xfrm>
            <a:off x="7785445" y="1543461"/>
            <a:ext cx="1225015" cy="276999"/>
          </a:xfrm>
          <a:prstGeom prst="rect">
            <a:avLst/>
          </a:prstGeom>
          <a:noFill/>
        </p:spPr>
        <p:txBody>
          <a:bodyPr wrap="none" rtlCol="0">
            <a:spAutoFit/>
          </a:bodyPr>
          <a:lstStyle/>
          <a:p>
            <a:r>
              <a:rPr lang="it-IT" sz="1200" dirty="0">
                <a:latin typeface="Arial" panose="020B0604020202020204" pitchFamily="34" charset="0"/>
                <a:cs typeface="Arial" panose="020B0604020202020204" pitchFamily="34" charset="0"/>
              </a:rPr>
              <a:t>Common notes</a:t>
            </a:r>
          </a:p>
        </p:txBody>
      </p:sp>
      <p:sp>
        <p:nvSpPr>
          <p:cNvPr id="55" name="CasellaDiTesto 54">
            <a:extLst>
              <a:ext uri="{FF2B5EF4-FFF2-40B4-BE49-F238E27FC236}">
                <a16:creationId xmlns:a16="http://schemas.microsoft.com/office/drawing/2014/main" id="{BBEB3233-D317-6343-8370-4F4018010014}"/>
              </a:ext>
            </a:extLst>
          </p:cNvPr>
          <p:cNvSpPr txBox="1"/>
          <p:nvPr/>
        </p:nvSpPr>
        <p:spPr>
          <a:xfrm>
            <a:off x="8005346" y="2598735"/>
            <a:ext cx="750526" cy="276999"/>
          </a:xfrm>
          <a:prstGeom prst="rect">
            <a:avLst/>
          </a:prstGeom>
          <a:noFill/>
        </p:spPr>
        <p:txBody>
          <a:bodyPr wrap="none" rtlCol="0">
            <a:spAutoFit/>
          </a:bodyPr>
          <a:lstStyle/>
          <a:p>
            <a:r>
              <a:rPr lang="it-IT" sz="1200" dirty="0">
                <a:latin typeface="Arial" panose="020B0604020202020204" pitchFamily="34" charset="0"/>
                <a:cs typeface="Arial" panose="020B0604020202020204" pitchFamily="34" charset="0"/>
              </a:rPr>
              <a:t>G,B,D,E</a:t>
            </a:r>
          </a:p>
        </p:txBody>
      </p:sp>
      <p:sp>
        <p:nvSpPr>
          <p:cNvPr id="60" name="Ovale 59">
            <a:extLst>
              <a:ext uri="{FF2B5EF4-FFF2-40B4-BE49-F238E27FC236}">
                <a16:creationId xmlns:a16="http://schemas.microsoft.com/office/drawing/2014/main" id="{F8BF1AA9-6217-6A4C-8FA0-D600CE939CA0}"/>
              </a:ext>
            </a:extLst>
          </p:cNvPr>
          <p:cNvSpPr/>
          <p:nvPr/>
        </p:nvSpPr>
        <p:spPr>
          <a:xfrm>
            <a:off x="4842682" y="5404544"/>
            <a:ext cx="742286" cy="225945"/>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2" name="Ovale 61">
            <a:extLst>
              <a:ext uri="{FF2B5EF4-FFF2-40B4-BE49-F238E27FC236}">
                <a16:creationId xmlns:a16="http://schemas.microsoft.com/office/drawing/2014/main" id="{91572D10-25AB-2D4D-A421-AFD1BCDB5522}"/>
              </a:ext>
            </a:extLst>
          </p:cNvPr>
          <p:cNvSpPr/>
          <p:nvPr/>
        </p:nvSpPr>
        <p:spPr>
          <a:xfrm>
            <a:off x="4928246" y="4412522"/>
            <a:ext cx="742286" cy="225945"/>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63" name="Ovale 62">
            <a:extLst>
              <a:ext uri="{FF2B5EF4-FFF2-40B4-BE49-F238E27FC236}">
                <a16:creationId xmlns:a16="http://schemas.microsoft.com/office/drawing/2014/main" id="{CE23C7C5-E273-1249-8903-66BCAC64B7F6}"/>
              </a:ext>
            </a:extLst>
          </p:cNvPr>
          <p:cNvSpPr/>
          <p:nvPr/>
        </p:nvSpPr>
        <p:spPr>
          <a:xfrm>
            <a:off x="4907341" y="3437905"/>
            <a:ext cx="742286" cy="225945"/>
          </a:xfrm>
          <a:prstGeom prst="ellipse">
            <a:avLst/>
          </a:prstGeom>
          <a:noFill/>
          <a:ln w="12700">
            <a:solidFill>
              <a:srgbClr val="FF9C2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65" name="Ovale 64">
            <a:extLst>
              <a:ext uri="{FF2B5EF4-FFF2-40B4-BE49-F238E27FC236}">
                <a16:creationId xmlns:a16="http://schemas.microsoft.com/office/drawing/2014/main" id="{123805C5-0E67-0C46-800E-F7136B2BC74E}"/>
              </a:ext>
            </a:extLst>
          </p:cNvPr>
          <p:cNvSpPr/>
          <p:nvPr/>
        </p:nvSpPr>
        <p:spPr>
          <a:xfrm>
            <a:off x="4902137" y="2567589"/>
            <a:ext cx="842280" cy="217858"/>
          </a:xfrm>
          <a:prstGeom prst="ellipse">
            <a:avLst/>
          </a:prstGeom>
          <a:noFill/>
          <a:ln w="12700">
            <a:solidFill>
              <a:srgbClr val="FF9C2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68" name="Ovale 67">
            <a:extLst>
              <a:ext uri="{FF2B5EF4-FFF2-40B4-BE49-F238E27FC236}">
                <a16:creationId xmlns:a16="http://schemas.microsoft.com/office/drawing/2014/main" id="{AC364A14-9366-834C-B957-96A088DE6606}"/>
              </a:ext>
            </a:extLst>
          </p:cNvPr>
          <p:cNvSpPr/>
          <p:nvPr/>
        </p:nvSpPr>
        <p:spPr>
          <a:xfrm>
            <a:off x="4925090" y="1955860"/>
            <a:ext cx="2180683" cy="262160"/>
          </a:xfrm>
          <a:prstGeom prst="ellipse">
            <a:avLst/>
          </a:prstGeom>
          <a:noFill/>
          <a:ln w="25400">
            <a:solidFill>
              <a:srgbClr val="00B050">
                <a:alpha val="52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69" name="Ovale 68">
            <a:extLst>
              <a:ext uri="{FF2B5EF4-FFF2-40B4-BE49-F238E27FC236}">
                <a16:creationId xmlns:a16="http://schemas.microsoft.com/office/drawing/2014/main" id="{F5F71DB3-6303-3447-928E-36CE19EA6D1D}"/>
              </a:ext>
            </a:extLst>
          </p:cNvPr>
          <p:cNvSpPr/>
          <p:nvPr/>
        </p:nvSpPr>
        <p:spPr>
          <a:xfrm>
            <a:off x="4876390" y="2840095"/>
            <a:ext cx="2326728" cy="291653"/>
          </a:xfrm>
          <a:prstGeom prst="ellipse">
            <a:avLst/>
          </a:prstGeom>
          <a:noFill/>
          <a:ln w="25400">
            <a:solidFill>
              <a:srgbClr val="00B050">
                <a:alpha val="52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70" name="Ovale 69">
            <a:extLst>
              <a:ext uri="{FF2B5EF4-FFF2-40B4-BE49-F238E27FC236}">
                <a16:creationId xmlns:a16="http://schemas.microsoft.com/office/drawing/2014/main" id="{2BA68D83-C633-F54F-8943-FFDBE4C0FDF0}"/>
              </a:ext>
            </a:extLst>
          </p:cNvPr>
          <p:cNvSpPr/>
          <p:nvPr/>
        </p:nvSpPr>
        <p:spPr>
          <a:xfrm>
            <a:off x="4902136" y="3760023"/>
            <a:ext cx="2248357" cy="300785"/>
          </a:xfrm>
          <a:prstGeom prst="ellipse">
            <a:avLst/>
          </a:prstGeom>
          <a:noFill/>
          <a:ln w="25400">
            <a:solidFill>
              <a:srgbClr val="00B050">
                <a:alpha val="52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71" name="Ovale 70">
            <a:extLst>
              <a:ext uri="{FF2B5EF4-FFF2-40B4-BE49-F238E27FC236}">
                <a16:creationId xmlns:a16="http://schemas.microsoft.com/office/drawing/2014/main" id="{6A512AB0-014C-9247-A928-2FE6C3640252}"/>
              </a:ext>
            </a:extLst>
          </p:cNvPr>
          <p:cNvSpPr/>
          <p:nvPr/>
        </p:nvSpPr>
        <p:spPr>
          <a:xfrm>
            <a:off x="4842682" y="4801337"/>
            <a:ext cx="2360436" cy="262160"/>
          </a:xfrm>
          <a:prstGeom prst="ellipse">
            <a:avLst/>
          </a:prstGeom>
          <a:noFill/>
          <a:ln w="25400">
            <a:solidFill>
              <a:srgbClr val="00B050">
                <a:alpha val="52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74" name="Ovale 73">
            <a:extLst>
              <a:ext uri="{FF2B5EF4-FFF2-40B4-BE49-F238E27FC236}">
                <a16:creationId xmlns:a16="http://schemas.microsoft.com/office/drawing/2014/main" id="{7F803945-4273-EF4F-BB04-6D65A895F8E4}"/>
              </a:ext>
            </a:extLst>
          </p:cNvPr>
          <p:cNvSpPr/>
          <p:nvPr/>
        </p:nvSpPr>
        <p:spPr>
          <a:xfrm>
            <a:off x="5098362" y="5843546"/>
            <a:ext cx="123227" cy="119683"/>
          </a:xfrm>
          <a:prstGeom prst="ellipse">
            <a:avLst/>
          </a:prstGeom>
          <a:noFill/>
          <a:ln w="25400">
            <a:solidFill>
              <a:srgbClr val="00B050">
                <a:alpha val="52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75" name="CasellaDiTesto 74">
            <a:extLst>
              <a:ext uri="{FF2B5EF4-FFF2-40B4-BE49-F238E27FC236}">
                <a16:creationId xmlns:a16="http://schemas.microsoft.com/office/drawing/2014/main" id="{7CF8277C-D1F9-EC4D-BABB-A6BCC84767ED}"/>
              </a:ext>
            </a:extLst>
          </p:cNvPr>
          <p:cNvSpPr txBox="1"/>
          <p:nvPr/>
        </p:nvSpPr>
        <p:spPr>
          <a:xfrm>
            <a:off x="5183804" y="5795665"/>
            <a:ext cx="2479729" cy="215444"/>
          </a:xfrm>
          <a:prstGeom prst="rect">
            <a:avLst/>
          </a:prstGeom>
          <a:noFill/>
        </p:spPr>
        <p:txBody>
          <a:bodyPr wrap="square" rtlCol="0">
            <a:spAutoFit/>
          </a:bodyPr>
          <a:lstStyle/>
          <a:p>
            <a:r>
              <a:rPr lang="it-IT" sz="800" dirty="0">
                <a:latin typeface="Arial" panose="020B0604020202020204" pitchFamily="34" charset="0"/>
                <a:cs typeface="Arial" panose="020B0604020202020204" pitchFamily="34" charset="0"/>
              </a:rPr>
              <a:t>= </a:t>
            </a:r>
            <a:r>
              <a:rPr lang="it-IT" sz="800" dirty="0" err="1">
                <a:latin typeface="Arial" panose="020B0604020202020204" pitchFamily="34" charset="0"/>
                <a:cs typeface="Arial" panose="020B0604020202020204" pitchFamily="34" charset="0"/>
              </a:rPr>
              <a:t>root</a:t>
            </a:r>
            <a:r>
              <a:rPr lang="it-IT" sz="800" dirty="0">
                <a:latin typeface="Arial" panose="020B0604020202020204" pitchFamily="34" charset="0"/>
                <a:cs typeface="Arial" panose="020B0604020202020204" pitchFamily="34" charset="0"/>
              </a:rPr>
              <a:t> note, </a:t>
            </a:r>
            <a:r>
              <a:rPr lang="it-IT" sz="800" dirty="0" err="1">
                <a:latin typeface="Arial" panose="020B0604020202020204" pitchFamily="34" charset="0"/>
                <a:cs typeface="Arial" panose="020B0604020202020204" pitchFamily="34" charset="0"/>
              </a:rPr>
              <a:t>type</a:t>
            </a:r>
            <a:r>
              <a:rPr lang="it-IT" sz="800" dirty="0">
                <a:latin typeface="Arial" panose="020B0604020202020204" pitchFamily="34" charset="0"/>
                <a:cs typeface="Arial" panose="020B0604020202020204" pitchFamily="34" charset="0"/>
              </a:rPr>
              <a:t> of scale, mode of the scale</a:t>
            </a:r>
          </a:p>
        </p:txBody>
      </p:sp>
      <p:sp>
        <p:nvSpPr>
          <p:cNvPr id="42" name="CasellaDiTesto 41">
            <a:extLst>
              <a:ext uri="{FF2B5EF4-FFF2-40B4-BE49-F238E27FC236}">
                <a16:creationId xmlns:a16="http://schemas.microsoft.com/office/drawing/2014/main" id="{93BE0FA3-7D3E-0947-B801-2E0B4D2F988B}"/>
              </a:ext>
            </a:extLst>
          </p:cNvPr>
          <p:cNvSpPr txBox="1"/>
          <p:nvPr/>
        </p:nvSpPr>
        <p:spPr>
          <a:xfrm>
            <a:off x="8040035" y="4412522"/>
            <a:ext cx="715837" cy="276999"/>
          </a:xfrm>
          <a:prstGeom prst="rect">
            <a:avLst/>
          </a:prstGeom>
          <a:noFill/>
        </p:spPr>
        <p:txBody>
          <a:bodyPr wrap="none" rtlCol="0">
            <a:spAutoFit/>
          </a:bodyPr>
          <a:lstStyle/>
          <a:p>
            <a:r>
              <a:rPr lang="it-IT" sz="1200" dirty="0">
                <a:latin typeface="Arial" panose="020B0604020202020204" pitchFamily="34" charset="0"/>
                <a:cs typeface="Arial" panose="020B0604020202020204" pitchFamily="34" charset="0"/>
              </a:rPr>
              <a:t>D,F,A,C</a:t>
            </a:r>
          </a:p>
        </p:txBody>
      </p:sp>
      <p:cxnSp>
        <p:nvCxnSpPr>
          <p:cNvPr id="43" name="Connettore 1 42">
            <a:extLst>
              <a:ext uri="{FF2B5EF4-FFF2-40B4-BE49-F238E27FC236}">
                <a16:creationId xmlns:a16="http://schemas.microsoft.com/office/drawing/2014/main" id="{6373C11B-C5D2-214E-8066-B50353F3D0BF}"/>
              </a:ext>
            </a:extLst>
          </p:cNvPr>
          <p:cNvCxnSpPr>
            <a:cxnSpLocks/>
          </p:cNvCxnSpPr>
          <p:nvPr/>
        </p:nvCxnSpPr>
        <p:spPr>
          <a:xfrm>
            <a:off x="4678327" y="2022509"/>
            <a:ext cx="0" cy="3795828"/>
          </a:xfrm>
          <a:prstGeom prst="line">
            <a:avLst/>
          </a:prstGeom>
          <a:ln>
            <a:solidFill>
              <a:srgbClr val="8FB4D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371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78378" y="1424512"/>
            <a:ext cx="8907759" cy="369332"/>
          </a:xfrm>
          <a:prstGeom prst="rect">
            <a:avLst/>
          </a:prstGeom>
        </p:spPr>
        <p:txBody>
          <a:bodyPr wrap="square">
            <a:spAutoFit/>
          </a:bodyPr>
          <a:lstStyle/>
          <a:p>
            <a:pPr algn="ctr"/>
            <a:r>
              <a:rPr lang="it-IT" b="1" dirty="0" err="1">
                <a:latin typeface="Arial" panose="020B0604020202020204" pitchFamily="34" charset="0"/>
                <a:cs typeface="Arial" panose="020B0604020202020204" pitchFamily="34" charset="0"/>
              </a:rPr>
              <a:t>Melody</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Abstraction</a:t>
            </a:r>
            <a:r>
              <a:rPr lang="it-IT" b="1" dirty="0">
                <a:latin typeface="Arial" panose="020B0604020202020204" pitchFamily="34" charset="0"/>
                <a:cs typeface="Arial" panose="020B0604020202020204" pitchFamily="34" charset="0"/>
              </a:rPr>
              <a:t> in </a:t>
            </a:r>
            <a:r>
              <a:rPr lang="it-IT" b="1" dirty="0" err="1">
                <a:latin typeface="Arial" panose="020B0604020202020204" pitchFamily="34" charset="0"/>
                <a:cs typeface="Arial" panose="020B0604020202020204" pitchFamily="34" charset="0"/>
              </a:rPr>
              <a:t>Melpody</a:t>
            </a:r>
            <a:endParaRPr lang="it-IT" b="1" dirty="0">
              <a:latin typeface="Arial" panose="020B0604020202020204" pitchFamily="34" charset="0"/>
              <a:cs typeface="Arial" panose="020B0604020202020204" pitchFamily="34" charset="0"/>
            </a:endParaRPr>
          </a:p>
        </p:txBody>
      </p:sp>
      <p:sp>
        <p:nvSpPr>
          <p:cNvPr id="12" name="CasellaDiTesto 11">
            <a:extLst>
              <a:ext uri="{FF2B5EF4-FFF2-40B4-BE49-F238E27FC236}">
                <a16:creationId xmlns:a16="http://schemas.microsoft.com/office/drawing/2014/main" id="{F357BC49-9810-E441-A5DB-C86B2C1F5E4E}"/>
              </a:ext>
            </a:extLst>
          </p:cNvPr>
          <p:cNvSpPr txBox="1"/>
          <p:nvPr/>
        </p:nvSpPr>
        <p:spPr>
          <a:xfrm>
            <a:off x="100148" y="731837"/>
            <a:ext cx="1367246" cy="276999"/>
          </a:xfrm>
          <a:prstGeom prst="rect">
            <a:avLst/>
          </a:prstGeom>
          <a:noFill/>
        </p:spPr>
        <p:txBody>
          <a:bodyPr wrap="square" rtlCol="0">
            <a:spAutoFit/>
          </a:bodyPr>
          <a:lstStyle/>
          <a:p>
            <a:r>
              <a:rPr lang="it-IT" sz="1200" dirty="0" err="1">
                <a:solidFill>
                  <a:srgbClr val="FFFFFF"/>
                </a:solidFill>
                <a:latin typeface="Arial" panose="020B0604020202020204" pitchFamily="34" charset="0"/>
                <a:cs typeface="Arial" panose="020B0604020202020204" pitchFamily="34" charset="0"/>
              </a:rPr>
              <a:t>Introduction</a:t>
            </a:r>
            <a:endParaRPr lang="it-IT" sz="1200" dirty="0">
              <a:solidFill>
                <a:srgbClr val="FFFFFF"/>
              </a:solidFill>
              <a:latin typeface="Arial" panose="020B0604020202020204" pitchFamily="34" charset="0"/>
              <a:cs typeface="Arial" panose="020B0604020202020204" pitchFamily="34" charset="0"/>
            </a:endParaRPr>
          </a:p>
        </p:txBody>
      </p:sp>
      <p:sp>
        <p:nvSpPr>
          <p:cNvPr id="15" name="CasellaDiTesto 14">
            <a:extLst>
              <a:ext uri="{FF2B5EF4-FFF2-40B4-BE49-F238E27FC236}">
                <a16:creationId xmlns:a16="http://schemas.microsoft.com/office/drawing/2014/main" id="{3C253A05-1742-D34C-90BF-59C893871968}"/>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7" name="CasellaDiTesto 6">
            <a:extLst>
              <a:ext uri="{FF2B5EF4-FFF2-40B4-BE49-F238E27FC236}">
                <a16:creationId xmlns:a16="http://schemas.microsoft.com/office/drawing/2014/main" id="{72C5C1F6-DC3F-0548-BB5E-CFA2BFE6BE6D}"/>
              </a:ext>
            </a:extLst>
          </p:cNvPr>
          <p:cNvSpPr txBox="1"/>
          <p:nvPr/>
        </p:nvSpPr>
        <p:spPr>
          <a:xfrm>
            <a:off x="55865" y="1775502"/>
            <a:ext cx="4493622" cy="4278094"/>
          </a:xfrm>
          <a:prstGeom prst="rect">
            <a:avLst/>
          </a:prstGeom>
          <a:noFill/>
        </p:spPr>
        <p:txBody>
          <a:bodyPr wrap="square" rtlCol="0">
            <a:spAutoFit/>
          </a:bodyPr>
          <a:lstStyle/>
          <a:p>
            <a:pPr algn="just"/>
            <a:r>
              <a:rPr lang="en-GB" sz="1600" dirty="0" err="1">
                <a:latin typeface="Arial" panose="020B0604020202020204" pitchFamily="34" charset="0"/>
                <a:cs typeface="Arial" panose="020B0604020202020204" pitchFamily="34" charset="0"/>
              </a:rPr>
              <a:t>Melpody</a:t>
            </a:r>
            <a:r>
              <a:rPr lang="en-GB" sz="1600" dirty="0">
                <a:latin typeface="Arial" panose="020B0604020202020204" pitchFamily="34" charset="0"/>
                <a:cs typeface="Arial" panose="020B0604020202020204" pitchFamily="34" charset="0"/>
              </a:rPr>
              <a:t> creates each single note of the melody considering the harmony and the melody abstraction in a specific time instant. </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Constraints are time-dependent and affect possible notes that can be chosen. </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Melody abstraction in particular, after the creation of the first note, deals with the tonal distance between the new note and the previous one, considering the sign of the difference. All notes can be enumerated in ascending order from the lowest to the highest, so for example, if the difference is negative, all the notes within the range that has an index lower than the current note’s one are selected, like in the image.</a:t>
            </a:r>
          </a:p>
        </p:txBody>
      </p:sp>
      <p:pic>
        <p:nvPicPr>
          <p:cNvPr id="5" name="Immagine 4" descr="Immagine che contiene testo&#10;&#10;&#10;&#10;Descrizione generata automaticamente">
            <a:extLst>
              <a:ext uri="{FF2B5EF4-FFF2-40B4-BE49-F238E27FC236}">
                <a16:creationId xmlns:a16="http://schemas.microsoft.com/office/drawing/2014/main" id="{975B55B5-1BA3-B949-8C32-A56F35FA4DB4}"/>
              </a:ext>
            </a:extLst>
          </p:cNvPr>
          <p:cNvPicPr>
            <a:picLocks noChangeAspect="1"/>
          </p:cNvPicPr>
          <p:nvPr/>
        </p:nvPicPr>
        <p:blipFill rotWithShape="1">
          <a:blip r:embed="rId2"/>
          <a:srcRect t="2072"/>
          <a:stretch/>
        </p:blipFill>
        <p:spPr>
          <a:xfrm>
            <a:off x="4808415" y="2022509"/>
            <a:ext cx="1946859" cy="1971153"/>
          </a:xfrm>
          <a:prstGeom prst="rect">
            <a:avLst/>
          </a:prstGeom>
        </p:spPr>
      </p:pic>
      <p:sp>
        <p:nvSpPr>
          <p:cNvPr id="6" name="CasellaDiTesto 5">
            <a:extLst>
              <a:ext uri="{FF2B5EF4-FFF2-40B4-BE49-F238E27FC236}">
                <a16:creationId xmlns:a16="http://schemas.microsoft.com/office/drawing/2014/main" id="{81C99FD4-F6F2-684A-AD49-F312D81BFA17}"/>
              </a:ext>
            </a:extLst>
          </p:cNvPr>
          <p:cNvSpPr txBox="1"/>
          <p:nvPr/>
        </p:nvSpPr>
        <p:spPr>
          <a:xfrm>
            <a:off x="6838462" y="2022509"/>
            <a:ext cx="2147675" cy="1785104"/>
          </a:xfrm>
          <a:prstGeom prst="rect">
            <a:avLst/>
          </a:prstGeom>
          <a:noFill/>
        </p:spPr>
        <p:txBody>
          <a:bodyPr wrap="square" rtlCol="0">
            <a:spAutoFit/>
          </a:bodyPr>
          <a:lstStyle/>
          <a:p>
            <a:pPr algn="just"/>
            <a:r>
              <a:rPr lang="en-GB" sz="1100" dirty="0">
                <a:latin typeface="Arial" panose="020B0604020202020204" pitchFamily="34" charset="0"/>
                <a:cs typeface="Arial" panose="020B0604020202020204" pitchFamily="34" charset="0"/>
              </a:rPr>
              <a:t>A# (5° octave) value is 70 in MIDI representation.</a:t>
            </a:r>
          </a:p>
          <a:p>
            <a:pPr algn="just"/>
            <a:endParaRPr lang="en-GB" sz="1100" dirty="0">
              <a:latin typeface="Arial" panose="020B0604020202020204" pitchFamily="34" charset="0"/>
              <a:cs typeface="Arial" panose="020B0604020202020204" pitchFamily="34" charset="0"/>
            </a:endParaRPr>
          </a:p>
          <a:p>
            <a:pPr algn="just"/>
            <a:r>
              <a:rPr lang="en-GB" sz="1100" dirty="0">
                <a:latin typeface="Arial" panose="020B0604020202020204" pitchFamily="34" charset="0"/>
                <a:cs typeface="Arial" panose="020B0604020202020204" pitchFamily="34" charset="0"/>
              </a:rPr>
              <a:t>The delta expressed by the melody abstraction is -7: </a:t>
            </a:r>
            <a:r>
              <a:rPr lang="en-GB" sz="1100" b="1" dirty="0">
                <a:latin typeface="Arial" panose="020B0604020202020204" pitchFamily="34" charset="0"/>
                <a:cs typeface="Arial" panose="020B0604020202020204" pitchFamily="34" charset="0"/>
              </a:rPr>
              <a:t>it means that the next possible notes are all the notes included from 63 to 69 - respectively from E (5° octave) to A (5° octave).</a:t>
            </a:r>
          </a:p>
        </p:txBody>
      </p:sp>
      <p:sp>
        <p:nvSpPr>
          <p:cNvPr id="13" name="CasellaDiTesto 12">
            <a:extLst>
              <a:ext uri="{FF2B5EF4-FFF2-40B4-BE49-F238E27FC236}">
                <a16:creationId xmlns:a16="http://schemas.microsoft.com/office/drawing/2014/main" id="{17226B95-BC59-1543-973B-3CD5D65A5D03}"/>
              </a:ext>
            </a:extLst>
          </p:cNvPr>
          <p:cNvSpPr txBox="1"/>
          <p:nvPr/>
        </p:nvSpPr>
        <p:spPr>
          <a:xfrm>
            <a:off x="4725227" y="4037660"/>
            <a:ext cx="4260910" cy="1815882"/>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The common notes between (1) </a:t>
            </a:r>
            <a:r>
              <a:rPr lang="en-GB" sz="1600" dirty="0">
                <a:solidFill>
                  <a:srgbClr val="FF0000"/>
                </a:solidFill>
                <a:latin typeface="Arial" panose="020B0604020202020204" pitchFamily="34" charset="0"/>
                <a:cs typeface="Arial" panose="020B0604020202020204" pitchFamily="34" charset="0"/>
              </a:rPr>
              <a:t>the notes found through the previous note and the melody abstraction step distance</a:t>
            </a:r>
            <a:r>
              <a:rPr lang="en-GB" sz="1600" dirty="0">
                <a:latin typeface="Arial" panose="020B0604020202020204" pitchFamily="34" charset="0"/>
                <a:cs typeface="Arial" panose="020B0604020202020204" pitchFamily="34" charset="0"/>
              </a:rPr>
              <a:t>  and (2) </a:t>
            </a:r>
            <a:r>
              <a:rPr lang="en-GB" sz="1600" dirty="0">
                <a:solidFill>
                  <a:srgbClr val="0070C0"/>
                </a:solidFill>
                <a:latin typeface="Arial" panose="020B0604020202020204" pitchFamily="34" charset="0"/>
                <a:cs typeface="Arial" panose="020B0604020202020204" pitchFamily="34" charset="0"/>
              </a:rPr>
              <a:t>the note list of the scale to be used </a:t>
            </a:r>
            <a:r>
              <a:rPr lang="en-GB" sz="1600" dirty="0">
                <a:latin typeface="Arial" panose="020B0604020202020204" pitchFamily="34" charset="0"/>
                <a:cs typeface="Arial" panose="020B0604020202020204" pitchFamily="34" charset="0"/>
              </a:rPr>
              <a:t>(in the example, </a:t>
            </a:r>
            <a:r>
              <a:rPr lang="en-GB" sz="1600" i="1" dirty="0">
                <a:latin typeface="Arial" panose="020B0604020202020204" pitchFamily="34" charset="0"/>
                <a:cs typeface="Arial" panose="020B0604020202020204" pitchFamily="34" charset="0"/>
              </a:rPr>
              <a:t>G Blues Phrygian</a:t>
            </a:r>
            <a:r>
              <a:rPr lang="en-GB" sz="1600" dirty="0">
                <a:latin typeface="Arial" panose="020B0604020202020204" pitchFamily="34" charset="0"/>
                <a:cs typeface="Arial" panose="020B0604020202020204" pitchFamily="34" charset="0"/>
              </a:rPr>
              <a:t>) are the </a:t>
            </a:r>
            <a:r>
              <a:rPr lang="en-GB" sz="1600" dirty="0">
                <a:solidFill>
                  <a:srgbClr val="00B050"/>
                </a:solidFill>
                <a:latin typeface="Arial" panose="020B0604020202020204" pitchFamily="34" charset="0"/>
                <a:cs typeface="Arial" panose="020B0604020202020204" pitchFamily="34" charset="0"/>
              </a:rPr>
              <a:t>possible note list</a:t>
            </a:r>
            <a:r>
              <a:rPr lang="en-GB" sz="1600" dirty="0">
                <a:latin typeface="Arial" panose="020B0604020202020204" pitchFamily="34" charset="0"/>
                <a:cs typeface="Arial" panose="020B0604020202020204" pitchFamily="34" charset="0"/>
              </a:rPr>
              <a:t>, that represents the final set where the output note will be chosen.</a:t>
            </a:r>
          </a:p>
        </p:txBody>
      </p:sp>
      <p:sp>
        <p:nvSpPr>
          <p:cNvPr id="14" name="Ovale 13">
            <a:extLst>
              <a:ext uri="{FF2B5EF4-FFF2-40B4-BE49-F238E27FC236}">
                <a16:creationId xmlns:a16="http://schemas.microsoft.com/office/drawing/2014/main" id="{9BEDDDCF-90CA-3F45-86A7-ECC60B01D8FC}"/>
              </a:ext>
            </a:extLst>
          </p:cNvPr>
          <p:cNvSpPr/>
          <p:nvPr/>
        </p:nvSpPr>
        <p:spPr>
          <a:xfrm>
            <a:off x="4725227" y="3039747"/>
            <a:ext cx="1290091" cy="389253"/>
          </a:xfrm>
          <a:prstGeom prst="ellipse">
            <a:avLst/>
          </a:prstGeom>
          <a:noFill/>
          <a:ln w="158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2" name="Ovale 31">
            <a:extLst>
              <a:ext uri="{FF2B5EF4-FFF2-40B4-BE49-F238E27FC236}">
                <a16:creationId xmlns:a16="http://schemas.microsoft.com/office/drawing/2014/main" id="{B52FC549-90F3-4347-8189-54D13C4132AC}"/>
              </a:ext>
            </a:extLst>
          </p:cNvPr>
          <p:cNvSpPr/>
          <p:nvPr/>
        </p:nvSpPr>
        <p:spPr>
          <a:xfrm>
            <a:off x="4725227" y="2497237"/>
            <a:ext cx="1083390" cy="498512"/>
          </a:xfrm>
          <a:prstGeom prst="ellipse">
            <a:avLst/>
          </a:prstGeom>
          <a:noFill/>
          <a:ln w="158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3" name="Ovale 32">
            <a:extLst>
              <a:ext uri="{FF2B5EF4-FFF2-40B4-BE49-F238E27FC236}">
                <a16:creationId xmlns:a16="http://schemas.microsoft.com/office/drawing/2014/main" id="{6970EBAE-2AFC-B14D-AC83-E2BF1C2F06AE}"/>
              </a:ext>
            </a:extLst>
          </p:cNvPr>
          <p:cNvSpPr/>
          <p:nvPr/>
        </p:nvSpPr>
        <p:spPr>
          <a:xfrm>
            <a:off x="4725228" y="3556063"/>
            <a:ext cx="1077892" cy="251550"/>
          </a:xfrm>
          <a:prstGeom prst="ellipse">
            <a:avLst/>
          </a:prstGeom>
          <a:noFill/>
          <a:ln w="15875">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16" name="Connettore 1 15">
            <a:extLst>
              <a:ext uri="{FF2B5EF4-FFF2-40B4-BE49-F238E27FC236}">
                <a16:creationId xmlns:a16="http://schemas.microsoft.com/office/drawing/2014/main" id="{0B59C0A0-E9EF-F248-B262-1E168ED74C58}"/>
              </a:ext>
            </a:extLst>
          </p:cNvPr>
          <p:cNvCxnSpPr>
            <a:cxnSpLocks/>
          </p:cNvCxnSpPr>
          <p:nvPr/>
        </p:nvCxnSpPr>
        <p:spPr>
          <a:xfrm>
            <a:off x="4635796" y="1963479"/>
            <a:ext cx="0" cy="3843945"/>
          </a:xfrm>
          <a:prstGeom prst="line">
            <a:avLst/>
          </a:prstGeom>
          <a:ln>
            <a:solidFill>
              <a:srgbClr val="8FB4D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343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78378" y="1424512"/>
            <a:ext cx="8907759" cy="369332"/>
          </a:xfrm>
          <a:prstGeom prst="rect">
            <a:avLst/>
          </a:prstGeom>
        </p:spPr>
        <p:txBody>
          <a:bodyPr wrap="square">
            <a:spAutoFit/>
          </a:bodyPr>
          <a:lstStyle/>
          <a:p>
            <a:pPr algn="ctr"/>
            <a:r>
              <a:rPr lang="en-GB" b="1" dirty="0">
                <a:latin typeface="Arial" panose="020B0604020202020204" pitchFamily="34" charset="0"/>
                <a:cs typeface="Arial" panose="020B0604020202020204" pitchFamily="34" charset="0"/>
              </a:rPr>
              <a:t>Assumptions</a:t>
            </a:r>
          </a:p>
        </p:txBody>
      </p:sp>
      <p:sp>
        <p:nvSpPr>
          <p:cNvPr id="12" name="CasellaDiTesto 11">
            <a:extLst>
              <a:ext uri="{FF2B5EF4-FFF2-40B4-BE49-F238E27FC236}">
                <a16:creationId xmlns:a16="http://schemas.microsoft.com/office/drawing/2014/main" id="{F357BC49-9810-E441-A5DB-C86B2C1F5E4E}"/>
              </a:ext>
            </a:extLst>
          </p:cNvPr>
          <p:cNvSpPr txBox="1"/>
          <p:nvPr/>
        </p:nvSpPr>
        <p:spPr>
          <a:xfrm>
            <a:off x="100148" y="731837"/>
            <a:ext cx="1367246" cy="276999"/>
          </a:xfrm>
          <a:prstGeom prst="rect">
            <a:avLst/>
          </a:prstGeom>
          <a:noFill/>
        </p:spPr>
        <p:txBody>
          <a:bodyPr wrap="square" rtlCol="0">
            <a:spAutoFit/>
          </a:bodyPr>
          <a:lstStyle/>
          <a:p>
            <a:r>
              <a:rPr lang="it-IT" sz="1200" dirty="0" err="1">
                <a:solidFill>
                  <a:srgbClr val="FFFFFF"/>
                </a:solidFill>
                <a:latin typeface="Arial" panose="020B0604020202020204" pitchFamily="34" charset="0"/>
                <a:cs typeface="Arial" panose="020B0604020202020204" pitchFamily="34" charset="0"/>
              </a:rPr>
              <a:t>Introduction</a:t>
            </a:r>
            <a:endParaRPr lang="it-IT" sz="1200" dirty="0">
              <a:solidFill>
                <a:srgbClr val="FFFFFF"/>
              </a:solidFill>
              <a:latin typeface="Arial" panose="020B0604020202020204" pitchFamily="34" charset="0"/>
              <a:cs typeface="Arial" panose="020B0604020202020204" pitchFamily="34" charset="0"/>
            </a:endParaRPr>
          </a:p>
        </p:txBody>
      </p:sp>
      <p:sp>
        <p:nvSpPr>
          <p:cNvPr id="15" name="CasellaDiTesto 14">
            <a:extLst>
              <a:ext uri="{FF2B5EF4-FFF2-40B4-BE49-F238E27FC236}">
                <a16:creationId xmlns:a16="http://schemas.microsoft.com/office/drawing/2014/main" id="{3C253A05-1742-D34C-90BF-59C893871968}"/>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7" name="CasellaDiTesto 6">
            <a:extLst>
              <a:ext uri="{FF2B5EF4-FFF2-40B4-BE49-F238E27FC236}">
                <a16:creationId xmlns:a16="http://schemas.microsoft.com/office/drawing/2014/main" id="{72C5C1F6-DC3F-0548-BB5E-CFA2BFE6BE6D}"/>
              </a:ext>
            </a:extLst>
          </p:cNvPr>
          <p:cNvSpPr txBox="1"/>
          <p:nvPr/>
        </p:nvSpPr>
        <p:spPr>
          <a:xfrm>
            <a:off x="78377" y="1848069"/>
            <a:ext cx="8907759" cy="4278094"/>
          </a:xfrm>
          <a:prstGeom prst="rect">
            <a:avLst/>
          </a:prstGeom>
          <a:noFill/>
        </p:spPr>
        <p:txBody>
          <a:bodyPr wrap="square" rtlCol="0">
            <a:spAutoFit/>
          </a:bodyPr>
          <a:lstStyle/>
          <a:p>
            <a:pPr algn="just"/>
            <a:r>
              <a:rPr lang="en-GB" sz="1600" dirty="0" err="1">
                <a:latin typeface="Arial" panose="020B0604020202020204" pitchFamily="34" charset="0"/>
                <a:cs typeface="Arial" panose="020B0604020202020204" pitchFamily="34" charset="0"/>
              </a:rPr>
              <a:t>Melpody</a:t>
            </a:r>
            <a:r>
              <a:rPr lang="en-GB" sz="1600" dirty="0">
                <a:latin typeface="Arial" panose="020B0604020202020204" pitchFamily="34" charset="0"/>
                <a:cs typeface="Arial" panose="020B0604020202020204" pitchFamily="34" charset="0"/>
              </a:rPr>
              <a:t> is intended as a software able to provide an immediate ready to use melody created in accordance with the constraints set by the artist.</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For this to happen, a general rule is required for the selection of the notes. Musical correctness of a note into a melody is difficult to be </a:t>
            </a:r>
            <a:r>
              <a:rPr lang="en-GB" sz="1600" dirty="0" err="1">
                <a:latin typeface="Arial" panose="020B0604020202020204" pitchFamily="34" charset="0"/>
                <a:cs typeface="Arial" panose="020B0604020202020204" pitchFamily="34" charset="0"/>
              </a:rPr>
              <a:t>modeled</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Melpody</a:t>
            </a:r>
            <a:r>
              <a:rPr lang="en-GB" sz="1600" dirty="0">
                <a:latin typeface="Arial" panose="020B0604020202020204" pitchFamily="34" charset="0"/>
                <a:cs typeface="Arial" panose="020B0604020202020204" pitchFamily="34" charset="0"/>
              </a:rPr>
              <a:t> is not designed to «substitute» the figure of the musician, but should be used as «</a:t>
            </a:r>
            <a:r>
              <a:rPr lang="en-GB" sz="1600" i="1" dirty="0">
                <a:latin typeface="Arial" panose="020B0604020202020204" pitchFamily="34" charset="0"/>
                <a:cs typeface="Arial" panose="020B0604020202020204" pitchFamily="34" charset="0"/>
              </a:rPr>
              <a:t>explorer</a:t>
            </a:r>
            <a:r>
              <a:rPr lang="en-GB" sz="1600" dirty="0">
                <a:latin typeface="Arial" panose="020B0604020202020204" pitchFamily="34" charset="0"/>
                <a:cs typeface="Arial" panose="020B0604020202020204" pitchFamily="34" charset="0"/>
              </a:rPr>
              <a:t>» of an idea of melody or as «</a:t>
            </a:r>
            <a:r>
              <a:rPr lang="en-GB" sz="1600" i="1" dirty="0">
                <a:latin typeface="Arial" panose="020B0604020202020204" pitchFamily="34" charset="0"/>
                <a:cs typeface="Arial" panose="020B0604020202020204" pitchFamily="34" charset="0"/>
              </a:rPr>
              <a:t>decorator</a:t>
            </a:r>
            <a:r>
              <a:rPr lang="en-GB" sz="1600" dirty="0">
                <a:latin typeface="Arial" panose="020B0604020202020204" pitchFamily="34" charset="0"/>
                <a:cs typeface="Arial" panose="020B0604020202020204" pitchFamily="34" charset="0"/>
              </a:rPr>
              <a:t>» </a:t>
            </a:r>
          </a:p>
          <a:p>
            <a:pPr algn="just"/>
            <a:r>
              <a:rPr lang="en-GB" sz="1600" dirty="0">
                <a:latin typeface="Arial" panose="020B0604020202020204" pitchFamily="34" charset="0"/>
                <a:cs typeface="Arial" panose="020B0604020202020204" pitchFamily="34" charset="0"/>
              </a:rPr>
              <a:t>to add colour to an already existing melody (just using as melody abstraction the melody in object).</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In this project selection criteria are developed on following assumptions:</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There’s no correlation between chord progression of the harmony and the selection of notes described in the melody abstraction – transitions can appear strongly distinct.</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Novelty feature is based on a random value and a threshold, responsible for the activation of the feature.</a:t>
            </a:r>
          </a:p>
          <a:p>
            <a:pPr algn="just"/>
            <a:endParaRPr lang="en-GB" sz="1600"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In case of error or exception, checkpoint setting is used (based on the last correct note processed).</a:t>
            </a:r>
          </a:p>
        </p:txBody>
      </p:sp>
    </p:spTree>
    <p:extLst>
      <p:ext uri="{BB962C8B-B14F-4D97-AF65-F5344CB8AC3E}">
        <p14:creationId xmlns:p14="http://schemas.microsoft.com/office/powerpoint/2010/main" val="209037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78378" y="1424512"/>
            <a:ext cx="8907759" cy="369332"/>
          </a:xfrm>
          <a:prstGeom prst="rect">
            <a:avLst/>
          </a:prstGeom>
        </p:spPr>
        <p:txBody>
          <a:bodyPr wrap="square">
            <a:spAutoFit/>
          </a:bodyPr>
          <a:lstStyle/>
          <a:p>
            <a:pPr algn="ctr"/>
            <a:r>
              <a:rPr lang="it-IT" b="1" dirty="0" err="1">
                <a:latin typeface="Arial" panose="020B0604020202020204" pitchFamily="34" charset="0"/>
                <a:cs typeface="Arial" panose="020B0604020202020204" pitchFamily="34" charset="0"/>
              </a:rPr>
              <a:t>Error</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handling</a:t>
            </a:r>
            <a:endParaRPr lang="it-IT" b="1" dirty="0">
              <a:latin typeface="Arial" panose="020B0604020202020204" pitchFamily="34" charset="0"/>
              <a:cs typeface="Arial" panose="020B0604020202020204" pitchFamily="34" charset="0"/>
            </a:endParaRPr>
          </a:p>
        </p:txBody>
      </p:sp>
      <p:sp>
        <p:nvSpPr>
          <p:cNvPr id="12" name="CasellaDiTesto 11">
            <a:extLst>
              <a:ext uri="{FF2B5EF4-FFF2-40B4-BE49-F238E27FC236}">
                <a16:creationId xmlns:a16="http://schemas.microsoft.com/office/drawing/2014/main" id="{F357BC49-9810-E441-A5DB-C86B2C1F5E4E}"/>
              </a:ext>
            </a:extLst>
          </p:cNvPr>
          <p:cNvSpPr txBox="1"/>
          <p:nvPr/>
        </p:nvSpPr>
        <p:spPr>
          <a:xfrm>
            <a:off x="100148" y="731837"/>
            <a:ext cx="1367246" cy="276999"/>
          </a:xfrm>
          <a:prstGeom prst="rect">
            <a:avLst/>
          </a:prstGeom>
          <a:noFill/>
        </p:spPr>
        <p:txBody>
          <a:bodyPr wrap="square" rtlCol="0">
            <a:spAutoFit/>
          </a:bodyPr>
          <a:lstStyle/>
          <a:p>
            <a:r>
              <a:rPr lang="it-IT" sz="1200" dirty="0" err="1">
                <a:solidFill>
                  <a:srgbClr val="FFFFFF"/>
                </a:solidFill>
                <a:latin typeface="Arial" panose="020B0604020202020204" pitchFamily="34" charset="0"/>
                <a:cs typeface="Arial" panose="020B0604020202020204" pitchFamily="34" charset="0"/>
              </a:rPr>
              <a:t>Introduction</a:t>
            </a:r>
            <a:endParaRPr lang="it-IT" sz="1200" dirty="0">
              <a:solidFill>
                <a:srgbClr val="FFFFFF"/>
              </a:solidFill>
              <a:latin typeface="Arial" panose="020B0604020202020204" pitchFamily="34" charset="0"/>
              <a:cs typeface="Arial" panose="020B0604020202020204" pitchFamily="34" charset="0"/>
            </a:endParaRPr>
          </a:p>
        </p:txBody>
      </p:sp>
      <p:sp>
        <p:nvSpPr>
          <p:cNvPr id="15" name="CasellaDiTesto 14">
            <a:extLst>
              <a:ext uri="{FF2B5EF4-FFF2-40B4-BE49-F238E27FC236}">
                <a16:creationId xmlns:a16="http://schemas.microsoft.com/office/drawing/2014/main" id="{3C253A05-1742-D34C-90BF-59C893871968}"/>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7" name="CasellaDiTesto 6">
            <a:extLst>
              <a:ext uri="{FF2B5EF4-FFF2-40B4-BE49-F238E27FC236}">
                <a16:creationId xmlns:a16="http://schemas.microsoft.com/office/drawing/2014/main" id="{72C5C1F6-DC3F-0548-BB5E-CFA2BFE6BE6D}"/>
              </a:ext>
            </a:extLst>
          </p:cNvPr>
          <p:cNvSpPr txBox="1"/>
          <p:nvPr/>
        </p:nvSpPr>
        <p:spPr>
          <a:xfrm>
            <a:off x="78377" y="1848069"/>
            <a:ext cx="8907759" cy="4093428"/>
          </a:xfrm>
          <a:prstGeom prst="rect">
            <a:avLst/>
          </a:prstGeom>
          <a:noFill/>
        </p:spPr>
        <p:txBody>
          <a:bodyPr wrap="square" rtlCol="0">
            <a:spAutoFit/>
          </a:bodyPr>
          <a:lstStyle/>
          <a:p>
            <a:pPr algn="just"/>
            <a:r>
              <a:rPr lang="en-GB" sz="1600" dirty="0">
                <a:latin typeface="Arial" panose="020B0604020202020204" pitchFamily="34" charset="0"/>
                <a:cs typeface="Arial" panose="020B0604020202020204" pitchFamily="34" charset="0"/>
              </a:rPr>
              <a:t>The execution of the program, in case of errors, has different behaviours:</a:t>
            </a:r>
          </a:p>
          <a:p>
            <a:pPr algn="just"/>
            <a:endParaRPr lang="en-GB"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GB" sz="1600" b="1" dirty="0">
                <a:latin typeface="Arial" panose="020B0604020202020204" pitchFamily="34" charset="0"/>
                <a:cs typeface="Arial" panose="020B0604020202020204" pitchFamily="34" charset="0"/>
              </a:rPr>
              <a:t>Execution ends with error</a:t>
            </a:r>
          </a:p>
          <a:p>
            <a:pPr marL="742950" lvl="1" indent="-285750" algn="just">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n-GB" sz="1000" dirty="0">
                <a:latin typeface="Arial" panose="020B0604020202020204" pitchFamily="34" charset="0"/>
                <a:cs typeface="Arial" panose="020B0604020202020204" pitchFamily="34" charset="0"/>
              </a:rPr>
              <a:t>Problems related to the MIDI files (notes close to bounds of the track or different length of tracks)</a:t>
            </a:r>
          </a:p>
          <a:p>
            <a:pPr marL="742950" lvl="1" indent="-285750" algn="just">
              <a:buFont typeface="Arial" panose="020B0604020202020204" pitchFamily="34" charset="0"/>
              <a:buChar char="•"/>
            </a:pPr>
            <a:r>
              <a:rPr lang="en-GB" sz="1000" dirty="0">
                <a:latin typeface="Arial" panose="020B0604020202020204" pitchFamily="34" charset="0"/>
                <a:cs typeface="Arial" panose="020B0604020202020204" pitchFamily="34" charset="0"/>
              </a:rPr>
              <a:t>No compatible scale found (Harmony MIDI file must be checked or “end of the path” is reached )</a:t>
            </a:r>
          </a:p>
          <a:p>
            <a:pPr marL="742950" lvl="1" indent="-285750" algn="just">
              <a:buFont typeface="Arial" panose="020B0604020202020204" pitchFamily="34" charset="0"/>
              <a:buChar char="•"/>
            </a:pPr>
            <a:r>
              <a:rPr lang="en-GB" sz="1000" dirty="0">
                <a:latin typeface="Arial" panose="020B0604020202020204" pitchFamily="34" charset="0"/>
                <a:cs typeface="Arial" panose="020B0604020202020204" pitchFamily="34" charset="0"/>
              </a:rPr>
              <a:t>Unexpected generic error is raised </a:t>
            </a:r>
          </a:p>
          <a:p>
            <a:pPr marL="742950" lvl="1" indent="-285750" algn="just">
              <a:buFont typeface="Arial" panose="020B0604020202020204" pitchFamily="34" charset="0"/>
              <a:buChar char="•"/>
            </a:pPr>
            <a:endParaRPr lang="en-GB" sz="1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GB" sz="1600" b="1" dirty="0">
                <a:latin typeface="Arial" panose="020B0604020202020204" pitchFamily="34" charset="0"/>
                <a:cs typeface="Arial" panose="020B0604020202020204" pitchFamily="34" charset="0"/>
              </a:rPr>
              <a:t>Execution continues handling errors and restoring the stack</a:t>
            </a:r>
          </a:p>
          <a:p>
            <a:pPr marL="742950" lvl="1" indent="-285750" algn="just">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Compatibility between the possible scale selected and the range of notes defined in the melody abstraction has in result an empty set: in this case </a:t>
            </a:r>
            <a:r>
              <a:rPr lang="en-GB" sz="1600" dirty="0" err="1">
                <a:latin typeface="Arial" panose="020B0604020202020204" pitchFamily="34" charset="0"/>
                <a:cs typeface="Arial" panose="020B0604020202020204" pitchFamily="34" charset="0"/>
              </a:rPr>
              <a:t>Melpody</a:t>
            </a:r>
            <a:r>
              <a:rPr lang="en-GB" sz="1600" dirty="0">
                <a:latin typeface="Arial" panose="020B0604020202020204" pitchFamily="34" charset="0"/>
                <a:cs typeface="Arial" panose="020B0604020202020204" pitchFamily="34" charset="0"/>
              </a:rPr>
              <a:t> tries to complete the output melody anyway, using another scale (for the same chord of the first possible scale selected) and deletes the first one. </a:t>
            </a:r>
            <a:r>
              <a:rPr lang="en-GB" sz="1600" i="1" dirty="0">
                <a:latin typeface="Arial" panose="020B0604020202020204" pitchFamily="34" charset="0"/>
                <a:cs typeface="Arial" panose="020B0604020202020204" pitchFamily="34" charset="0"/>
              </a:rPr>
              <a:t>In case of different roots between the two selected possible scales, the final result may not be artistically pleasant.</a:t>
            </a:r>
          </a:p>
          <a:p>
            <a:pPr algn="just"/>
            <a:endParaRPr lang="en-GB" sz="1600" i="1" dirty="0">
              <a:latin typeface="Arial" panose="020B0604020202020204" pitchFamily="34" charset="0"/>
              <a:cs typeface="Arial" panose="020B0604020202020204" pitchFamily="34" charset="0"/>
            </a:endParaRPr>
          </a:p>
          <a:p>
            <a:pPr algn="just"/>
            <a:endParaRPr lang="en-GB" sz="1600" i="1" dirty="0">
              <a:latin typeface="Arial" panose="020B0604020202020204" pitchFamily="34" charset="0"/>
              <a:cs typeface="Arial" panose="020B0604020202020204" pitchFamily="34" charset="0"/>
            </a:endParaRPr>
          </a:p>
          <a:p>
            <a:pPr algn="just"/>
            <a:r>
              <a:rPr lang="en-GB" sz="1600" dirty="0">
                <a:latin typeface="Arial" panose="020B0604020202020204" pitchFamily="34" charset="0"/>
                <a:cs typeface="Arial" panose="020B0604020202020204" pitchFamily="34" charset="0"/>
              </a:rPr>
              <a:t>In these first phases of the project, error handling has been developed only for </a:t>
            </a:r>
            <a:r>
              <a:rPr lang="en-GB" sz="1600" i="1" dirty="0">
                <a:latin typeface="Arial" panose="020B0604020202020204" pitchFamily="34" charset="0"/>
                <a:cs typeface="Arial" panose="020B0604020202020204" pitchFamily="34" charset="0"/>
              </a:rPr>
              <a:t>known </a:t>
            </a:r>
            <a:r>
              <a:rPr lang="en-GB" sz="1600" dirty="0">
                <a:latin typeface="Arial" panose="020B0604020202020204" pitchFamily="34" charset="0"/>
                <a:cs typeface="Arial" panose="020B0604020202020204" pitchFamily="34" charset="0"/>
              </a:rPr>
              <a:t>errors.</a:t>
            </a:r>
          </a:p>
        </p:txBody>
      </p:sp>
    </p:spTree>
    <p:extLst>
      <p:ext uri="{BB962C8B-B14F-4D97-AF65-F5344CB8AC3E}">
        <p14:creationId xmlns:p14="http://schemas.microsoft.com/office/powerpoint/2010/main" val="246148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asellaDiTesto 14">
            <a:extLst>
              <a:ext uri="{FF2B5EF4-FFF2-40B4-BE49-F238E27FC236}">
                <a16:creationId xmlns:a16="http://schemas.microsoft.com/office/drawing/2014/main" id="{3C253A05-1742-D34C-90BF-59C893871968}"/>
              </a:ext>
            </a:extLst>
          </p:cNvPr>
          <p:cNvSpPr txBox="1"/>
          <p:nvPr/>
        </p:nvSpPr>
        <p:spPr>
          <a:xfrm>
            <a:off x="5601171" y="749571"/>
            <a:ext cx="3384966" cy="276999"/>
          </a:xfrm>
          <a:prstGeom prst="rect">
            <a:avLst/>
          </a:prstGeom>
          <a:noFill/>
        </p:spPr>
        <p:txBody>
          <a:bodyPr wrap="none" rtlCol="0">
            <a:spAutoFit/>
          </a:bodyPr>
          <a:lstStyle/>
          <a:p>
            <a:r>
              <a:rPr lang="it-IT" sz="1200" dirty="0" err="1">
                <a:solidFill>
                  <a:srgbClr val="FFFFFF"/>
                </a:solidFill>
                <a:latin typeface="Arial" panose="020B0604020202020204" pitchFamily="34" charset="0"/>
                <a:cs typeface="Arial" panose="020B0604020202020204" pitchFamily="34" charset="0"/>
              </a:rPr>
              <a:t>Melpody</a:t>
            </a:r>
            <a:r>
              <a:rPr lang="it-IT" sz="1200" dirty="0">
                <a:solidFill>
                  <a:srgbClr val="FFFFFF"/>
                </a:solidFill>
                <a:latin typeface="Arial" panose="020B0604020202020204" pitchFamily="34" charset="0"/>
                <a:cs typeface="Arial" panose="020B0604020202020204" pitchFamily="34" charset="0"/>
              </a:rPr>
              <a:t> – A Java </a:t>
            </a:r>
            <a:r>
              <a:rPr lang="it-IT" sz="1200" dirty="0" err="1">
                <a:solidFill>
                  <a:srgbClr val="FFFFFF"/>
                </a:solidFill>
                <a:latin typeface="Arial" panose="020B0604020202020204" pitchFamily="34" charset="0"/>
                <a:cs typeface="Arial" panose="020B0604020202020204" pitchFamily="34" charset="0"/>
              </a:rPr>
              <a:t>assistant</a:t>
            </a:r>
            <a:r>
              <a:rPr lang="it-IT" sz="1200" dirty="0">
                <a:solidFill>
                  <a:srgbClr val="FFFFFF"/>
                </a:solidFill>
                <a:latin typeface="Arial" panose="020B0604020202020204" pitchFamily="34" charset="0"/>
                <a:cs typeface="Arial" panose="020B0604020202020204" pitchFamily="34" charset="0"/>
              </a:rPr>
              <a:t> for </a:t>
            </a:r>
            <a:r>
              <a:rPr lang="it-IT" sz="1200" dirty="0" err="1">
                <a:solidFill>
                  <a:srgbClr val="FFFFFF"/>
                </a:solidFill>
                <a:latin typeface="Arial" panose="020B0604020202020204" pitchFamily="34" charset="0"/>
                <a:cs typeface="Arial" panose="020B0604020202020204" pitchFamily="34" charset="0"/>
              </a:rPr>
              <a:t>melody</a:t>
            </a:r>
            <a:r>
              <a:rPr lang="it-IT" sz="1200" dirty="0">
                <a:solidFill>
                  <a:srgbClr val="FFFFFF"/>
                </a:solidFill>
                <a:latin typeface="Arial" panose="020B0604020202020204" pitchFamily="34" charset="0"/>
                <a:cs typeface="Arial" panose="020B0604020202020204" pitchFamily="34" charset="0"/>
              </a:rPr>
              <a:t> </a:t>
            </a:r>
            <a:r>
              <a:rPr lang="it-IT" sz="1200" dirty="0" err="1">
                <a:solidFill>
                  <a:srgbClr val="FFFFFF"/>
                </a:solidFill>
                <a:latin typeface="Arial" panose="020B0604020202020204" pitchFamily="34" charset="0"/>
                <a:cs typeface="Arial" panose="020B0604020202020204" pitchFamily="34" charset="0"/>
              </a:rPr>
              <a:t>creation</a:t>
            </a:r>
            <a:endParaRPr lang="it-IT" sz="1200" dirty="0">
              <a:solidFill>
                <a:srgbClr val="FFFFFF"/>
              </a:solidFill>
              <a:latin typeface="Arial" panose="020B0604020202020204" pitchFamily="34" charset="0"/>
              <a:cs typeface="Arial" panose="020B0604020202020204" pitchFamily="34" charset="0"/>
            </a:endParaRPr>
          </a:p>
        </p:txBody>
      </p:sp>
      <p:sp>
        <p:nvSpPr>
          <p:cNvPr id="2" name="CasellaDiTesto 1">
            <a:extLst>
              <a:ext uri="{FF2B5EF4-FFF2-40B4-BE49-F238E27FC236}">
                <a16:creationId xmlns:a16="http://schemas.microsoft.com/office/drawing/2014/main" id="{847CDF83-A329-1042-B07C-D2D180400164}"/>
              </a:ext>
            </a:extLst>
          </p:cNvPr>
          <p:cNvSpPr txBox="1"/>
          <p:nvPr/>
        </p:nvSpPr>
        <p:spPr>
          <a:xfrm>
            <a:off x="1435260" y="2844225"/>
            <a:ext cx="6273479" cy="584775"/>
          </a:xfrm>
          <a:prstGeom prst="rect">
            <a:avLst/>
          </a:prstGeom>
          <a:noFill/>
        </p:spPr>
        <p:txBody>
          <a:bodyPr wrap="square" rtlCol="0">
            <a:spAutoFit/>
          </a:bodyPr>
          <a:lstStyle/>
          <a:p>
            <a:pPr algn="ctr"/>
            <a:r>
              <a:rPr lang="it-IT" sz="3200" dirty="0">
                <a:latin typeface="Arial" panose="020B0604020202020204" pitchFamily="34" charset="0"/>
                <a:cs typeface="Arial" panose="020B0604020202020204" pitchFamily="34" charset="0"/>
              </a:rPr>
              <a:t>Software Architecture</a:t>
            </a:r>
          </a:p>
        </p:txBody>
      </p:sp>
      <p:sp>
        <p:nvSpPr>
          <p:cNvPr id="5" name="CasellaDiTesto 4">
            <a:extLst>
              <a:ext uri="{FF2B5EF4-FFF2-40B4-BE49-F238E27FC236}">
                <a16:creationId xmlns:a16="http://schemas.microsoft.com/office/drawing/2014/main" id="{1069323D-DE95-B84F-9789-6617499D13A3}"/>
              </a:ext>
            </a:extLst>
          </p:cNvPr>
          <p:cNvSpPr txBox="1"/>
          <p:nvPr/>
        </p:nvSpPr>
        <p:spPr>
          <a:xfrm>
            <a:off x="2870251" y="3429000"/>
            <a:ext cx="3403496" cy="923330"/>
          </a:xfrm>
          <a:prstGeom prst="rect">
            <a:avLst/>
          </a:prstGeom>
          <a:noFill/>
        </p:spPr>
        <p:txBody>
          <a:bodyPr wrap="none" rtlCol="0">
            <a:spAutoFit/>
          </a:bodyPr>
          <a:lstStyle/>
          <a:p>
            <a:pPr algn="ctr"/>
            <a:r>
              <a:rPr lang="en-GB" dirty="0">
                <a:latin typeface="Arial" panose="020B0604020202020204" pitchFamily="34" charset="0"/>
                <a:cs typeface="Arial" panose="020B0604020202020204" pitchFamily="34" charset="0"/>
              </a:rPr>
              <a:t>Components and functionalities</a:t>
            </a:r>
          </a:p>
          <a:p>
            <a:pPr algn="ctr"/>
            <a:r>
              <a:rPr lang="en-GB" dirty="0">
                <a:latin typeface="Arial" panose="020B0604020202020204" pitchFamily="34" charset="0"/>
                <a:cs typeface="Arial" panose="020B0604020202020204" pitchFamily="34" charset="0"/>
              </a:rPr>
              <a:t>Note selection criteria</a:t>
            </a:r>
          </a:p>
          <a:p>
            <a:pPr algn="ctr"/>
            <a:r>
              <a:rPr lang="en-GB" dirty="0">
                <a:latin typeface="Arial" panose="020B0604020202020204" pitchFamily="34" charset="0"/>
                <a:cs typeface="Arial" panose="020B0604020202020204" pitchFamily="34" charset="0"/>
              </a:rPr>
              <a:t>Output result</a:t>
            </a:r>
          </a:p>
        </p:txBody>
      </p:sp>
    </p:spTree>
    <p:extLst>
      <p:ext uri="{BB962C8B-B14F-4D97-AF65-F5344CB8AC3E}">
        <p14:creationId xmlns:p14="http://schemas.microsoft.com/office/powerpoint/2010/main" val="3614718856"/>
      </p:ext>
    </p:extLst>
  </p:cSld>
  <p:clrMapOvr>
    <a:masterClrMapping/>
  </p:clrMapOvr>
</p:sld>
</file>

<file path=ppt/theme/theme1.xml><?xml version="1.0" encoding="utf-8"?>
<a:theme xmlns:a="http://schemas.openxmlformats.org/drawingml/2006/main" name="PO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8451</TotalTime>
  <Words>3336</Words>
  <Application>Microsoft Macintosh PowerPoint</Application>
  <PresentationFormat>Presentazione su schermo (4:3)</PresentationFormat>
  <Paragraphs>279</Paragraphs>
  <Slides>23</Slides>
  <Notes>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23</vt:i4>
      </vt:variant>
    </vt:vector>
  </HeadingPairs>
  <TitlesOfParts>
    <vt:vector size="29" baseType="lpstr">
      <vt:lpstr>Arial</vt:lpstr>
      <vt:lpstr>Brandon Grotesque Light</vt:lpstr>
      <vt:lpstr>Calibri</vt:lpstr>
      <vt:lpstr>Courier New</vt:lpstr>
      <vt:lpstr>Wingdings</vt:lpstr>
      <vt:lpstr>POLI</vt:lpstr>
      <vt:lpstr>Titolo presentazione sottotitolo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Area Servizi 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Colleoni</dc:creator>
  <cp:lastModifiedBy>Giorgio De Luca</cp:lastModifiedBy>
  <cp:revision>343</cp:revision>
  <cp:lastPrinted>2019-01-26T18:37:05Z</cp:lastPrinted>
  <dcterms:created xsi:type="dcterms:W3CDTF">2015-05-26T12:27:57Z</dcterms:created>
  <dcterms:modified xsi:type="dcterms:W3CDTF">2019-02-23T18:28:48Z</dcterms:modified>
</cp:coreProperties>
</file>