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4b36f8a9b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4b36f8a9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-Upon reviewing the fit statistics, the forecast plots, and the distribution of the residuals for the three avg price models, we decided to choose the avg temp avg price model as our model of choice. </a:t>
            </a:r>
            <a:endParaRPr>
              <a:solidFill>
                <a:schemeClr val="dk1"/>
              </a:solidFill>
            </a:endParaRPr>
          </a:p>
          <a:p>
            <a:pPr indent="0" lvl="0" marL="0" rtl="0" algn="l">
              <a:spcBef>
                <a:spcPts val="0"/>
              </a:spcBef>
              <a:spcAft>
                <a:spcPts val="0"/>
              </a:spcAft>
              <a:buNone/>
            </a:pPr>
            <a:r>
              <a:rPr lang="en-US">
                <a:solidFill>
                  <a:schemeClr val="dk1"/>
                </a:solidFill>
              </a:rPr>
              <a:t>-The fit statistics among the three models were very similar in SSE, so we looked to the AIC and SBC to see if we could get some more clarity on the accuracy of the models</a:t>
            </a:r>
            <a:endParaRPr>
              <a:solidFill>
                <a:schemeClr val="dk1"/>
              </a:solidFill>
            </a:endParaRPr>
          </a:p>
          <a:p>
            <a:pPr indent="0" lvl="0" marL="0" rtl="0" algn="l">
              <a:spcBef>
                <a:spcPts val="0"/>
              </a:spcBef>
              <a:spcAft>
                <a:spcPts val="0"/>
              </a:spcAft>
              <a:buNone/>
            </a:pPr>
            <a:r>
              <a:rPr lang="en-US">
                <a:solidFill>
                  <a:schemeClr val="dk1"/>
                </a:solidFill>
              </a:rPr>
              <a:t>-As for the AIC, the AIC for max temp avg price was much higher than the other two, so we removed it from the running </a:t>
            </a:r>
            <a:endParaRPr>
              <a:solidFill>
                <a:schemeClr val="dk1"/>
              </a:solidFill>
            </a:endParaRPr>
          </a:p>
          <a:p>
            <a:pPr indent="0" lvl="0" marL="0" rtl="0" algn="l">
              <a:spcBef>
                <a:spcPts val="0"/>
              </a:spcBef>
              <a:spcAft>
                <a:spcPts val="0"/>
              </a:spcAft>
              <a:buNone/>
            </a:pPr>
            <a:r>
              <a:rPr lang="en-US">
                <a:solidFill>
                  <a:schemeClr val="dk1"/>
                </a:solidFill>
              </a:rPr>
              <a:t>-We then looked at SBC as our tie-breaker and the SBC for avg temp avg price was slightly lower than that of min temp avg price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701d20d17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701d20d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As for the model code, we did change the lag value that can be seen in the input</a:t>
            </a:r>
            <a:endParaRPr/>
          </a:p>
          <a:p>
            <a:pPr indent="-317500" lvl="0" marL="457200" rtl="0" algn="l">
              <a:spcBef>
                <a:spcPts val="0"/>
              </a:spcBef>
              <a:spcAft>
                <a:spcPts val="0"/>
              </a:spcAft>
              <a:buSzPts val="1400"/>
              <a:buChar char="-"/>
            </a:pPr>
            <a:r>
              <a:rPr lang="en-US"/>
              <a:t>We also tried many combinations of values to determine what gave the best outcome as far as white noise probabilities in the residuals  </a:t>
            </a:r>
            <a:endParaRPr/>
          </a:p>
          <a:p>
            <a:pPr indent="-317500" lvl="0" marL="457200" rtl="0" algn="l">
              <a:spcBef>
                <a:spcPts val="0"/>
              </a:spcBef>
              <a:spcAft>
                <a:spcPts val="0"/>
              </a:spcAft>
              <a:buSzPts val="1400"/>
              <a:buChar char="-"/>
            </a:pPr>
            <a:r>
              <a:rPr lang="en-US"/>
              <a:t>We ended up with a lag of 4 in the input, a p of 4, and a q of 6</a:t>
            </a:r>
            <a:endParaRPr/>
          </a:p>
          <a:p>
            <a:pPr indent="-317500" lvl="0" marL="457200" rtl="0" algn="l">
              <a:spcBef>
                <a:spcPts val="0"/>
              </a:spcBef>
              <a:spcAft>
                <a:spcPts val="0"/>
              </a:spcAft>
              <a:buSzPts val="1400"/>
              <a:buChar char="-"/>
            </a:pPr>
            <a:r>
              <a:rPr lang="en-US"/>
              <a:t>Additionally, our d = 0 because we had a stationary model that didn’t require transformation </a:t>
            </a:r>
            <a:endParaRPr/>
          </a:p>
          <a:p>
            <a:pPr indent="-317500" lvl="0" marL="457200" rtl="0" algn="l">
              <a:spcBef>
                <a:spcPts val="0"/>
              </a:spcBef>
              <a:spcAft>
                <a:spcPts val="0"/>
              </a:spcAft>
              <a:buSzPts val="1400"/>
              <a:buChar char="-"/>
            </a:pPr>
            <a:r>
              <a:rPr lang="en-US"/>
              <a:t>How we came to these values will be explained further in the coming slides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701d20d17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701d20d1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360"/>
              </a:spcBef>
              <a:spcAft>
                <a:spcPts val="0"/>
              </a:spcAft>
              <a:buClr>
                <a:schemeClr val="dk1"/>
              </a:buClr>
              <a:buSzPts val="1000"/>
              <a:buChar char="-"/>
            </a:pPr>
            <a:r>
              <a:rPr lang="en-US" sz="1000">
                <a:solidFill>
                  <a:schemeClr val="dk1"/>
                </a:solidFill>
              </a:rPr>
              <a:t>To determine the lag value for the input, we</a:t>
            </a:r>
            <a:r>
              <a:rPr lang="en-US" sz="1000">
                <a:solidFill>
                  <a:schemeClr val="dk1"/>
                </a:solidFill>
              </a:rPr>
              <a:t> reviewed the cross-correlation plot from pre-whitening shown in the slide</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We used a lag of 4 in our input because 4 is where the bar becomes significant</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This is indicated by the red arrow </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We also tried higher values for the lag, as well as multiple lag values within the input because there is some significance after lag 4, but intuitively it doesn’t make sense that the forecasted temperature would be dependent on the temperature from say lag 10 or 12, especially since the lags here represent days </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The value of 4 was also the best in terms of white noise probabilities plot </a:t>
            </a:r>
            <a:endParaRPr sz="1000">
              <a:solidFill>
                <a:schemeClr val="dk1"/>
              </a:solidFill>
            </a:endParaRPr>
          </a:p>
          <a:p>
            <a:pPr indent="0" lvl="0" marL="0" rtl="0" algn="l">
              <a:spcBef>
                <a:spcPts val="360"/>
              </a:spcBef>
              <a:spcAft>
                <a:spcPts val="0"/>
              </a:spcAft>
              <a:buNone/>
            </a:pPr>
            <a:r>
              <a:t/>
            </a:r>
            <a:endParaRPr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701d20d17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701d20d1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360"/>
              </a:spcBef>
              <a:spcAft>
                <a:spcPts val="0"/>
              </a:spcAft>
              <a:buClr>
                <a:schemeClr val="dk1"/>
              </a:buClr>
              <a:buSzPts val="1000"/>
              <a:buChar char="-"/>
            </a:pPr>
            <a:r>
              <a:rPr lang="en-US" sz="1000">
                <a:solidFill>
                  <a:schemeClr val="dk1"/>
                </a:solidFill>
              </a:rPr>
              <a:t>We want the model to capture as much as possible that is able to be modeled, so we wanted the white noise probabilities to be generally </a:t>
            </a:r>
            <a:r>
              <a:rPr lang="en-US" sz="1000">
                <a:solidFill>
                  <a:schemeClr val="dk1"/>
                </a:solidFill>
              </a:rPr>
              <a:t>insignificant (close to 1) which tells us that there is a high probability that what remains is just white noise </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Given that this is real data, we can’t </a:t>
            </a:r>
            <a:r>
              <a:rPr lang="en-US" sz="1000">
                <a:solidFill>
                  <a:schemeClr val="dk1"/>
                </a:solidFill>
              </a:rPr>
              <a:t>account for everything, we also can’t expect temperature to be the only determinant of energy prices</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Here the white noise does not become extremely significant until lag 21</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We also attempted many values for p and q to ensure that what remained was mostly white noise </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Again, we used a p = 4 and q = 6 </a:t>
            </a: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701d20d17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701d20d1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This is the forecast plot for our model</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 plot for all of the data was the best representation of the model</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 forecast plot is not perfect and still does not meet some of those extremely high values, however it does account for a lot of volatility and seems to capture past extreme events fairly well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6de478b3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6de478b3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Right now, there aren’t any models for energy prices implemented, so any progress towards predicting those prices is going to be a big gain. In terms of how those predictions would be useful to business customers there are two categories of forecasts, short term and long term, with short term naturally being more accurate.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short term forecasts, those would mainly be useful for clients on indexed contracts, which means those clients who opt to pay for a more consistent energy price that’s based on aggregated prices </a:t>
            </a:r>
            <a:r>
              <a:rPr lang="en-US"/>
              <a:t>around</a:t>
            </a:r>
            <a:r>
              <a:rPr lang="en-US"/>
              <a:t> the area, in this case New York. In that case, short term forecasts would allow us to give those customers a more accurate rate. Also, it would allow us to warn companies if there’s a forecasted price spike, so that those customers </a:t>
            </a:r>
            <a:r>
              <a:rPr lang="en-US"/>
              <a:t>could</a:t>
            </a:r>
            <a:r>
              <a:rPr lang="en-US"/>
              <a:t> avoid using energy during those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Long term forecasts are more useful for setting fixed rates. Customers have the option to lock in a certain price for their energy, and a long term forecast would allow us to set that price appropriately. Those fixed prices are great for volatile markets, so a long term forecast that could predict volatility in the energy sector would be a great asset for convincing customers to lock in those prices early.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6de478b33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6de478b3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Additional stochastic variables include gas prices, extreme weather events, global governmental intervention, or global pandemics. Some of these we can’t really include in a model (we’re not going to be able to predict another global pandemic, for example) but we could find time series for fuel and commodity prices that might help our energy price model. An unobserved components model could be useful for doing that.</a:t>
            </a:r>
            <a:endParaRPr/>
          </a:p>
          <a:p>
            <a:pPr indent="-317500" lvl="0" marL="457200" rtl="0" algn="l">
              <a:spcBef>
                <a:spcPts val="0"/>
              </a:spcBef>
              <a:spcAft>
                <a:spcPts val="0"/>
              </a:spcAft>
              <a:buSzPts val="1400"/>
              <a:buChar char="-"/>
            </a:pPr>
            <a:r>
              <a:rPr lang="en-US"/>
              <a:t>We used a binary dummy variable for our model, but a dummy variable that could be adjusted for various ranges of spikes could produce a better model.</a:t>
            </a:r>
            <a:endParaRPr/>
          </a:p>
          <a:p>
            <a:pPr indent="-317500" lvl="0" marL="457200" rtl="0" algn="l">
              <a:spcBef>
                <a:spcPts val="0"/>
              </a:spcBef>
              <a:spcAft>
                <a:spcPts val="0"/>
              </a:spcAft>
              <a:buSzPts val="1400"/>
              <a:buChar char="-"/>
            </a:pPr>
            <a:r>
              <a:rPr lang="en-US"/>
              <a:t>Over the course of this project, we created models to predict minimum price, average price, and maximum price. We could use those models to create a range of possible energy expense that could be used to evaluate the value of a green renovation project.</a:t>
            </a:r>
            <a:endParaRPr/>
          </a:p>
          <a:p>
            <a:pPr indent="-317500" lvl="0" marL="457200" rtl="0" algn="l">
              <a:spcBef>
                <a:spcPts val="0"/>
              </a:spcBef>
              <a:spcAft>
                <a:spcPts val="0"/>
              </a:spcAft>
              <a:buSzPts val="1400"/>
              <a:buChar char="-"/>
            </a:pPr>
            <a:r>
              <a:rPr lang="en-US"/>
              <a:t>Another alternate business problem we could tackled was predicting spikes. </a:t>
            </a:r>
            <a:r>
              <a:rPr lang="en-US"/>
              <a:t>Predicting spikes is important because energy management consultants can warn their customers to avoid using energy when prices skyrocket. In those cases, the specific value of the spikes would be less important than just the simple knowledge that there would be a spike. A logistic regression model could predict this.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476ca982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476ca982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ability to predict energy prices helps energy management consultants and supports the development of green technology or sustainable development by allowing developers to determine the amount of money they would save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701d20d1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701d20d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6e4458f5a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6e4458f5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6de478b3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6de478b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rPr>
              <a:t>As a result of pre-processing, this is was the outcome of our final data set. Below you can see what the head of the data looks like and the columns. So we have a daily time series, and with the help of our Professor, we were able to aggregate the prices on a daily basis. Therefore, for each day, we had three methods of price aggregation which are: the maximum price for the day, the minimum price for the day, and the average price of the entire day in Megawatts per hour. These are going to be our Target Variables for each of our models. As for our independent variables, we had temperature in Fahrenheit at the same aggregations as Price. We already had a column for maximum and minimum temperature, so we added a column for average temperature throughout the whole day as well. Because of this, the number of rows has been condensed to 4410 as we are only taking the min, max, and average data for the day and there are no missing values. Lastly, we included a consistent weather dummy variable to help improve our model accuracy and as a result we have 8 total columns including date..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701d20d17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701d20d1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rPr>
              <a:t>When it came to choosing our model type, we had to consider a few factors. Our dataset included a relevant independent variable, which was temperature. Because of this, we decided to go with an ARIMAX model so we can include our exogenous variables, which does add complexity to our model building process, however now our model will be able to capture the influence of these external factors, in this case being temperature.  Also, the model takes advantage of any autocorrelation that may be present in residuals of the regression which hopefully will improve the accuracy of our forecasts. Since we have a time series with an explanatory variable, we had to implement pre-whitening the data for the cross correlation function which helped identify which lags of time series for our independent variable temperature, predicts the value of time series for our target variable price. We needed to check for any significant cross correlation, or if either series contains autocorrelation. Then, we had to confirm if our data was stationary to be able to build our model. In order to confirm that it was, we went and performed a unit root test on each of our aggregations for our target variable - price.  Below is the result for Average Price. As you can see the p-value for tau and rho  are less than .0001 for all the lags indicating that we will reject the null hypothesis since they show significance and therefore our data is stationary. This way we were able to confirm that we can proceed with an ARIMAX model.</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4b36f8a9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4b36f8a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We aim to predict price as a function of temperature. But before running any models, we started our analysis by exploring our data and it immediately became clear that there was a lot of cross-correlation between our independent variable, time, and dependant variable price.</a:t>
            </a:r>
            <a:endParaRPr/>
          </a:p>
          <a:p>
            <a:pPr indent="0" lvl="0" marL="0" rtl="0" algn="l">
              <a:spcBef>
                <a:spcPts val="0"/>
              </a:spcBef>
              <a:spcAft>
                <a:spcPts val="0"/>
              </a:spcAft>
              <a:buNone/>
            </a:pPr>
            <a:r>
              <a:rPr lang="en-US"/>
              <a:t>- So our first step was to pre-whiten this data to make it ready for modelling. As visible from these screenshots, pre-whitening made a huge difference in the cross-correlation graphs.</a:t>
            </a:r>
            <a:endParaRPr/>
          </a:p>
          <a:p>
            <a:pPr indent="0" lvl="0" marL="0" rtl="0" algn="l">
              <a:spcBef>
                <a:spcPts val="0"/>
              </a:spcBef>
              <a:spcAft>
                <a:spcPts val="0"/>
              </a:spcAft>
              <a:buNone/>
            </a:pPr>
            <a:r>
              <a:rPr lang="en-US"/>
              <a:t>- Now we used this data to determine the lags that can be used while running our final models.</a:t>
            </a:r>
            <a:endParaRPr/>
          </a:p>
          <a:p>
            <a:pPr indent="0" lvl="0" marL="0" rtl="0" algn="l">
              <a:spcBef>
                <a:spcPts val="0"/>
              </a:spcBef>
              <a:spcAft>
                <a:spcPts val="0"/>
              </a:spcAft>
              <a:buNone/>
            </a:pPr>
            <a:r>
              <a:rPr lang="en-US"/>
              <a:t>- And our last step was to run the ARIMAX models, with Price as our dependent variable, temperature as our independent variable along with the dummy variable that we created to account for the spikes in the data due to historic events.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701d20d1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701d20d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performed this process to create 9 models in total, but b</a:t>
            </a:r>
            <a:r>
              <a:rPr lang="en-US"/>
              <a:t>ased on the needs of energy advisors, we determined that the models using minimum and maximum price would be of little use to the advisors and their clients</a:t>
            </a:r>
            <a:endParaRPr/>
          </a:p>
          <a:p>
            <a:pPr indent="0" lvl="0" marL="0" rtl="0" algn="l">
              <a:spcBef>
                <a:spcPts val="0"/>
              </a:spcBef>
              <a:spcAft>
                <a:spcPts val="0"/>
              </a:spcAft>
              <a:buNone/>
            </a:pPr>
            <a:r>
              <a:rPr lang="en-US"/>
              <a:t>-Given the two contract types, we concluded that the avg price would be most useful in both situations. </a:t>
            </a:r>
            <a:endParaRPr/>
          </a:p>
          <a:p>
            <a:pPr indent="0" lvl="0" marL="0" rtl="0" algn="l">
              <a:spcBef>
                <a:spcPts val="0"/>
              </a:spcBef>
              <a:spcAft>
                <a:spcPts val="0"/>
              </a:spcAft>
              <a:buNone/>
            </a:pPr>
            <a:r>
              <a:rPr lang="en-US"/>
              <a:t>-A higher avg price would indicate periods of generally high demand, which would signal to the companies in an indexed contract to reduce energy usage.</a:t>
            </a:r>
            <a:endParaRPr/>
          </a:p>
          <a:p>
            <a:pPr indent="0" lvl="0" marL="0" rtl="0" algn="l">
              <a:spcBef>
                <a:spcPts val="0"/>
              </a:spcBef>
              <a:spcAft>
                <a:spcPts val="0"/>
              </a:spcAft>
              <a:buNone/>
            </a:pPr>
            <a:r>
              <a:rPr lang="en-US"/>
              <a:t>-Additionally avg price could be used to </a:t>
            </a:r>
            <a:r>
              <a:rPr lang="en-US"/>
              <a:t>determine</a:t>
            </a:r>
            <a:r>
              <a:rPr lang="en-US"/>
              <a:t> the best time to enter into a new fixed rate contract to lock in a low energy rate for an extended period of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we collectively </a:t>
            </a:r>
            <a:r>
              <a:rPr lang="en-US">
                <a:solidFill>
                  <a:schemeClr val="dk1"/>
                </a:solidFill>
              </a:rPr>
              <a:t>decided </a:t>
            </a:r>
            <a:r>
              <a:rPr lang="en-US"/>
              <a:t>that the avg price would provide the highest actionable insights to the company and then looked at the fit statistics for those three models to determine the one that was best for our business problem, in addition to its accuracy.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1"/>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3124200" y="6356351"/>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867" y="2171700"/>
            <a:ext cx="5850467" cy="20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a:buNone/>
              <a:defRPr b="0" i="0" sz="44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541867" y="190501"/>
            <a:ext cx="5850467" cy="6019800"/>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457200" y="275167"/>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a:buNone/>
              <a:defRPr b="0" i="0" sz="44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4" name="Google Shape;24;p4"/>
          <p:cNvSpPr txBox="1"/>
          <p:nvPr>
            <p:ph idx="1" type="body"/>
          </p:nvPr>
        </p:nvSpPr>
        <p:spPr>
          <a:xfrm>
            <a:off x="457200" y="1659037"/>
            <a:ext cx="8229600" cy="4525433"/>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4"/>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457200" y="275167"/>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a:buNone/>
              <a:defRPr b="0" i="0" sz="44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 name="Google Shape;30;p5"/>
          <p:cNvSpPr txBox="1"/>
          <p:nvPr>
            <p:ph idx="1" type="body"/>
          </p:nvPr>
        </p:nvSpPr>
        <p:spPr>
          <a:xfrm>
            <a:off x="457200" y="1659037"/>
            <a:ext cx="4038600" cy="452543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2" type="body"/>
          </p:nvPr>
        </p:nvSpPr>
        <p:spPr>
          <a:xfrm>
            <a:off x="4648200" y="1659037"/>
            <a:ext cx="4038600" cy="452543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dk1"/>
              </a:buClr>
              <a:buSzPts val="1600"/>
              <a:buFont typeface="Arial"/>
              <a:buNone/>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457200" y="275167"/>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a:buNone/>
              <a:defRPr b="0" i="0" sz="44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7" name="Google Shape;37;p6"/>
          <p:cNvSpPr txBox="1"/>
          <p:nvPr>
            <p:ph idx="1" type="body"/>
          </p:nvPr>
        </p:nvSpPr>
        <p:spPr>
          <a:xfrm>
            <a:off x="457200" y="1534584"/>
            <a:ext cx="4040188" cy="641349"/>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8" name="Google Shape;38;p6"/>
          <p:cNvSpPr txBox="1"/>
          <p:nvPr>
            <p:ph idx="2" type="body"/>
          </p:nvPr>
        </p:nvSpPr>
        <p:spPr>
          <a:xfrm>
            <a:off x="457200" y="2175934"/>
            <a:ext cx="4040188" cy="39497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3" type="body"/>
          </p:nvPr>
        </p:nvSpPr>
        <p:spPr>
          <a:xfrm>
            <a:off x="4645026" y="1534584"/>
            <a:ext cx="4041775" cy="641349"/>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4" type="body"/>
          </p:nvPr>
        </p:nvSpPr>
        <p:spPr>
          <a:xfrm>
            <a:off x="4645026" y="2175934"/>
            <a:ext cx="4041775" cy="39497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457200" y="275167"/>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a:buNone/>
              <a:defRPr b="0" i="0" sz="44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6" name="Google Shape;46;p7"/>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7"/>
          <p:cNvSpPr/>
          <p:nvPr>
            <p:ph idx="2" type="pic"/>
          </p:nvPr>
        </p:nvSpPr>
        <p:spPr>
          <a:xfrm>
            <a:off x="5240625" y="2710675"/>
            <a:ext cx="3255000" cy="2674500"/>
          </a:xfrm>
          <a:prstGeom prst="ellipse">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1" y="273052"/>
            <a:ext cx="3008313" cy="1162049"/>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FFFFFF"/>
              </a:buClr>
              <a:buSzPts val="1400"/>
              <a:buFont typeface="Arial"/>
              <a:buNone/>
              <a:defRPr b="1" i="0" sz="20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3575050" y="273051"/>
            <a:ext cx="5111750" cy="585258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1" y="1435100"/>
            <a:ext cx="3008313" cy="469053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726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FFFFFF"/>
              </a:buClr>
              <a:buSzPts val="1400"/>
              <a:buFont typeface="Arial"/>
              <a:buNone/>
              <a:defRPr b="1" i="0" sz="20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1792288" y="613833"/>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867"/>
            <a:ext cx="5486400" cy="80433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5167"/>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a:buNone/>
              <a:defRPr b="0" i="0" sz="44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2309283" y="-193047"/>
            <a:ext cx="4525433" cy="8229600"/>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9"/>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457200" y="1600201"/>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1pPr>
            <a:lvl2pPr indent="-330200" lvl="1" marL="9144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2pPr>
            <a:lvl3pPr indent="-330200" lvl="2" marL="13716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3pPr>
            <a:lvl4pPr indent="-330200" lvl="3" marL="18288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4pPr>
            <a:lvl5pPr indent="-330200" lvl="4" marL="22860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1"/>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1"/>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p3"/>
          <p:cNvSpPr/>
          <p:nvPr/>
        </p:nvSpPr>
        <p:spPr>
          <a:xfrm>
            <a:off x="-34325" y="0"/>
            <a:ext cx="9178325" cy="1600200"/>
          </a:xfrm>
          <a:prstGeom prst="rect">
            <a:avLst/>
          </a:prstGeom>
          <a:solidFill>
            <a:srgbClr val="100E2F"/>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3"/>
          <p:cNvSpPr txBox="1"/>
          <p:nvPr>
            <p:ph type="title"/>
          </p:nvPr>
        </p:nvSpPr>
        <p:spPr>
          <a:xfrm>
            <a:off x="457200" y="275167"/>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a:buNone/>
              <a:defRPr b="0" i="0" sz="44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3"/>
          <p:cNvSpPr txBox="1"/>
          <p:nvPr>
            <p:ph idx="1" type="body"/>
          </p:nvPr>
        </p:nvSpPr>
        <p:spPr>
          <a:xfrm>
            <a:off x="457200" y="1659037"/>
            <a:ext cx="8229600" cy="4525433"/>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457200" y="6356351"/>
            <a:ext cx="2133600" cy="3661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3124200" y="6356351"/>
            <a:ext cx="2895600" cy="36618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6553200" y="6356351"/>
            <a:ext cx="2133600" cy="3661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457200" y="144482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US" sz="4800">
                <a:solidFill>
                  <a:schemeClr val="dk1"/>
                </a:solidFill>
              </a:rPr>
              <a:t>Forecasting: Price as a Function of Temperature in New York City</a:t>
            </a:r>
            <a:endParaRPr b="1" i="0" sz="4800" u="none" cap="none" strike="noStrike">
              <a:solidFill>
                <a:schemeClr val="dk1"/>
              </a:solidFill>
            </a:endParaRPr>
          </a:p>
        </p:txBody>
      </p:sp>
      <p:sp>
        <p:nvSpPr>
          <p:cNvPr id="85" name="Google Shape;85;p13"/>
          <p:cNvSpPr txBox="1"/>
          <p:nvPr/>
        </p:nvSpPr>
        <p:spPr>
          <a:xfrm>
            <a:off x="3760200" y="3259313"/>
            <a:ext cx="1623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lang="en-US" sz="2900">
                <a:solidFill>
                  <a:srgbClr val="595959"/>
                </a:solidFill>
              </a:rPr>
              <a:t>Group 6</a:t>
            </a:r>
            <a:endParaRPr b="0" i="0" sz="2900" u="none" cap="none" strike="noStrike">
              <a:solidFill>
                <a:srgbClr val="595959"/>
              </a:solidFill>
              <a:latin typeface="Arial"/>
              <a:ea typeface="Arial"/>
              <a:cs typeface="Arial"/>
              <a:sym typeface="Arial"/>
            </a:endParaRPr>
          </a:p>
        </p:txBody>
      </p:sp>
      <p:sp>
        <p:nvSpPr>
          <p:cNvPr id="86" name="Google Shape;86;p13"/>
          <p:cNvSpPr txBox="1"/>
          <p:nvPr/>
        </p:nvSpPr>
        <p:spPr>
          <a:xfrm>
            <a:off x="2129700" y="4478750"/>
            <a:ext cx="4884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BFBFBF"/>
              </a:buClr>
              <a:buFont typeface="Arial"/>
              <a:buNone/>
            </a:pPr>
            <a:r>
              <a:rPr lang="en-US" sz="2400">
                <a:solidFill>
                  <a:srgbClr val="595959"/>
                </a:solidFill>
              </a:rPr>
              <a:t>Brian King, Marc Deluca, Brett Sexton, Nandita Krishnan, Nabilla Harahap</a:t>
            </a:r>
            <a:endParaRPr b="0" i="0" sz="2400" u="none" cap="none" strike="noStrike">
              <a:solidFill>
                <a:srgbClr val="5959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Fit Statistics</a:t>
            </a:r>
            <a:endParaRPr/>
          </a:p>
        </p:txBody>
      </p:sp>
      <p:pic>
        <p:nvPicPr>
          <p:cNvPr id="160" name="Google Shape;160;p22"/>
          <p:cNvPicPr preferRelativeResize="0"/>
          <p:nvPr/>
        </p:nvPicPr>
        <p:blipFill>
          <a:blip r:embed="rId3">
            <a:alphaModFix/>
          </a:blip>
          <a:stretch>
            <a:fillRect/>
          </a:stretch>
        </p:blipFill>
        <p:spPr>
          <a:xfrm>
            <a:off x="304800" y="2935827"/>
            <a:ext cx="8534399" cy="1592151"/>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Model Code</a:t>
            </a:r>
            <a:endParaRPr/>
          </a:p>
        </p:txBody>
      </p:sp>
      <p:pic>
        <p:nvPicPr>
          <p:cNvPr id="166" name="Google Shape;166;p23"/>
          <p:cNvPicPr preferRelativeResize="0"/>
          <p:nvPr/>
        </p:nvPicPr>
        <p:blipFill>
          <a:blip r:embed="rId3">
            <a:alphaModFix/>
          </a:blip>
          <a:stretch>
            <a:fillRect/>
          </a:stretch>
        </p:blipFill>
        <p:spPr>
          <a:xfrm>
            <a:off x="867250" y="2101728"/>
            <a:ext cx="7819550" cy="389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Cross-Correlations </a:t>
            </a:r>
            <a:endParaRPr/>
          </a:p>
        </p:txBody>
      </p:sp>
      <p:pic>
        <p:nvPicPr>
          <p:cNvPr id="172" name="Google Shape;172;p24"/>
          <p:cNvPicPr preferRelativeResize="0"/>
          <p:nvPr/>
        </p:nvPicPr>
        <p:blipFill>
          <a:blip r:embed="rId3">
            <a:alphaModFix/>
          </a:blip>
          <a:stretch>
            <a:fillRect/>
          </a:stretch>
        </p:blipFill>
        <p:spPr>
          <a:xfrm>
            <a:off x="905675" y="1253791"/>
            <a:ext cx="7332650" cy="5490959"/>
          </a:xfrm>
          <a:prstGeom prst="rect">
            <a:avLst/>
          </a:prstGeom>
          <a:noFill/>
          <a:ln>
            <a:noFill/>
          </a:ln>
        </p:spPr>
      </p:pic>
      <p:cxnSp>
        <p:nvCxnSpPr>
          <p:cNvPr id="173" name="Google Shape;173;p24"/>
          <p:cNvCxnSpPr/>
          <p:nvPr/>
        </p:nvCxnSpPr>
        <p:spPr>
          <a:xfrm>
            <a:off x="5372100" y="4111625"/>
            <a:ext cx="0" cy="523800"/>
          </a:xfrm>
          <a:prstGeom prst="straightConnector1">
            <a:avLst/>
          </a:prstGeom>
          <a:noFill/>
          <a:ln cap="flat" cmpd="sng" w="38100">
            <a:solidFill>
              <a:srgbClr val="FF0000"/>
            </a:solidFill>
            <a:prstDash val="solid"/>
            <a:round/>
            <a:headEnd len="med" w="med" type="stealth"/>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Residual White Noise</a:t>
            </a:r>
            <a:endParaRPr/>
          </a:p>
        </p:txBody>
      </p:sp>
      <p:pic>
        <p:nvPicPr>
          <p:cNvPr id="179" name="Google Shape;179;p25"/>
          <p:cNvPicPr preferRelativeResize="0"/>
          <p:nvPr/>
        </p:nvPicPr>
        <p:blipFill>
          <a:blip r:embed="rId3">
            <a:alphaModFix/>
          </a:blip>
          <a:stretch>
            <a:fillRect/>
          </a:stretch>
        </p:blipFill>
        <p:spPr>
          <a:xfrm>
            <a:off x="1153500" y="1492467"/>
            <a:ext cx="6837012" cy="5135033"/>
          </a:xfrm>
          <a:prstGeom prst="rect">
            <a:avLst/>
          </a:prstGeom>
          <a:noFill/>
          <a:ln>
            <a:noFill/>
          </a:ln>
        </p:spPr>
      </p:pic>
      <p:sp>
        <p:nvSpPr>
          <p:cNvPr id="180" name="Google Shape;180;p25"/>
          <p:cNvSpPr/>
          <p:nvPr/>
        </p:nvSpPr>
        <p:spPr>
          <a:xfrm>
            <a:off x="4592825" y="3967950"/>
            <a:ext cx="3397800" cy="2659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Forecast Plot</a:t>
            </a:r>
            <a:endParaRPr/>
          </a:p>
        </p:txBody>
      </p:sp>
      <p:pic>
        <p:nvPicPr>
          <p:cNvPr id="186" name="Google Shape;186;p26"/>
          <p:cNvPicPr preferRelativeResize="0"/>
          <p:nvPr/>
        </p:nvPicPr>
        <p:blipFill>
          <a:blip r:embed="rId3">
            <a:alphaModFix/>
          </a:blip>
          <a:stretch>
            <a:fillRect/>
          </a:stretch>
        </p:blipFill>
        <p:spPr>
          <a:xfrm>
            <a:off x="1308400" y="1418167"/>
            <a:ext cx="6858833" cy="51350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How does this help solve </a:t>
            </a:r>
            <a:r>
              <a:rPr lang="en-US"/>
              <a:t>our</a:t>
            </a:r>
            <a:r>
              <a:rPr lang="en-US"/>
              <a:t> business </a:t>
            </a:r>
            <a:r>
              <a:rPr lang="en-US"/>
              <a:t>problem?</a:t>
            </a:r>
            <a:endParaRPr/>
          </a:p>
        </p:txBody>
      </p:sp>
      <p:sp>
        <p:nvSpPr>
          <p:cNvPr id="192" name="Google Shape;192;p27"/>
          <p:cNvSpPr txBox="1"/>
          <p:nvPr/>
        </p:nvSpPr>
        <p:spPr>
          <a:xfrm>
            <a:off x="613700" y="2040525"/>
            <a:ext cx="7318200" cy="44253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Char char="●"/>
            </a:pPr>
            <a:r>
              <a:rPr lang="en-US" sz="1900">
                <a:solidFill>
                  <a:schemeClr val="dk1"/>
                </a:solidFill>
              </a:rPr>
              <a:t>Currently no model or alternative implemented</a:t>
            </a:r>
            <a:endParaRPr sz="1900"/>
          </a:p>
          <a:p>
            <a:pPr indent="-349250" lvl="0" marL="457200" rtl="0" algn="l">
              <a:lnSpc>
                <a:spcPct val="150000"/>
              </a:lnSpc>
              <a:spcBef>
                <a:spcPts val="0"/>
              </a:spcBef>
              <a:spcAft>
                <a:spcPts val="0"/>
              </a:spcAft>
              <a:buSzPts val="1900"/>
              <a:buChar char="●"/>
            </a:pPr>
            <a:r>
              <a:rPr lang="en-US" sz="1900"/>
              <a:t>Short term forecast (less than 30 days):</a:t>
            </a:r>
            <a:endParaRPr sz="1900"/>
          </a:p>
          <a:p>
            <a:pPr indent="-349250" lvl="1" marL="914400" rtl="0" algn="l">
              <a:lnSpc>
                <a:spcPct val="150000"/>
              </a:lnSpc>
              <a:spcBef>
                <a:spcPts val="0"/>
              </a:spcBef>
              <a:spcAft>
                <a:spcPts val="0"/>
              </a:spcAft>
              <a:buSzPts val="1900"/>
              <a:buChar char="○"/>
            </a:pPr>
            <a:r>
              <a:rPr lang="en-US" sz="1900"/>
              <a:t> Used for </a:t>
            </a:r>
            <a:r>
              <a:rPr lang="en-US" sz="1900"/>
              <a:t>clients</a:t>
            </a:r>
            <a:r>
              <a:rPr lang="en-US" sz="1900"/>
              <a:t> on indexed contracts</a:t>
            </a:r>
            <a:endParaRPr sz="1900"/>
          </a:p>
          <a:p>
            <a:pPr indent="-349250" lvl="1" marL="914400" rtl="0" algn="l">
              <a:lnSpc>
                <a:spcPct val="150000"/>
              </a:lnSpc>
              <a:spcBef>
                <a:spcPts val="0"/>
              </a:spcBef>
              <a:spcAft>
                <a:spcPts val="0"/>
              </a:spcAft>
              <a:buSzPts val="1900"/>
              <a:buChar char="○"/>
            </a:pPr>
            <a:r>
              <a:rPr lang="en-US" sz="1900"/>
              <a:t>Ability to </a:t>
            </a:r>
            <a:r>
              <a:rPr lang="en-US" sz="1900"/>
              <a:t>adjust</a:t>
            </a:r>
            <a:r>
              <a:rPr lang="en-US" sz="1900"/>
              <a:t> consumption based on forecasted grid demand for lower rates</a:t>
            </a:r>
            <a:endParaRPr sz="1900"/>
          </a:p>
          <a:p>
            <a:pPr indent="-349250" lvl="0" marL="457200" rtl="0" algn="l">
              <a:lnSpc>
                <a:spcPct val="150000"/>
              </a:lnSpc>
              <a:spcBef>
                <a:spcPts val="0"/>
              </a:spcBef>
              <a:spcAft>
                <a:spcPts val="0"/>
              </a:spcAft>
              <a:buSzPts val="1900"/>
              <a:buChar char="●"/>
            </a:pPr>
            <a:r>
              <a:rPr lang="en-US" sz="1900"/>
              <a:t>Long term forecast (multiple months): </a:t>
            </a:r>
            <a:endParaRPr sz="1900"/>
          </a:p>
          <a:p>
            <a:pPr indent="-349250" lvl="1" marL="1371600" rtl="0" algn="l">
              <a:lnSpc>
                <a:spcPct val="150000"/>
              </a:lnSpc>
              <a:spcBef>
                <a:spcPts val="0"/>
              </a:spcBef>
              <a:spcAft>
                <a:spcPts val="0"/>
              </a:spcAft>
              <a:buSzPts val="1900"/>
              <a:buChar char="○"/>
            </a:pPr>
            <a:r>
              <a:rPr lang="en-US" sz="1900"/>
              <a:t>Used for clients on fixed rate contracts:</a:t>
            </a:r>
            <a:endParaRPr sz="1900"/>
          </a:p>
          <a:p>
            <a:pPr indent="-349250" lvl="1" marL="1371600" rtl="0" algn="l">
              <a:lnSpc>
                <a:spcPct val="150000"/>
              </a:lnSpc>
              <a:spcBef>
                <a:spcPts val="0"/>
              </a:spcBef>
              <a:spcAft>
                <a:spcPts val="0"/>
              </a:spcAft>
              <a:buSzPts val="1900"/>
              <a:buChar char="○"/>
            </a:pPr>
            <a:r>
              <a:rPr lang="en-US" sz="1900"/>
              <a:t>Ability</a:t>
            </a:r>
            <a:r>
              <a:rPr lang="en-US" sz="1900"/>
              <a:t> to confidently advise clients on when to enter fixed rate contracts to hedge </a:t>
            </a:r>
            <a:r>
              <a:rPr lang="en-US" sz="1900"/>
              <a:t>risk</a:t>
            </a:r>
            <a:r>
              <a:rPr lang="en-US" sz="1900"/>
              <a:t> against </a:t>
            </a:r>
            <a:r>
              <a:rPr lang="en-US" sz="1900"/>
              <a:t>volatility</a:t>
            </a:r>
            <a:endParaRPr sz="1900"/>
          </a:p>
          <a:p>
            <a:pPr indent="0" lvl="0" marL="0" rtl="0" algn="l">
              <a:lnSpc>
                <a:spcPct val="150000"/>
              </a:lnSpc>
              <a:spcBef>
                <a:spcPts val="0"/>
              </a:spcBef>
              <a:spcAft>
                <a:spcPts val="0"/>
              </a:spcAft>
              <a:buNone/>
            </a:pPr>
            <a:r>
              <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Improvements</a:t>
            </a:r>
            <a:endParaRPr/>
          </a:p>
        </p:txBody>
      </p:sp>
      <p:sp>
        <p:nvSpPr>
          <p:cNvPr id="198" name="Google Shape;198;p28"/>
          <p:cNvSpPr txBox="1"/>
          <p:nvPr>
            <p:ph idx="1" type="body"/>
          </p:nvPr>
        </p:nvSpPr>
        <p:spPr>
          <a:xfrm>
            <a:off x="457200" y="1659037"/>
            <a:ext cx="8229600" cy="45255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SzPts val="1800"/>
              <a:buChar char="-"/>
            </a:pPr>
            <a:r>
              <a:rPr lang="en-US"/>
              <a:t>Accounting for exogenous stochastic variables</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en-US"/>
              <a:t>Using a more dynamic dummy variable</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US"/>
              <a:t>Using three models to produce a range</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US"/>
              <a:t>Using logistic regression to predict spikes</a:t>
            </a:r>
            <a:endParaRPr/>
          </a:p>
        </p:txBody>
      </p:sp>
      <p:pic>
        <p:nvPicPr>
          <p:cNvPr id="199" name="Google Shape;199;p28"/>
          <p:cNvPicPr preferRelativeResize="0"/>
          <p:nvPr/>
        </p:nvPicPr>
        <p:blipFill>
          <a:blip r:embed="rId3">
            <a:alphaModFix/>
          </a:blip>
          <a:stretch>
            <a:fillRect/>
          </a:stretch>
        </p:blipFill>
        <p:spPr>
          <a:xfrm>
            <a:off x="4977400" y="4085325"/>
            <a:ext cx="4166600" cy="27726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Business Problem</a:t>
            </a:r>
            <a:endParaRPr/>
          </a:p>
        </p:txBody>
      </p:sp>
      <p:sp>
        <p:nvSpPr>
          <p:cNvPr id="92" name="Google Shape;92;p14"/>
          <p:cNvSpPr txBox="1"/>
          <p:nvPr>
            <p:ph idx="4294967295" type="body"/>
          </p:nvPr>
        </p:nvSpPr>
        <p:spPr>
          <a:xfrm>
            <a:off x="268850" y="1850050"/>
            <a:ext cx="4647000" cy="4525500"/>
          </a:xfrm>
          <a:prstGeom prst="rect">
            <a:avLst/>
          </a:prstGeom>
        </p:spPr>
        <p:txBody>
          <a:bodyPr anchorCtr="0" anchor="ctr" bIns="91425" lIns="91425" spcFirstLastPara="1" rIns="91425" wrap="square" tIns="91425">
            <a:noAutofit/>
          </a:bodyPr>
          <a:lstStyle/>
          <a:p>
            <a:pPr indent="0" lvl="0" marL="0" rtl="0" algn="l">
              <a:spcBef>
                <a:spcPts val="320"/>
              </a:spcBef>
              <a:spcAft>
                <a:spcPts val="0"/>
              </a:spcAft>
              <a:buNone/>
            </a:pPr>
            <a:r>
              <a:rPr b="1" lang="en-US" sz="1900"/>
              <a:t>Energy prices present a major &amp; volatile expense for businesses</a:t>
            </a:r>
            <a:endParaRPr b="1" sz="1900"/>
          </a:p>
          <a:p>
            <a:pPr indent="0" lvl="0" marL="0" rtl="0" algn="l">
              <a:spcBef>
                <a:spcPts val="320"/>
              </a:spcBef>
              <a:spcAft>
                <a:spcPts val="0"/>
              </a:spcAft>
              <a:buNone/>
            </a:pPr>
            <a:r>
              <a:t/>
            </a:r>
            <a:endParaRPr b="1" sz="1900"/>
          </a:p>
          <a:p>
            <a:pPr indent="0" lvl="0" marL="0" rtl="0" algn="l">
              <a:spcBef>
                <a:spcPts val="320"/>
              </a:spcBef>
              <a:spcAft>
                <a:spcPts val="0"/>
              </a:spcAft>
              <a:buNone/>
            </a:pPr>
            <a:r>
              <a:rPr b="1" lang="en-US" sz="1900"/>
              <a:t>The Questions We Hope to Answer:</a:t>
            </a:r>
            <a:endParaRPr b="1" sz="1900"/>
          </a:p>
          <a:p>
            <a:pPr indent="0" lvl="0" marL="0" rtl="0" algn="l">
              <a:spcBef>
                <a:spcPts val="320"/>
              </a:spcBef>
              <a:spcAft>
                <a:spcPts val="0"/>
              </a:spcAft>
              <a:buNone/>
            </a:pPr>
            <a:r>
              <a:t/>
            </a:r>
            <a:endParaRPr sz="1900"/>
          </a:p>
          <a:p>
            <a:pPr indent="-349250" lvl="0" marL="457200" rtl="0" algn="l">
              <a:spcBef>
                <a:spcPts val="320"/>
              </a:spcBef>
              <a:spcAft>
                <a:spcPts val="0"/>
              </a:spcAft>
              <a:buSzPts val="1900"/>
              <a:buChar char="•"/>
            </a:pPr>
            <a:r>
              <a:rPr lang="en-US" sz="1900"/>
              <a:t>Can historical electricity prices be used to create an accurate forecast to help Energy Consultants advise their clients to reduce uncertainty?</a:t>
            </a:r>
            <a:endParaRPr sz="1900"/>
          </a:p>
          <a:p>
            <a:pPr indent="0" lvl="0" marL="457200" rtl="0" algn="l">
              <a:spcBef>
                <a:spcPts val="320"/>
              </a:spcBef>
              <a:spcAft>
                <a:spcPts val="0"/>
              </a:spcAft>
              <a:buNone/>
            </a:pPr>
            <a:r>
              <a:t/>
            </a:r>
            <a:endParaRPr sz="1900"/>
          </a:p>
          <a:p>
            <a:pPr indent="-349250" lvl="0" marL="457200" rtl="0" algn="l">
              <a:spcBef>
                <a:spcPts val="320"/>
              </a:spcBef>
              <a:spcAft>
                <a:spcPts val="0"/>
              </a:spcAft>
              <a:buSzPts val="1900"/>
              <a:buChar char="•"/>
            </a:pPr>
            <a:r>
              <a:rPr lang="en-US" sz="1900"/>
              <a:t>Can the relationship between temperature and energy price be used to make predictions?</a:t>
            </a:r>
            <a:endParaRPr sz="1900"/>
          </a:p>
        </p:txBody>
      </p:sp>
      <p:pic>
        <p:nvPicPr>
          <p:cNvPr id="93" name="Google Shape;93;p14"/>
          <p:cNvPicPr preferRelativeResize="0"/>
          <p:nvPr>
            <p:ph idx="2" type="pic"/>
          </p:nvPr>
        </p:nvPicPr>
        <p:blipFill rotWithShape="1">
          <a:blip r:embed="rId3">
            <a:alphaModFix/>
          </a:blip>
          <a:srcRect b="0" l="15921" r="15921" t="0"/>
          <a:stretch/>
        </p:blipFill>
        <p:spPr>
          <a:xfrm>
            <a:off x="4915850" y="2538750"/>
            <a:ext cx="4047900" cy="332580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Stanwich Energy Advisors LLC</a:t>
            </a:r>
            <a:endParaRPr/>
          </a:p>
        </p:txBody>
      </p:sp>
      <p:sp>
        <p:nvSpPr>
          <p:cNvPr id="99" name="Google Shape;99;p15"/>
          <p:cNvSpPr txBox="1"/>
          <p:nvPr/>
        </p:nvSpPr>
        <p:spPr>
          <a:xfrm>
            <a:off x="515775" y="1872100"/>
            <a:ext cx="8229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Purpose:</a:t>
            </a:r>
            <a:endParaRPr b="1" sz="1800"/>
          </a:p>
          <a:p>
            <a:pPr indent="-342900" lvl="0" marL="457200" rtl="0" algn="l">
              <a:spcBef>
                <a:spcPts val="0"/>
              </a:spcBef>
              <a:spcAft>
                <a:spcPts val="0"/>
              </a:spcAft>
              <a:buClr>
                <a:schemeClr val="dk1"/>
              </a:buClr>
              <a:buSzPts val="1800"/>
              <a:buChar char="●"/>
            </a:pPr>
            <a:r>
              <a:rPr lang="en-US" sz="1800">
                <a:solidFill>
                  <a:schemeClr val="dk1"/>
                </a:solidFill>
              </a:rPr>
              <a:t>Customized Energy Supply Strategies for Business depending on their individual needs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t>What do their clients ask for?</a:t>
            </a:r>
            <a:endParaRPr b="1" sz="1800"/>
          </a:p>
          <a:p>
            <a:pPr indent="-342900" lvl="0" marL="457200" rtl="0" algn="l">
              <a:spcBef>
                <a:spcPts val="0"/>
              </a:spcBef>
              <a:spcAft>
                <a:spcPts val="0"/>
              </a:spcAft>
              <a:buSzPts val="1800"/>
              <a:buChar char="●"/>
            </a:pPr>
            <a:r>
              <a:rPr lang="en-US" sz="1800"/>
              <a:t>Protecting against market </a:t>
            </a:r>
            <a:r>
              <a:rPr lang="en-US" sz="1800"/>
              <a:t>volatility</a:t>
            </a:r>
            <a:endParaRPr sz="1800"/>
          </a:p>
          <a:p>
            <a:pPr indent="-342900" lvl="0" marL="457200" rtl="0" algn="l">
              <a:spcBef>
                <a:spcPts val="0"/>
              </a:spcBef>
              <a:spcAft>
                <a:spcPts val="0"/>
              </a:spcAft>
              <a:buSzPts val="1800"/>
              <a:buChar char="●"/>
            </a:pPr>
            <a:r>
              <a:rPr lang="en-US" sz="1800"/>
              <a:t>The ability to accuracy </a:t>
            </a:r>
            <a:r>
              <a:rPr lang="en-US" sz="1800"/>
              <a:t>predict</a:t>
            </a:r>
            <a:r>
              <a:rPr lang="en-US" sz="1800"/>
              <a:t> energy consumption</a:t>
            </a:r>
            <a:endParaRPr sz="1800"/>
          </a:p>
          <a:p>
            <a:pPr indent="-342900" lvl="0" marL="457200" rtl="0" algn="l">
              <a:spcBef>
                <a:spcPts val="0"/>
              </a:spcBef>
              <a:spcAft>
                <a:spcPts val="0"/>
              </a:spcAft>
              <a:buSzPts val="1800"/>
              <a:buChar char="●"/>
            </a:pPr>
            <a:r>
              <a:rPr lang="en-US" sz="1800"/>
              <a:t>The ability to accurately predict energy budgets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Most Common Contracts:</a:t>
            </a:r>
            <a:endParaRPr b="1" sz="1800"/>
          </a:p>
          <a:p>
            <a:pPr indent="-342900" lvl="0" marL="457200" rtl="0" algn="l">
              <a:spcBef>
                <a:spcPts val="0"/>
              </a:spcBef>
              <a:spcAft>
                <a:spcPts val="0"/>
              </a:spcAft>
              <a:buSzPts val="1800"/>
              <a:buChar char="●"/>
            </a:pPr>
            <a:r>
              <a:rPr lang="en-US" sz="1800"/>
              <a:t>Fixed rate</a:t>
            </a:r>
            <a:endParaRPr sz="1800"/>
          </a:p>
          <a:p>
            <a:pPr indent="-342900" lvl="0" marL="457200" rtl="0" algn="l">
              <a:spcBef>
                <a:spcPts val="0"/>
              </a:spcBef>
              <a:spcAft>
                <a:spcPts val="0"/>
              </a:spcAft>
              <a:buSzPts val="1800"/>
              <a:buChar char="●"/>
            </a:pPr>
            <a:r>
              <a:rPr lang="en-US" sz="1800"/>
              <a:t>Indexed</a:t>
            </a:r>
            <a:endParaRPr sz="1800"/>
          </a:p>
        </p:txBody>
      </p:sp>
      <p:pic>
        <p:nvPicPr>
          <p:cNvPr id="100" name="Google Shape;100;p15"/>
          <p:cNvPicPr preferRelativeResize="0"/>
          <p:nvPr/>
        </p:nvPicPr>
        <p:blipFill>
          <a:blip r:embed="rId3">
            <a:alphaModFix/>
          </a:blip>
          <a:stretch>
            <a:fillRect/>
          </a:stretch>
        </p:blipFill>
        <p:spPr>
          <a:xfrm>
            <a:off x="4469700" y="5504600"/>
            <a:ext cx="4467225" cy="109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0" y="3141650"/>
            <a:ext cx="9144003" cy="3716349"/>
          </a:xfrm>
          <a:prstGeom prst="rect">
            <a:avLst/>
          </a:prstGeom>
          <a:noFill/>
          <a:ln>
            <a:noFill/>
          </a:ln>
        </p:spPr>
      </p:pic>
      <p:sp>
        <p:nvSpPr>
          <p:cNvPr id="106" name="Google Shape;106;p16"/>
          <p:cNvSpPr txBox="1"/>
          <p:nvPr>
            <p:ph type="title"/>
          </p:nvPr>
        </p:nvSpPr>
        <p:spPr>
          <a:xfrm>
            <a:off x="457200" y="275167"/>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Font typeface="Arial"/>
              <a:buNone/>
            </a:pPr>
            <a:r>
              <a:rPr lang="en-US"/>
              <a:t>The Original Dataset</a:t>
            </a:r>
            <a:endParaRPr sz="1100"/>
          </a:p>
        </p:txBody>
      </p:sp>
      <p:sp>
        <p:nvSpPr>
          <p:cNvPr id="107" name="Google Shape;107;p16"/>
          <p:cNvSpPr txBox="1"/>
          <p:nvPr/>
        </p:nvSpPr>
        <p:spPr>
          <a:xfrm>
            <a:off x="521650" y="1979150"/>
            <a:ext cx="73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8" name="Google Shape;108;p16"/>
          <p:cNvSpPr txBox="1"/>
          <p:nvPr/>
        </p:nvSpPr>
        <p:spPr>
          <a:xfrm>
            <a:off x="629025" y="1795050"/>
            <a:ext cx="7747800" cy="361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Source</a:t>
            </a:r>
            <a:endParaRPr b="1" sz="1800"/>
          </a:p>
          <a:p>
            <a:pPr indent="-336550" lvl="0" marL="457200" rtl="0" algn="l">
              <a:spcBef>
                <a:spcPts val="0"/>
              </a:spcBef>
              <a:spcAft>
                <a:spcPts val="0"/>
              </a:spcAft>
              <a:buSzPts val="1700"/>
              <a:buChar char="●"/>
            </a:pPr>
            <a:r>
              <a:rPr lang="en-US" sz="1700"/>
              <a:t>The data set is a combination of historical energy spot prices of INSO Zone J (NYC) and weather conditions</a:t>
            </a:r>
            <a:endParaRPr sz="1700"/>
          </a:p>
          <a:p>
            <a:pPr indent="-336550" lvl="0" marL="457200" rtl="0" algn="l">
              <a:spcBef>
                <a:spcPts val="0"/>
              </a:spcBef>
              <a:spcAft>
                <a:spcPts val="0"/>
              </a:spcAft>
              <a:buSzPts val="1700"/>
              <a:buChar char="●"/>
            </a:pPr>
            <a:r>
              <a:rPr lang="en-US" sz="1700"/>
              <a:t>It was provided by Stanwich Energy Advisors LLC</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800">
                <a:solidFill>
                  <a:schemeClr val="dk1"/>
                </a:solidFill>
              </a:rPr>
              <a:t>General Characteristics </a:t>
            </a:r>
            <a:endParaRPr b="1" sz="18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Hourly time series over 11 years</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2010-2022</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505811 rows</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20 Columns</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No missing values </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Some extreme outliers that represent weather events, like the polar vortex in 2014</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Pre-Processing</a:t>
            </a:r>
            <a:endParaRPr/>
          </a:p>
        </p:txBody>
      </p:sp>
      <p:sp>
        <p:nvSpPr>
          <p:cNvPr id="114" name="Google Shape;114;p17"/>
          <p:cNvSpPr txBox="1"/>
          <p:nvPr>
            <p:ph idx="1" type="body"/>
          </p:nvPr>
        </p:nvSpPr>
        <p:spPr>
          <a:xfrm>
            <a:off x="0" y="1639937"/>
            <a:ext cx="8229600" cy="45255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SzPts val="1800"/>
              <a:buChar char="•"/>
            </a:pPr>
            <a:r>
              <a:rPr lang="en-US"/>
              <a:t>The data contained a lot or rows due to the data being hourly</a:t>
            </a:r>
            <a:endParaRPr/>
          </a:p>
          <a:p>
            <a:pPr indent="-342900" lvl="1" marL="914400" rtl="0" algn="l">
              <a:spcBef>
                <a:spcPts val="0"/>
              </a:spcBef>
              <a:spcAft>
                <a:spcPts val="0"/>
              </a:spcAft>
              <a:buSzPts val="1800"/>
              <a:buChar char="–"/>
            </a:pPr>
            <a:r>
              <a:rPr lang="en-US"/>
              <a:t>This was impacting execution time </a:t>
            </a:r>
            <a:endParaRPr/>
          </a:p>
          <a:p>
            <a:pPr indent="-342900" lvl="1" marL="914400" rtl="0" algn="l">
              <a:spcBef>
                <a:spcPts val="0"/>
              </a:spcBef>
              <a:spcAft>
                <a:spcPts val="0"/>
              </a:spcAft>
              <a:buSzPts val="1800"/>
              <a:buChar char="–"/>
            </a:pPr>
            <a:r>
              <a:rPr lang="en-US"/>
              <a:t>It also made the plots extremely </a:t>
            </a:r>
            <a:r>
              <a:rPr lang="en-US"/>
              <a:t>granular and hard to read </a:t>
            </a:r>
            <a:endParaRPr/>
          </a:p>
          <a:p>
            <a:pPr indent="-342900" lvl="0" marL="457200" rtl="0" algn="l">
              <a:spcBef>
                <a:spcPts val="0"/>
              </a:spcBef>
              <a:spcAft>
                <a:spcPts val="0"/>
              </a:spcAft>
              <a:buSzPts val="1800"/>
              <a:buChar char="•"/>
            </a:pPr>
            <a:r>
              <a:rPr lang="en-US"/>
              <a:t>Additionally, not all of the original 20 variables were relevant</a:t>
            </a:r>
            <a:endParaRPr/>
          </a:p>
          <a:p>
            <a:pPr indent="-342900" lvl="1" marL="914400" rtl="0" algn="l">
              <a:spcBef>
                <a:spcPts val="0"/>
              </a:spcBef>
              <a:spcAft>
                <a:spcPts val="0"/>
              </a:spcAft>
              <a:buSzPts val="1800"/>
              <a:buChar char="–"/>
            </a:pPr>
            <a:r>
              <a:rPr lang="en-US"/>
              <a:t>We reduced the columns down to 3 and then through the aggregation process, went back up to 7</a:t>
            </a:r>
            <a:endParaRPr/>
          </a:p>
          <a:p>
            <a:pPr indent="-342900" lvl="0" marL="457200" rtl="0" algn="l">
              <a:spcBef>
                <a:spcPts val="0"/>
              </a:spcBef>
              <a:spcAft>
                <a:spcPts val="0"/>
              </a:spcAft>
              <a:buSzPts val="1800"/>
              <a:buChar char="•"/>
            </a:pPr>
            <a:r>
              <a:rPr lang="en-US"/>
              <a:t>The aggregation process was done using SQL</a:t>
            </a:r>
            <a:endParaRPr/>
          </a:p>
          <a:p>
            <a:pPr indent="-342900" lvl="1" marL="914400" rtl="0" algn="l">
              <a:spcBef>
                <a:spcPts val="0"/>
              </a:spcBef>
              <a:spcAft>
                <a:spcPts val="0"/>
              </a:spcAft>
              <a:buSzPts val="1800"/>
              <a:buChar char="–"/>
            </a:pPr>
            <a:r>
              <a:rPr lang="en-US"/>
              <a:t>Transformed the data from hourly to daily</a:t>
            </a:r>
            <a:endParaRPr/>
          </a:p>
          <a:p>
            <a:pPr indent="-342900" lvl="1" marL="914400" rtl="0" algn="l">
              <a:spcBef>
                <a:spcPts val="0"/>
              </a:spcBef>
              <a:spcAft>
                <a:spcPts val="0"/>
              </a:spcAft>
              <a:buSzPts val="1800"/>
              <a:buChar char="–"/>
            </a:pPr>
            <a:r>
              <a:rPr lang="en-US"/>
              <a:t>Added additional variables </a:t>
            </a:r>
            <a:endParaRPr/>
          </a:p>
          <a:p>
            <a:pPr indent="-342900" lvl="0" marL="457200" rtl="0" algn="l">
              <a:spcBef>
                <a:spcPts val="0"/>
              </a:spcBef>
              <a:spcAft>
                <a:spcPts val="0"/>
              </a:spcAft>
              <a:buSzPts val="1800"/>
              <a:buChar char="•"/>
            </a:pPr>
            <a:r>
              <a:rPr lang="en-US"/>
              <a:t>We then added the “weather dummy” to account for major events that </a:t>
            </a:r>
            <a:r>
              <a:rPr lang="en-US"/>
              <a:t>impacted</a:t>
            </a:r>
            <a:r>
              <a:rPr lang="en-US"/>
              <a:t> price in the following years:</a:t>
            </a:r>
            <a:endParaRPr/>
          </a:p>
          <a:p>
            <a:pPr indent="-342900" lvl="1" marL="914400" rtl="0" algn="l">
              <a:spcBef>
                <a:spcPts val="0"/>
              </a:spcBef>
              <a:spcAft>
                <a:spcPts val="0"/>
              </a:spcAft>
              <a:buSzPts val="1800"/>
              <a:buChar char="–"/>
            </a:pPr>
            <a:r>
              <a:rPr lang="en-US"/>
              <a:t>2014</a:t>
            </a:r>
            <a:endParaRPr/>
          </a:p>
          <a:p>
            <a:pPr indent="-342900" lvl="1" marL="914400" rtl="0" algn="l">
              <a:spcBef>
                <a:spcPts val="0"/>
              </a:spcBef>
              <a:spcAft>
                <a:spcPts val="0"/>
              </a:spcAft>
              <a:buSzPts val="1800"/>
              <a:buChar char="–"/>
            </a:pPr>
            <a:r>
              <a:rPr lang="en-US"/>
              <a:t>2018</a:t>
            </a:r>
            <a:endParaRPr/>
          </a:p>
          <a:p>
            <a:pPr indent="-342900" lvl="1" marL="914400" rtl="0" algn="l">
              <a:spcBef>
                <a:spcPts val="0"/>
              </a:spcBef>
              <a:spcAft>
                <a:spcPts val="0"/>
              </a:spcAft>
              <a:buSzPts val="1800"/>
              <a:buChar char="–"/>
            </a:pPr>
            <a:r>
              <a:rPr lang="en-US"/>
              <a:t>2021</a:t>
            </a:r>
            <a:endParaRPr/>
          </a:p>
        </p:txBody>
      </p:sp>
      <p:pic>
        <p:nvPicPr>
          <p:cNvPr id="115" name="Google Shape;115;p17"/>
          <p:cNvPicPr preferRelativeResize="0"/>
          <p:nvPr/>
        </p:nvPicPr>
        <p:blipFill rotWithShape="1">
          <a:blip r:embed="rId3">
            <a:alphaModFix/>
          </a:blip>
          <a:srcRect b="0" l="13837" r="13830" t="0"/>
          <a:stretch/>
        </p:blipFill>
        <p:spPr>
          <a:xfrm>
            <a:off x="6227600" y="4606125"/>
            <a:ext cx="2769951" cy="2156375"/>
          </a:xfrm>
          <a:prstGeom prst="rect">
            <a:avLst/>
          </a:prstGeom>
          <a:noFill/>
          <a:ln>
            <a:noFill/>
          </a:ln>
        </p:spPr>
      </p:pic>
      <p:cxnSp>
        <p:nvCxnSpPr>
          <p:cNvPr id="116" name="Google Shape;116;p17"/>
          <p:cNvCxnSpPr>
            <a:endCxn id="115" idx="1"/>
          </p:cNvCxnSpPr>
          <p:nvPr/>
        </p:nvCxnSpPr>
        <p:spPr>
          <a:xfrm>
            <a:off x="1623800" y="4928613"/>
            <a:ext cx="4603800" cy="755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Final Dataset</a:t>
            </a:r>
            <a:endParaRPr/>
          </a:p>
        </p:txBody>
      </p:sp>
      <p:sp>
        <p:nvSpPr>
          <p:cNvPr id="122" name="Google Shape;122;p18"/>
          <p:cNvSpPr txBox="1"/>
          <p:nvPr/>
        </p:nvSpPr>
        <p:spPr>
          <a:xfrm>
            <a:off x="457200" y="1802475"/>
            <a:ext cx="30426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Daily Time Series</a:t>
            </a:r>
            <a:endParaRPr b="1" sz="1800"/>
          </a:p>
          <a:p>
            <a:pPr indent="-342900" lvl="0" marL="457200" rtl="0" algn="l">
              <a:spcBef>
                <a:spcPts val="0"/>
              </a:spcBef>
              <a:spcAft>
                <a:spcPts val="0"/>
              </a:spcAft>
              <a:buSzPts val="1800"/>
              <a:buChar char="●"/>
            </a:pPr>
            <a:r>
              <a:rPr lang="en-US" sz="1800"/>
              <a:t>4410 rows, 8 columns</a:t>
            </a:r>
            <a:endParaRPr sz="1800"/>
          </a:p>
          <a:p>
            <a:pPr indent="-342900" lvl="0" marL="457200" rtl="0" algn="l">
              <a:spcBef>
                <a:spcPts val="0"/>
              </a:spcBef>
              <a:spcAft>
                <a:spcPts val="0"/>
              </a:spcAft>
              <a:buSzPts val="1800"/>
              <a:buChar char="●"/>
            </a:pPr>
            <a:r>
              <a:rPr lang="en-US" sz="1800"/>
              <a:t>No missing values</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a:p>
        </p:txBody>
      </p:sp>
      <p:sp>
        <p:nvSpPr>
          <p:cNvPr id="123" name="Google Shape;123;p18"/>
          <p:cNvSpPr txBox="1"/>
          <p:nvPr/>
        </p:nvSpPr>
        <p:spPr>
          <a:xfrm>
            <a:off x="4641550" y="2843650"/>
            <a:ext cx="3817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Three Potential Target Variables ($/MWh):</a:t>
            </a:r>
            <a:endParaRPr b="1" sz="1800"/>
          </a:p>
          <a:p>
            <a:pPr indent="-342900" lvl="0" marL="457200" rtl="0" algn="l">
              <a:spcBef>
                <a:spcPts val="0"/>
              </a:spcBef>
              <a:spcAft>
                <a:spcPts val="0"/>
              </a:spcAft>
              <a:buSzPts val="1800"/>
              <a:buChar char="●"/>
            </a:pPr>
            <a:r>
              <a:rPr lang="en-US" sz="1800"/>
              <a:t>minprice</a:t>
            </a:r>
            <a:endParaRPr sz="1800"/>
          </a:p>
          <a:p>
            <a:pPr indent="-342900" lvl="0" marL="457200" rtl="0" algn="l">
              <a:spcBef>
                <a:spcPts val="0"/>
              </a:spcBef>
              <a:spcAft>
                <a:spcPts val="0"/>
              </a:spcAft>
              <a:buSzPts val="1800"/>
              <a:buChar char="●"/>
            </a:pPr>
            <a:r>
              <a:rPr lang="en-US" sz="1800"/>
              <a:t>avgprice</a:t>
            </a:r>
            <a:endParaRPr sz="1800"/>
          </a:p>
          <a:p>
            <a:pPr indent="-342900" lvl="0" marL="457200" rtl="0" algn="l">
              <a:spcBef>
                <a:spcPts val="0"/>
              </a:spcBef>
              <a:spcAft>
                <a:spcPts val="0"/>
              </a:spcAft>
              <a:buSzPts val="1800"/>
              <a:buChar char="●"/>
            </a:pPr>
            <a:r>
              <a:rPr lang="en-US" sz="1800"/>
              <a:t>maxprice</a:t>
            </a:r>
            <a:endParaRPr sz="1800"/>
          </a:p>
        </p:txBody>
      </p:sp>
      <p:sp>
        <p:nvSpPr>
          <p:cNvPr id="124" name="Google Shape;124;p18"/>
          <p:cNvSpPr txBox="1"/>
          <p:nvPr/>
        </p:nvSpPr>
        <p:spPr>
          <a:xfrm>
            <a:off x="457200" y="2843650"/>
            <a:ext cx="33192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800"/>
              <a:t>Three P</a:t>
            </a:r>
            <a:r>
              <a:rPr b="1" lang="en-US" sz="1800"/>
              <a:t>otential Explanatory Variables (°F)</a:t>
            </a:r>
            <a:r>
              <a:rPr lang="en-US"/>
              <a:t>:</a:t>
            </a:r>
            <a:endParaRPr/>
          </a:p>
          <a:p>
            <a:pPr indent="-342900" lvl="0" marL="457200" marR="0" rtl="0" algn="l">
              <a:lnSpc>
                <a:spcPct val="100000"/>
              </a:lnSpc>
              <a:spcBef>
                <a:spcPts val="0"/>
              </a:spcBef>
              <a:spcAft>
                <a:spcPts val="0"/>
              </a:spcAft>
              <a:buSzPts val="1800"/>
              <a:buChar char="●"/>
            </a:pPr>
            <a:r>
              <a:rPr lang="en-US" sz="1800"/>
              <a:t>mintemp</a:t>
            </a:r>
            <a:endParaRPr sz="1800"/>
          </a:p>
          <a:p>
            <a:pPr indent="-342900" lvl="0" marL="457200" marR="0" rtl="0" algn="l">
              <a:lnSpc>
                <a:spcPct val="100000"/>
              </a:lnSpc>
              <a:spcBef>
                <a:spcPts val="0"/>
              </a:spcBef>
              <a:spcAft>
                <a:spcPts val="0"/>
              </a:spcAft>
              <a:buSzPts val="1800"/>
              <a:buChar char="●"/>
            </a:pPr>
            <a:r>
              <a:rPr lang="en-US" sz="1800"/>
              <a:t>avgtemp</a:t>
            </a:r>
            <a:endParaRPr sz="1800"/>
          </a:p>
          <a:p>
            <a:pPr indent="-342900" lvl="0" marL="457200" rtl="0" algn="l">
              <a:spcBef>
                <a:spcPts val="0"/>
              </a:spcBef>
              <a:spcAft>
                <a:spcPts val="0"/>
              </a:spcAft>
              <a:buSzPts val="1800"/>
              <a:buChar char="●"/>
            </a:pPr>
            <a:r>
              <a:rPr lang="en-US" sz="1800"/>
              <a:t>maxtemp</a:t>
            </a:r>
            <a:endParaRPr sz="1800"/>
          </a:p>
          <a:p>
            <a:pPr indent="0" lvl="0" marL="0" rtl="0" algn="l">
              <a:spcBef>
                <a:spcPts val="0"/>
              </a:spcBef>
              <a:spcAft>
                <a:spcPts val="0"/>
              </a:spcAft>
              <a:buNone/>
            </a:pPr>
            <a:r>
              <a:t/>
            </a:r>
            <a:endParaRPr/>
          </a:p>
        </p:txBody>
      </p:sp>
      <p:sp>
        <p:nvSpPr>
          <p:cNvPr id="125" name="Google Shape;125;p18"/>
          <p:cNvSpPr txBox="1"/>
          <p:nvPr/>
        </p:nvSpPr>
        <p:spPr>
          <a:xfrm>
            <a:off x="4641550" y="1802475"/>
            <a:ext cx="3532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Consistent</a:t>
            </a:r>
            <a:r>
              <a:rPr b="1" lang="en-US" sz="1800"/>
              <a:t> Explanatory </a:t>
            </a:r>
            <a:r>
              <a:rPr b="1" lang="en-US" sz="1800"/>
              <a:t>Variable</a:t>
            </a:r>
            <a:r>
              <a:rPr b="1" lang="en-US" sz="1800"/>
              <a:t>:</a:t>
            </a:r>
            <a:endParaRPr b="1" sz="1800"/>
          </a:p>
          <a:p>
            <a:pPr indent="-342900" lvl="0" marL="457200" rtl="0" algn="l">
              <a:spcBef>
                <a:spcPts val="0"/>
              </a:spcBef>
              <a:spcAft>
                <a:spcPts val="0"/>
              </a:spcAft>
              <a:buSzPts val="1800"/>
              <a:buChar char="●"/>
            </a:pPr>
            <a:r>
              <a:rPr lang="en-US" sz="1800"/>
              <a:t>w</a:t>
            </a:r>
            <a:r>
              <a:rPr lang="en-US" sz="1800"/>
              <a:t>eather dummy </a:t>
            </a:r>
            <a:endParaRPr sz="1800"/>
          </a:p>
        </p:txBody>
      </p:sp>
      <p:pic>
        <p:nvPicPr>
          <p:cNvPr id="126" name="Google Shape;126;p18"/>
          <p:cNvPicPr preferRelativeResize="0"/>
          <p:nvPr/>
        </p:nvPicPr>
        <p:blipFill>
          <a:blip r:embed="rId3">
            <a:alphaModFix/>
          </a:blip>
          <a:stretch>
            <a:fillRect/>
          </a:stretch>
        </p:blipFill>
        <p:spPr>
          <a:xfrm>
            <a:off x="201575" y="4629250"/>
            <a:ext cx="8740850" cy="178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Choosing Model Type - ARIMAX</a:t>
            </a:r>
            <a:endParaRPr/>
          </a:p>
        </p:txBody>
      </p:sp>
      <p:sp>
        <p:nvSpPr>
          <p:cNvPr id="132" name="Google Shape;132;p19"/>
          <p:cNvSpPr txBox="1"/>
          <p:nvPr/>
        </p:nvSpPr>
        <p:spPr>
          <a:xfrm>
            <a:off x="194000" y="1807550"/>
            <a:ext cx="78777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Relevant Independent Variable</a:t>
            </a:r>
            <a:r>
              <a:rPr lang="en-US" sz="1800">
                <a:solidFill>
                  <a:schemeClr val="dk1"/>
                </a:solidFill>
              </a:rPr>
              <a:t> - Temperature</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US" sz="1800">
                <a:solidFill>
                  <a:schemeClr val="dk1"/>
                </a:solidFill>
              </a:rPr>
              <a:t>Time series with explanatory variable</a:t>
            </a:r>
            <a:endParaRPr sz="1800">
              <a:solidFill>
                <a:schemeClr val="dk1"/>
              </a:solidFill>
            </a:endParaRPr>
          </a:p>
          <a:p>
            <a:pPr indent="-342900" lvl="2" marL="1371600" rtl="0" algn="l">
              <a:lnSpc>
                <a:spcPct val="115000"/>
              </a:lnSpc>
              <a:spcBef>
                <a:spcPts val="0"/>
              </a:spcBef>
              <a:spcAft>
                <a:spcPts val="0"/>
              </a:spcAft>
              <a:buClr>
                <a:schemeClr val="dk1"/>
              </a:buClr>
              <a:buSzPts val="1800"/>
              <a:buChar char="■"/>
            </a:pPr>
            <a:r>
              <a:rPr lang="en-US" sz="1800">
                <a:solidFill>
                  <a:schemeClr val="dk1"/>
                </a:solidFill>
              </a:rPr>
              <a:t>Need for prewhitening for significant cross correlation</a:t>
            </a:r>
            <a:endParaRPr b="1" sz="1800"/>
          </a:p>
          <a:p>
            <a:pPr indent="-342900" lvl="0" marL="457200" rtl="0" algn="l">
              <a:lnSpc>
                <a:spcPct val="115000"/>
              </a:lnSpc>
              <a:spcBef>
                <a:spcPts val="0"/>
              </a:spcBef>
              <a:spcAft>
                <a:spcPts val="0"/>
              </a:spcAft>
              <a:buSzPts val="1800"/>
              <a:buChar char="●"/>
            </a:pPr>
            <a:r>
              <a:rPr b="1" lang="en-US" sz="1800"/>
              <a:t>Stationary Target Variable </a:t>
            </a:r>
            <a:r>
              <a:rPr lang="en-US" sz="1800"/>
              <a:t>- Price</a:t>
            </a:r>
            <a:endParaRPr sz="1800"/>
          </a:p>
          <a:p>
            <a:pPr indent="-342900" lvl="1" marL="914400" rtl="0" algn="l">
              <a:lnSpc>
                <a:spcPct val="115000"/>
              </a:lnSpc>
              <a:spcBef>
                <a:spcPts val="0"/>
              </a:spcBef>
              <a:spcAft>
                <a:spcPts val="0"/>
              </a:spcAft>
              <a:buSzPts val="1800"/>
              <a:buChar char="○"/>
            </a:pPr>
            <a:r>
              <a:rPr lang="en-US" sz="1800">
                <a:solidFill>
                  <a:schemeClr val="dk1"/>
                </a:solidFill>
              </a:rPr>
              <a:t>Take advantage of autocorrelation that may be present in residuals of the regression to improve the accuracy of a forecast</a:t>
            </a:r>
            <a:endParaRPr sz="1800"/>
          </a:p>
        </p:txBody>
      </p:sp>
      <p:pic>
        <p:nvPicPr>
          <p:cNvPr id="133" name="Google Shape;133;p19"/>
          <p:cNvPicPr preferRelativeResize="0"/>
          <p:nvPr/>
        </p:nvPicPr>
        <p:blipFill>
          <a:blip r:embed="rId3">
            <a:alphaModFix/>
          </a:blip>
          <a:stretch>
            <a:fillRect/>
          </a:stretch>
        </p:blipFill>
        <p:spPr>
          <a:xfrm>
            <a:off x="2044050" y="3862550"/>
            <a:ext cx="5225125" cy="2945925"/>
          </a:xfrm>
          <a:prstGeom prst="rect">
            <a:avLst/>
          </a:prstGeom>
          <a:noFill/>
          <a:ln>
            <a:noFill/>
          </a:ln>
        </p:spPr>
      </p:pic>
      <p:sp>
        <p:nvSpPr>
          <p:cNvPr id="134" name="Google Shape;134;p19"/>
          <p:cNvSpPr/>
          <p:nvPr/>
        </p:nvSpPr>
        <p:spPr>
          <a:xfrm>
            <a:off x="2254150" y="5160150"/>
            <a:ext cx="4794900" cy="68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rPr>
              <a:t>Modeling Approach</a:t>
            </a:r>
            <a:endParaRPr/>
          </a:p>
        </p:txBody>
      </p:sp>
      <p:sp>
        <p:nvSpPr>
          <p:cNvPr id="140" name="Google Shape;140;p20"/>
          <p:cNvSpPr txBox="1"/>
          <p:nvPr>
            <p:ph idx="1" type="body"/>
          </p:nvPr>
        </p:nvSpPr>
        <p:spPr>
          <a:xfrm>
            <a:off x="457200" y="1506637"/>
            <a:ext cx="8229600" cy="45255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SzPts val="1800"/>
              <a:buAutoNum type="arabicPeriod"/>
            </a:pPr>
            <a:r>
              <a:rPr lang="en-US"/>
              <a:t>Explore the data</a:t>
            </a:r>
            <a:endParaRPr/>
          </a:p>
          <a:p>
            <a:pPr indent="-342900" lvl="0" marL="457200" rtl="0" algn="l">
              <a:spcBef>
                <a:spcPts val="0"/>
              </a:spcBef>
              <a:spcAft>
                <a:spcPts val="0"/>
              </a:spcAft>
              <a:buSzPts val="1800"/>
              <a:buAutoNum type="arabicPeriod"/>
            </a:pPr>
            <a:r>
              <a:rPr lang="en-US"/>
              <a:t>Data </a:t>
            </a:r>
            <a:r>
              <a:rPr lang="en-US"/>
              <a:t>pre-whitening</a:t>
            </a:r>
            <a:r>
              <a:rPr lang="en-US"/>
              <a:t> to handle cross-correlation</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AutoNum type="arabicPeriod"/>
            </a:pPr>
            <a:r>
              <a:rPr lang="en-US"/>
              <a:t>Determining the lags from the pre-</a:t>
            </a:r>
            <a:r>
              <a:rPr lang="en-US"/>
              <a:t>whitened</a:t>
            </a:r>
            <a:r>
              <a:rPr lang="en-US"/>
              <a:t> data</a:t>
            </a:r>
            <a:endParaRPr/>
          </a:p>
          <a:p>
            <a:pPr indent="-342900" lvl="0" marL="457200" rtl="0" algn="l">
              <a:spcBef>
                <a:spcPts val="0"/>
              </a:spcBef>
              <a:spcAft>
                <a:spcPts val="0"/>
              </a:spcAft>
              <a:buSzPts val="1800"/>
              <a:buAutoNum type="arabicPeriod"/>
            </a:pPr>
            <a:r>
              <a:rPr lang="en-US"/>
              <a:t>Building an ARIMAX model using the lags, the dependant variable and the two </a:t>
            </a:r>
            <a:r>
              <a:rPr lang="en-US"/>
              <a:t>independent</a:t>
            </a:r>
            <a:r>
              <a:rPr lang="en-US"/>
              <a:t> </a:t>
            </a:r>
            <a:r>
              <a:rPr lang="en-US"/>
              <a:t>variables, which</a:t>
            </a:r>
            <a:r>
              <a:rPr lang="en-US"/>
              <a:t> includes the dummy variable - weather_dummy</a:t>
            </a:r>
            <a:endParaRPr/>
          </a:p>
        </p:txBody>
      </p:sp>
      <p:pic>
        <p:nvPicPr>
          <p:cNvPr id="141" name="Google Shape;141;p20"/>
          <p:cNvPicPr preferRelativeResize="0"/>
          <p:nvPr/>
        </p:nvPicPr>
        <p:blipFill>
          <a:blip r:embed="rId3">
            <a:alphaModFix/>
          </a:blip>
          <a:stretch>
            <a:fillRect/>
          </a:stretch>
        </p:blipFill>
        <p:spPr>
          <a:xfrm>
            <a:off x="4882244" y="2632275"/>
            <a:ext cx="3615277" cy="2718449"/>
          </a:xfrm>
          <a:prstGeom prst="rect">
            <a:avLst/>
          </a:prstGeom>
          <a:noFill/>
          <a:ln cap="flat" cmpd="sng" w="9525">
            <a:solidFill>
              <a:schemeClr val="dk1"/>
            </a:solidFill>
            <a:prstDash val="solid"/>
            <a:round/>
            <a:headEnd len="sm" w="sm" type="none"/>
            <a:tailEnd len="sm" w="sm" type="none"/>
          </a:ln>
        </p:spPr>
      </p:pic>
      <p:pic>
        <p:nvPicPr>
          <p:cNvPr id="142" name="Google Shape;142;p20"/>
          <p:cNvPicPr preferRelativeResize="0"/>
          <p:nvPr/>
        </p:nvPicPr>
        <p:blipFill>
          <a:blip r:embed="rId4">
            <a:alphaModFix/>
          </a:blip>
          <a:stretch>
            <a:fillRect/>
          </a:stretch>
        </p:blipFill>
        <p:spPr>
          <a:xfrm>
            <a:off x="968500" y="2632275"/>
            <a:ext cx="3615267" cy="2718449"/>
          </a:xfrm>
          <a:prstGeom prst="rect">
            <a:avLst/>
          </a:prstGeom>
          <a:noFill/>
          <a:ln cap="flat" cmpd="sng" w="9525">
            <a:solidFill>
              <a:schemeClr val="dk1"/>
            </a:solidFill>
            <a:prstDash val="solid"/>
            <a:round/>
            <a:headEnd len="sm" w="sm" type="none"/>
            <a:tailEnd len="sm" w="sm" type="none"/>
          </a:ln>
        </p:spPr>
      </p:pic>
      <p:cxnSp>
        <p:nvCxnSpPr>
          <p:cNvPr id="143" name="Google Shape;143;p20"/>
          <p:cNvCxnSpPr/>
          <p:nvPr/>
        </p:nvCxnSpPr>
        <p:spPr>
          <a:xfrm>
            <a:off x="4723100" y="2231075"/>
            <a:ext cx="11400" cy="319560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20"/>
          <p:cNvSpPr txBox="1"/>
          <p:nvPr/>
        </p:nvSpPr>
        <p:spPr>
          <a:xfrm>
            <a:off x="1861250" y="2214575"/>
            <a:ext cx="174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BEFORE</a:t>
            </a:r>
            <a:endParaRPr b="1"/>
          </a:p>
        </p:txBody>
      </p:sp>
      <p:sp>
        <p:nvSpPr>
          <p:cNvPr id="145" name="Google Shape;145;p20"/>
          <p:cNvSpPr txBox="1"/>
          <p:nvPr/>
        </p:nvSpPr>
        <p:spPr>
          <a:xfrm>
            <a:off x="5899850" y="2214575"/>
            <a:ext cx="174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AFTER</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57200" y="27516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Modeling Approach Cont. </a:t>
            </a:r>
            <a:endParaRPr/>
          </a:p>
        </p:txBody>
      </p:sp>
      <p:sp>
        <p:nvSpPr>
          <p:cNvPr id="151" name="Google Shape;151;p21"/>
          <p:cNvSpPr txBox="1"/>
          <p:nvPr>
            <p:ph idx="1" type="body"/>
          </p:nvPr>
        </p:nvSpPr>
        <p:spPr>
          <a:xfrm>
            <a:off x="457200" y="1659037"/>
            <a:ext cx="8229600" cy="45255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SzPts val="1800"/>
              <a:buChar char="•"/>
            </a:pPr>
            <a:r>
              <a:rPr lang="en-US"/>
              <a:t>Overall there were 9 models constructed to determine the most </a:t>
            </a:r>
            <a:r>
              <a:rPr lang="en-US"/>
              <a:t>accurate</a:t>
            </a:r>
            <a:r>
              <a:rPr lang="en-US"/>
              <a:t> model that fit the needs of the company and their business problem</a:t>
            </a:r>
            <a:endParaRPr/>
          </a:p>
          <a:p>
            <a:pPr indent="-342900" lvl="0" marL="457200" rtl="0" algn="l">
              <a:spcBef>
                <a:spcPts val="0"/>
              </a:spcBef>
              <a:spcAft>
                <a:spcPts val="0"/>
              </a:spcAft>
              <a:buSzPts val="1800"/>
              <a:buChar char="•"/>
            </a:pPr>
            <a:r>
              <a:rPr lang="en-US"/>
              <a:t>We constructed an ARIMAX Model for each aggregation combination:</a:t>
            </a:r>
            <a:endParaRPr/>
          </a:p>
          <a:p>
            <a:pPr indent="0" lvl="0" marL="0" rtl="0" algn="l">
              <a:spcBef>
                <a:spcPts val="360"/>
              </a:spcBef>
              <a:spcAft>
                <a:spcPts val="0"/>
              </a:spcAft>
              <a:buNone/>
            </a:pPr>
            <a:r>
              <a:t/>
            </a:r>
            <a:endParaRPr/>
          </a:p>
          <a:p>
            <a:pPr indent="-342900" lvl="1" marL="914400" rtl="0" algn="l">
              <a:spcBef>
                <a:spcPts val="360"/>
              </a:spcBef>
              <a:spcAft>
                <a:spcPts val="0"/>
              </a:spcAft>
              <a:buSzPts val="1800"/>
              <a:buChar char="–"/>
            </a:pPr>
            <a:r>
              <a:rPr b="1" lang="en-US"/>
              <a:t>Avg Temp &amp; Avg Price</a:t>
            </a:r>
            <a:endParaRPr b="1"/>
          </a:p>
          <a:p>
            <a:pPr indent="-342900" lvl="1" marL="914400" rtl="0" algn="l">
              <a:spcBef>
                <a:spcPts val="0"/>
              </a:spcBef>
              <a:spcAft>
                <a:spcPts val="0"/>
              </a:spcAft>
              <a:buSzPts val="1800"/>
              <a:buChar char="–"/>
            </a:pPr>
            <a:r>
              <a:rPr lang="en-US"/>
              <a:t>Avg Temp &amp; Min Price </a:t>
            </a:r>
            <a:endParaRPr/>
          </a:p>
          <a:p>
            <a:pPr indent="-342900" lvl="1" marL="914400" rtl="0" algn="l">
              <a:spcBef>
                <a:spcPts val="0"/>
              </a:spcBef>
              <a:spcAft>
                <a:spcPts val="0"/>
              </a:spcAft>
              <a:buSzPts val="1800"/>
              <a:buChar char="–"/>
            </a:pPr>
            <a:r>
              <a:rPr lang="en-US"/>
              <a:t>Avg Temp &amp; Max Price </a:t>
            </a:r>
            <a:endParaRPr/>
          </a:p>
          <a:p>
            <a:pPr indent="-342900" lvl="1" marL="914400" rtl="0" algn="l">
              <a:spcBef>
                <a:spcPts val="0"/>
              </a:spcBef>
              <a:spcAft>
                <a:spcPts val="0"/>
              </a:spcAft>
              <a:buSzPts val="1800"/>
              <a:buChar char="–"/>
            </a:pPr>
            <a:r>
              <a:rPr b="1" lang="en-US"/>
              <a:t>Min Temp &amp; Avg Price</a:t>
            </a:r>
            <a:r>
              <a:rPr lang="en-US"/>
              <a:t> </a:t>
            </a:r>
            <a:endParaRPr/>
          </a:p>
          <a:p>
            <a:pPr indent="-342900" lvl="1" marL="914400" rtl="0" algn="l">
              <a:spcBef>
                <a:spcPts val="0"/>
              </a:spcBef>
              <a:spcAft>
                <a:spcPts val="0"/>
              </a:spcAft>
              <a:buSzPts val="1800"/>
              <a:buChar char="–"/>
            </a:pPr>
            <a:r>
              <a:rPr lang="en-US"/>
              <a:t>Min Temp &amp; Min Price </a:t>
            </a:r>
            <a:endParaRPr/>
          </a:p>
          <a:p>
            <a:pPr indent="-342900" lvl="1" marL="914400" rtl="0" algn="l">
              <a:spcBef>
                <a:spcPts val="0"/>
              </a:spcBef>
              <a:spcAft>
                <a:spcPts val="0"/>
              </a:spcAft>
              <a:buSzPts val="1800"/>
              <a:buChar char="–"/>
            </a:pPr>
            <a:r>
              <a:rPr lang="en-US"/>
              <a:t>Min Temp &amp; Max Price </a:t>
            </a:r>
            <a:endParaRPr/>
          </a:p>
          <a:p>
            <a:pPr indent="-342900" lvl="1" marL="914400" rtl="0" algn="l">
              <a:spcBef>
                <a:spcPts val="0"/>
              </a:spcBef>
              <a:spcAft>
                <a:spcPts val="0"/>
              </a:spcAft>
              <a:buSzPts val="1800"/>
              <a:buChar char="–"/>
            </a:pPr>
            <a:r>
              <a:rPr b="1" lang="en-US"/>
              <a:t>Max Temp &amp; Avg Price </a:t>
            </a:r>
            <a:endParaRPr b="1"/>
          </a:p>
          <a:p>
            <a:pPr indent="-342900" lvl="1" marL="914400" rtl="0" algn="l">
              <a:spcBef>
                <a:spcPts val="0"/>
              </a:spcBef>
              <a:spcAft>
                <a:spcPts val="0"/>
              </a:spcAft>
              <a:buSzPts val="1800"/>
              <a:buChar char="–"/>
            </a:pPr>
            <a:r>
              <a:rPr lang="en-US"/>
              <a:t>Max Temp &amp; Min Price </a:t>
            </a:r>
            <a:endParaRPr/>
          </a:p>
          <a:p>
            <a:pPr indent="-342900" lvl="1" marL="914400" rtl="0" algn="l">
              <a:spcBef>
                <a:spcPts val="0"/>
              </a:spcBef>
              <a:spcAft>
                <a:spcPts val="0"/>
              </a:spcAft>
              <a:buSzPts val="1800"/>
              <a:buChar char="–"/>
            </a:pPr>
            <a:r>
              <a:rPr lang="en-US"/>
              <a:t>Max Temp &amp; Max Price </a:t>
            </a:r>
            <a:endParaRPr/>
          </a:p>
        </p:txBody>
      </p:sp>
      <p:cxnSp>
        <p:nvCxnSpPr>
          <p:cNvPr id="152" name="Google Shape;152;p21"/>
          <p:cNvCxnSpPr/>
          <p:nvPr/>
        </p:nvCxnSpPr>
        <p:spPr>
          <a:xfrm>
            <a:off x="4045275" y="3112950"/>
            <a:ext cx="2133300" cy="0"/>
          </a:xfrm>
          <a:prstGeom prst="straightConnector1">
            <a:avLst/>
          </a:prstGeom>
          <a:noFill/>
          <a:ln cap="flat" cmpd="sng" w="38100">
            <a:solidFill>
              <a:schemeClr val="dk1"/>
            </a:solidFill>
            <a:prstDash val="solid"/>
            <a:round/>
            <a:headEnd len="med" w="med" type="stealth"/>
            <a:tailEnd len="med" w="med" type="none"/>
          </a:ln>
        </p:spPr>
      </p:cxnSp>
      <p:cxnSp>
        <p:nvCxnSpPr>
          <p:cNvPr id="153" name="Google Shape;153;p21"/>
          <p:cNvCxnSpPr/>
          <p:nvPr/>
        </p:nvCxnSpPr>
        <p:spPr>
          <a:xfrm>
            <a:off x="4045275" y="4008075"/>
            <a:ext cx="2133300" cy="0"/>
          </a:xfrm>
          <a:prstGeom prst="straightConnector1">
            <a:avLst/>
          </a:prstGeom>
          <a:noFill/>
          <a:ln cap="flat" cmpd="sng" w="38100">
            <a:solidFill>
              <a:schemeClr val="dk1"/>
            </a:solidFill>
            <a:prstDash val="solid"/>
            <a:round/>
            <a:headEnd len="med" w="med" type="stealth"/>
            <a:tailEnd len="med" w="med" type="none"/>
          </a:ln>
        </p:spPr>
      </p:cxnSp>
      <p:cxnSp>
        <p:nvCxnSpPr>
          <p:cNvPr id="154" name="Google Shape;154;p21"/>
          <p:cNvCxnSpPr/>
          <p:nvPr/>
        </p:nvCxnSpPr>
        <p:spPr>
          <a:xfrm>
            <a:off x="4045275" y="4839975"/>
            <a:ext cx="2133300" cy="0"/>
          </a:xfrm>
          <a:prstGeom prst="straightConnector1">
            <a:avLst/>
          </a:prstGeom>
          <a:noFill/>
          <a:ln cap="flat" cmpd="sng" w="38100">
            <a:solidFill>
              <a:schemeClr val="dk1"/>
            </a:solidFill>
            <a:prstDash val="solid"/>
            <a:round/>
            <a:headEnd len="med" w="med" type="stealth"/>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white-oakleaf-standard-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