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772" r:id="rId2"/>
    <p:sldId id="2876" r:id="rId3"/>
    <p:sldId id="2873" r:id="rId4"/>
    <p:sldId id="403" r:id="rId5"/>
    <p:sldId id="1802" r:id="rId6"/>
    <p:sldId id="390" r:id="rId7"/>
    <p:sldId id="431" r:id="rId8"/>
    <p:sldId id="393" r:id="rId9"/>
    <p:sldId id="1799" r:id="rId10"/>
    <p:sldId id="384" r:id="rId11"/>
    <p:sldId id="2875" r:id="rId12"/>
    <p:sldId id="1805" r:id="rId13"/>
    <p:sldId id="1804" r:id="rId14"/>
    <p:sldId id="396" r:id="rId15"/>
    <p:sldId id="1807" r:id="rId16"/>
    <p:sldId id="406" r:id="rId17"/>
    <p:sldId id="410" r:id="rId18"/>
    <p:sldId id="412" r:id="rId19"/>
  </p:sldIdLst>
  <p:sldSz cx="12192000" cy="6858000"/>
  <p:notesSz cx="6796088" cy="9925050"/>
  <p:embeddedFontLst>
    <p:embeddedFont>
      <p:font typeface="Cambria Math" panose="02040503050406030204" pitchFamily="18" charset="0"/>
      <p:regular r:id="rId22"/>
    </p:embeddedFont>
    <p:embeddedFont>
      <p:font typeface="Wingdings 3" panose="05040102010807070707" pitchFamily="18" charset="2"/>
      <p:regular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  <p:embeddedFont>
      <p:font typeface="Arial Rounded MT Bold" panose="020B0604020202020204" charset="0"/>
      <p:regular r:id="rId28"/>
      <p:bold r:id="rId2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5B9BD5"/>
    <a:srgbClr val="ECECEC"/>
    <a:srgbClr val="063D79"/>
    <a:srgbClr val="003399"/>
    <a:srgbClr val="C00101"/>
    <a:srgbClr val="FFE4DD"/>
    <a:srgbClr val="003C7F"/>
    <a:srgbClr val="E8CFB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1668" autoAdjust="0"/>
  </p:normalViewPr>
  <p:slideViewPr>
    <p:cSldViewPr>
      <p:cViewPr varScale="1">
        <p:scale>
          <a:sx n="68" d="100"/>
          <a:sy n="68" d="100"/>
        </p:scale>
        <p:origin x="1099" y="62"/>
      </p:cViewPr>
      <p:guideLst>
        <p:guide orient="horz" pos="1056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58" y="10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6.xml"/><Relationship Id="rId1" Type="http://schemas.openxmlformats.org/officeDocument/2006/relationships/slide" Target="slides/slide4.xml"/><Relationship Id="rId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712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789" y="0"/>
            <a:ext cx="2945712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734"/>
            <a:ext cx="2945712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789" y="9426734"/>
            <a:ext cx="2945712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66D17C0D-3159-464E-A332-7C83698A29E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76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712" cy="49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2" tIns="47772" rIns="95542" bIns="47772" numCol="1" anchor="t" anchorCtr="0" compatLnSpc="1">
            <a:prstTxWarp prst="textNoShape">
              <a:avLst/>
            </a:prstTxWarp>
          </a:bodyPr>
          <a:lstStyle>
            <a:lvl1pPr defTabSz="955388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376" y="0"/>
            <a:ext cx="2945712" cy="49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2" tIns="47772" rIns="95542" bIns="47772" numCol="1" anchor="t" anchorCtr="0" compatLnSpc="1">
            <a:prstTxWarp prst="textNoShape">
              <a:avLst/>
            </a:prstTxWarp>
          </a:bodyPr>
          <a:lstStyle>
            <a:lvl1pPr algn="r" defTabSz="955388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3" y="746125"/>
            <a:ext cx="661035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51" y="4713368"/>
            <a:ext cx="4983586" cy="446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2" tIns="47772" rIns="95542" bIns="477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908"/>
            <a:ext cx="2945712" cy="49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2" tIns="47772" rIns="95542" bIns="47772" numCol="1" anchor="b" anchorCtr="0" compatLnSpc="1">
            <a:prstTxWarp prst="textNoShape">
              <a:avLst/>
            </a:prstTxWarp>
          </a:bodyPr>
          <a:lstStyle>
            <a:lvl1pPr defTabSz="955388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376" y="9429908"/>
            <a:ext cx="2945712" cy="49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2" tIns="47772" rIns="95542" bIns="47772" numCol="1" anchor="b" anchorCtr="0" compatLnSpc="1">
            <a:prstTxWarp prst="textNoShape">
              <a:avLst/>
            </a:prstTxWarp>
          </a:bodyPr>
          <a:lstStyle>
            <a:lvl1pPr algn="r" defTabSz="955388" eaLnBrk="1" hangingPunct="1">
              <a:defRPr sz="1300" b="0">
                <a:latin typeface="Times New Roman" pitchFamily="18" charset="0"/>
              </a:defRPr>
            </a:lvl1pPr>
          </a:lstStyle>
          <a:p>
            <a:fld id="{412C2970-D838-4E16-9F7E-5362C8D6E6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0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 type="none" w="sm" len="sm"/>
            <a:tailEnd/>
          </a:ln>
        </p:spPr>
        <p:txBody>
          <a:bodyPr/>
          <a:lstStyle/>
          <a:p>
            <a:fld id="{5AC60F30-3B96-4303-BC64-2F012EEEBDBB}" type="slidenum">
              <a:rPr lang="de-DE" smtClean="0">
                <a:latin typeface="Arial" charset="0"/>
              </a:rPr>
              <a:pPr/>
              <a:t>4</a:t>
            </a:fld>
            <a:endParaRPr lang="de-DE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4500" cy="38227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5337"/>
          </a:xfrm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398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219C30-0D8F-4CDF-897A-BC6D105141D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75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 type="none" w="sm" len="sm"/>
            <a:tailEnd/>
          </a:ln>
        </p:spPr>
        <p:txBody>
          <a:bodyPr/>
          <a:lstStyle/>
          <a:p>
            <a:fld id="{D329809A-9050-4B24-8FAD-AD170E8569CA}" type="slidenum">
              <a:rPr lang="de-DE" smtClean="0">
                <a:latin typeface="Arial" charset="0"/>
              </a:rPr>
              <a:pPr/>
              <a:t>14</a:t>
            </a:fld>
            <a:endParaRPr lang="de-DE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4500" cy="38227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5337"/>
          </a:xfrm>
          <a:noFill/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36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219C30-0D8F-4CDF-897A-BC6D105141D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852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 type="none" w="sm" len="sm"/>
            <a:tailEnd/>
          </a:ln>
        </p:spPr>
        <p:txBody>
          <a:bodyPr/>
          <a:lstStyle/>
          <a:p>
            <a:fld id="{4CDFE2A6-F0D4-4364-8DE7-54102C59FB50}" type="slidenum">
              <a:rPr lang="de-DE" smtClean="0">
                <a:latin typeface="Arial" charset="0"/>
              </a:rPr>
              <a:pPr/>
              <a:t>16</a:t>
            </a:fld>
            <a:endParaRPr lang="de-DE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4500" cy="38227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5337"/>
          </a:xfrm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6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 type="none" w="sm" len="sm"/>
            <a:tailEnd/>
          </a:ln>
        </p:spPr>
        <p:txBody>
          <a:bodyPr/>
          <a:lstStyle/>
          <a:p>
            <a:fld id="{E719708E-4109-45F7-A1DE-A3F22D40DB09}" type="slidenum">
              <a:rPr lang="de-DE" smtClean="0">
                <a:latin typeface="Arial" charset="0"/>
              </a:rPr>
              <a:pPr/>
              <a:t>17</a:t>
            </a:fld>
            <a:endParaRPr lang="de-DE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4500" cy="38227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5337"/>
          </a:xfrm>
          <a:noFill/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2330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 type="none" w="sm" len="sm"/>
            <a:tailEnd/>
          </a:ln>
        </p:spPr>
        <p:txBody>
          <a:bodyPr/>
          <a:lstStyle/>
          <a:p>
            <a:fld id="{57C25245-67CF-4F88-A0A7-A8BC36F53F81}" type="slidenum">
              <a:rPr lang="de-DE" smtClean="0">
                <a:latin typeface="Arial" charset="0"/>
              </a:rPr>
              <a:pPr/>
              <a:t>18</a:t>
            </a:fld>
            <a:endParaRPr lang="de-DE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4500" cy="38227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5337"/>
          </a:xfrm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72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219C30-0D8F-4CDF-897A-BC6D105141D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56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 type="none" w="sm" len="sm"/>
            <a:tailEnd/>
          </a:ln>
        </p:spPr>
        <p:txBody>
          <a:bodyPr/>
          <a:lstStyle/>
          <a:p>
            <a:fld id="{29EEB94F-5997-47C5-8BBE-6BCCC52334B4}" type="slidenum">
              <a:rPr lang="de-DE" smtClean="0">
                <a:latin typeface="Arial" charset="0"/>
              </a:rPr>
              <a:pPr/>
              <a:t>6</a:t>
            </a:fld>
            <a:endParaRPr lang="de-DE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4500" cy="38227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5337"/>
          </a:xfrm>
          <a:noFill/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449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219C30-0D8F-4CDF-897A-BC6D105141D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799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 type="none" w="sm" len="sm"/>
            <a:tailEnd/>
          </a:ln>
        </p:spPr>
        <p:txBody>
          <a:bodyPr/>
          <a:lstStyle/>
          <a:p>
            <a:fld id="{F15FFCEB-85BD-41B4-9691-CD64FD5963A9}" type="slidenum">
              <a:rPr lang="de-DE" smtClean="0">
                <a:latin typeface="Arial" charset="0"/>
              </a:rPr>
              <a:pPr/>
              <a:t>8</a:t>
            </a:fld>
            <a:endParaRPr lang="de-DE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4500" cy="38227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5337"/>
          </a:xfrm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47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219C30-0D8F-4CDF-897A-BC6D105141D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741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 type="none" w="sm" len="sm"/>
            <a:tailEnd/>
          </a:ln>
        </p:spPr>
        <p:txBody>
          <a:bodyPr/>
          <a:lstStyle/>
          <a:p>
            <a:fld id="{A73F1E72-BB1D-405E-9FAD-DC16E51B5D6E}" type="slidenum">
              <a:rPr lang="de-DE" smtClean="0">
                <a:latin typeface="Arial" charset="0"/>
              </a:rPr>
              <a:pPr/>
              <a:t>10</a:t>
            </a:fld>
            <a:endParaRPr lang="de-DE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4500" cy="38227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5337"/>
          </a:xfrm>
          <a:noFill/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054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 type="none" w="sm" len="sm"/>
            <a:tailEnd/>
          </a:ln>
        </p:spPr>
        <p:txBody>
          <a:bodyPr/>
          <a:lstStyle/>
          <a:p>
            <a:fld id="{A73F1E72-BB1D-405E-9FAD-DC16E51B5D6E}" type="slidenum">
              <a:rPr lang="de-DE" smtClean="0">
                <a:latin typeface="Arial" charset="0"/>
              </a:rPr>
              <a:pPr/>
              <a:t>11</a:t>
            </a:fld>
            <a:endParaRPr lang="de-DE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4500" cy="38227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5337"/>
          </a:xfrm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731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219C30-0D8F-4CDF-897A-BC6D105141D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47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0524"/>
            <a:ext cx="12192000" cy="951076"/>
          </a:xfrm>
          <a:prstGeom prst="rect">
            <a:avLst/>
          </a:prstGeom>
        </p:spPr>
      </p:pic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5223600" y="529091"/>
            <a:ext cx="6096000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400" b="0" dirty="0">
                <a:latin typeface="Segoe UI" panose="020B0502040204020203" pitchFamily="34" charset="0"/>
                <a:cs typeface="Segoe UI" panose="020B0502040204020203" pitchFamily="34" charset="0"/>
              </a:rPr>
              <a:t>Institute of Computer Science</a:t>
            </a:r>
          </a:p>
          <a:p>
            <a:pPr algn="r"/>
            <a:r>
              <a:rPr lang="en-US" sz="1400" b="0" dirty="0">
                <a:latin typeface="Segoe UI" panose="020B0502040204020203" pitchFamily="34" charset="0"/>
                <a:cs typeface="Segoe UI" panose="020B0502040204020203" pitchFamily="34" charset="0"/>
              </a:rPr>
              <a:t>Chair of Communication Networks</a:t>
            </a:r>
          </a:p>
          <a:p>
            <a:pPr algn="r"/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Prof. Dr. Tobias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Hoßfeld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1259" name="Picture 11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19600" y="530678"/>
            <a:ext cx="720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69" y="115888"/>
            <a:ext cx="10657417" cy="646112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10668000" cy="5105400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14217069-20E2-4EAF-B429-BA551A85F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898DBB-BEBA-4F7C-8C7E-CE9415826AF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4294908"/>
            <a:ext cx="103632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898DBB-BEBA-4F7C-8C7E-CE9415826AF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1406AE-866E-427D-962D-A51005AA2C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2209801"/>
            <a:ext cx="10363200" cy="2057400"/>
          </a:xfrm>
        </p:spPr>
        <p:txBody>
          <a:bodyPr anchor="b"/>
          <a:lstStyle>
            <a:lvl1pPr algn="l">
              <a:defRPr sz="4000" b="1" cap="small"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447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ft -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9" y="115888"/>
            <a:ext cx="10657417" cy="646112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898DBB-BEBA-4F7C-8C7E-CE9415826A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CD12E19-4EA7-4AB5-984D-7DC0A98043BC}"/>
              </a:ext>
            </a:extLst>
          </p:cNvPr>
          <p:cNvSpPr txBox="1"/>
          <p:nvPr userDrawn="1"/>
        </p:nvSpPr>
        <p:spPr>
          <a:xfrm>
            <a:off x="4114800" y="6581001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Whiteboard</a:t>
            </a:r>
            <a:endParaRPr 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0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entered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0524"/>
            <a:ext cx="12192000" cy="951076"/>
          </a:xfrm>
          <a:prstGeom prst="rect">
            <a:avLst/>
          </a:prstGeom>
        </p:spPr>
      </p:pic>
      <p:sp>
        <p:nvSpPr>
          <p:cNvPr id="1812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88951" y="1960563"/>
            <a:ext cx="11214100" cy="1828800"/>
          </a:xfrm>
        </p:spPr>
        <p:txBody>
          <a:bodyPr/>
          <a:lstStyle>
            <a:lvl1pPr>
              <a:defRPr sz="4000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28800" y="4149725"/>
            <a:ext cx="8534400" cy="4064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author name</a:t>
            </a:r>
            <a:endParaRPr lang="de-DE" dirty="0"/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1775886" y="4484691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Segoe UI" pitchFamily="34" charset="0"/>
                <a:cs typeface="Segoe UI" pitchFamily="34" charset="0"/>
              </a:rPr>
              <a:t>comnet.informatik.uni-wuerzburg.de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5223600" y="529091"/>
            <a:ext cx="6096000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400" b="0" dirty="0">
                <a:latin typeface="Segoe UI" panose="020B0502040204020203" pitchFamily="34" charset="0"/>
                <a:cs typeface="Segoe UI" panose="020B0502040204020203" pitchFamily="34" charset="0"/>
              </a:rPr>
              <a:t>Institute of Computer Science</a:t>
            </a:r>
          </a:p>
          <a:p>
            <a:pPr algn="r"/>
            <a:r>
              <a:rPr lang="en-US" sz="1400" b="0" dirty="0">
                <a:latin typeface="Segoe UI" panose="020B0502040204020203" pitchFamily="34" charset="0"/>
                <a:cs typeface="Segoe UI" panose="020B0502040204020203" pitchFamily="34" charset="0"/>
              </a:rPr>
              <a:t>Chair of Communication Networks</a:t>
            </a:r>
          </a:p>
          <a:p>
            <a:pPr algn="r"/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Prof. Dr. Tobias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Hoßfeld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1259" name="Picture 11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19600" y="530678"/>
            <a:ext cx="720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898DBB-BEBA-4F7C-8C7E-CE9415826AF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ed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9" y="115888"/>
            <a:ext cx="10657417" cy="64611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914400"/>
            <a:ext cx="10668000" cy="5105400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D426E-3617-42D2-AA23-FEB84DB7D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898DBB-BEBA-4F7C-8C7E-CE9415826AF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entered -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9" y="115888"/>
            <a:ext cx="10657417" cy="64611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898DBB-BEBA-4F7C-8C7E-CE9415826AF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69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180242" name="Picture 18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546304" y="6318000"/>
            <a:ext cx="468000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0" dir="3187806" algn="ctr" rotWithShape="0">
              <a:srgbClr val="C0C0C0">
                <a:alpha val="50000"/>
              </a:srgbClr>
            </a:outerShdw>
          </a:effectLst>
        </p:spPr>
      </p:pic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4978400" y="6584950"/>
            <a:ext cx="223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1" baseline="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6197"/>
            <a:ext cx="1371600" cy="601803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719669" y="914400"/>
            <a:ext cx="10657417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27D2D5B-5C60-4D6A-9ED0-A53CF0478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898DBB-BEBA-4F7C-8C7E-CE9415826AF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2" r:id="rId3"/>
    <p:sldLayoutId id="2147483676" r:id="rId4"/>
    <p:sldLayoutId id="2147483678" r:id="rId5"/>
    <p:sldLayoutId id="2147483677" r:id="rId6"/>
    <p:sldLayoutId id="2147483653" r:id="rId7"/>
    <p:sldLayoutId id="2147483657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5"/>
          </a:solidFill>
          <a:latin typeface="Segoe UI" pitchFamily="34" charset="0"/>
          <a:ea typeface="+mj-ea"/>
          <a:cs typeface="Segoe U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80000"/>
        <a:buFont typeface="Wingdings 3" pitchFamily="18" charset="2"/>
        <a:buChar char="u"/>
        <a:defRPr lang="en-GB" sz="2000" dirty="0" smtClean="0">
          <a:solidFill>
            <a:srgbClr val="4D4D4D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100000"/>
        <a:buFont typeface="Wingdings" pitchFamily="2" charset="2"/>
        <a:buChar char="§"/>
        <a:defRPr lang="en-GB" sz="20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–"/>
        <a:defRPr lang="en-GB" sz="20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•"/>
        <a:defRPr lang="en-GB" sz="20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 "/>
        <a:defRPr lang="en-GB" sz="20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.em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6.wmf"/><Relationship Id="rId2" Type="http://schemas.openxmlformats.org/officeDocument/2006/relationships/tags" Target="../tags/tag1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5.wmf"/><Relationship Id="rId10" Type="http://schemas.openxmlformats.org/officeDocument/2006/relationships/image" Target="../media/image13.wmf"/><Relationship Id="rId4" Type="http://schemas.openxmlformats.org/officeDocument/2006/relationships/notesSlide" Target="../notesSlides/notesSlide14.xml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wmf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9.wmf"/><Relationship Id="rId5" Type="http://schemas.openxmlformats.org/officeDocument/2006/relationships/image" Target="../media/image66.png"/><Relationship Id="rId10" Type="http://schemas.openxmlformats.org/officeDocument/2006/relationships/oleObject" Target="../embeddings/oleObject10.bin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ing.systems/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F2A7B583-FFCB-4C4E-8777-96A0747F945C}"/>
              </a:ext>
            </a:extLst>
          </p:cNvPr>
          <p:cNvSpPr txBox="1">
            <a:spLocks/>
          </p:cNvSpPr>
          <p:nvPr/>
        </p:nvSpPr>
        <p:spPr bwMode="auto">
          <a:xfrm>
            <a:off x="1000524" y="2299957"/>
            <a:ext cx="8262188" cy="112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5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63D79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63D79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63D79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63D79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63D79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63D79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63D79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63D79"/>
                </a:solidFill>
                <a:latin typeface="Arial" charset="0"/>
              </a:defRPr>
            </a:lvl9pPr>
          </a:lstStyle>
          <a:p>
            <a:pPr lvl="0" algn="l">
              <a:spcAft>
                <a:spcPts val="1200"/>
              </a:spcAft>
              <a:defRPr/>
            </a:pPr>
            <a:r>
              <a:rPr lang="en-US" sz="3200" kern="0">
                <a:solidFill>
                  <a:srgbClr val="1F5394"/>
                </a:solidFill>
                <a:latin typeface="+mj-lt"/>
              </a:rPr>
              <a:t>Transform Methods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850D07EA-32AC-4C80-8FD0-918146CE25CE}"/>
              </a:ext>
            </a:extLst>
          </p:cNvPr>
          <p:cNvSpPr txBox="1">
            <a:spLocks/>
          </p:cNvSpPr>
          <p:nvPr/>
        </p:nvSpPr>
        <p:spPr>
          <a:xfrm>
            <a:off x="1000523" y="4252914"/>
            <a:ext cx="8407400" cy="1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Pct val="80000"/>
              <a:buFont typeface="Wingdings 3" pitchFamily="18" charset="2"/>
              <a:buNone/>
              <a:defRPr lang="en-GB" sz="2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Pct val="100000"/>
              <a:buFont typeface="Wingdings" pitchFamily="2" charset="2"/>
              <a:buChar char="§"/>
              <a:defRPr lang="en-GB" sz="2000" dirty="0" smtClean="0">
                <a:solidFill>
                  <a:srgbClr val="4D4D4D"/>
                </a:solidFill>
                <a:latin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Char char="–"/>
              <a:defRPr lang="en-GB" sz="2000" dirty="0" smtClean="0">
                <a:solidFill>
                  <a:srgbClr val="4D4D4D"/>
                </a:solidFill>
                <a:latin typeface="Segoe UI" pitchFamily="34" charset="0"/>
                <a:cs typeface="Segoe UI" pitchFamily="34" charset="0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Char char="•"/>
              <a:defRPr lang="en-GB" sz="2000" dirty="0" smtClean="0">
                <a:solidFill>
                  <a:srgbClr val="4D4D4D"/>
                </a:solidFill>
                <a:latin typeface="Segoe UI" pitchFamily="34" charset="0"/>
                <a:cs typeface="Segoe UI" pitchFamily="34" charset="0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lang="en-GB" sz="2000" dirty="0" smtClean="0">
                <a:solidFill>
                  <a:srgbClr val="4D4D4D"/>
                </a:solidFill>
                <a:latin typeface="Segoe UI" pitchFamily="34" charset="0"/>
                <a:cs typeface="Segoe UI" pitchFamily="34" charset="0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5394"/>
              </a:buClr>
              <a:buSzPct val="80000"/>
              <a:buFont typeface="Wingdings 3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Performance Evaluation of the Internet of Things (IoT)</a:t>
            </a:r>
            <a:endParaRPr kumimoji="0" lang="en-US" sz="2000" b="0" i="0" u="none" strike="noStrike" kern="0" cap="none" spc="0" normalizeH="0" baseline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5394"/>
              </a:buClr>
              <a:buSzPct val="80000"/>
              <a:buFont typeface="Wingdings 3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Module Course: Performance Evaluation of Distributed Systems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5394"/>
              </a:buClr>
              <a:buSzPct val="80000"/>
              <a:buFont typeface="Wingdings 3" pitchFamily="18" charset="2"/>
              <a:buNone/>
              <a:tabLst/>
              <a:defRPr/>
            </a:pPr>
            <a:endParaRPr kumimoji="0" lang="en-US" sz="2000" b="0" i="0" u="none" strike="noStrike" kern="0" cap="none" spc="0" normalizeH="0" baseline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5394"/>
              </a:buClr>
              <a:buSzPct val="80000"/>
              <a:buFont typeface="Wingdings 3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Prof. Tobias Hoßfeld, Summer Semester 2022</a:t>
            </a:r>
            <a:endParaRPr kumimoji="0" lang="en-US" sz="2400" b="1" i="0" u="none" strike="noStrike" kern="0" cap="none" spc="0" normalizeH="0" baseline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" name="Grafik 9" descr="Ein Bild, das Person, drinnen, stehend, Mann enthält.&#10;&#10;Automatisch generierte Beschreibung">
            <a:extLst>
              <a:ext uri="{FF2B5EF4-FFF2-40B4-BE49-F238E27FC236}">
                <a16:creationId xmlns:a16="http://schemas.microsoft.com/office/drawing/2014/main" id="{BDD5E35F-75EE-4695-98F9-218628A162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3" b="-1"/>
          <a:stretch/>
        </p:blipFill>
        <p:spPr>
          <a:xfrm>
            <a:off x="9336440" y="4316412"/>
            <a:ext cx="2093560" cy="1449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B9C53AC-B580-40B2-97F1-571C2A7E055D}"/>
              </a:ext>
            </a:extLst>
          </p:cNvPr>
          <p:cNvSpPr/>
          <p:nvPr/>
        </p:nvSpPr>
        <p:spPr>
          <a:xfrm>
            <a:off x="1000524" y="1713240"/>
            <a:ext cx="2228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0">
                <a:solidFill>
                  <a:srgbClr val="1F539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2.3 </a:t>
            </a:r>
            <a:endParaRPr lang="en-US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6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Convolution Theorem for Discrete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2C53BF21-6CA8-4257-8628-EA7E1022F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noProof="0" dirty="0"/>
                  <a:t>Sum of two statistically independent discrete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noProof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noProof="0" dirty="0"/>
                  <a:t/>
                </a:r>
                <a:br>
                  <a:rPr lang="en-US" noProof="0" dirty="0"/>
                </a:br>
                <a:r>
                  <a:rPr lang="en-US" noProof="0" dirty="0"/>
                  <a:t/>
                </a:r>
                <a:br>
                  <a:rPr lang="en-US" noProof="0" dirty="0"/>
                </a:b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noProof="0" dirty="0"/>
              </a:p>
              <a:p>
                <a:endParaRPr lang="en-US" noProof="0" dirty="0"/>
              </a:p>
              <a:p>
                <a:r>
                  <a:rPr lang="en-US" b="1" noProof="0" dirty="0">
                    <a:solidFill>
                      <a:schemeClr val="accent5"/>
                    </a:solidFill>
                  </a:rPr>
                  <a:t>Convolution theorem</a:t>
                </a:r>
              </a:p>
            </p:txBody>
          </p:sp>
        </mc:Choice>
        <mc:Fallback xmlns=""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2C53BF21-6CA8-4257-8628-EA7E1022F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29" t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B6991F7-12F3-4C02-BACD-F26102DD8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fld id="{59FBE6A8-3240-4D4F-954D-1570D87DA31A}" type="slidenum">
              <a:rPr lang="en-GB" smtClean="0"/>
              <a:pPr/>
              <a:t>10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C215C5D3-8C6B-4FE4-954F-C2A328451C8A}"/>
                  </a:ext>
                </a:extLst>
              </p:cNvPr>
              <p:cNvSpPr/>
              <p:nvPr/>
            </p:nvSpPr>
            <p:spPr bwMode="auto">
              <a:xfrm>
                <a:off x="3324301" y="2667000"/>
                <a:ext cx="4495800" cy="2438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88900" algn="ctr"/>
                <a:endParaRPr lang="de-DE" sz="2000" b="0" i="1" dirty="0">
                  <a:solidFill>
                    <a:srgbClr val="4D4D4D"/>
                  </a:solidFill>
                  <a:latin typeface="Cambria Math" panose="02040503050406030204" pitchFamily="18" charset="0"/>
                </a:endParaRPr>
              </a:p>
              <a:p>
                <a:pPr marL="889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de-DE" sz="2000" b="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000" b="0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2000" b="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de-DE" sz="2000" b="0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sz="2000" b="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rgbClr val="4D4D4D"/>
                  </a:solidFill>
                  <a:latin typeface="Cambria Math" panose="02040503050406030204" pitchFamily="18" charset="0"/>
                </a:endParaRPr>
              </a:p>
              <a:p>
                <a:pPr marL="88900" algn="ctr"/>
                <a:endParaRPr lang="en-US" sz="2000" b="0" i="1" dirty="0">
                  <a:solidFill>
                    <a:srgbClr val="4D4D4D"/>
                  </a:solidFill>
                  <a:latin typeface="Cambria Math" panose="02040503050406030204" pitchFamily="18" charset="0"/>
                </a:endParaRPr>
              </a:p>
              <a:p>
                <a:pPr marL="88900" algn="ctr"/>
                <a:endParaRPr lang="en-US" sz="2000" b="0" i="1" dirty="0">
                  <a:solidFill>
                    <a:srgbClr val="4D4D4D"/>
                  </a:solidFill>
                  <a:latin typeface="Cambria Math" panose="02040503050406030204" pitchFamily="18" charset="0"/>
                </a:endParaRPr>
              </a:p>
              <a:p>
                <a:pPr marL="88900" algn="ctr"/>
                <a:endParaRPr lang="en-US" sz="2000" b="0" i="1" dirty="0">
                  <a:solidFill>
                    <a:srgbClr val="4D4D4D"/>
                  </a:solidFill>
                  <a:latin typeface="Cambria Math" panose="02040503050406030204" pitchFamily="18" charset="0"/>
                </a:endParaRPr>
              </a:p>
              <a:p>
                <a:pPr marL="88900" algn="ctr"/>
                <a:endParaRPr lang="en-US" sz="2000" b="0" i="1" dirty="0">
                  <a:solidFill>
                    <a:srgbClr val="4D4D4D"/>
                  </a:solidFill>
                  <a:latin typeface="Cambria Math" panose="02040503050406030204" pitchFamily="18" charset="0"/>
                </a:endParaRPr>
              </a:p>
              <a:p>
                <a:pPr marL="889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𝐺𝐹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2000" b="0" i="1" dirty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dirty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𝐺𝐹</m:t>
                          </m:r>
                        </m:sub>
                      </m:sSub>
                      <m:d>
                        <m:dPr>
                          <m:ctrlP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𝐺𝐹</m:t>
                          </m:r>
                        </m:sub>
                      </m:sSub>
                      <m:r>
                        <a:rPr lang="de-DE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i="1" dirty="0">
                  <a:solidFill>
                    <a:srgbClr val="4D4D4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C215C5D3-8C6B-4FE4-954F-C2A328451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4301" y="2667000"/>
                <a:ext cx="4495800" cy="2438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4">
            <a:extLst>
              <a:ext uri="{FF2B5EF4-FFF2-40B4-BE49-F238E27FC236}">
                <a16:creationId xmlns:a16="http://schemas.microsoft.com/office/drawing/2014/main" id="{99976300-6C17-4511-9E80-D434EF563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4326732" y="3766267"/>
            <a:ext cx="846137" cy="203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1CAB0D66-7546-4FB3-8193-FB6C7FDBE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5215731" y="3766267"/>
            <a:ext cx="846137" cy="203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09EC5C09-0A37-46AE-8F78-80AB69CB0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6003132" y="3766267"/>
            <a:ext cx="846137" cy="203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Convolution Theorem for Discrete Random Variables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2C53BF21-6CA8-4257-8628-EA7E1022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B6991F7-12F3-4C02-BACD-F26102DD8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fld id="{59FBE6A8-3240-4D4F-954D-1570D87DA31A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A272EBD-EF88-499A-8120-D38C5698E8BC}"/>
              </a:ext>
            </a:extLst>
          </p:cNvPr>
          <p:cNvSpPr txBox="1"/>
          <p:nvPr/>
        </p:nvSpPr>
        <p:spPr>
          <a:xfrm>
            <a:off x="10706100" y="115888"/>
            <a:ext cx="1295400" cy="64611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000" b="0" dirty="0" err="1">
                <a:solidFill>
                  <a:schemeClr val="bg1"/>
                </a:solidFill>
                <a:latin typeface="+mn-lt"/>
              </a:rPr>
              <a:t>Lecture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307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64A10-3726-4428-9E5F-1BB923CD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Poisson Distribution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1CA0AC2-73B9-463A-803C-E8698043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C472A4-4FBB-469C-A752-6AB468670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fld id="{59FBE6A8-3240-4D4F-954D-1570D87DA31A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87E27CE-9CCD-4C24-904B-4F707193CF94}"/>
              </a:ext>
            </a:extLst>
          </p:cNvPr>
          <p:cNvSpPr txBox="1"/>
          <p:nvPr/>
        </p:nvSpPr>
        <p:spPr>
          <a:xfrm>
            <a:off x="10706100" y="115888"/>
            <a:ext cx="1295400" cy="64611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000" b="0" dirty="0" err="1">
                <a:solidFill>
                  <a:schemeClr val="bg1"/>
                </a:solidFill>
                <a:latin typeface="+mn-lt"/>
              </a:rPr>
              <a:t>Lecture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527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42757B-BFA1-4563-A0D2-423EDAB7E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Definition, example, convolution theorem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FAE91C-2C36-4849-BF41-886DE93287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1C08F-DA7B-4D3A-9F5C-B6742590B8E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48789A-74EA-4510-886D-C088309C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Laplace- and Laplace-</a:t>
            </a:r>
            <a:r>
              <a:rPr lang="en-US" noProof="0" dirty="0" err="1"/>
              <a:t>Stieltjes</a:t>
            </a:r>
            <a:r>
              <a:rPr lang="en-US" noProof="0" dirty="0"/>
              <a:t>-Transformation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858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Laplace and Laplace-</a:t>
            </a:r>
            <a:r>
              <a:rPr lang="en-US" noProof="0" dirty="0" err="1"/>
              <a:t>Stieltjes</a:t>
            </a:r>
            <a:r>
              <a:rPr lang="en-US" noProof="0" dirty="0"/>
              <a:t>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Non-negative continuous random variable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cumulative distribution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density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Definition</a:t>
                </a:r>
              </a:p>
              <a:p>
                <a:pPr lvl="1"/>
                <a:r>
                  <a:rPr lang="en-US" dirty="0"/>
                  <a:t>for a complex variable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non-negative real part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29" t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D9B57D-6072-4DAE-B137-183B0E70C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fld id="{59FBE6A8-3240-4D4F-954D-1570D87DA31A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31514" y="4619074"/>
            <a:ext cx="3677079" cy="41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 3" pitchFamily="18" charset="2"/>
              <a:buChar char="u"/>
              <a:defRPr sz="16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 "/>
              <a:defRPr sz="16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 "/>
              <a:defRPr sz="16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 "/>
              <a:defRPr sz="16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 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285750" lvl="1">
              <a:buFont typeface="Wingdings" pitchFamily="2" charset="2"/>
              <a:buNone/>
            </a:pPr>
            <a:r>
              <a:rPr lang="fr-FR" sz="2000" kern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Laplace </a:t>
            </a:r>
            <a:r>
              <a:rPr lang="fr-FR" sz="2000" kern="0" dirty="0" err="1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</a:t>
            </a:r>
            <a:endParaRPr lang="fr-FR" sz="2000" kern="0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31514" y="3640361"/>
            <a:ext cx="5331886" cy="59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 3" pitchFamily="18" charset="2"/>
              <a:buChar char="u"/>
              <a:defRPr sz="16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 "/>
              <a:defRPr sz="16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 "/>
              <a:defRPr sz="16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 "/>
              <a:defRPr sz="16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 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285750" lvl="1">
              <a:buFont typeface="Wingdings" pitchFamily="2" charset="2"/>
              <a:buNone/>
            </a:pPr>
            <a:r>
              <a:rPr lang="fr-FR" sz="2000" kern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Laplace-</a:t>
            </a:r>
            <a:r>
              <a:rPr lang="fr-FR" sz="2000" kern="0" dirty="0" err="1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Stieltjes</a:t>
            </a:r>
            <a:r>
              <a:rPr lang="fr-FR" sz="2000" kern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</a:t>
            </a:r>
            <a:endParaRPr lang="de-DE" sz="2000" kern="0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174E5CF5-CEF5-4F2F-86AC-F149E29446CC}"/>
                  </a:ext>
                </a:extLst>
              </p:cNvPr>
              <p:cNvSpPr/>
              <p:nvPr/>
            </p:nvSpPr>
            <p:spPr bwMode="auto">
              <a:xfrm>
                <a:off x="2057400" y="3398512"/>
                <a:ext cx="4495800" cy="2438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889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𝐿𝑆𝑇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de-DE" sz="2000" b="0" i="1" dirty="0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dirty="0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dirty="0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dirty="0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000" b="0" i="1" dirty="0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000" b="0" i="1" dirty="0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000" b="0" i="1" dirty="0">
                  <a:solidFill>
                    <a:srgbClr val="4D4D4D"/>
                  </a:solidFill>
                  <a:latin typeface="Cambria Math" panose="02040503050406030204" pitchFamily="18" charset="0"/>
                </a:endParaRPr>
              </a:p>
              <a:p>
                <a:pPr marL="889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𝐿𝑇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de-DE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kumimoji="0" lang="de-DE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0" lang="de-DE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de-DE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kumimoji="0" lang="de-DE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4D4D4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de-DE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4D4D4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de-DE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4D4D4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de-DE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4D4D4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𝑠𝑡</m:t>
                              </m:r>
                            </m:sup>
                          </m:sSup>
                          <m:r>
                            <a:rPr kumimoji="0" lang="de-DE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d>
                            <m:dPr>
                              <m:ctrlPr>
                                <a:rPr kumimoji="0" lang="de-DE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4D4D4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de-DE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4D4D4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de-DE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de-DE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0" lang="de-DE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889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𝑠𝐴</m:t>
                              </m:r>
                            </m:sup>
                          </m:sSup>
                        </m:e>
                      </m:d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</m:oMath>
                  </m:oMathPara>
                </a14:m>
                <a:endParaRPr lang="en-US" sz="2000" b="0" i="1" dirty="0">
                  <a:solidFill>
                    <a:srgbClr val="4D4D4D"/>
                  </a:solidFill>
                  <a:latin typeface="Cambria Math" panose="02040503050406030204" pitchFamily="18" charset="0"/>
                </a:endParaRPr>
              </a:p>
              <a:p>
                <a:pPr marL="88900" algn="ctr"/>
                <a:endParaRPr lang="en-US" sz="2000" b="0" i="1" dirty="0">
                  <a:solidFill>
                    <a:srgbClr val="4D4D4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174E5CF5-CEF5-4F2F-86AC-F149E2944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3398512"/>
                <a:ext cx="4495800" cy="2438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D82CB4F-6A7D-4928-82C6-15D89A1A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Exponential Distribution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68C600-FE81-4731-85C2-A372966DC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FBE6A8-3240-4D4F-954D-1570D87DA31A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4ADB047-D0BA-450B-8DB4-A4889B46F707}"/>
              </a:ext>
            </a:extLst>
          </p:cNvPr>
          <p:cNvSpPr txBox="1"/>
          <p:nvPr/>
        </p:nvSpPr>
        <p:spPr>
          <a:xfrm>
            <a:off x="10706100" y="115888"/>
            <a:ext cx="1295400" cy="64611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000" b="0" dirty="0" err="1">
                <a:solidFill>
                  <a:schemeClr val="bg1"/>
                </a:solidFill>
                <a:latin typeface="+mn-lt"/>
              </a:rPr>
              <a:t>Lecture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49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811DD7E-F626-44E1-8939-60C8D02A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Relation between Laplace and Laplace-</a:t>
            </a:r>
            <a:r>
              <a:rPr lang="en-US" noProof="0" dirty="0" err="1"/>
              <a:t>Stieltjes</a:t>
            </a:r>
            <a:r>
              <a:rPr lang="en-US" noProof="0" dirty="0"/>
              <a:t> Transforms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AC0199D-AC45-4F71-8404-AE0AEB774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fld id="{59FBE6A8-3240-4D4F-954D-1570D87DA31A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90DF534-A28C-4A25-9D5D-8CECE6526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69" y="914400"/>
            <a:ext cx="5805182" cy="36072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 of Laplace Transform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Computation of Moments using Laplace Transform</a:t>
            </a:r>
          </a:p>
          <a:p>
            <a:endParaRPr lang="en-US" dirty="0"/>
          </a:p>
          <a:p>
            <a:endParaRPr lang="en-US" noProof="0" dirty="0"/>
          </a:p>
          <a:p>
            <a:endParaRPr lang="en-US" dirty="0"/>
          </a:p>
          <a:p>
            <a:r>
              <a:rPr lang="en-US" noProof="0" dirty="0"/>
              <a:t>Laplace Transforms of Integral and Derivative</a:t>
            </a:r>
          </a:p>
          <a:p>
            <a:endParaRPr lang="en-US" dirty="0"/>
          </a:p>
          <a:p>
            <a:endParaRPr lang="en-US" noProof="0" dirty="0"/>
          </a:p>
          <a:p>
            <a:endParaRPr lang="en-US" dirty="0"/>
          </a:p>
          <a:p>
            <a:endParaRPr lang="en-US" noProof="0" dirty="0"/>
          </a:p>
          <a:p>
            <a:r>
              <a:rPr lang="en-US" noProof="0" dirty="0"/>
              <a:t>Laplace Transform Limit Theorems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2B012CF-59FF-4F48-8142-BDDC39988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fld id="{59FBE6A8-3240-4D4F-954D-1570D87DA31A}" type="slidenum">
              <a:rPr lang="en-GB" smtClean="0"/>
              <a:pPr/>
              <a:t>17</a:t>
            </a:fld>
            <a:endParaRPr lang="en-GB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31059"/>
              </p:ext>
            </p:extLst>
          </p:nvPr>
        </p:nvGraphicFramePr>
        <p:xfrm>
          <a:off x="1031779" y="2743200"/>
          <a:ext cx="27654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Equation" r:id="rId5" imgW="1981200" imgH="393700" progId="">
                  <p:embed/>
                </p:oleObj>
              </mc:Choice>
              <mc:Fallback>
                <p:oleObj name="Equation" r:id="rId5" imgW="1981200" imgH="393700" progId="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779" y="2743200"/>
                        <a:ext cx="27654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970140"/>
              </p:ext>
            </p:extLst>
          </p:nvPr>
        </p:nvGraphicFramePr>
        <p:xfrm>
          <a:off x="1855691" y="2838450"/>
          <a:ext cx="7985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" r:id="rId7" imgW="435935" imgH="172779" progId="">
                  <p:embed/>
                </p:oleObj>
              </mc:Choice>
              <mc:Fallback>
                <p:oleObj r:id="rId7" imgW="435935" imgH="172779" progId="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691" y="2838450"/>
                        <a:ext cx="798512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316486"/>
              </p:ext>
            </p:extLst>
          </p:nvPr>
        </p:nvGraphicFramePr>
        <p:xfrm>
          <a:off x="1004791" y="3429000"/>
          <a:ext cx="32432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" name="Equation" r:id="rId9" imgW="2311400" imgH="393700" progId="">
                  <p:embed/>
                </p:oleObj>
              </mc:Choice>
              <mc:Fallback>
                <p:oleObj name="Equation" r:id="rId9" imgW="2311400" imgH="393700" progId="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791" y="3429000"/>
                        <a:ext cx="32432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719684"/>
              </p:ext>
            </p:extLst>
          </p:nvPr>
        </p:nvGraphicFramePr>
        <p:xfrm>
          <a:off x="1873153" y="3514725"/>
          <a:ext cx="80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9" r:id="rId11" imgW="435935" imgH="172779" progId="">
                  <p:embed/>
                </p:oleObj>
              </mc:Choice>
              <mc:Fallback>
                <p:oleObj r:id="rId11" imgW="435935" imgH="172779" progId="">
                  <p:embed/>
                  <p:pic>
                    <p:nvPicPr>
                      <p:cNvPr id="266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153" y="3514725"/>
                        <a:ext cx="800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142742"/>
              </p:ext>
            </p:extLst>
          </p:nvPr>
        </p:nvGraphicFramePr>
        <p:xfrm>
          <a:off x="973196" y="1360085"/>
          <a:ext cx="40703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0" name="Equation" r:id="rId12" imgW="2565400" imgH="431800" progId="">
                  <p:embed/>
                </p:oleObj>
              </mc:Choice>
              <mc:Fallback>
                <p:oleObj name="Equation" r:id="rId12" imgW="2565400" imgH="431800" progId="">
                  <p:embed/>
                  <p:pic>
                    <p:nvPicPr>
                      <p:cNvPr id="2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96" y="1360085"/>
                        <a:ext cx="4070350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644442"/>
              </p:ext>
            </p:extLst>
          </p:nvPr>
        </p:nvGraphicFramePr>
        <p:xfrm>
          <a:off x="914400" y="4877984"/>
          <a:ext cx="24368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1" name="Equation" r:id="rId14" imgW="1472561" imgH="266584" progId="">
                  <p:embed/>
                </p:oleObj>
              </mc:Choice>
              <mc:Fallback>
                <p:oleObj name="Equation" r:id="rId14" imgW="1472561" imgH="266584" progId="">
                  <p:embed/>
                  <p:pic>
                    <p:nvPicPr>
                      <p:cNvPr id="266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77984"/>
                        <a:ext cx="243681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327888"/>
              </p:ext>
            </p:extLst>
          </p:nvPr>
        </p:nvGraphicFramePr>
        <p:xfrm>
          <a:off x="901700" y="5528860"/>
          <a:ext cx="23241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" name="Equation" r:id="rId16" imgW="1409088" imgH="253890" progId="">
                  <p:embed/>
                </p:oleObj>
              </mc:Choice>
              <mc:Fallback>
                <p:oleObj name="Equation" r:id="rId16" imgW="1409088" imgH="253890" progId="">
                  <p:embed/>
                  <p:pic>
                    <p:nvPicPr>
                      <p:cNvPr id="266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528860"/>
                        <a:ext cx="232410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39774" y="5504017"/>
            <a:ext cx="4064000" cy="484188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Laplace Transform and Convolution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noProof="0" dirty="0"/>
                  <a:t>Non-negative, statistically independent r.v.s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noProof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noProof="0" dirty="0"/>
                  <a:t> </a:t>
                </a:r>
              </a:p>
              <a:p>
                <a:pPr lvl="1"/>
                <a:r>
                  <a:rPr lang="en-US" dirty="0"/>
                  <a:t>with PDFs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noProof="0" dirty="0"/>
              </a:p>
              <a:p>
                <a:pPr lvl="1"/>
                <a:r>
                  <a:rPr lang="en-US" dirty="0"/>
                  <a:t>and Laplace transforms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noProof="0" dirty="0"/>
              </a:p>
              <a:p>
                <a:pPr lvl="1"/>
                <a:endParaRPr lang="en-US" dirty="0"/>
              </a:p>
              <a:p>
                <a:r>
                  <a:rPr lang="en-US" noProof="0" dirty="0"/>
                  <a:t>The sum </a:t>
                </a: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noProof="0" dirty="0"/>
                  <a:t> has the following PDF</a:t>
                </a:r>
              </a:p>
              <a:p>
                <a:endParaRPr lang="en-US" dirty="0"/>
              </a:p>
              <a:p>
                <a:endParaRPr lang="en-US" noProof="0" dirty="0"/>
              </a:p>
              <a:p>
                <a:endParaRPr lang="en-US" dirty="0"/>
              </a:p>
              <a:p>
                <a:r>
                  <a:rPr lang="en-US" b="1" noProof="0" dirty="0">
                    <a:solidFill>
                      <a:schemeClr val="accent5"/>
                    </a:solidFill>
                  </a:rPr>
                  <a:t>Continuous convolution theorem:</a:t>
                </a:r>
                <a:r>
                  <a:rPr lang="en-US" noProof="0" dirty="0"/>
                  <a:t> Laplace transform of </a:t>
                </a: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noProof="0" dirty="0"/>
                  <a:t> </a:t>
                </a:r>
              </a:p>
            </p:txBody>
          </p:sp>
        </mc:Choice>
        <mc:Fallback xmlns="">
          <p:sp>
            <p:nvSpPr>
              <p:cNvPr id="29700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229" t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ED4ED28-6A8A-490A-8EDD-30659DEC3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fld id="{59FBE6A8-3240-4D4F-954D-1570D87DA31A}" type="slidenum">
              <a:rPr lang="en-GB" smtClean="0"/>
              <a:pPr/>
              <a:t>18</a:t>
            </a:fld>
            <a:endParaRPr lang="en-GB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882280"/>
              </p:ext>
            </p:extLst>
          </p:nvPr>
        </p:nvGraphicFramePr>
        <p:xfrm>
          <a:off x="906463" y="2794657"/>
          <a:ext cx="46259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6" imgW="2959100" imgH="558800" progId="">
                  <p:embed/>
                </p:oleObj>
              </mc:Choice>
              <mc:Fallback>
                <p:oleObj name="Equation" r:id="rId6" imgW="2959100" imgH="558800" progId="">
                  <p:embed/>
                  <p:pic>
                    <p:nvPicPr>
                      <p:cNvPr id="29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2794657"/>
                        <a:ext cx="46259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917483"/>
              </p:ext>
            </p:extLst>
          </p:nvPr>
        </p:nvGraphicFramePr>
        <p:xfrm>
          <a:off x="1371600" y="4275292"/>
          <a:ext cx="281781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8" imgW="1803400" imgH="228600" progId="">
                  <p:embed/>
                </p:oleObj>
              </mc:Choice>
              <mc:Fallback>
                <p:oleObj name="Equation" r:id="rId8" imgW="1803400" imgH="228600" progId="">
                  <p:embed/>
                  <p:pic>
                    <p:nvPicPr>
                      <p:cNvPr id="29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75292"/>
                        <a:ext cx="2817813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629231"/>
              </p:ext>
            </p:extLst>
          </p:nvPr>
        </p:nvGraphicFramePr>
        <p:xfrm>
          <a:off x="1098550" y="5532592"/>
          <a:ext cx="34385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10" imgW="2197100" imgH="266700" progId="">
                  <p:embed/>
                </p:oleObj>
              </mc:Choice>
              <mc:Fallback>
                <p:oleObj name="Equation" r:id="rId10" imgW="2197100" imgH="266700" progId="">
                  <p:embed/>
                  <p:pic>
                    <p:nvPicPr>
                      <p:cNvPr id="297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5532592"/>
                        <a:ext cx="34385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AutoShape 10"/>
          <p:cNvSpPr>
            <a:spLocks noChangeAspect="1" noChangeArrowheads="1" noTextEdit="1"/>
          </p:cNvSpPr>
          <p:nvPr/>
        </p:nvSpPr>
        <p:spPr bwMode="auto">
          <a:xfrm>
            <a:off x="1420812" y="4737255"/>
            <a:ext cx="4191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07" name="Freeform 11"/>
          <p:cNvSpPr>
            <a:spLocks/>
          </p:cNvSpPr>
          <p:nvPr/>
        </p:nvSpPr>
        <p:spPr bwMode="auto">
          <a:xfrm>
            <a:off x="1485899" y="4869018"/>
            <a:ext cx="7938" cy="523875"/>
          </a:xfrm>
          <a:custGeom>
            <a:avLst/>
            <a:gdLst>
              <a:gd name="T0" fmla="*/ 12602369 w 5"/>
              <a:gd name="T1" fmla="*/ 5040313 h 330"/>
              <a:gd name="T2" fmla="*/ 12602369 w 5"/>
              <a:gd name="T3" fmla="*/ 0 h 330"/>
              <a:gd name="T4" fmla="*/ 0 w 5"/>
              <a:gd name="T5" fmla="*/ 0 h 330"/>
              <a:gd name="T6" fmla="*/ 0 w 5"/>
              <a:gd name="T7" fmla="*/ 831651563 h 330"/>
              <a:gd name="T8" fmla="*/ 12602369 w 5"/>
              <a:gd name="T9" fmla="*/ 831651563 h 330"/>
              <a:gd name="T10" fmla="*/ 12602369 w 5"/>
              <a:gd name="T11" fmla="*/ 824091888 h 330"/>
              <a:gd name="T12" fmla="*/ 12602369 w 5"/>
              <a:gd name="T13" fmla="*/ 5040313 h 3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" h="330">
                <a:moveTo>
                  <a:pt x="5" y="2"/>
                </a:moveTo>
                <a:lnTo>
                  <a:pt x="5" y="0"/>
                </a:lnTo>
                <a:lnTo>
                  <a:pt x="0" y="0"/>
                </a:lnTo>
                <a:lnTo>
                  <a:pt x="0" y="330"/>
                </a:lnTo>
                <a:lnTo>
                  <a:pt x="5" y="330"/>
                </a:lnTo>
                <a:lnTo>
                  <a:pt x="5" y="327"/>
                </a:lnTo>
                <a:lnTo>
                  <a:pt x="5" y="2"/>
                </a:lnTo>
                <a:close/>
              </a:path>
            </a:pathLst>
          </a:custGeom>
          <a:solidFill>
            <a:srgbClr val="000000"/>
          </a:solidFill>
          <a:ln w="63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08" name="Freeform 12"/>
          <p:cNvSpPr>
            <a:spLocks/>
          </p:cNvSpPr>
          <p:nvPr/>
        </p:nvSpPr>
        <p:spPr bwMode="auto">
          <a:xfrm>
            <a:off x="1420812" y="4737255"/>
            <a:ext cx="138112" cy="139700"/>
          </a:xfrm>
          <a:custGeom>
            <a:avLst/>
            <a:gdLst>
              <a:gd name="T0" fmla="*/ 211692359 w 87"/>
              <a:gd name="T1" fmla="*/ 75604688 h 88"/>
              <a:gd name="T2" fmla="*/ 206652064 w 87"/>
              <a:gd name="T3" fmla="*/ 47883763 h 88"/>
              <a:gd name="T4" fmla="*/ 191531182 w 87"/>
              <a:gd name="T5" fmla="*/ 42843450 h 88"/>
              <a:gd name="T6" fmla="*/ 171370005 w 87"/>
              <a:gd name="T7" fmla="*/ 20161250 h 88"/>
              <a:gd name="T8" fmla="*/ 158768475 w 87"/>
              <a:gd name="T9" fmla="*/ 7561263 h 88"/>
              <a:gd name="T10" fmla="*/ 75604414 w 87"/>
              <a:gd name="T11" fmla="*/ 0 h 88"/>
              <a:gd name="T12" fmla="*/ 60483531 w 87"/>
              <a:gd name="T13" fmla="*/ 15120938 h 88"/>
              <a:gd name="T14" fmla="*/ 40322354 w 87"/>
              <a:gd name="T15" fmla="*/ 20161250 h 88"/>
              <a:gd name="T16" fmla="*/ 35282060 w 87"/>
              <a:gd name="T17" fmla="*/ 35282188 h 88"/>
              <a:gd name="T18" fmla="*/ 20161177 w 87"/>
              <a:gd name="T19" fmla="*/ 42843450 h 88"/>
              <a:gd name="T20" fmla="*/ 12599942 w 87"/>
              <a:gd name="T21" fmla="*/ 63004700 h 88"/>
              <a:gd name="T22" fmla="*/ 0 w 87"/>
              <a:gd name="T23" fmla="*/ 75604688 h 88"/>
              <a:gd name="T24" fmla="*/ 7559648 w 87"/>
              <a:gd name="T25" fmla="*/ 158770638 h 88"/>
              <a:gd name="T26" fmla="*/ 20161177 w 87"/>
              <a:gd name="T27" fmla="*/ 173891575 h 88"/>
              <a:gd name="T28" fmla="*/ 40322354 w 87"/>
              <a:gd name="T29" fmla="*/ 194052825 h 88"/>
              <a:gd name="T30" fmla="*/ 47882002 w 87"/>
              <a:gd name="T31" fmla="*/ 209173763 h 88"/>
              <a:gd name="T32" fmla="*/ 75604414 w 87"/>
              <a:gd name="T33" fmla="*/ 214214075 h 88"/>
              <a:gd name="T34" fmla="*/ 143647592 w 87"/>
              <a:gd name="T35" fmla="*/ 214214075 h 88"/>
              <a:gd name="T36" fmla="*/ 171370005 w 87"/>
              <a:gd name="T37" fmla="*/ 209173763 h 88"/>
              <a:gd name="T38" fmla="*/ 178929652 w 87"/>
              <a:gd name="T39" fmla="*/ 194052825 h 88"/>
              <a:gd name="T40" fmla="*/ 199090829 w 87"/>
              <a:gd name="T41" fmla="*/ 181451250 h 88"/>
              <a:gd name="T42" fmla="*/ 206652064 w 87"/>
              <a:gd name="T43" fmla="*/ 158770638 h 88"/>
              <a:gd name="T44" fmla="*/ 219252006 w 87"/>
              <a:gd name="T45" fmla="*/ 146169063 h 88"/>
              <a:gd name="T46" fmla="*/ 206652064 w 87"/>
              <a:gd name="T47" fmla="*/ 131048125 h 88"/>
              <a:gd name="T48" fmla="*/ 191531182 w 87"/>
              <a:gd name="T49" fmla="*/ 146169063 h 88"/>
              <a:gd name="T50" fmla="*/ 183969946 w 87"/>
              <a:gd name="T51" fmla="*/ 166330313 h 88"/>
              <a:gd name="T52" fmla="*/ 163808769 w 87"/>
              <a:gd name="T53" fmla="*/ 181451250 h 88"/>
              <a:gd name="T54" fmla="*/ 158768475 w 87"/>
              <a:gd name="T55" fmla="*/ 194052825 h 88"/>
              <a:gd name="T56" fmla="*/ 131047651 w 87"/>
              <a:gd name="T57" fmla="*/ 201612500 h 88"/>
              <a:gd name="T58" fmla="*/ 88204356 w 87"/>
              <a:gd name="T59" fmla="*/ 209173763 h 88"/>
              <a:gd name="T60" fmla="*/ 75604414 w 87"/>
              <a:gd name="T61" fmla="*/ 194052825 h 88"/>
              <a:gd name="T62" fmla="*/ 55443237 w 87"/>
              <a:gd name="T63" fmla="*/ 186491563 h 88"/>
              <a:gd name="T64" fmla="*/ 40322354 w 87"/>
              <a:gd name="T65" fmla="*/ 166330313 h 88"/>
              <a:gd name="T66" fmla="*/ 27720825 w 87"/>
              <a:gd name="T67" fmla="*/ 158770638 h 88"/>
              <a:gd name="T68" fmla="*/ 20161177 w 87"/>
              <a:gd name="T69" fmla="*/ 131048125 h 88"/>
              <a:gd name="T70" fmla="*/ 12599942 w 87"/>
              <a:gd name="T71" fmla="*/ 90725625 h 88"/>
              <a:gd name="T72" fmla="*/ 27720825 w 87"/>
              <a:gd name="T73" fmla="*/ 75604688 h 88"/>
              <a:gd name="T74" fmla="*/ 35282060 w 87"/>
              <a:gd name="T75" fmla="*/ 55443438 h 88"/>
              <a:gd name="T76" fmla="*/ 47882002 w 87"/>
              <a:gd name="T77" fmla="*/ 47883763 h 88"/>
              <a:gd name="T78" fmla="*/ 55443237 w 87"/>
              <a:gd name="T79" fmla="*/ 35282188 h 88"/>
              <a:gd name="T80" fmla="*/ 75604414 w 87"/>
              <a:gd name="T81" fmla="*/ 27722513 h 88"/>
              <a:gd name="T82" fmla="*/ 88204356 w 87"/>
              <a:gd name="T83" fmla="*/ 15120938 h 88"/>
              <a:gd name="T84" fmla="*/ 143647592 w 87"/>
              <a:gd name="T85" fmla="*/ 27722513 h 88"/>
              <a:gd name="T86" fmla="*/ 163808769 w 87"/>
              <a:gd name="T87" fmla="*/ 35282188 h 88"/>
              <a:gd name="T88" fmla="*/ 178929652 w 87"/>
              <a:gd name="T89" fmla="*/ 55443438 h 88"/>
              <a:gd name="T90" fmla="*/ 191531182 w 87"/>
              <a:gd name="T91" fmla="*/ 63004700 h 88"/>
              <a:gd name="T92" fmla="*/ 199090829 w 87"/>
              <a:gd name="T93" fmla="*/ 90725625 h 88"/>
              <a:gd name="T94" fmla="*/ 219252006 w 87"/>
              <a:gd name="T95" fmla="*/ 110886875 h 8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7" h="88">
                <a:moveTo>
                  <a:pt x="87" y="44"/>
                </a:moveTo>
                <a:lnTo>
                  <a:pt x="87" y="30"/>
                </a:lnTo>
                <a:lnTo>
                  <a:pt x="84" y="30"/>
                </a:lnTo>
                <a:lnTo>
                  <a:pt x="84" y="25"/>
                </a:lnTo>
                <a:lnTo>
                  <a:pt x="82" y="25"/>
                </a:lnTo>
                <a:lnTo>
                  <a:pt x="82" y="19"/>
                </a:lnTo>
                <a:lnTo>
                  <a:pt x="79" y="19"/>
                </a:lnTo>
                <a:lnTo>
                  <a:pt x="79" y="17"/>
                </a:lnTo>
                <a:lnTo>
                  <a:pt x="76" y="17"/>
                </a:lnTo>
                <a:lnTo>
                  <a:pt x="71" y="11"/>
                </a:lnTo>
                <a:lnTo>
                  <a:pt x="71" y="8"/>
                </a:lnTo>
                <a:lnTo>
                  <a:pt x="68" y="8"/>
                </a:lnTo>
                <a:lnTo>
                  <a:pt x="68" y="6"/>
                </a:lnTo>
                <a:lnTo>
                  <a:pt x="63" y="6"/>
                </a:lnTo>
                <a:lnTo>
                  <a:pt x="63" y="3"/>
                </a:lnTo>
                <a:lnTo>
                  <a:pt x="57" y="3"/>
                </a:lnTo>
                <a:lnTo>
                  <a:pt x="57" y="0"/>
                </a:lnTo>
                <a:lnTo>
                  <a:pt x="30" y="0"/>
                </a:lnTo>
                <a:lnTo>
                  <a:pt x="30" y="3"/>
                </a:lnTo>
                <a:lnTo>
                  <a:pt x="24" y="3"/>
                </a:lnTo>
                <a:lnTo>
                  <a:pt x="24" y="6"/>
                </a:lnTo>
                <a:lnTo>
                  <a:pt x="19" y="6"/>
                </a:lnTo>
                <a:lnTo>
                  <a:pt x="19" y="8"/>
                </a:lnTo>
                <a:lnTo>
                  <a:pt x="16" y="8"/>
                </a:lnTo>
                <a:lnTo>
                  <a:pt x="16" y="11"/>
                </a:lnTo>
                <a:lnTo>
                  <a:pt x="14" y="11"/>
                </a:lnTo>
                <a:lnTo>
                  <a:pt x="14" y="14"/>
                </a:lnTo>
                <a:lnTo>
                  <a:pt x="11" y="14"/>
                </a:lnTo>
                <a:lnTo>
                  <a:pt x="11" y="17"/>
                </a:lnTo>
                <a:lnTo>
                  <a:pt x="8" y="17"/>
                </a:lnTo>
                <a:lnTo>
                  <a:pt x="8" y="19"/>
                </a:lnTo>
                <a:lnTo>
                  <a:pt x="5" y="19"/>
                </a:lnTo>
                <a:lnTo>
                  <a:pt x="5" y="25"/>
                </a:lnTo>
                <a:lnTo>
                  <a:pt x="3" y="25"/>
                </a:lnTo>
                <a:lnTo>
                  <a:pt x="3" y="30"/>
                </a:lnTo>
                <a:lnTo>
                  <a:pt x="0" y="30"/>
                </a:lnTo>
                <a:lnTo>
                  <a:pt x="0" y="58"/>
                </a:lnTo>
                <a:lnTo>
                  <a:pt x="3" y="58"/>
                </a:lnTo>
                <a:lnTo>
                  <a:pt x="3" y="63"/>
                </a:lnTo>
                <a:lnTo>
                  <a:pt x="5" y="63"/>
                </a:lnTo>
                <a:lnTo>
                  <a:pt x="5" y="69"/>
                </a:lnTo>
                <a:lnTo>
                  <a:pt x="8" y="69"/>
                </a:lnTo>
                <a:lnTo>
                  <a:pt x="8" y="72"/>
                </a:lnTo>
                <a:lnTo>
                  <a:pt x="11" y="72"/>
                </a:lnTo>
                <a:lnTo>
                  <a:pt x="16" y="77"/>
                </a:lnTo>
                <a:lnTo>
                  <a:pt x="16" y="80"/>
                </a:lnTo>
                <a:lnTo>
                  <a:pt x="19" y="80"/>
                </a:lnTo>
                <a:lnTo>
                  <a:pt x="19" y="83"/>
                </a:lnTo>
                <a:lnTo>
                  <a:pt x="24" y="83"/>
                </a:lnTo>
                <a:lnTo>
                  <a:pt x="24" y="85"/>
                </a:lnTo>
                <a:lnTo>
                  <a:pt x="30" y="85"/>
                </a:lnTo>
                <a:lnTo>
                  <a:pt x="30" y="88"/>
                </a:lnTo>
                <a:lnTo>
                  <a:pt x="57" y="88"/>
                </a:lnTo>
                <a:lnTo>
                  <a:pt x="57" y="85"/>
                </a:lnTo>
                <a:lnTo>
                  <a:pt x="63" y="85"/>
                </a:lnTo>
                <a:lnTo>
                  <a:pt x="63" y="83"/>
                </a:lnTo>
                <a:lnTo>
                  <a:pt x="68" y="83"/>
                </a:lnTo>
                <a:lnTo>
                  <a:pt x="68" y="80"/>
                </a:lnTo>
                <a:lnTo>
                  <a:pt x="71" y="80"/>
                </a:lnTo>
                <a:lnTo>
                  <a:pt x="71" y="77"/>
                </a:lnTo>
                <a:lnTo>
                  <a:pt x="76" y="77"/>
                </a:lnTo>
                <a:lnTo>
                  <a:pt x="76" y="72"/>
                </a:lnTo>
                <a:lnTo>
                  <a:pt x="79" y="72"/>
                </a:lnTo>
                <a:lnTo>
                  <a:pt x="79" y="69"/>
                </a:lnTo>
                <a:lnTo>
                  <a:pt x="82" y="69"/>
                </a:lnTo>
                <a:lnTo>
                  <a:pt x="82" y="63"/>
                </a:lnTo>
                <a:lnTo>
                  <a:pt x="84" y="63"/>
                </a:lnTo>
                <a:lnTo>
                  <a:pt x="84" y="58"/>
                </a:lnTo>
                <a:lnTo>
                  <a:pt x="87" y="58"/>
                </a:lnTo>
                <a:lnTo>
                  <a:pt x="87" y="44"/>
                </a:lnTo>
                <a:lnTo>
                  <a:pt x="82" y="44"/>
                </a:lnTo>
                <a:lnTo>
                  <a:pt x="82" y="52"/>
                </a:lnTo>
                <a:lnTo>
                  <a:pt x="79" y="52"/>
                </a:lnTo>
                <a:lnTo>
                  <a:pt x="79" y="58"/>
                </a:lnTo>
                <a:lnTo>
                  <a:pt x="76" y="58"/>
                </a:lnTo>
                <a:lnTo>
                  <a:pt x="76" y="63"/>
                </a:lnTo>
                <a:lnTo>
                  <a:pt x="73" y="63"/>
                </a:lnTo>
                <a:lnTo>
                  <a:pt x="73" y="66"/>
                </a:lnTo>
                <a:lnTo>
                  <a:pt x="71" y="66"/>
                </a:lnTo>
                <a:lnTo>
                  <a:pt x="71" y="72"/>
                </a:lnTo>
                <a:lnTo>
                  <a:pt x="65" y="72"/>
                </a:lnTo>
                <a:lnTo>
                  <a:pt x="65" y="74"/>
                </a:lnTo>
                <a:lnTo>
                  <a:pt x="63" y="74"/>
                </a:lnTo>
                <a:lnTo>
                  <a:pt x="63" y="77"/>
                </a:lnTo>
                <a:lnTo>
                  <a:pt x="57" y="77"/>
                </a:lnTo>
                <a:lnTo>
                  <a:pt x="57" y="80"/>
                </a:lnTo>
                <a:lnTo>
                  <a:pt x="52" y="80"/>
                </a:lnTo>
                <a:lnTo>
                  <a:pt x="52" y="83"/>
                </a:lnTo>
                <a:lnTo>
                  <a:pt x="44" y="83"/>
                </a:lnTo>
                <a:lnTo>
                  <a:pt x="35" y="83"/>
                </a:lnTo>
                <a:lnTo>
                  <a:pt x="35" y="80"/>
                </a:lnTo>
                <a:lnTo>
                  <a:pt x="30" y="80"/>
                </a:lnTo>
                <a:lnTo>
                  <a:pt x="30" y="77"/>
                </a:lnTo>
                <a:lnTo>
                  <a:pt x="24" y="77"/>
                </a:lnTo>
                <a:lnTo>
                  <a:pt x="24" y="74"/>
                </a:lnTo>
                <a:lnTo>
                  <a:pt x="22" y="74"/>
                </a:lnTo>
                <a:lnTo>
                  <a:pt x="22" y="72"/>
                </a:lnTo>
                <a:lnTo>
                  <a:pt x="16" y="72"/>
                </a:lnTo>
                <a:lnTo>
                  <a:pt x="16" y="66"/>
                </a:lnTo>
                <a:lnTo>
                  <a:pt x="14" y="66"/>
                </a:lnTo>
                <a:lnTo>
                  <a:pt x="14" y="63"/>
                </a:lnTo>
                <a:lnTo>
                  <a:pt x="11" y="63"/>
                </a:lnTo>
                <a:lnTo>
                  <a:pt x="11" y="58"/>
                </a:lnTo>
                <a:lnTo>
                  <a:pt x="8" y="58"/>
                </a:lnTo>
                <a:lnTo>
                  <a:pt x="8" y="52"/>
                </a:lnTo>
                <a:lnTo>
                  <a:pt x="5" y="52"/>
                </a:lnTo>
                <a:lnTo>
                  <a:pt x="5" y="44"/>
                </a:lnTo>
                <a:lnTo>
                  <a:pt x="5" y="36"/>
                </a:lnTo>
                <a:lnTo>
                  <a:pt x="8" y="36"/>
                </a:lnTo>
                <a:lnTo>
                  <a:pt x="8" y="30"/>
                </a:lnTo>
                <a:lnTo>
                  <a:pt x="11" y="30"/>
                </a:lnTo>
                <a:lnTo>
                  <a:pt x="11" y="25"/>
                </a:lnTo>
                <a:lnTo>
                  <a:pt x="14" y="25"/>
                </a:lnTo>
                <a:lnTo>
                  <a:pt x="14" y="22"/>
                </a:lnTo>
                <a:lnTo>
                  <a:pt x="16" y="22"/>
                </a:lnTo>
                <a:lnTo>
                  <a:pt x="16" y="19"/>
                </a:lnTo>
                <a:lnTo>
                  <a:pt x="19" y="19"/>
                </a:lnTo>
                <a:lnTo>
                  <a:pt x="19" y="17"/>
                </a:lnTo>
                <a:lnTo>
                  <a:pt x="22" y="17"/>
                </a:lnTo>
                <a:lnTo>
                  <a:pt x="22" y="14"/>
                </a:lnTo>
                <a:lnTo>
                  <a:pt x="24" y="14"/>
                </a:lnTo>
                <a:lnTo>
                  <a:pt x="24" y="11"/>
                </a:lnTo>
                <a:lnTo>
                  <a:pt x="30" y="11"/>
                </a:lnTo>
                <a:lnTo>
                  <a:pt x="30" y="8"/>
                </a:lnTo>
                <a:lnTo>
                  <a:pt x="35" y="8"/>
                </a:lnTo>
                <a:lnTo>
                  <a:pt x="35" y="6"/>
                </a:lnTo>
                <a:lnTo>
                  <a:pt x="44" y="6"/>
                </a:lnTo>
                <a:lnTo>
                  <a:pt x="57" y="8"/>
                </a:lnTo>
                <a:lnTo>
                  <a:pt x="57" y="11"/>
                </a:lnTo>
                <a:lnTo>
                  <a:pt x="63" y="11"/>
                </a:lnTo>
                <a:lnTo>
                  <a:pt x="63" y="14"/>
                </a:lnTo>
                <a:lnTo>
                  <a:pt x="65" y="14"/>
                </a:lnTo>
                <a:lnTo>
                  <a:pt x="65" y="17"/>
                </a:lnTo>
                <a:lnTo>
                  <a:pt x="71" y="17"/>
                </a:lnTo>
                <a:lnTo>
                  <a:pt x="71" y="22"/>
                </a:lnTo>
                <a:lnTo>
                  <a:pt x="73" y="22"/>
                </a:lnTo>
                <a:lnTo>
                  <a:pt x="73" y="25"/>
                </a:lnTo>
                <a:lnTo>
                  <a:pt x="76" y="25"/>
                </a:lnTo>
                <a:lnTo>
                  <a:pt x="76" y="30"/>
                </a:lnTo>
                <a:lnTo>
                  <a:pt x="79" y="30"/>
                </a:lnTo>
                <a:lnTo>
                  <a:pt x="79" y="36"/>
                </a:lnTo>
                <a:lnTo>
                  <a:pt x="82" y="36"/>
                </a:lnTo>
                <a:lnTo>
                  <a:pt x="82" y="44"/>
                </a:lnTo>
                <a:lnTo>
                  <a:pt x="87" y="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09" name="Freeform 13"/>
          <p:cNvSpPr>
            <a:spLocks/>
          </p:cNvSpPr>
          <p:nvPr/>
        </p:nvSpPr>
        <p:spPr bwMode="auto">
          <a:xfrm>
            <a:off x="1452563" y="5357968"/>
            <a:ext cx="84137" cy="87313"/>
          </a:xfrm>
          <a:custGeom>
            <a:avLst/>
            <a:gdLst>
              <a:gd name="T0" fmla="*/ 131093236 w 54"/>
              <a:gd name="T1" fmla="*/ 68045402 h 55"/>
              <a:gd name="T2" fmla="*/ 126238220 w 54"/>
              <a:gd name="T3" fmla="*/ 40322731 h 55"/>
              <a:gd name="T4" fmla="*/ 111671612 w 54"/>
              <a:gd name="T5" fmla="*/ 20161365 h 55"/>
              <a:gd name="T6" fmla="*/ 92251546 w 54"/>
              <a:gd name="T7" fmla="*/ 5040341 h 55"/>
              <a:gd name="T8" fmla="*/ 65547397 w 54"/>
              <a:gd name="T9" fmla="*/ 0 h 55"/>
              <a:gd name="T10" fmla="*/ 38841690 w 54"/>
              <a:gd name="T11" fmla="*/ 5040341 h 55"/>
              <a:gd name="T12" fmla="*/ 19421624 w 54"/>
              <a:gd name="T13" fmla="*/ 20161365 h 55"/>
              <a:gd name="T14" fmla="*/ 7282525 w 54"/>
              <a:gd name="T15" fmla="*/ 40322731 h 55"/>
              <a:gd name="T16" fmla="*/ 0 w 54"/>
              <a:gd name="T17" fmla="*/ 68045402 h 55"/>
              <a:gd name="T18" fmla="*/ 7282525 w 54"/>
              <a:gd name="T19" fmla="*/ 95766486 h 55"/>
              <a:gd name="T20" fmla="*/ 19421624 w 54"/>
              <a:gd name="T21" fmla="*/ 115927851 h 55"/>
              <a:gd name="T22" fmla="*/ 38841690 w 54"/>
              <a:gd name="T23" fmla="*/ 131048875 h 55"/>
              <a:gd name="T24" fmla="*/ 65547397 w 54"/>
              <a:gd name="T25" fmla="*/ 138610181 h 55"/>
              <a:gd name="T26" fmla="*/ 92251546 w 54"/>
              <a:gd name="T27" fmla="*/ 131048875 h 55"/>
              <a:gd name="T28" fmla="*/ 111671612 w 54"/>
              <a:gd name="T29" fmla="*/ 115927851 h 55"/>
              <a:gd name="T30" fmla="*/ 126238220 w 54"/>
              <a:gd name="T31" fmla="*/ 95766486 h 55"/>
              <a:gd name="T32" fmla="*/ 131093236 w 54"/>
              <a:gd name="T33" fmla="*/ 68045402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4" h="55">
                <a:moveTo>
                  <a:pt x="54" y="27"/>
                </a:moveTo>
                <a:lnTo>
                  <a:pt x="52" y="16"/>
                </a:lnTo>
                <a:lnTo>
                  <a:pt x="46" y="8"/>
                </a:lnTo>
                <a:lnTo>
                  <a:pt x="38" y="2"/>
                </a:lnTo>
                <a:lnTo>
                  <a:pt x="27" y="0"/>
                </a:lnTo>
                <a:lnTo>
                  <a:pt x="16" y="2"/>
                </a:lnTo>
                <a:lnTo>
                  <a:pt x="8" y="8"/>
                </a:lnTo>
                <a:lnTo>
                  <a:pt x="3" y="16"/>
                </a:lnTo>
                <a:lnTo>
                  <a:pt x="0" y="27"/>
                </a:lnTo>
                <a:lnTo>
                  <a:pt x="3" y="38"/>
                </a:lnTo>
                <a:lnTo>
                  <a:pt x="8" y="46"/>
                </a:lnTo>
                <a:lnTo>
                  <a:pt x="16" y="52"/>
                </a:lnTo>
                <a:lnTo>
                  <a:pt x="27" y="55"/>
                </a:lnTo>
                <a:lnTo>
                  <a:pt x="38" y="52"/>
                </a:lnTo>
                <a:lnTo>
                  <a:pt x="46" y="46"/>
                </a:lnTo>
                <a:lnTo>
                  <a:pt x="52" y="38"/>
                </a:lnTo>
                <a:lnTo>
                  <a:pt x="54" y="27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598613" y="4981731"/>
            <a:ext cx="2407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 b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LT</a:t>
            </a:r>
            <a:endParaRPr lang="de-DE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11" name="AutoShape 15"/>
          <p:cNvSpPr>
            <a:spLocks noChangeAspect="1" noChangeArrowheads="1" noTextEdit="1"/>
          </p:cNvSpPr>
          <p:nvPr/>
        </p:nvSpPr>
        <p:spPr bwMode="auto">
          <a:xfrm>
            <a:off x="2744788" y="4737255"/>
            <a:ext cx="420687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12" name="Freeform 16"/>
          <p:cNvSpPr>
            <a:spLocks/>
          </p:cNvSpPr>
          <p:nvPr/>
        </p:nvSpPr>
        <p:spPr bwMode="auto">
          <a:xfrm>
            <a:off x="2809874" y="4869018"/>
            <a:ext cx="7938" cy="523875"/>
          </a:xfrm>
          <a:custGeom>
            <a:avLst/>
            <a:gdLst>
              <a:gd name="T0" fmla="*/ 12602369 w 5"/>
              <a:gd name="T1" fmla="*/ 5040313 h 330"/>
              <a:gd name="T2" fmla="*/ 12602369 w 5"/>
              <a:gd name="T3" fmla="*/ 0 h 330"/>
              <a:gd name="T4" fmla="*/ 0 w 5"/>
              <a:gd name="T5" fmla="*/ 0 h 330"/>
              <a:gd name="T6" fmla="*/ 0 w 5"/>
              <a:gd name="T7" fmla="*/ 831651563 h 330"/>
              <a:gd name="T8" fmla="*/ 12602369 w 5"/>
              <a:gd name="T9" fmla="*/ 831651563 h 330"/>
              <a:gd name="T10" fmla="*/ 12602369 w 5"/>
              <a:gd name="T11" fmla="*/ 824091888 h 330"/>
              <a:gd name="T12" fmla="*/ 12602369 w 5"/>
              <a:gd name="T13" fmla="*/ 5040313 h 3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" h="330">
                <a:moveTo>
                  <a:pt x="5" y="2"/>
                </a:moveTo>
                <a:lnTo>
                  <a:pt x="5" y="0"/>
                </a:lnTo>
                <a:lnTo>
                  <a:pt x="0" y="0"/>
                </a:lnTo>
                <a:lnTo>
                  <a:pt x="0" y="330"/>
                </a:lnTo>
                <a:lnTo>
                  <a:pt x="5" y="330"/>
                </a:lnTo>
                <a:lnTo>
                  <a:pt x="5" y="327"/>
                </a:lnTo>
                <a:lnTo>
                  <a:pt x="5" y="2"/>
                </a:lnTo>
                <a:close/>
              </a:path>
            </a:pathLst>
          </a:custGeom>
          <a:solidFill>
            <a:srgbClr val="000000"/>
          </a:solidFill>
          <a:ln w="63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13" name="Freeform 17"/>
          <p:cNvSpPr>
            <a:spLocks/>
          </p:cNvSpPr>
          <p:nvPr/>
        </p:nvSpPr>
        <p:spPr bwMode="auto">
          <a:xfrm>
            <a:off x="2744787" y="4737255"/>
            <a:ext cx="138112" cy="139700"/>
          </a:xfrm>
          <a:custGeom>
            <a:avLst/>
            <a:gdLst>
              <a:gd name="T0" fmla="*/ 214211712 w 87"/>
              <a:gd name="T1" fmla="*/ 75604688 h 88"/>
              <a:gd name="T2" fmla="*/ 206652064 w 87"/>
              <a:gd name="T3" fmla="*/ 47883763 h 88"/>
              <a:gd name="T4" fmla="*/ 191531182 w 87"/>
              <a:gd name="T5" fmla="*/ 42843450 h 88"/>
              <a:gd name="T6" fmla="*/ 171370005 w 87"/>
              <a:gd name="T7" fmla="*/ 20161250 h 88"/>
              <a:gd name="T8" fmla="*/ 158768475 w 87"/>
              <a:gd name="T9" fmla="*/ 7561263 h 88"/>
              <a:gd name="T10" fmla="*/ 75604414 w 87"/>
              <a:gd name="T11" fmla="*/ 0 h 88"/>
              <a:gd name="T12" fmla="*/ 63002884 w 87"/>
              <a:gd name="T13" fmla="*/ 15120938 h 88"/>
              <a:gd name="T14" fmla="*/ 40322354 w 87"/>
              <a:gd name="T15" fmla="*/ 20161250 h 88"/>
              <a:gd name="T16" fmla="*/ 35282060 w 87"/>
              <a:gd name="T17" fmla="*/ 35282188 h 88"/>
              <a:gd name="T18" fmla="*/ 20161177 w 87"/>
              <a:gd name="T19" fmla="*/ 42843450 h 88"/>
              <a:gd name="T20" fmla="*/ 12599942 w 87"/>
              <a:gd name="T21" fmla="*/ 63004700 h 88"/>
              <a:gd name="T22" fmla="*/ 0 w 87"/>
              <a:gd name="T23" fmla="*/ 75604688 h 88"/>
              <a:gd name="T24" fmla="*/ 7559648 w 87"/>
              <a:gd name="T25" fmla="*/ 158770638 h 88"/>
              <a:gd name="T26" fmla="*/ 20161177 w 87"/>
              <a:gd name="T27" fmla="*/ 173891575 h 88"/>
              <a:gd name="T28" fmla="*/ 40322354 w 87"/>
              <a:gd name="T29" fmla="*/ 194052825 h 88"/>
              <a:gd name="T30" fmla="*/ 47882002 w 87"/>
              <a:gd name="T31" fmla="*/ 209173763 h 88"/>
              <a:gd name="T32" fmla="*/ 75604414 w 87"/>
              <a:gd name="T33" fmla="*/ 214214075 h 88"/>
              <a:gd name="T34" fmla="*/ 143647592 w 87"/>
              <a:gd name="T35" fmla="*/ 214214075 h 88"/>
              <a:gd name="T36" fmla="*/ 171370005 w 87"/>
              <a:gd name="T37" fmla="*/ 209173763 h 88"/>
              <a:gd name="T38" fmla="*/ 178929652 w 87"/>
              <a:gd name="T39" fmla="*/ 194052825 h 88"/>
              <a:gd name="T40" fmla="*/ 199090829 w 87"/>
              <a:gd name="T41" fmla="*/ 181451250 h 88"/>
              <a:gd name="T42" fmla="*/ 206652064 w 87"/>
              <a:gd name="T43" fmla="*/ 158770638 h 88"/>
              <a:gd name="T44" fmla="*/ 219252006 w 87"/>
              <a:gd name="T45" fmla="*/ 146169063 h 88"/>
              <a:gd name="T46" fmla="*/ 206652064 w 87"/>
              <a:gd name="T47" fmla="*/ 131048125 h 88"/>
              <a:gd name="T48" fmla="*/ 191531182 w 87"/>
              <a:gd name="T49" fmla="*/ 146169063 h 88"/>
              <a:gd name="T50" fmla="*/ 186490887 w 87"/>
              <a:gd name="T51" fmla="*/ 166330313 h 88"/>
              <a:gd name="T52" fmla="*/ 166329710 w 87"/>
              <a:gd name="T53" fmla="*/ 181451250 h 88"/>
              <a:gd name="T54" fmla="*/ 158768475 w 87"/>
              <a:gd name="T55" fmla="*/ 194052825 h 88"/>
              <a:gd name="T56" fmla="*/ 131047651 w 87"/>
              <a:gd name="T57" fmla="*/ 201612500 h 88"/>
              <a:gd name="T58" fmla="*/ 90725297 w 87"/>
              <a:gd name="T59" fmla="*/ 209173763 h 88"/>
              <a:gd name="T60" fmla="*/ 75604414 w 87"/>
              <a:gd name="T61" fmla="*/ 194052825 h 88"/>
              <a:gd name="T62" fmla="*/ 55443237 w 87"/>
              <a:gd name="T63" fmla="*/ 186491563 h 88"/>
              <a:gd name="T64" fmla="*/ 40322354 w 87"/>
              <a:gd name="T65" fmla="*/ 166330313 h 88"/>
              <a:gd name="T66" fmla="*/ 27720825 w 87"/>
              <a:gd name="T67" fmla="*/ 158770638 h 88"/>
              <a:gd name="T68" fmla="*/ 20161177 w 87"/>
              <a:gd name="T69" fmla="*/ 131048125 h 88"/>
              <a:gd name="T70" fmla="*/ 12599942 w 87"/>
              <a:gd name="T71" fmla="*/ 90725625 h 88"/>
              <a:gd name="T72" fmla="*/ 27720825 w 87"/>
              <a:gd name="T73" fmla="*/ 75604688 h 88"/>
              <a:gd name="T74" fmla="*/ 35282060 w 87"/>
              <a:gd name="T75" fmla="*/ 55443438 h 88"/>
              <a:gd name="T76" fmla="*/ 47882002 w 87"/>
              <a:gd name="T77" fmla="*/ 47883763 h 88"/>
              <a:gd name="T78" fmla="*/ 55443237 w 87"/>
              <a:gd name="T79" fmla="*/ 35282188 h 88"/>
              <a:gd name="T80" fmla="*/ 75604414 w 87"/>
              <a:gd name="T81" fmla="*/ 27722513 h 88"/>
              <a:gd name="T82" fmla="*/ 90725297 w 87"/>
              <a:gd name="T83" fmla="*/ 15120938 h 88"/>
              <a:gd name="T84" fmla="*/ 143647592 w 87"/>
              <a:gd name="T85" fmla="*/ 27722513 h 88"/>
              <a:gd name="T86" fmla="*/ 166329710 w 87"/>
              <a:gd name="T87" fmla="*/ 35282188 h 88"/>
              <a:gd name="T88" fmla="*/ 178929652 w 87"/>
              <a:gd name="T89" fmla="*/ 55443438 h 88"/>
              <a:gd name="T90" fmla="*/ 191531182 w 87"/>
              <a:gd name="T91" fmla="*/ 63004700 h 88"/>
              <a:gd name="T92" fmla="*/ 199090829 w 87"/>
              <a:gd name="T93" fmla="*/ 90725625 h 88"/>
              <a:gd name="T94" fmla="*/ 219252006 w 87"/>
              <a:gd name="T95" fmla="*/ 110886875 h 8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7" h="88">
                <a:moveTo>
                  <a:pt x="87" y="44"/>
                </a:moveTo>
                <a:lnTo>
                  <a:pt x="87" y="30"/>
                </a:lnTo>
                <a:lnTo>
                  <a:pt x="85" y="30"/>
                </a:lnTo>
                <a:lnTo>
                  <a:pt x="85" y="25"/>
                </a:lnTo>
                <a:lnTo>
                  <a:pt x="82" y="25"/>
                </a:lnTo>
                <a:lnTo>
                  <a:pt x="82" y="19"/>
                </a:lnTo>
                <a:lnTo>
                  <a:pt x="79" y="19"/>
                </a:lnTo>
                <a:lnTo>
                  <a:pt x="79" y="17"/>
                </a:lnTo>
                <a:lnTo>
                  <a:pt x="76" y="17"/>
                </a:lnTo>
                <a:lnTo>
                  <a:pt x="71" y="11"/>
                </a:lnTo>
                <a:lnTo>
                  <a:pt x="71" y="8"/>
                </a:lnTo>
                <a:lnTo>
                  <a:pt x="68" y="8"/>
                </a:lnTo>
                <a:lnTo>
                  <a:pt x="68" y="6"/>
                </a:lnTo>
                <a:lnTo>
                  <a:pt x="63" y="6"/>
                </a:lnTo>
                <a:lnTo>
                  <a:pt x="63" y="3"/>
                </a:lnTo>
                <a:lnTo>
                  <a:pt x="57" y="3"/>
                </a:lnTo>
                <a:lnTo>
                  <a:pt x="57" y="0"/>
                </a:lnTo>
                <a:lnTo>
                  <a:pt x="30" y="0"/>
                </a:lnTo>
                <a:lnTo>
                  <a:pt x="30" y="3"/>
                </a:lnTo>
                <a:lnTo>
                  <a:pt x="25" y="3"/>
                </a:lnTo>
                <a:lnTo>
                  <a:pt x="25" y="6"/>
                </a:lnTo>
                <a:lnTo>
                  <a:pt x="19" y="6"/>
                </a:lnTo>
                <a:lnTo>
                  <a:pt x="19" y="8"/>
                </a:lnTo>
                <a:lnTo>
                  <a:pt x="16" y="8"/>
                </a:lnTo>
                <a:lnTo>
                  <a:pt x="16" y="11"/>
                </a:lnTo>
                <a:lnTo>
                  <a:pt x="14" y="11"/>
                </a:lnTo>
                <a:lnTo>
                  <a:pt x="14" y="14"/>
                </a:lnTo>
                <a:lnTo>
                  <a:pt x="11" y="14"/>
                </a:lnTo>
                <a:lnTo>
                  <a:pt x="11" y="17"/>
                </a:lnTo>
                <a:lnTo>
                  <a:pt x="8" y="17"/>
                </a:lnTo>
                <a:lnTo>
                  <a:pt x="8" y="19"/>
                </a:lnTo>
                <a:lnTo>
                  <a:pt x="5" y="19"/>
                </a:lnTo>
                <a:lnTo>
                  <a:pt x="5" y="25"/>
                </a:lnTo>
                <a:lnTo>
                  <a:pt x="3" y="25"/>
                </a:lnTo>
                <a:lnTo>
                  <a:pt x="3" y="30"/>
                </a:lnTo>
                <a:lnTo>
                  <a:pt x="0" y="30"/>
                </a:lnTo>
                <a:lnTo>
                  <a:pt x="0" y="58"/>
                </a:lnTo>
                <a:lnTo>
                  <a:pt x="3" y="58"/>
                </a:lnTo>
                <a:lnTo>
                  <a:pt x="3" y="63"/>
                </a:lnTo>
                <a:lnTo>
                  <a:pt x="5" y="63"/>
                </a:lnTo>
                <a:lnTo>
                  <a:pt x="5" y="69"/>
                </a:lnTo>
                <a:lnTo>
                  <a:pt x="8" y="69"/>
                </a:lnTo>
                <a:lnTo>
                  <a:pt x="8" y="72"/>
                </a:lnTo>
                <a:lnTo>
                  <a:pt x="11" y="72"/>
                </a:lnTo>
                <a:lnTo>
                  <a:pt x="16" y="77"/>
                </a:lnTo>
                <a:lnTo>
                  <a:pt x="16" y="80"/>
                </a:lnTo>
                <a:lnTo>
                  <a:pt x="19" y="80"/>
                </a:lnTo>
                <a:lnTo>
                  <a:pt x="19" y="83"/>
                </a:lnTo>
                <a:lnTo>
                  <a:pt x="25" y="83"/>
                </a:lnTo>
                <a:lnTo>
                  <a:pt x="25" y="85"/>
                </a:lnTo>
                <a:lnTo>
                  <a:pt x="30" y="85"/>
                </a:lnTo>
                <a:lnTo>
                  <a:pt x="30" y="88"/>
                </a:lnTo>
                <a:lnTo>
                  <a:pt x="57" y="88"/>
                </a:lnTo>
                <a:lnTo>
                  <a:pt x="57" y="85"/>
                </a:lnTo>
                <a:lnTo>
                  <a:pt x="63" y="85"/>
                </a:lnTo>
                <a:lnTo>
                  <a:pt x="63" y="83"/>
                </a:lnTo>
                <a:lnTo>
                  <a:pt x="68" y="83"/>
                </a:lnTo>
                <a:lnTo>
                  <a:pt x="68" y="80"/>
                </a:lnTo>
                <a:lnTo>
                  <a:pt x="71" y="80"/>
                </a:lnTo>
                <a:lnTo>
                  <a:pt x="71" y="77"/>
                </a:lnTo>
                <a:lnTo>
                  <a:pt x="76" y="77"/>
                </a:lnTo>
                <a:lnTo>
                  <a:pt x="76" y="72"/>
                </a:lnTo>
                <a:lnTo>
                  <a:pt x="79" y="72"/>
                </a:lnTo>
                <a:lnTo>
                  <a:pt x="79" y="69"/>
                </a:lnTo>
                <a:lnTo>
                  <a:pt x="82" y="69"/>
                </a:lnTo>
                <a:lnTo>
                  <a:pt x="82" y="63"/>
                </a:lnTo>
                <a:lnTo>
                  <a:pt x="85" y="63"/>
                </a:lnTo>
                <a:lnTo>
                  <a:pt x="85" y="58"/>
                </a:lnTo>
                <a:lnTo>
                  <a:pt x="87" y="58"/>
                </a:lnTo>
                <a:lnTo>
                  <a:pt x="87" y="44"/>
                </a:lnTo>
                <a:lnTo>
                  <a:pt x="82" y="44"/>
                </a:lnTo>
                <a:lnTo>
                  <a:pt x="82" y="52"/>
                </a:lnTo>
                <a:lnTo>
                  <a:pt x="79" y="52"/>
                </a:lnTo>
                <a:lnTo>
                  <a:pt x="79" y="58"/>
                </a:lnTo>
                <a:lnTo>
                  <a:pt x="76" y="58"/>
                </a:lnTo>
                <a:lnTo>
                  <a:pt x="76" y="63"/>
                </a:lnTo>
                <a:lnTo>
                  <a:pt x="74" y="63"/>
                </a:lnTo>
                <a:lnTo>
                  <a:pt x="74" y="66"/>
                </a:lnTo>
                <a:lnTo>
                  <a:pt x="71" y="66"/>
                </a:lnTo>
                <a:lnTo>
                  <a:pt x="71" y="72"/>
                </a:lnTo>
                <a:lnTo>
                  <a:pt x="66" y="72"/>
                </a:lnTo>
                <a:lnTo>
                  <a:pt x="66" y="74"/>
                </a:lnTo>
                <a:lnTo>
                  <a:pt x="63" y="74"/>
                </a:lnTo>
                <a:lnTo>
                  <a:pt x="63" y="77"/>
                </a:lnTo>
                <a:lnTo>
                  <a:pt x="57" y="77"/>
                </a:lnTo>
                <a:lnTo>
                  <a:pt x="57" y="80"/>
                </a:lnTo>
                <a:lnTo>
                  <a:pt x="52" y="80"/>
                </a:lnTo>
                <a:lnTo>
                  <a:pt x="52" y="83"/>
                </a:lnTo>
                <a:lnTo>
                  <a:pt x="44" y="83"/>
                </a:lnTo>
                <a:lnTo>
                  <a:pt x="36" y="83"/>
                </a:lnTo>
                <a:lnTo>
                  <a:pt x="36" y="80"/>
                </a:lnTo>
                <a:lnTo>
                  <a:pt x="30" y="80"/>
                </a:lnTo>
                <a:lnTo>
                  <a:pt x="30" y="77"/>
                </a:lnTo>
                <a:lnTo>
                  <a:pt x="25" y="77"/>
                </a:lnTo>
                <a:lnTo>
                  <a:pt x="25" y="74"/>
                </a:lnTo>
                <a:lnTo>
                  <a:pt x="22" y="74"/>
                </a:lnTo>
                <a:lnTo>
                  <a:pt x="22" y="72"/>
                </a:lnTo>
                <a:lnTo>
                  <a:pt x="16" y="72"/>
                </a:lnTo>
                <a:lnTo>
                  <a:pt x="16" y="66"/>
                </a:lnTo>
                <a:lnTo>
                  <a:pt x="14" y="66"/>
                </a:lnTo>
                <a:lnTo>
                  <a:pt x="14" y="63"/>
                </a:lnTo>
                <a:lnTo>
                  <a:pt x="11" y="63"/>
                </a:lnTo>
                <a:lnTo>
                  <a:pt x="11" y="58"/>
                </a:lnTo>
                <a:lnTo>
                  <a:pt x="8" y="58"/>
                </a:lnTo>
                <a:lnTo>
                  <a:pt x="8" y="52"/>
                </a:lnTo>
                <a:lnTo>
                  <a:pt x="5" y="52"/>
                </a:lnTo>
                <a:lnTo>
                  <a:pt x="5" y="44"/>
                </a:lnTo>
                <a:lnTo>
                  <a:pt x="5" y="36"/>
                </a:lnTo>
                <a:lnTo>
                  <a:pt x="8" y="36"/>
                </a:lnTo>
                <a:lnTo>
                  <a:pt x="8" y="30"/>
                </a:lnTo>
                <a:lnTo>
                  <a:pt x="11" y="30"/>
                </a:lnTo>
                <a:lnTo>
                  <a:pt x="11" y="25"/>
                </a:lnTo>
                <a:lnTo>
                  <a:pt x="14" y="25"/>
                </a:lnTo>
                <a:lnTo>
                  <a:pt x="14" y="22"/>
                </a:lnTo>
                <a:lnTo>
                  <a:pt x="16" y="22"/>
                </a:lnTo>
                <a:lnTo>
                  <a:pt x="16" y="19"/>
                </a:lnTo>
                <a:lnTo>
                  <a:pt x="19" y="19"/>
                </a:lnTo>
                <a:lnTo>
                  <a:pt x="19" y="17"/>
                </a:lnTo>
                <a:lnTo>
                  <a:pt x="22" y="17"/>
                </a:lnTo>
                <a:lnTo>
                  <a:pt x="22" y="14"/>
                </a:lnTo>
                <a:lnTo>
                  <a:pt x="25" y="14"/>
                </a:lnTo>
                <a:lnTo>
                  <a:pt x="25" y="11"/>
                </a:lnTo>
                <a:lnTo>
                  <a:pt x="30" y="11"/>
                </a:lnTo>
                <a:lnTo>
                  <a:pt x="30" y="8"/>
                </a:lnTo>
                <a:lnTo>
                  <a:pt x="36" y="8"/>
                </a:lnTo>
                <a:lnTo>
                  <a:pt x="36" y="6"/>
                </a:lnTo>
                <a:lnTo>
                  <a:pt x="44" y="6"/>
                </a:lnTo>
                <a:lnTo>
                  <a:pt x="57" y="8"/>
                </a:lnTo>
                <a:lnTo>
                  <a:pt x="57" y="11"/>
                </a:lnTo>
                <a:lnTo>
                  <a:pt x="63" y="11"/>
                </a:lnTo>
                <a:lnTo>
                  <a:pt x="63" y="14"/>
                </a:lnTo>
                <a:lnTo>
                  <a:pt x="66" y="14"/>
                </a:lnTo>
                <a:lnTo>
                  <a:pt x="66" y="17"/>
                </a:lnTo>
                <a:lnTo>
                  <a:pt x="71" y="17"/>
                </a:lnTo>
                <a:lnTo>
                  <a:pt x="71" y="22"/>
                </a:lnTo>
                <a:lnTo>
                  <a:pt x="74" y="22"/>
                </a:lnTo>
                <a:lnTo>
                  <a:pt x="74" y="25"/>
                </a:lnTo>
                <a:lnTo>
                  <a:pt x="76" y="25"/>
                </a:lnTo>
                <a:lnTo>
                  <a:pt x="76" y="30"/>
                </a:lnTo>
                <a:lnTo>
                  <a:pt x="79" y="30"/>
                </a:lnTo>
                <a:lnTo>
                  <a:pt x="79" y="36"/>
                </a:lnTo>
                <a:lnTo>
                  <a:pt x="82" y="36"/>
                </a:lnTo>
                <a:lnTo>
                  <a:pt x="82" y="44"/>
                </a:lnTo>
                <a:lnTo>
                  <a:pt x="87" y="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14" name="Freeform 18"/>
          <p:cNvSpPr>
            <a:spLocks/>
          </p:cNvSpPr>
          <p:nvPr/>
        </p:nvSpPr>
        <p:spPr bwMode="auto">
          <a:xfrm>
            <a:off x="2774950" y="5357968"/>
            <a:ext cx="87313" cy="87313"/>
          </a:xfrm>
          <a:custGeom>
            <a:avLst/>
            <a:gdLst>
              <a:gd name="T0" fmla="*/ 138610181 w 55"/>
              <a:gd name="T1" fmla="*/ 68045402 h 55"/>
              <a:gd name="T2" fmla="*/ 131048875 w 55"/>
              <a:gd name="T3" fmla="*/ 40322731 h 55"/>
              <a:gd name="T4" fmla="*/ 118448816 w 55"/>
              <a:gd name="T5" fmla="*/ 20161365 h 55"/>
              <a:gd name="T6" fmla="*/ 95766486 w 55"/>
              <a:gd name="T7" fmla="*/ 5040341 h 55"/>
              <a:gd name="T8" fmla="*/ 68045402 w 55"/>
              <a:gd name="T9" fmla="*/ 0 h 55"/>
              <a:gd name="T10" fmla="*/ 42843695 w 55"/>
              <a:gd name="T11" fmla="*/ 5040341 h 55"/>
              <a:gd name="T12" fmla="*/ 20161365 w 55"/>
              <a:gd name="T13" fmla="*/ 20161365 h 55"/>
              <a:gd name="T14" fmla="*/ 7561306 w 55"/>
              <a:gd name="T15" fmla="*/ 40322731 h 55"/>
              <a:gd name="T16" fmla="*/ 0 w 55"/>
              <a:gd name="T17" fmla="*/ 68045402 h 55"/>
              <a:gd name="T18" fmla="*/ 7561306 w 55"/>
              <a:gd name="T19" fmla="*/ 95766486 h 55"/>
              <a:gd name="T20" fmla="*/ 20161365 w 55"/>
              <a:gd name="T21" fmla="*/ 115927851 h 55"/>
              <a:gd name="T22" fmla="*/ 42843695 w 55"/>
              <a:gd name="T23" fmla="*/ 131048875 h 55"/>
              <a:gd name="T24" fmla="*/ 68045402 w 55"/>
              <a:gd name="T25" fmla="*/ 138610181 h 55"/>
              <a:gd name="T26" fmla="*/ 95766486 w 55"/>
              <a:gd name="T27" fmla="*/ 131048875 h 55"/>
              <a:gd name="T28" fmla="*/ 118448816 w 55"/>
              <a:gd name="T29" fmla="*/ 115927851 h 55"/>
              <a:gd name="T30" fmla="*/ 131048875 w 55"/>
              <a:gd name="T31" fmla="*/ 95766486 h 55"/>
              <a:gd name="T32" fmla="*/ 138610181 w 55"/>
              <a:gd name="T33" fmla="*/ 68045402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55" y="27"/>
                </a:moveTo>
                <a:lnTo>
                  <a:pt x="52" y="16"/>
                </a:lnTo>
                <a:lnTo>
                  <a:pt x="47" y="8"/>
                </a:lnTo>
                <a:lnTo>
                  <a:pt x="38" y="2"/>
                </a:lnTo>
                <a:lnTo>
                  <a:pt x="27" y="0"/>
                </a:lnTo>
                <a:lnTo>
                  <a:pt x="17" y="2"/>
                </a:lnTo>
                <a:lnTo>
                  <a:pt x="8" y="8"/>
                </a:lnTo>
                <a:lnTo>
                  <a:pt x="3" y="16"/>
                </a:lnTo>
                <a:lnTo>
                  <a:pt x="0" y="27"/>
                </a:lnTo>
                <a:lnTo>
                  <a:pt x="3" y="38"/>
                </a:lnTo>
                <a:lnTo>
                  <a:pt x="8" y="46"/>
                </a:lnTo>
                <a:lnTo>
                  <a:pt x="17" y="52"/>
                </a:lnTo>
                <a:lnTo>
                  <a:pt x="27" y="55"/>
                </a:lnTo>
                <a:lnTo>
                  <a:pt x="38" y="52"/>
                </a:lnTo>
                <a:lnTo>
                  <a:pt x="47" y="46"/>
                </a:lnTo>
                <a:lnTo>
                  <a:pt x="52" y="38"/>
                </a:lnTo>
                <a:lnTo>
                  <a:pt x="55" y="27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2922588" y="4981731"/>
            <a:ext cx="2407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 b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LT</a:t>
            </a:r>
            <a:endParaRPr lang="de-DE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16" name="AutoShape 20"/>
          <p:cNvSpPr>
            <a:spLocks noChangeAspect="1" noChangeArrowheads="1" noTextEdit="1"/>
          </p:cNvSpPr>
          <p:nvPr/>
        </p:nvSpPr>
        <p:spPr bwMode="auto">
          <a:xfrm>
            <a:off x="3763962" y="4737255"/>
            <a:ext cx="4191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17" name="Freeform 21"/>
          <p:cNvSpPr>
            <a:spLocks/>
          </p:cNvSpPr>
          <p:nvPr/>
        </p:nvSpPr>
        <p:spPr bwMode="auto">
          <a:xfrm>
            <a:off x="3829049" y="4869018"/>
            <a:ext cx="7938" cy="523875"/>
          </a:xfrm>
          <a:custGeom>
            <a:avLst/>
            <a:gdLst>
              <a:gd name="T0" fmla="*/ 12602369 w 5"/>
              <a:gd name="T1" fmla="*/ 5040313 h 330"/>
              <a:gd name="T2" fmla="*/ 12602369 w 5"/>
              <a:gd name="T3" fmla="*/ 0 h 330"/>
              <a:gd name="T4" fmla="*/ 0 w 5"/>
              <a:gd name="T5" fmla="*/ 0 h 330"/>
              <a:gd name="T6" fmla="*/ 0 w 5"/>
              <a:gd name="T7" fmla="*/ 831651563 h 330"/>
              <a:gd name="T8" fmla="*/ 12602369 w 5"/>
              <a:gd name="T9" fmla="*/ 831651563 h 330"/>
              <a:gd name="T10" fmla="*/ 12602369 w 5"/>
              <a:gd name="T11" fmla="*/ 824091888 h 330"/>
              <a:gd name="T12" fmla="*/ 12602369 w 5"/>
              <a:gd name="T13" fmla="*/ 5040313 h 3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" h="330">
                <a:moveTo>
                  <a:pt x="5" y="2"/>
                </a:moveTo>
                <a:lnTo>
                  <a:pt x="5" y="0"/>
                </a:lnTo>
                <a:lnTo>
                  <a:pt x="0" y="0"/>
                </a:lnTo>
                <a:lnTo>
                  <a:pt x="0" y="330"/>
                </a:lnTo>
                <a:lnTo>
                  <a:pt x="5" y="330"/>
                </a:lnTo>
                <a:lnTo>
                  <a:pt x="5" y="327"/>
                </a:lnTo>
                <a:lnTo>
                  <a:pt x="5" y="2"/>
                </a:lnTo>
                <a:close/>
              </a:path>
            </a:pathLst>
          </a:custGeom>
          <a:solidFill>
            <a:srgbClr val="000000"/>
          </a:solidFill>
          <a:ln w="63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18" name="Freeform 22"/>
          <p:cNvSpPr>
            <a:spLocks/>
          </p:cNvSpPr>
          <p:nvPr/>
        </p:nvSpPr>
        <p:spPr bwMode="auto">
          <a:xfrm>
            <a:off x="3763962" y="4737255"/>
            <a:ext cx="138112" cy="139700"/>
          </a:xfrm>
          <a:custGeom>
            <a:avLst/>
            <a:gdLst>
              <a:gd name="T0" fmla="*/ 211692359 w 87"/>
              <a:gd name="T1" fmla="*/ 75604688 h 88"/>
              <a:gd name="T2" fmla="*/ 206652064 w 87"/>
              <a:gd name="T3" fmla="*/ 47883763 h 88"/>
              <a:gd name="T4" fmla="*/ 191531182 w 87"/>
              <a:gd name="T5" fmla="*/ 42843450 h 88"/>
              <a:gd name="T6" fmla="*/ 171370005 w 87"/>
              <a:gd name="T7" fmla="*/ 20161250 h 88"/>
              <a:gd name="T8" fmla="*/ 158768475 w 87"/>
              <a:gd name="T9" fmla="*/ 7561263 h 88"/>
              <a:gd name="T10" fmla="*/ 75604414 w 87"/>
              <a:gd name="T11" fmla="*/ 0 h 88"/>
              <a:gd name="T12" fmla="*/ 60483531 w 87"/>
              <a:gd name="T13" fmla="*/ 15120938 h 88"/>
              <a:gd name="T14" fmla="*/ 40322354 w 87"/>
              <a:gd name="T15" fmla="*/ 20161250 h 88"/>
              <a:gd name="T16" fmla="*/ 35282060 w 87"/>
              <a:gd name="T17" fmla="*/ 35282188 h 88"/>
              <a:gd name="T18" fmla="*/ 20161177 w 87"/>
              <a:gd name="T19" fmla="*/ 42843450 h 88"/>
              <a:gd name="T20" fmla="*/ 12599942 w 87"/>
              <a:gd name="T21" fmla="*/ 63004700 h 88"/>
              <a:gd name="T22" fmla="*/ 0 w 87"/>
              <a:gd name="T23" fmla="*/ 75604688 h 88"/>
              <a:gd name="T24" fmla="*/ 7559648 w 87"/>
              <a:gd name="T25" fmla="*/ 158770638 h 88"/>
              <a:gd name="T26" fmla="*/ 20161177 w 87"/>
              <a:gd name="T27" fmla="*/ 173891575 h 88"/>
              <a:gd name="T28" fmla="*/ 40322354 w 87"/>
              <a:gd name="T29" fmla="*/ 194052825 h 88"/>
              <a:gd name="T30" fmla="*/ 47882002 w 87"/>
              <a:gd name="T31" fmla="*/ 209173763 h 88"/>
              <a:gd name="T32" fmla="*/ 75604414 w 87"/>
              <a:gd name="T33" fmla="*/ 214214075 h 88"/>
              <a:gd name="T34" fmla="*/ 143647592 w 87"/>
              <a:gd name="T35" fmla="*/ 214214075 h 88"/>
              <a:gd name="T36" fmla="*/ 171370005 w 87"/>
              <a:gd name="T37" fmla="*/ 209173763 h 88"/>
              <a:gd name="T38" fmla="*/ 178929652 w 87"/>
              <a:gd name="T39" fmla="*/ 194052825 h 88"/>
              <a:gd name="T40" fmla="*/ 199090829 w 87"/>
              <a:gd name="T41" fmla="*/ 181451250 h 88"/>
              <a:gd name="T42" fmla="*/ 206652064 w 87"/>
              <a:gd name="T43" fmla="*/ 158770638 h 88"/>
              <a:gd name="T44" fmla="*/ 219252006 w 87"/>
              <a:gd name="T45" fmla="*/ 146169063 h 88"/>
              <a:gd name="T46" fmla="*/ 206652064 w 87"/>
              <a:gd name="T47" fmla="*/ 131048125 h 88"/>
              <a:gd name="T48" fmla="*/ 191531182 w 87"/>
              <a:gd name="T49" fmla="*/ 146169063 h 88"/>
              <a:gd name="T50" fmla="*/ 183969946 w 87"/>
              <a:gd name="T51" fmla="*/ 166330313 h 88"/>
              <a:gd name="T52" fmla="*/ 163808769 w 87"/>
              <a:gd name="T53" fmla="*/ 181451250 h 88"/>
              <a:gd name="T54" fmla="*/ 158768475 w 87"/>
              <a:gd name="T55" fmla="*/ 194052825 h 88"/>
              <a:gd name="T56" fmla="*/ 131047651 w 87"/>
              <a:gd name="T57" fmla="*/ 201612500 h 88"/>
              <a:gd name="T58" fmla="*/ 88204356 w 87"/>
              <a:gd name="T59" fmla="*/ 209173763 h 88"/>
              <a:gd name="T60" fmla="*/ 75604414 w 87"/>
              <a:gd name="T61" fmla="*/ 194052825 h 88"/>
              <a:gd name="T62" fmla="*/ 55443237 w 87"/>
              <a:gd name="T63" fmla="*/ 186491563 h 88"/>
              <a:gd name="T64" fmla="*/ 40322354 w 87"/>
              <a:gd name="T65" fmla="*/ 166330313 h 88"/>
              <a:gd name="T66" fmla="*/ 27720825 w 87"/>
              <a:gd name="T67" fmla="*/ 158770638 h 88"/>
              <a:gd name="T68" fmla="*/ 20161177 w 87"/>
              <a:gd name="T69" fmla="*/ 131048125 h 88"/>
              <a:gd name="T70" fmla="*/ 12599942 w 87"/>
              <a:gd name="T71" fmla="*/ 90725625 h 88"/>
              <a:gd name="T72" fmla="*/ 27720825 w 87"/>
              <a:gd name="T73" fmla="*/ 75604688 h 88"/>
              <a:gd name="T74" fmla="*/ 35282060 w 87"/>
              <a:gd name="T75" fmla="*/ 55443438 h 88"/>
              <a:gd name="T76" fmla="*/ 47882002 w 87"/>
              <a:gd name="T77" fmla="*/ 47883763 h 88"/>
              <a:gd name="T78" fmla="*/ 55443237 w 87"/>
              <a:gd name="T79" fmla="*/ 35282188 h 88"/>
              <a:gd name="T80" fmla="*/ 75604414 w 87"/>
              <a:gd name="T81" fmla="*/ 27722513 h 88"/>
              <a:gd name="T82" fmla="*/ 88204356 w 87"/>
              <a:gd name="T83" fmla="*/ 15120938 h 88"/>
              <a:gd name="T84" fmla="*/ 143647592 w 87"/>
              <a:gd name="T85" fmla="*/ 27722513 h 88"/>
              <a:gd name="T86" fmla="*/ 163808769 w 87"/>
              <a:gd name="T87" fmla="*/ 35282188 h 88"/>
              <a:gd name="T88" fmla="*/ 178929652 w 87"/>
              <a:gd name="T89" fmla="*/ 55443438 h 88"/>
              <a:gd name="T90" fmla="*/ 191531182 w 87"/>
              <a:gd name="T91" fmla="*/ 63004700 h 88"/>
              <a:gd name="T92" fmla="*/ 199090829 w 87"/>
              <a:gd name="T93" fmla="*/ 90725625 h 88"/>
              <a:gd name="T94" fmla="*/ 219252006 w 87"/>
              <a:gd name="T95" fmla="*/ 110886875 h 8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7" h="88">
                <a:moveTo>
                  <a:pt x="87" y="44"/>
                </a:moveTo>
                <a:lnTo>
                  <a:pt x="87" y="30"/>
                </a:lnTo>
                <a:lnTo>
                  <a:pt x="84" y="30"/>
                </a:lnTo>
                <a:lnTo>
                  <a:pt x="84" y="25"/>
                </a:lnTo>
                <a:lnTo>
                  <a:pt x="82" y="25"/>
                </a:lnTo>
                <a:lnTo>
                  <a:pt x="82" y="19"/>
                </a:lnTo>
                <a:lnTo>
                  <a:pt x="79" y="19"/>
                </a:lnTo>
                <a:lnTo>
                  <a:pt x="79" y="17"/>
                </a:lnTo>
                <a:lnTo>
                  <a:pt x="76" y="17"/>
                </a:lnTo>
                <a:lnTo>
                  <a:pt x="71" y="11"/>
                </a:lnTo>
                <a:lnTo>
                  <a:pt x="71" y="8"/>
                </a:lnTo>
                <a:lnTo>
                  <a:pt x="68" y="8"/>
                </a:lnTo>
                <a:lnTo>
                  <a:pt x="68" y="6"/>
                </a:lnTo>
                <a:lnTo>
                  <a:pt x="63" y="6"/>
                </a:lnTo>
                <a:lnTo>
                  <a:pt x="63" y="3"/>
                </a:lnTo>
                <a:lnTo>
                  <a:pt x="57" y="3"/>
                </a:lnTo>
                <a:lnTo>
                  <a:pt x="57" y="0"/>
                </a:lnTo>
                <a:lnTo>
                  <a:pt x="30" y="0"/>
                </a:lnTo>
                <a:lnTo>
                  <a:pt x="30" y="3"/>
                </a:lnTo>
                <a:lnTo>
                  <a:pt x="24" y="3"/>
                </a:lnTo>
                <a:lnTo>
                  <a:pt x="24" y="6"/>
                </a:lnTo>
                <a:lnTo>
                  <a:pt x="19" y="6"/>
                </a:lnTo>
                <a:lnTo>
                  <a:pt x="19" y="8"/>
                </a:lnTo>
                <a:lnTo>
                  <a:pt x="16" y="8"/>
                </a:lnTo>
                <a:lnTo>
                  <a:pt x="16" y="11"/>
                </a:lnTo>
                <a:lnTo>
                  <a:pt x="14" y="11"/>
                </a:lnTo>
                <a:lnTo>
                  <a:pt x="14" y="14"/>
                </a:lnTo>
                <a:lnTo>
                  <a:pt x="11" y="14"/>
                </a:lnTo>
                <a:lnTo>
                  <a:pt x="11" y="17"/>
                </a:lnTo>
                <a:lnTo>
                  <a:pt x="8" y="17"/>
                </a:lnTo>
                <a:lnTo>
                  <a:pt x="8" y="19"/>
                </a:lnTo>
                <a:lnTo>
                  <a:pt x="5" y="19"/>
                </a:lnTo>
                <a:lnTo>
                  <a:pt x="5" y="25"/>
                </a:lnTo>
                <a:lnTo>
                  <a:pt x="3" y="25"/>
                </a:lnTo>
                <a:lnTo>
                  <a:pt x="3" y="30"/>
                </a:lnTo>
                <a:lnTo>
                  <a:pt x="0" y="30"/>
                </a:lnTo>
                <a:lnTo>
                  <a:pt x="0" y="58"/>
                </a:lnTo>
                <a:lnTo>
                  <a:pt x="3" y="58"/>
                </a:lnTo>
                <a:lnTo>
                  <a:pt x="3" y="63"/>
                </a:lnTo>
                <a:lnTo>
                  <a:pt x="5" y="63"/>
                </a:lnTo>
                <a:lnTo>
                  <a:pt x="5" y="69"/>
                </a:lnTo>
                <a:lnTo>
                  <a:pt x="8" y="69"/>
                </a:lnTo>
                <a:lnTo>
                  <a:pt x="8" y="72"/>
                </a:lnTo>
                <a:lnTo>
                  <a:pt x="11" y="72"/>
                </a:lnTo>
                <a:lnTo>
                  <a:pt x="16" y="77"/>
                </a:lnTo>
                <a:lnTo>
                  <a:pt x="16" y="80"/>
                </a:lnTo>
                <a:lnTo>
                  <a:pt x="19" y="80"/>
                </a:lnTo>
                <a:lnTo>
                  <a:pt x="19" y="83"/>
                </a:lnTo>
                <a:lnTo>
                  <a:pt x="24" y="83"/>
                </a:lnTo>
                <a:lnTo>
                  <a:pt x="24" y="85"/>
                </a:lnTo>
                <a:lnTo>
                  <a:pt x="30" y="85"/>
                </a:lnTo>
                <a:lnTo>
                  <a:pt x="30" y="88"/>
                </a:lnTo>
                <a:lnTo>
                  <a:pt x="57" y="88"/>
                </a:lnTo>
                <a:lnTo>
                  <a:pt x="57" y="85"/>
                </a:lnTo>
                <a:lnTo>
                  <a:pt x="63" y="85"/>
                </a:lnTo>
                <a:lnTo>
                  <a:pt x="63" y="83"/>
                </a:lnTo>
                <a:lnTo>
                  <a:pt x="68" y="83"/>
                </a:lnTo>
                <a:lnTo>
                  <a:pt x="68" y="80"/>
                </a:lnTo>
                <a:lnTo>
                  <a:pt x="71" y="80"/>
                </a:lnTo>
                <a:lnTo>
                  <a:pt x="71" y="77"/>
                </a:lnTo>
                <a:lnTo>
                  <a:pt x="76" y="77"/>
                </a:lnTo>
                <a:lnTo>
                  <a:pt x="76" y="72"/>
                </a:lnTo>
                <a:lnTo>
                  <a:pt x="79" y="72"/>
                </a:lnTo>
                <a:lnTo>
                  <a:pt x="79" y="69"/>
                </a:lnTo>
                <a:lnTo>
                  <a:pt x="82" y="69"/>
                </a:lnTo>
                <a:lnTo>
                  <a:pt x="82" y="63"/>
                </a:lnTo>
                <a:lnTo>
                  <a:pt x="84" y="63"/>
                </a:lnTo>
                <a:lnTo>
                  <a:pt x="84" y="58"/>
                </a:lnTo>
                <a:lnTo>
                  <a:pt x="87" y="58"/>
                </a:lnTo>
                <a:lnTo>
                  <a:pt x="87" y="44"/>
                </a:lnTo>
                <a:lnTo>
                  <a:pt x="82" y="44"/>
                </a:lnTo>
                <a:lnTo>
                  <a:pt x="82" y="52"/>
                </a:lnTo>
                <a:lnTo>
                  <a:pt x="79" y="52"/>
                </a:lnTo>
                <a:lnTo>
                  <a:pt x="79" y="58"/>
                </a:lnTo>
                <a:lnTo>
                  <a:pt x="76" y="58"/>
                </a:lnTo>
                <a:lnTo>
                  <a:pt x="76" y="63"/>
                </a:lnTo>
                <a:lnTo>
                  <a:pt x="73" y="63"/>
                </a:lnTo>
                <a:lnTo>
                  <a:pt x="73" y="66"/>
                </a:lnTo>
                <a:lnTo>
                  <a:pt x="71" y="66"/>
                </a:lnTo>
                <a:lnTo>
                  <a:pt x="71" y="72"/>
                </a:lnTo>
                <a:lnTo>
                  <a:pt x="65" y="72"/>
                </a:lnTo>
                <a:lnTo>
                  <a:pt x="65" y="74"/>
                </a:lnTo>
                <a:lnTo>
                  <a:pt x="63" y="74"/>
                </a:lnTo>
                <a:lnTo>
                  <a:pt x="63" y="77"/>
                </a:lnTo>
                <a:lnTo>
                  <a:pt x="57" y="77"/>
                </a:lnTo>
                <a:lnTo>
                  <a:pt x="57" y="80"/>
                </a:lnTo>
                <a:lnTo>
                  <a:pt x="52" y="80"/>
                </a:lnTo>
                <a:lnTo>
                  <a:pt x="52" y="83"/>
                </a:lnTo>
                <a:lnTo>
                  <a:pt x="44" y="83"/>
                </a:lnTo>
                <a:lnTo>
                  <a:pt x="35" y="83"/>
                </a:lnTo>
                <a:lnTo>
                  <a:pt x="35" y="80"/>
                </a:lnTo>
                <a:lnTo>
                  <a:pt x="30" y="80"/>
                </a:lnTo>
                <a:lnTo>
                  <a:pt x="30" y="77"/>
                </a:lnTo>
                <a:lnTo>
                  <a:pt x="24" y="77"/>
                </a:lnTo>
                <a:lnTo>
                  <a:pt x="24" y="74"/>
                </a:lnTo>
                <a:lnTo>
                  <a:pt x="22" y="74"/>
                </a:lnTo>
                <a:lnTo>
                  <a:pt x="22" y="72"/>
                </a:lnTo>
                <a:lnTo>
                  <a:pt x="16" y="72"/>
                </a:lnTo>
                <a:lnTo>
                  <a:pt x="16" y="66"/>
                </a:lnTo>
                <a:lnTo>
                  <a:pt x="14" y="66"/>
                </a:lnTo>
                <a:lnTo>
                  <a:pt x="14" y="63"/>
                </a:lnTo>
                <a:lnTo>
                  <a:pt x="11" y="63"/>
                </a:lnTo>
                <a:lnTo>
                  <a:pt x="11" y="58"/>
                </a:lnTo>
                <a:lnTo>
                  <a:pt x="8" y="58"/>
                </a:lnTo>
                <a:lnTo>
                  <a:pt x="8" y="52"/>
                </a:lnTo>
                <a:lnTo>
                  <a:pt x="5" y="52"/>
                </a:lnTo>
                <a:lnTo>
                  <a:pt x="5" y="44"/>
                </a:lnTo>
                <a:lnTo>
                  <a:pt x="5" y="36"/>
                </a:lnTo>
                <a:lnTo>
                  <a:pt x="8" y="36"/>
                </a:lnTo>
                <a:lnTo>
                  <a:pt x="8" y="30"/>
                </a:lnTo>
                <a:lnTo>
                  <a:pt x="11" y="30"/>
                </a:lnTo>
                <a:lnTo>
                  <a:pt x="11" y="25"/>
                </a:lnTo>
                <a:lnTo>
                  <a:pt x="14" y="25"/>
                </a:lnTo>
                <a:lnTo>
                  <a:pt x="14" y="22"/>
                </a:lnTo>
                <a:lnTo>
                  <a:pt x="16" y="22"/>
                </a:lnTo>
                <a:lnTo>
                  <a:pt x="16" y="19"/>
                </a:lnTo>
                <a:lnTo>
                  <a:pt x="19" y="19"/>
                </a:lnTo>
                <a:lnTo>
                  <a:pt x="19" y="17"/>
                </a:lnTo>
                <a:lnTo>
                  <a:pt x="22" y="17"/>
                </a:lnTo>
                <a:lnTo>
                  <a:pt x="22" y="14"/>
                </a:lnTo>
                <a:lnTo>
                  <a:pt x="24" y="14"/>
                </a:lnTo>
                <a:lnTo>
                  <a:pt x="24" y="11"/>
                </a:lnTo>
                <a:lnTo>
                  <a:pt x="30" y="11"/>
                </a:lnTo>
                <a:lnTo>
                  <a:pt x="30" y="8"/>
                </a:lnTo>
                <a:lnTo>
                  <a:pt x="35" y="8"/>
                </a:lnTo>
                <a:lnTo>
                  <a:pt x="35" y="6"/>
                </a:lnTo>
                <a:lnTo>
                  <a:pt x="44" y="6"/>
                </a:lnTo>
                <a:lnTo>
                  <a:pt x="57" y="8"/>
                </a:lnTo>
                <a:lnTo>
                  <a:pt x="57" y="11"/>
                </a:lnTo>
                <a:lnTo>
                  <a:pt x="63" y="11"/>
                </a:lnTo>
                <a:lnTo>
                  <a:pt x="63" y="14"/>
                </a:lnTo>
                <a:lnTo>
                  <a:pt x="65" y="14"/>
                </a:lnTo>
                <a:lnTo>
                  <a:pt x="65" y="17"/>
                </a:lnTo>
                <a:lnTo>
                  <a:pt x="71" y="17"/>
                </a:lnTo>
                <a:lnTo>
                  <a:pt x="71" y="22"/>
                </a:lnTo>
                <a:lnTo>
                  <a:pt x="73" y="22"/>
                </a:lnTo>
                <a:lnTo>
                  <a:pt x="73" y="25"/>
                </a:lnTo>
                <a:lnTo>
                  <a:pt x="76" y="25"/>
                </a:lnTo>
                <a:lnTo>
                  <a:pt x="76" y="30"/>
                </a:lnTo>
                <a:lnTo>
                  <a:pt x="79" y="30"/>
                </a:lnTo>
                <a:lnTo>
                  <a:pt x="79" y="36"/>
                </a:lnTo>
                <a:lnTo>
                  <a:pt x="82" y="36"/>
                </a:lnTo>
                <a:lnTo>
                  <a:pt x="82" y="44"/>
                </a:lnTo>
                <a:lnTo>
                  <a:pt x="87" y="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19" name="Freeform 23"/>
          <p:cNvSpPr>
            <a:spLocks/>
          </p:cNvSpPr>
          <p:nvPr/>
        </p:nvSpPr>
        <p:spPr bwMode="auto">
          <a:xfrm>
            <a:off x="3794125" y="5357968"/>
            <a:ext cx="85725" cy="87313"/>
          </a:xfrm>
          <a:custGeom>
            <a:avLst/>
            <a:gdLst>
              <a:gd name="T0" fmla="*/ 136088438 w 54"/>
              <a:gd name="T1" fmla="*/ 68045402 h 55"/>
              <a:gd name="T2" fmla="*/ 131048125 w 54"/>
              <a:gd name="T3" fmla="*/ 40322731 h 55"/>
              <a:gd name="T4" fmla="*/ 115927188 w 54"/>
              <a:gd name="T5" fmla="*/ 20161365 h 55"/>
              <a:gd name="T6" fmla="*/ 95765938 w 54"/>
              <a:gd name="T7" fmla="*/ 5040341 h 55"/>
              <a:gd name="T8" fmla="*/ 68045013 w 54"/>
              <a:gd name="T9" fmla="*/ 0 h 55"/>
              <a:gd name="T10" fmla="*/ 40322500 w 54"/>
              <a:gd name="T11" fmla="*/ 5040341 h 55"/>
              <a:gd name="T12" fmla="*/ 20161250 w 54"/>
              <a:gd name="T13" fmla="*/ 20161365 h 55"/>
              <a:gd name="T14" fmla="*/ 7561263 w 54"/>
              <a:gd name="T15" fmla="*/ 40322731 h 55"/>
              <a:gd name="T16" fmla="*/ 0 w 54"/>
              <a:gd name="T17" fmla="*/ 68045402 h 55"/>
              <a:gd name="T18" fmla="*/ 7561263 w 54"/>
              <a:gd name="T19" fmla="*/ 95766486 h 55"/>
              <a:gd name="T20" fmla="*/ 20161250 w 54"/>
              <a:gd name="T21" fmla="*/ 115927851 h 55"/>
              <a:gd name="T22" fmla="*/ 40322500 w 54"/>
              <a:gd name="T23" fmla="*/ 131048875 h 55"/>
              <a:gd name="T24" fmla="*/ 68045013 w 54"/>
              <a:gd name="T25" fmla="*/ 138610181 h 55"/>
              <a:gd name="T26" fmla="*/ 95765938 w 54"/>
              <a:gd name="T27" fmla="*/ 131048875 h 55"/>
              <a:gd name="T28" fmla="*/ 115927188 w 54"/>
              <a:gd name="T29" fmla="*/ 115927851 h 55"/>
              <a:gd name="T30" fmla="*/ 131048125 w 54"/>
              <a:gd name="T31" fmla="*/ 95766486 h 55"/>
              <a:gd name="T32" fmla="*/ 136088438 w 54"/>
              <a:gd name="T33" fmla="*/ 68045402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4" h="55">
                <a:moveTo>
                  <a:pt x="54" y="27"/>
                </a:moveTo>
                <a:lnTo>
                  <a:pt x="52" y="16"/>
                </a:lnTo>
                <a:lnTo>
                  <a:pt x="46" y="8"/>
                </a:lnTo>
                <a:lnTo>
                  <a:pt x="38" y="2"/>
                </a:lnTo>
                <a:lnTo>
                  <a:pt x="27" y="0"/>
                </a:lnTo>
                <a:lnTo>
                  <a:pt x="16" y="2"/>
                </a:lnTo>
                <a:lnTo>
                  <a:pt x="8" y="8"/>
                </a:lnTo>
                <a:lnTo>
                  <a:pt x="3" y="16"/>
                </a:lnTo>
                <a:lnTo>
                  <a:pt x="0" y="27"/>
                </a:lnTo>
                <a:lnTo>
                  <a:pt x="3" y="38"/>
                </a:lnTo>
                <a:lnTo>
                  <a:pt x="8" y="46"/>
                </a:lnTo>
                <a:lnTo>
                  <a:pt x="16" y="52"/>
                </a:lnTo>
                <a:lnTo>
                  <a:pt x="27" y="55"/>
                </a:lnTo>
                <a:lnTo>
                  <a:pt x="38" y="52"/>
                </a:lnTo>
                <a:lnTo>
                  <a:pt x="46" y="46"/>
                </a:lnTo>
                <a:lnTo>
                  <a:pt x="52" y="38"/>
                </a:lnTo>
                <a:lnTo>
                  <a:pt x="54" y="27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3941763" y="4981731"/>
            <a:ext cx="2407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 b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LT</a:t>
            </a:r>
            <a:endParaRPr lang="de-DE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706" grpId="0"/>
      <p:bldP spid="29707" grpId="0" animBg="1"/>
      <p:bldP spid="29708" grpId="0" animBg="1"/>
      <p:bldP spid="29709" grpId="0" animBg="1"/>
      <p:bldP spid="29710" grpId="0"/>
      <p:bldP spid="29711" grpId="0"/>
      <p:bldP spid="29712" grpId="0" animBg="1"/>
      <p:bldP spid="29713" grpId="0" animBg="1"/>
      <p:bldP spid="29714" grpId="0" animBg="1"/>
      <p:bldP spid="29715" grpId="0"/>
      <p:bldP spid="29716" grpId="0"/>
      <p:bldP spid="29717" grpId="0" animBg="1"/>
      <p:bldP spid="29718" grpId="0" animBg="1"/>
      <p:bldP spid="29719" grpId="0" animBg="1"/>
      <p:bldP spid="297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-1" y="3810000"/>
            <a:ext cx="7221671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Disclaimer </a:t>
            </a:r>
            <a:r>
              <a:rPr lang="de-DE" dirty="0" err="1" smtClean="0"/>
              <a:t>and</a:t>
            </a:r>
            <a:r>
              <a:rPr lang="de-DE" dirty="0" smtClean="0"/>
              <a:t> Copyright </a:t>
            </a:r>
            <a:r>
              <a:rPr lang="de-DE" dirty="0" err="1" smtClean="0"/>
              <a:t>Notice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914400"/>
            <a:ext cx="6553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Lecture slides, figures, and scripts are based on the open access text </a:t>
            </a:r>
            <a:r>
              <a:rPr lang="en-US" sz="1800" dirty="0"/>
              <a:t>book “Performance Modeling and Analysis of Communication Networks</a:t>
            </a:r>
            <a:r>
              <a:rPr lang="en-US" sz="1800" dirty="0" smtClean="0"/>
              <a:t>”. The </a:t>
            </a:r>
            <a:r>
              <a:rPr lang="en-US" sz="1800" dirty="0"/>
              <a:t>book </a:t>
            </a:r>
            <a:r>
              <a:rPr lang="en-US" sz="1800" dirty="0" smtClean="0"/>
              <a:t>and scripts are </a:t>
            </a:r>
            <a:r>
              <a:rPr lang="en-US" sz="1800" dirty="0"/>
              <a:t>licensed under the Creative Commons License Attribution-</a:t>
            </a:r>
            <a:r>
              <a:rPr lang="en-US" sz="1800" dirty="0" err="1"/>
              <a:t>ShareAlike</a:t>
            </a:r>
            <a:r>
              <a:rPr lang="en-US" sz="1800" dirty="0"/>
              <a:t> 4.0 International (</a:t>
            </a:r>
            <a:r>
              <a:rPr lang="en-US" sz="1800" dirty="0">
                <a:hlinkClick r:id="rId2"/>
              </a:rPr>
              <a:t>CC BY-SA 4.0</a:t>
            </a:r>
            <a:r>
              <a:rPr lang="en-US" sz="1800" dirty="0" smtClean="0"/>
              <a:t>). If </a:t>
            </a:r>
            <a:r>
              <a:rPr lang="en-US" sz="1800" dirty="0"/>
              <a:t>you remix, transform, or build upon the material, you must distribute your contributions under the same license as the original.</a:t>
            </a:r>
            <a:br>
              <a:rPr lang="en-US" sz="1800" dirty="0"/>
            </a:br>
            <a:endParaRPr lang="en-US" sz="1800" dirty="0"/>
          </a:p>
          <a:p>
            <a:pPr marL="0" indent="0">
              <a:spcAft>
                <a:spcPts val="300"/>
              </a:spcAft>
              <a:buNone/>
            </a:pPr>
            <a:r>
              <a:rPr lang="en-US" sz="1800" b="1" dirty="0">
                <a:solidFill>
                  <a:schemeClr val="accent5"/>
                </a:solidFill>
              </a:rPr>
              <a:t>The book </a:t>
            </a:r>
            <a:r>
              <a:rPr lang="en-US" sz="1800" b="1" dirty="0" smtClean="0">
                <a:solidFill>
                  <a:schemeClr val="accent5"/>
                </a:solidFill>
              </a:rPr>
              <a:t>must be </a:t>
            </a:r>
            <a:r>
              <a:rPr lang="en-US" sz="1800" b="1" dirty="0">
                <a:solidFill>
                  <a:schemeClr val="accent5"/>
                </a:solidFill>
              </a:rPr>
              <a:t>cited </a:t>
            </a:r>
            <a:r>
              <a:rPr lang="en-US" sz="1800" b="1" dirty="0" smtClean="0">
                <a:solidFill>
                  <a:schemeClr val="accent5"/>
                </a:solidFill>
              </a:rPr>
              <a:t>and the disclaimer attached when using lectures slides or scripts. </a:t>
            </a:r>
          </a:p>
          <a:p>
            <a:pPr marL="271463" indent="0">
              <a:buNone/>
            </a:pPr>
            <a:r>
              <a:rPr lang="en-US" sz="1800" i="1" dirty="0" smtClean="0"/>
              <a:t>Tran-</a:t>
            </a:r>
            <a:r>
              <a:rPr lang="en-US" sz="1800" i="1" dirty="0" err="1" smtClean="0"/>
              <a:t>Gia</a:t>
            </a:r>
            <a:r>
              <a:rPr lang="en-US" sz="1800" i="1" dirty="0"/>
              <a:t>, P. &amp; </a:t>
            </a:r>
            <a:r>
              <a:rPr lang="en-US" sz="1800" i="1" dirty="0" err="1"/>
              <a:t>Hossfeld</a:t>
            </a:r>
            <a:r>
              <a:rPr lang="en-US" sz="1800" i="1" dirty="0"/>
              <a:t>, T. (2021). </a:t>
            </a:r>
            <a:r>
              <a:rPr lang="en-US" sz="1800" i="1" dirty="0" smtClean="0"/>
              <a:t/>
            </a:r>
            <a:br>
              <a:rPr lang="en-US" sz="1800" i="1" dirty="0" smtClean="0"/>
            </a:br>
            <a:r>
              <a:rPr lang="en-US" sz="1800" i="1" dirty="0" smtClean="0"/>
              <a:t>Performance </a:t>
            </a:r>
            <a:r>
              <a:rPr lang="en-US" sz="1800" i="1" dirty="0"/>
              <a:t>Modeling and Analysis of Communication Networks - A Lecture Note. </a:t>
            </a:r>
            <a:r>
              <a:rPr lang="en-US" sz="1800" i="1" dirty="0" err="1"/>
              <a:t>Würzburg</a:t>
            </a:r>
            <a:r>
              <a:rPr lang="en-US" sz="1800" i="1" dirty="0"/>
              <a:t> University Press. https://doi.org/10.25972/WUP-978-3-95826-153-2 </a:t>
            </a:r>
          </a:p>
          <a:p>
            <a:pPr marL="0" indent="0">
              <a:buNone/>
            </a:pPr>
            <a:endParaRPr lang="de-DE" sz="1800" dirty="0" smtClean="0"/>
          </a:p>
          <a:p>
            <a:pPr marL="0" indent="0">
              <a:buNone/>
            </a:pPr>
            <a:r>
              <a:rPr lang="de-DE" sz="1800" dirty="0" smtClean="0"/>
              <a:t>Website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download</a:t>
            </a:r>
            <a:r>
              <a:rPr lang="de-DE" sz="1800" dirty="0" smtClean="0"/>
              <a:t> </a:t>
            </a:r>
            <a:r>
              <a:rPr lang="de-DE" sz="1800" dirty="0" err="1" smtClean="0"/>
              <a:t>book</a:t>
            </a:r>
            <a:r>
              <a:rPr lang="de-DE" sz="1800" dirty="0" smtClean="0"/>
              <a:t>, </a:t>
            </a:r>
            <a:r>
              <a:rPr lang="de-DE" sz="1800" dirty="0" err="1" smtClean="0"/>
              <a:t>exercises</a:t>
            </a:r>
            <a:r>
              <a:rPr lang="de-DE" sz="1800" dirty="0" smtClean="0"/>
              <a:t>, </a:t>
            </a:r>
            <a:r>
              <a:rPr lang="de-DE" sz="1800" dirty="0" err="1" smtClean="0"/>
              <a:t>slides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scripts</a:t>
            </a:r>
            <a:r>
              <a:rPr lang="de-DE" sz="1800" dirty="0" smtClean="0"/>
              <a:t>: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://modeling.systems/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98DBB-BEBA-4F7C-8C7E-CE9415826AF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74D4D6-C07F-4E69-AC50-5450ADCD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671" y="0"/>
            <a:ext cx="5004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4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6F45E31-33FF-4E08-B20C-BA04DE132CF8}"/>
              </a:ext>
            </a:extLst>
          </p:cNvPr>
          <p:cNvSpPr/>
          <p:nvPr/>
        </p:nvSpPr>
        <p:spPr bwMode="auto">
          <a:xfrm>
            <a:off x="6339468" y="1104900"/>
            <a:ext cx="5715000" cy="118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AD7D88-7DB2-4D5B-931F-AC92ACCB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Chapter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E244C1-9E59-43E4-A58A-D96A5DA7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6019800" cy="5441950"/>
          </a:xfrm>
        </p:spPr>
        <p:txBody>
          <a:bodyPr>
            <a:normAutofit/>
          </a:bodyPr>
          <a:lstStyle/>
          <a:p>
            <a:pPr marL="0" indent="0" defTabSz="268288">
              <a:buNone/>
            </a:pPr>
            <a:r>
              <a:rPr lang="en-US" sz="1800" b="1" noProof="0" dirty="0">
                <a:solidFill>
                  <a:schemeClr val="accent5"/>
                </a:solidFill>
              </a:rPr>
              <a:t>2  Fundamentals and Prerequisites</a:t>
            </a:r>
          </a:p>
          <a:p>
            <a:pPr marL="0" indent="0" defTabSz="268288">
              <a:buNone/>
            </a:pPr>
            <a:r>
              <a:rPr lang="en-US" sz="1600" noProof="0" dirty="0"/>
              <a:t>	2.1 Little’s Theorem and General Results</a:t>
            </a:r>
          </a:p>
          <a:p>
            <a:pPr marL="0" indent="0" defTabSz="268288">
              <a:buNone/>
            </a:pPr>
            <a:r>
              <a:rPr lang="en-US" sz="1600" noProof="0" dirty="0"/>
              <a:t>		2.1.1 Little’s Law in Finite Systems with Blocking </a:t>
            </a:r>
          </a:p>
          <a:p>
            <a:pPr marL="0" indent="0" defTabSz="268288">
              <a:buNone/>
            </a:pPr>
            <a:r>
              <a:rPr lang="en-US" sz="1600" noProof="0" dirty="0"/>
              <a:t>		2.1.2 Example: Multiclass Systems</a:t>
            </a:r>
          </a:p>
          <a:p>
            <a:pPr marL="0" indent="0" defTabSz="268288">
              <a:buNone/>
            </a:pPr>
            <a:r>
              <a:rPr lang="en-US" sz="1600" noProof="0" dirty="0"/>
              <a:t>		2.1.3 Example: Balking</a:t>
            </a:r>
          </a:p>
          <a:p>
            <a:pPr marL="0" indent="0" defTabSz="268288">
              <a:buNone/>
            </a:pPr>
            <a:r>
              <a:rPr lang="en-US" sz="1600" noProof="0" dirty="0"/>
              <a:t>		2.1.4 The Utilization Law</a:t>
            </a:r>
          </a:p>
          <a:p>
            <a:pPr marL="0" indent="0" defTabSz="268288">
              <a:buNone/>
            </a:pPr>
            <a:r>
              <a:rPr lang="en-US" sz="1600" noProof="0" dirty="0"/>
              <a:t>		2.1.5 Assumptions and Limits of Little’s Law </a:t>
            </a:r>
          </a:p>
          <a:p>
            <a:pPr marL="0" indent="0" defTabSz="268288">
              <a:buNone/>
            </a:pPr>
            <a:r>
              <a:rPr lang="en-US" sz="1600" noProof="0" dirty="0"/>
              <a:t>		2.1.6 General Results for GI/GI/n Delay Systems</a:t>
            </a:r>
          </a:p>
          <a:p>
            <a:pPr marL="0" indent="0" defTabSz="268288">
              <a:buNone/>
            </a:pPr>
            <a:r>
              <a:rPr lang="en-US" sz="1600" noProof="0" dirty="0"/>
              <a:t>		2.1.7 Loss Formula for GI/GI/n-S Loss Systems</a:t>
            </a:r>
          </a:p>
          <a:p>
            <a:pPr marL="0" indent="0" defTabSz="268288">
              <a:buNone/>
            </a:pPr>
            <a:endParaRPr lang="en-US" sz="1600" noProof="0" dirty="0"/>
          </a:p>
          <a:p>
            <a:pPr marL="0" indent="0" defTabSz="268288">
              <a:buFont typeface="Wingdings 3" pitchFamily="18" charset="2"/>
              <a:buNone/>
            </a:pPr>
            <a:r>
              <a:rPr lang="en-US" sz="1600" kern="0" noProof="0" dirty="0">
                <a:solidFill>
                  <a:schemeClr val="accent5"/>
                </a:solidFill>
              </a:rPr>
              <a:t>	</a:t>
            </a:r>
            <a:r>
              <a:rPr lang="en-US" sz="1600" b="0" kern="0" noProof="0" dirty="0"/>
              <a:t>2.2 Probabilities and Random Variables</a:t>
            </a:r>
          </a:p>
          <a:p>
            <a:pPr marL="0" indent="0" defTabSz="268288">
              <a:buFont typeface="Wingdings 3" pitchFamily="18" charset="2"/>
              <a:buNone/>
            </a:pPr>
            <a:r>
              <a:rPr lang="en-US" sz="1600" b="0" kern="0" noProof="0" dirty="0"/>
              <a:t>		2.2.1 Random Experiments and Probabilities</a:t>
            </a:r>
          </a:p>
          <a:p>
            <a:pPr marL="0" indent="0" defTabSz="268288">
              <a:buFont typeface="Wingdings 3" pitchFamily="18" charset="2"/>
              <a:buNone/>
            </a:pPr>
            <a:r>
              <a:rPr lang="en-US" sz="1600" b="0" kern="0" noProof="0" dirty="0"/>
              <a:t>		2.2.2 Other Terms and Properties</a:t>
            </a:r>
          </a:p>
          <a:p>
            <a:pPr marL="0" indent="0" defTabSz="268288">
              <a:buFont typeface="Wingdings 3" pitchFamily="18" charset="2"/>
              <a:buNone/>
            </a:pPr>
            <a:r>
              <a:rPr lang="en-US" sz="1600" b="0" kern="0" noProof="0" dirty="0"/>
              <a:t>		2.2.3 Random Variable, Distribution, Distribution Function</a:t>
            </a:r>
          </a:p>
          <a:p>
            <a:pPr marL="0" indent="0" defTabSz="268288">
              <a:buFont typeface="Wingdings 3" pitchFamily="18" charset="2"/>
              <a:buNone/>
            </a:pPr>
            <a:r>
              <a:rPr lang="en-US" sz="1600" b="0" kern="0" noProof="0" dirty="0"/>
              <a:t>		2.2.4 Expected Value and Moments</a:t>
            </a:r>
          </a:p>
          <a:p>
            <a:pPr marL="0" indent="0" defTabSz="268288">
              <a:buFont typeface="Wingdings 3" pitchFamily="18" charset="2"/>
              <a:buNone/>
            </a:pPr>
            <a:r>
              <a:rPr lang="en-US" sz="1600" b="0" kern="0" noProof="0" dirty="0"/>
              <a:t>		2.2.5 Functions of Random Variables and Inequalities</a:t>
            </a:r>
          </a:p>
          <a:p>
            <a:pPr marL="0" indent="0" defTabSz="268288">
              <a:buFont typeface="Wingdings 3" pitchFamily="18" charset="2"/>
              <a:buNone/>
            </a:pPr>
            <a:r>
              <a:rPr lang="en-US" sz="1600" b="0" kern="0" noProof="0" dirty="0"/>
              <a:t>		2.2.6 Functions of Two Random Variables</a:t>
            </a:r>
          </a:p>
          <a:p>
            <a:pPr marL="0" indent="0" defTabSz="268288">
              <a:buNone/>
            </a:pPr>
            <a:endParaRPr lang="en-US" sz="16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C8EAEF-4811-4435-A845-96024A075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98DBB-BEBA-4F7C-8C7E-CE9415826AF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177FE94-D9F7-4637-AB61-979750C6F81A}"/>
              </a:ext>
            </a:extLst>
          </p:cNvPr>
          <p:cNvSpPr txBox="1">
            <a:spLocks/>
          </p:cNvSpPr>
          <p:nvPr/>
        </p:nvSpPr>
        <p:spPr>
          <a:xfrm>
            <a:off x="6248400" y="914400"/>
            <a:ext cx="57150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Pct val="80000"/>
              <a:buFont typeface="Wingdings 3" pitchFamily="18" charset="2"/>
              <a:buChar char="u"/>
              <a:defRPr lang="en-GB" sz="240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Pct val="100000"/>
              <a:buFont typeface="Wingdings" pitchFamily="2" charset="2"/>
              <a:buChar char="§"/>
              <a:defRPr lang="en-GB" sz="2400">
                <a:solidFill>
                  <a:srgbClr val="4D4D4D"/>
                </a:solidFill>
                <a:latin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Char char="–"/>
              <a:defRPr lang="en-GB" sz="2400">
                <a:solidFill>
                  <a:srgbClr val="4D4D4D"/>
                </a:solidFill>
                <a:latin typeface="Segoe UI" pitchFamily="34" charset="0"/>
                <a:cs typeface="Segoe UI" pitchFamily="34" charset="0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Char char="•"/>
              <a:defRPr lang="en-GB" sz="2400">
                <a:solidFill>
                  <a:srgbClr val="4D4D4D"/>
                </a:solidFill>
                <a:latin typeface="Segoe UI" pitchFamily="34" charset="0"/>
                <a:cs typeface="Segoe UI" pitchFamily="34" charset="0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Char char=" "/>
              <a:defRPr lang="en-GB" sz="2400">
                <a:solidFill>
                  <a:srgbClr val="4D4D4D"/>
                </a:solidFill>
                <a:latin typeface="Segoe UI" pitchFamily="34" charset="0"/>
                <a:cs typeface="Segoe UI" pitchFamily="34" charset="0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defTabSz="268288">
              <a:buFont typeface="Wingdings 3" pitchFamily="18" charset="2"/>
              <a:buNone/>
            </a:pPr>
            <a:r>
              <a:rPr lang="en-US" sz="1600" kern="0" dirty="0">
                <a:solidFill>
                  <a:schemeClr val="accent5"/>
                </a:solidFill>
              </a:rPr>
              <a:t>	</a:t>
            </a:r>
            <a:endParaRPr lang="en-US" sz="1800" kern="0" dirty="0">
              <a:solidFill>
                <a:schemeClr val="accent5"/>
              </a:solidFill>
            </a:endParaRPr>
          </a:p>
          <a:p>
            <a:pPr marL="0" indent="0" defTabSz="268288">
              <a:buFont typeface="Wingdings 3" pitchFamily="18" charset="2"/>
              <a:buNone/>
            </a:pPr>
            <a:r>
              <a:rPr lang="en-US" sz="1600" b="0" kern="0" dirty="0"/>
              <a:t>	2.3 Transform Methods</a:t>
            </a:r>
          </a:p>
          <a:p>
            <a:pPr marL="0" indent="0" defTabSz="268288">
              <a:buFont typeface="Wingdings 3" pitchFamily="18" charset="2"/>
              <a:buNone/>
            </a:pPr>
            <a:r>
              <a:rPr lang="en-US" sz="1600" b="0" kern="0" dirty="0"/>
              <a:t>		2.3.1 Generating Function</a:t>
            </a:r>
          </a:p>
          <a:p>
            <a:pPr marL="0" indent="0" defTabSz="268288">
              <a:buFont typeface="Wingdings 3" pitchFamily="18" charset="2"/>
              <a:buNone/>
            </a:pPr>
            <a:r>
              <a:rPr lang="en-US" sz="1600" b="0" kern="0" dirty="0"/>
              <a:t>		2.3.2 Laplace and Laplace-</a:t>
            </a:r>
            <a:r>
              <a:rPr lang="en-US" sz="1600" b="0" kern="0" dirty="0" err="1"/>
              <a:t>Stieltjes</a:t>
            </a:r>
            <a:r>
              <a:rPr lang="en-US" sz="1600" b="0" kern="0" dirty="0"/>
              <a:t> Transforms</a:t>
            </a:r>
          </a:p>
          <a:p>
            <a:pPr marL="0" indent="0" defTabSz="268288">
              <a:buFont typeface="Wingdings 3" pitchFamily="18" charset="2"/>
              <a:buNone/>
            </a:pPr>
            <a:endParaRPr lang="en-US" sz="1600" b="0" kern="0" dirty="0"/>
          </a:p>
          <a:p>
            <a:pPr marL="0" indent="0" defTabSz="268288">
              <a:buFont typeface="Wingdings 3" pitchFamily="18" charset="2"/>
              <a:buNone/>
            </a:pPr>
            <a:r>
              <a:rPr lang="en-US" sz="1600" b="0" kern="0" dirty="0"/>
              <a:t>	2.4 Some Important Distributions</a:t>
            </a:r>
          </a:p>
          <a:p>
            <a:pPr marL="0" indent="0" defTabSz="268288">
              <a:buFont typeface="Wingdings 3" pitchFamily="18" charset="2"/>
              <a:buNone/>
            </a:pPr>
            <a:r>
              <a:rPr lang="en-US" sz="1600" b="0" kern="0" dirty="0"/>
              <a:t>		2.4.1 Discrete Distributions</a:t>
            </a:r>
          </a:p>
          <a:p>
            <a:pPr marL="0" indent="0" defTabSz="268288">
              <a:buFont typeface="Wingdings 3" pitchFamily="18" charset="2"/>
              <a:buNone/>
            </a:pPr>
            <a:r>
              <a:rPr lang="en-US" sz="1600" b="0" kern="0" dirty="0"/>
              <a:t>		2.4.2 Continuous Distributions </a:t>
            </a:r>
          </a:p>
          <a:p>
            <a:pPr marL="0" indent="0" defTabSz="268288">
              <a:buFont typeface="Wingdings 3" pitchFamily="18" charset="2"/>
              <a:buNone/>
            </a:pPr>
            <a:r>
              <a:rPr lang="en-US" sz="1600" b="0" kern="0" dirty="0"/>
              <a:t>		2.4.3 Relationship between Continuous and Discrete 				    Distribution</a:t>
            </a:r>
          </a:p>
        </p:txBody>
      </p:sp>
    </p:spTree>
    <p:extLst>
      <p:ext uri="{BB962C8B-B14F-4D97-AF65-F5344CB8AC3E}">
        <p14:creationId xmlns:p14="http://schemas.microsoft.com/office/powerpoint/2010/main" val="61990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Transform Methods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 </a:t>
            </a:r>
          </a:p>
          <a:p>
            <a:pPr marL="0" indent="0">
              <a:buNone/>
            </a:pPr>
            <a:r>
              <a:rPr lang="en-US"/>
              <a:t>			Time Domain 		Transform Domain</a:t>
            </a:r>
          </a:p>
          <a:p>
            <a:pPr marL="0" indent="0">
              <a:buNone/>
            </a:pPr>
            <a:r>
              <a:rPr lang="en-US"/>
              <a:t>      			Function                         	Transform (or transformed function)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4CBFA55-DC3E-48E9-92DC-C1F741B18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fld id="{59FBE6A8-3240-4D4F-954D-1570D87DA31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1706" y="1783766"/>
            <a:ext cx="846137" cy="203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87389" y="2705101"/>
            <a:ext cx="87249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sz="20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Transformation: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8778" y="3370263"/>
            <a:ext cx="846138" cy="203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8778" y="4902200"/>
            <a:ext cx="846138" cy="203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7521" y="3306171"/>
            <a:ext cx="9838079" cy="229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sz="2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discrete r.v.</a:t>
            </a:r>
            <a:r>
              <a:rPr lang="en-US" sz="2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en-US" sz="2000" b="0">
                <a:solidFill>
                  <a:srgbClr val="4D4D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PMF			generating function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sz="2000" b="0">
                <a:solidFill>
                  <a:srgbClr val="4D4D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	PMF			Z-transform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sz="2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sz="200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continuous r.v.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sz="2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b="0">
                <a:solidFill>
                  <a:srgbClr val="4D4D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PDF,			Laplace transform of a(t), 				CDF	 		Laplace-Stieltjes-transform of A(t)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58698447-E55E-43C3-8B71-31B337757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8778" y="3815556"/>
            <a:ext cx="846138" cy="203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42757B-BFA1-4563-A0D2-423EDAB7E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Definition, example, convolution theorem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FAE91C-2C36-4849-BF41-886DE93287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1C08F-DA7B-4D3A-9F5C-B6742590B8E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48789A-74EA-4510-886D-C088309C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Generating Function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7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(Probability) Generating Function (GF)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Inhaltsplatzhalter 14">
                <a:extLst>
                  <a:ext uri="{FF2B5EF4-FFF2-40B4-BE49-F238E27FC236}">
                    <a16:creationId xmlns:a16="http://schemas.microsoft.com/office/drawing/2014/main" id="{C22734C8-8FF5-4311-87AC-14425CCBB4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914400"/>
                <a:ext cx="11582400" cy="5105400"/>
              </a:xfrm>
            </p:spPr>
            <p:txBody>
              <a:bodyPr/>
              <a:lstStyle/>
              <a:p>
                <a:r>
                  <a:rPr lang="en-US" dirty="0"/>
                  <a:t>Given a discrete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the distribution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Probability generating function (for short, </a:t>
                </a:r>
                <a:r>
                  <a:rPr lang="en-US" b="1" dirty="0">
                    <a:solidFill>
                      <a:schemeClr val="accent5"/>
                    </a:solidFill>
                  </a:rPr>
                  <a:t>generating function GF</a:t>
                </a:r>
                <a:r>
                  <a:rPr lang="en-US" dirty="0"/>
                  <a:t>)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defined as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complex variable.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𝐺𝐹</m:t>
                        </m:r>
                      </m:sub>
                    </m:sSub>
                    <m:d>
                      <m:dPr>
                        <m:ctrlP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converges within and on the unit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b="1" dirty="0">
                    <a:solidFill>
                      <a:schemeClr val="accent5"/>
                    </a:solidFill>
                  </a:rPr>
                  <a:t>Inverse transform of GF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Inhaltsplatzhalter 14">
                <a:extLst>
                  <a:ext uri="{FF2B5EF4-FFF2-40B4-BE49-F238E27FC236}">
                    <a16:creationId xmlns:a16="http://schemas.microsoft.com/office/drawing/2014/main" id="{C22734C8-8FF5-4311-87AC-14425CCBB4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11582400" cy="5105400"/>
              </a:xfrm>
              <a:blipFill>
                <a:blip r:embed="rId4"/>
                <a:stretch>
                  <a:fillRect l="-211" t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3780A85-7278-40B5-8224-425A9609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fld id="{59FBE6A8-3240-4D4F-954D-1570D87DA31A}" type="slidenum">
              <a:rPr lang="en-GB" smtClean="0"/>
              <a:pPr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F44F5EC9-AFC2-41AB-989C-10B138A09AC6}"/>
                  </a:ext>
                </a:extLst>
              </p:cNvPr>
              <p:cNvSpPr/>
              <p:nvPr/>
            </p:nvSpPr>
            <p:spPr bwMode="auto">
              <a:xfrm>
                <a:off x="3360234" y="2209800"/>
                <a:ext cx="5257800" cy="9555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𝐺𝐹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𝐺𝐹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>
                  <a:solidFill>
                    <a:srgbClr val="4D4D4D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F44F5EC9-AFC2-41AB-989C-10B138A09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0234" y="2209800"/>
                <a:ext cx="5257800" cy="955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6AA6E112-BB94-4452-AB68-4BBEF430D172}"/>
                  </a:ext>
                </a:extLst>
              </p:cNvPr>
              <p:cNvSpPr/>
              <p:nvPr/>
            </p:nvSpPr>
            <p:spPr bwMode="auto">
              <a:xfrm>
                <a:off x="3352800" y="5465840"/>
                <a:ext cx="5257800" cy="9555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𝐺𝐹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de-DE" sz="2000" b="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DE" sz="2000" b="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b="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de-DE" sz="2000" b="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de-DE" sz="2000" b="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2000" b="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𝐺𝐹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DE" sz="2000" b="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b="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de-DE" sz="2000" b="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b="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de-DE" sz="2000" b="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4D4D4D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6AA6E112-BB94-4452-AB68-4BBEF430D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5465840"/>
                <a:ext cx="5257800" cy="955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54EBF-5BDA-4D20-8790-2817CAD7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Geometric Distribution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AF7E050-26AE-44B9-AC80-5D4A92A03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14625" y="1281112"/>
            <a:ext cx="5848350" cy="4371975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83AFD62-2269-4226-9C92-7A6F16266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fld id="{59FBE6A8-3240-4D4F-954D-1570D87DA31A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09B408B-026B-4CE6-878B-E86E1A527A1A}"/>
              </a:ext>
            </a:extLst>
          </p:cNvPr>
          <p:cNvSpPr txBox="1"/>
          <p:nvPr/>
        </p:nvSpPr>
        <p:spPr>
          <a:xfrm>
            <a:off x="10706100" y="115888"/>
            <a:ext cx="1295400" cy="64611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000" b="0" dirty="0" err="1">
                <a:solidFill>
                  <a:schemeClr val="bg1"/>
                </a:solidFill>
                <a:latin typeface="+mn-lt"/>
              </a:rPr>
              <a:t>Lecture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583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>
            <a:extLst>
              <a:ext uri="{FF2B5EF4-FFF2-40B4-BE49-F238E27FC236}">
                <a16:creationId xmlns:a16="http://schemas.microsoft.com/office/drawing/2014/main" id="{2A97BA14-9C95-4EC9-B9C4-1A4682B33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82901"/>
            <a:ext cx="835025" cy="47942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EFC6AA76-A6B3-4917-915F-64DEBD3C5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843212"/>
            <a:ext cx="889000" cy="585788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 of the Generating Function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Moments of </a:t>
            </a:r>
            <a:r>
              <a:rPr lang="en-US" dirty="0" err="1"/>
              <a:t>r.v.</a:t>
            </a:r>
            <a:r>
              <a:rPr lang="en-US" dirty="0"/>
              <a:t> X can directly be determined in transform domain</a:t>
            </a:r>
          </a:p>
          <a:p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F359EDF-CE59-4AC8-BE20-054694BDE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fld id="{59FBE6A8-3240-4D4F-954D-1570D87DA31A}" type="slidenum">
              <a:rPr lang="en-GB" smtClean="0"/>
              <a:pPr/>
              <a:t>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D1A14F2-04F9-46D6-A582-280AA3F0D51F}"/>
                  </a:ext>
                </a:extLst>
              </p:cNvPr>
              <p:cNvSpPr txBox="1"/>
              <p:nvPr/>
            </p:nvSpPr>
            <p:spPr>
              <a:xfrm>
                <a:off x="990600" y="1743221"/>
                <a:ext cx="8325934" cy="3837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𝐺𝐹</m:t>
                          </m:r>
                        </m:sub>
                      </m:sSub>
                      <m:d>
                        <m:dPr>
                          <m:ctrlP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e>
                      </m:d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sSup>
                        <m:sSupPr>
                          <m:ctrlP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e>
                        <m:sup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p>
                      </m:sSup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𝐺𝐹</m:t>
                          </m:r>
                        </m:sub>
                        <m:sup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e>
                      </m:d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0" lang="de-DE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4D4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de-DE" sz="2000" b="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2000" b="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𝐺𝐹</m:t>
                                      </m:r>
                                    </m:sub>
                                  </m:sSub>
                                  <m: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</m:sSub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2000" b="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2000" b="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de-DE" sz="2000" b="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de-DE" sz="20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20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de-DE" sz="2000" b="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2000" b="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𝐺𝐹</m:t>
                          </m:r>
                        </m:sub>
                        <m:sup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e>
                      </m:d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0" lang="de-DE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4D4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de-DE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D4D4D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de-DE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4D4D4D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de-DE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4D4D4D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kumimoji="0" lang="de-DE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4D4D4D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de-DE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4D4D4D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de-DE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4D4D4D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de-DE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4D4D4D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𝐺𝐹</m:t>
                                      </m:r>
                                    </m:sub>
                                  </m:sSub>
                                  <m:r>
                                    <a:rPr kumimoji="0" lang="de-DE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D4D4D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de-DE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D4D4D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  <m:r>
                                    <a:rPr kumimoji="0" lang="de-DE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D4D4D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kumimoji="0" lang="de-DE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D4D4D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kumimoji="0" lang="de-DE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4D4D4D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de-DE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4D4D4D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kumimoji="0" lang="de-DE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4D4D4D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</m:sSub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de-DE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4D4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de-DE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4D4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0" lang="de-DE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4D4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 Rounded MT Bold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 Rounded MT Bold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𝐴𝑅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000" b="0" i="1" dirty="0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dirty="0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sz="2000" b="0" i="1" dirty="0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de-DE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2000" b="0" i="1" dirty="0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dirty="0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𝐺𝐹</m:t>
                          </m:r>
                        </m:sub>
                        <m:sup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𝐺𝐹</m:t>
                          </m:r>
                        </m:sub>
                        <m:sup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2000" b="0" i="1" dirty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𝐺𝐹</m:t>
                          </m:r>
                        </m:sub>
                        <m:sup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000" b="0" i="1" dirty="0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dirty="0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de-DE" sz="2000" b="0" i="1" dirty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b="0" i="1" dirty="0">
                  <a:solidFill>
                    <a:srgbClr val="4D4D4D"/>
                  </a:solidFill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 pitchFamily="34" charset="0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D1A14F2-04F9-46D6-A582-280AA3F0D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743221"/>
                <a:ext cx="8325934" cy="383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B1F7D93F-8E9B-4A93-A230-CDD205C98E1C}"/>
                  </a:ext>
                </a:extLst>
              </p:cNvPr>
              <p:cNvSpPr/>
              <p:nvPr/>
            </p:nvSpPr>
            <p:spPr bwMode="auto">
              <a:xfrm>
                <a:off x="8549787" y="582405"/>
                <a:ext cx="2888166" cy="9555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𝐺𝐹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>
                  <a:solidFill>
                    <a:srgbClr val="4D4D4D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B1F7D93F-8E9B-4A93-A230-CDD205C98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49787" y="582405"/>
                <a:ext cx="2888166" cy="955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4A322-A811-4487-9274-0B7CC5C5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Generating Function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7FB9C442-9AE9-48C3-B037-2C6B9BC0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353F7F-DBFF-4AC9-85FC-E10C50C06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fld id="{59FBE6A8-3240-4D4F-954D-1570D87DA31A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4ECFEB-D4F6-452B-96FF-B66D306CFD09}"/>
              </a:ext>
            </a:extLst>
          </p:cNvPr>
          <p:cNvSpPr txBox="1"/>
          <p:nvPr/>
        </p:nvSpPr>
        <p:spPr>
          <a:xfrm>
            <a:off x="10706100" y="115888"/>
            <a:ext cx="1295400" cy="64611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000" b="0" dirty="0" err="1">
                <a:solidFill>
                  <a:schemeClr val="bg1"/>
                </a:solidFill>
                <a:latin typeface="+mn-lt"/>
              </a:rPr>
              <a:t>Lecture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3696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|4.4"/>
  <p:tag name="GENSWF_SLIDE_UID" val="{F2235F44-D2DD-42C2-86BA-14D3E64C5A6E}:40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DC420EC-6361-4B28-B541-409B69E70D0B}:18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|27|12.9|27|108.3|3.8"/>
  <p:tag name="GENSWF_SLIDE_UID" val="{C320DB11-6719-43F3-86F3-D3017198C28F}:3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8|21.1|50.1"/>
  <p:tag name="ISPRING_SLIDE_INDENT_LEVEL" val="1"/>
  <p:tag name="ISPRING_CUSTOM_TIMING_USED" val="0"/>
  <p:tag name="GENSWF_SLIDE_UID" val="{8090C530-A635-4444-9595-68E623ED6F65}:180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10.3|28.3"/>
  <p:tag name="ISPRING_SLIDE_INDENT_LEVEL" val="1"/>
  <p:tag name="ISPRING_CUSTOM_TIMING_USED" val="0"/>
  <p:tag name="GENSWF_SLIDE_UID" val="{135C7012-0FFB-4569-96D2-9954C9E85C47}:40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1|13.9|23.6|28.2|14.3|30.5|46.6|38.4"/>
  <p:tag name="GENSWF_SLIDE_UID" val="{807D2D8E-EC1A-43F9-B267-B5D1AEE93C83}:4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13.3|28.6"/>
  <p:tag name="GENSWF_SLIDE_UID" val="{3B510903-2313-4DF9-9E5B-D8826CBA73CE}:4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E071B28-F076-49E8-8A9B-99A0B4BA0922}:180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8|102.3"/>
  <p:tag name="GENSWF_SLIDE_UID" val="{62B7AEA2-4FB5-4492-B387-1A92A577DE52}:3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1"/>
  <p:tag name="ISPRING_CUSTOM_TIMING_USED" val="0"/>
  <p:tag name="TIMING" val="|30.3|38.5|25.4|114.9|46.9|39"/>
  <p:tag name="GENSWF_SLIDE_UID" val="{0AE8366F-F78C-427F-B91E-85D6FA2880B5}:4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|34.4|66.3|103.5"/>
  <p:tag name="GENSWF_SLIDE_UID" val="{0378F088-913B-4CC6-AE41-DC1754997B9E}:39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1.5|111.3|33.6|53.7|64.1|78|18.3"/>
  <p:tag name="GENSWF_SLIDE_UID" val="{870875C6-DBE6-4872-B138-EF5EDEA9F9B0}:17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32.2|85.2|35.7|26.4|38.2|16.3"/>
  <p:tag name="GENSWF_SLIDE_UID" val="{68314C36-94BF-4F7A-8FA8-4F9FE0FB9251}:3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32.2|85.2|35.7|26.4|38.2|16.3"/>
  <p:tag name="GENSWF_SLIDE_UID" val="{68314C36-94BF-4F7A-8FA8-4F9FE0FB9251}:3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1"/>
  <p:tag name="ISPRING_CUSTOM_TIMING_USED" val="0"/>
  <p:tag name="TIMING" val="|8.9|51.3|28.6|55.8|20.1|41.5"/>
  <p:tag name="GENSWF_SLIDE_UID" val="{8492835F-91A9-4C56-8E97-52BBA43363CA}:1805"/>
</p:tagLst>
</file>

<file path=ppt/theme/theme1.xml><?xml version="1.0" encoding="utf-8"?>
<a:theme xmlns:a="http://schemas.openxmlformats.org/drawingml/2006/main" name="i3_powerpoint_2017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1F5394"/>
      </a:accent5>
      <a:accent6>
        <a:srgbClr val="70AD47"/>
      </a:accent6>
      <a:hlink>
        <a:srgbClr val="0563C1"/>
      </a:hlink>
      <a:folHlink>
        <a:srgbClr val="954F72"/>
      </a:folHlink>
    </a:clrScheme>
    <a:fontScheme name="i3_font_styl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2000" b="0" dirty="0">
            <a:solidFill>
              <a:schemeClr val="bg1"/>
            </a:solidFill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20170425" id="{DC9CE8E7-E304-4EF4-A6EB-99A4F62FBDBA}" vid="{08FDE999-829D-4CCD-A438-DD68C14B5BA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1315</Words>
  <Application>Microsoft Office PowerPoint</Application>
  <PresentationFormat>Breitbild</PresentationFormat>
  <Paragraphs>167</Paragraphs>
  <Slides>18</Slides>
  <Notes>15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Wingdings</vt:lpstr>
      <vt:lpstr>Arial</vt:lpstr>
      <vt:lpstr>Cambria Math</vt:lpstr>
      <vt:lpstr>Times New Roman</vt:lpstr>
      <vt:lpstr>Wingdings 3</vt:lpstr>
      <vt:lpstr>Segoe UI</vt:lpstr>
      <vt:lpstr>Arial Rounded MT Bold</vt:lpstr>
      <vt:lpstr>i3_powerpoint_2017</vt:lpstr>
      <vt:lpstr>Equation</vt:lpstr>
      <vt:lpstr>PowerPoint-Präsentation</vt:lpstr>
      <vt:lpstr>Disclaimer and Copyright Notice</vt:lpstr>
      <vt:lpstr>Chapter 2</vt:lpstr>
      <vt:lpstr>Transform Methods </vt:lpstr>
      <vt:lpstr>Generating Function</vt:lpstr>
      <vt:lpstr>(Probability) Generating Function (GF)</vt:lpstr>
      <vt:lpstr>Example: Geometric Distribution</vt:lpstr>
      <vt:lpstr>Properties of the Generating Function</vt:lpstr>
      <vt:lpstr>Example: Generating Function</vt:lpstr>
      <vt:lpstr>Convolution Theorem for Discrete Random Variables</vt:lpstr>
      <vt:lpstr>Convolution Theorem for Discrete Random Variables</vt:lpstr>
      <vt:lpstr>Example: Poisson Distribution</vt:lpstr>
      <vt:lpstr>Laplace- and Laplace-Stieltjes-Transformation</vt:lpstr>
      <vt:lpstr>Laplace and Laplace-Stieltjes Transforms</vt:lpstr>
      <vt:lpstr>Example: Exponential Distribution</vt:lpstr>
      <vt:lpstr>Relation between Laplace and Laplace-Stieltjes Transforms</vt:lpstr>
      <vt:lpstr>Properties of Laplace Transform</vt:lpstr>
      <vt:lpstr>Laplace Transform and Convolution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Ch2.3 Transform Methods</dc:title>
  <dc:creator>tobias.hossfeld@uni-wuerzburg.de</dc:creator>
  <cp:lastModifiedBy>Tobias Hoßfeld</cp:lastModifiedBy>
  <cp:revision>926</cp:revision>
  <dcterms:created xsi:type="dcterms:W3CDTF">2011-01-08T01:15:19Z</dcterms:created>
  <dcterms:modified xsi:type="dcterms:W3CDTF">2022-05-05T09:14:14Z</dcterms:modified>
</cp:coreProperties>
</file>