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772" r:id="rId2"/>
    <p:sldId id="2879" r:id="rId3"/>
    <p:sldId id="2873" r:id="rId4"/>
    <p:sldId id="363" r:id="rId5"/>
    <p:sldId id="2874" r:id="rId6"/>
    <p:sldId id="2875" r:id="rId7"/>
    <p:sldId id="2876" r:id="rId8"/>
    <p:sldId id="2877" r:id="rId9"/>
    <p:sldId id="1935" r:id="rId10"/>
    <p:sldId id="2878" r:id="rId11"/>
    <p:sldId id="1938" r:id="rId12"/>
    <p:sldId id="1942" r:id="rId13"/>
    <p:sldId id="371" r:id="rId14"/>
    <p:sldId id="1939" r:id="rId15"/>
  </p:sldIdLst>
  <p:sldSz cx="12192000" cy="6858000"/>
  <p:notesSz cx="6796088" cy="9925050"/>
  <p:embeddedFontLst>
    <p:embeddedFont>
      <p:font typeface="Cambria Math" panose="02040503050406030204" pitchFamily="18" charset="0"/>
      <p:regular r:id="rId18"/>
    </p:embeddedFont>
    <p:embeddedFont>
      <p:font typeface="Wingdings 3" panose="05040102010807070707" pitchFamily="18" charset="2"/>
      <p:regular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Arial Rounded MT Bold" panose="020B0604020202020204" charset="0"/>
      <p:regular r:id="rId24"/>
      <p:bold r:id="rId2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5B9BD5"/>
    <a:srgbClr val="ECECEC"/>
    <a:srgbClr val="063D79"/>
    <a:srgbClr val="003399"/>
    <a:srgbClr val="C00101"/>
    <a:srgbClr val="FFE4DD"/>
    <a:srgbClr val="003C7F"/>
    <a:srgbClr val="E8CFB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1668" autoAdjust="0"/>
  </p:normalViewPr>
  <p:slideViewPr>
    <p:cSldViewPr>
      <p:cViewPr varScale="1">
        <p:scale>
          <a:sx n="68" d="100"/>
          <a:sy n="68" d="100"/>
        </p:scale>
        <p:origin x="1099" y="62"/>
      </p:cViewPr>
      <p:guideLst>
        <p:guide orient="horz" pos="1056"/>
        <p:guide pos="3840"/>
      </p:guideLst>
    </p:cSldViewPr>
  </p:slideViewPr>
  <p:outlineViewPr>
    <p:cViewPr>
      <p:scale>
        <a:sx n="33" d="100"/>
        <a:sy n="33" d="100"/>
      </p:scale>
      <p:origin x="0" y="-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58" y="10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789" y="0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734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789" y="9426734"/>
            <a:ext cx="2945712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6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t" anchorCtr="0" compatLnSpc="1">
            <a:prstTxWarp prst="textNoShape">
              <a:avLst/>
            </a:prstTxWarp>
          </a:bodyPr>
          <a:lstStyle>
            <a:lvl1pPr defTabSz="955388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76" y="0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t" anchorCtr="0" compatLnSpc="1">
            <a:prstTxWarp prst="textNoShape">
              <a:avLst/>
            </a:prstTxWarp>
          </a:bodyPr>
          <a:lstStyle>
            <a:lvl1pPr algn="r" defTabSz="955388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51" y="4713368"/>
            <a:ext cx="4983586" cy="446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908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b" anchorCtr="0" compatLnSpc="1">
            <a:prstTxWarp prst="textNoShape">
              <a:avLst/>
            </a:prstTxWarp>
          </a:bodyPr>
          <a:lstStyle>
            <a:lvl1pPr defTabSz="955388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76" y="9429908"/>
            <a:ext cx="2945712" cy="4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2" tIns="47772" rIns="95542" bIns="47772" numCol="1" anchor="b" anchorCtr="0" compatLnSpc="1">
            <a:prstTxWarp prst="textNoShape">
              <a:avLst/>
            </a:prstTxWarp>
          </a:bodyPr>
          <a:lstStyle>
            <a:lvl1pPr algn="r" defTabSz="955388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8FB15-9C83-43DB-A771-DA54177F3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50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2F352B7B-5CE7-4414-9470-4D44C6BF7E75}" type="slidenum">
              <a:rPr lang="de-DE">
                <a:latin typeface="Arial" charset="0"/>
              </a:rPr>
              <a:pPr/>
              <a:t>5</a:t>
            </a:fld>
            <a:endParaRPr lang="de-DE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7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2F352B7B-5CE7-4414-9470-4D44C6BF7E75}" type="slidenum">
              <a:rPr lang="de-DE">
                <a:latin typeface="Arial" charset="0"/>
              </a:rPr>
              <a:pPr/>
              <a:t>6</a:t>
            </a:fld>
            <a:endParaRPr lang="de-DE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5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1CF843-382B-4C43-B8A3-F50E7C6D10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8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1CF843-382B-4C43-B8A3-F50E7C6D10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5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1CF843-382B-4C43-B8A3-F50E7C6D10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0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 type="none" w="sm" len="sm"/>
            <a:tailEnd/>
          </a:ln>
        </p:spPr>
        <p:txBody>
          <a:bodyPr/>
          <a:lstStyle/>
          <a:p>
            <a:fld id="{56351CD0-46F2-4814-B1F1-0739BCC4A503}" type="slidenum">
              <a:rPr lang="de-DE">
                <a:latin typeface="Arial" charset="0"/>
              </a:rPr>
              <a:pPr/>
              <a:t>13</a:t>
            </a:fld>
            <a:endParaRPr lang="de-DE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99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1CF843-382B-4C43-B8A3-F50E7C6D10E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1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0524"/>
            <a:ext cx="12192000" cy="951076"/>
          </a:xfrm>
          <a:prstGeom prst="rect">
            <a:avLst/>
          </a:prstGeom>
        </p:spPr>
      </p:pic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5223600" y="529091"/>
            <a:ext cx="609600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Institute of Computer Science</a:t>
            </a:r>
          </a:p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Chair of Communication Networks</a:t>
            </a:r>
          </a:p>
          <a:p>
            <a:pPr algn="r"/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Prof. Dr. Tobias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Hoßfeld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1259" name="Picture 11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9600" y="530678"/>
            <a:ext cx="720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9" y="115888"/>
            <a:ext cx="10657417" cy="646112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0668000" cy="5105400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4217069-20E2-4EAF-B429-BA551A85F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294908"/>
            <a:ext cx="103632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1406AE-866E-427D-962D-A51005AA2C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09801"/>
            <a:ext cx="10363200" cy="2057400"/>
          </a:xfrm>
        </p:spPr>
        <p:txBody>
          <a:bodyPr anchor="b"/>
          <a:lstStyle>
            <a:lvl1pPr algn="l">
              <a:defRPr sz="4000" b="1" cap="small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447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898DBB-BEBA-4F7C-8C7E-CE9415826AF9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177E49-BB3D-4D46-9FF2-4767B27A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9" y="115888"/>
            <a:ext cx="10657417" cy="646112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721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CD12E19-4EA7-4AB5-984D-7DC0A98043BC}"/>
              </a:ext>
            </a:extLst>
          </p:cNvPr>
          <p:cNvSpPr txBox="1"/>
          <p:nvPr userDrawn="1"/>
        </p:nvSpPr>
        <p:spPr>
          <a:xfrm>
            <a:off x="4114800" y="658100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Whiteboard</a:t>
            </a:r>
            <a:endParaRPr 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0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entered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0524"/>
            <a:ext cx="12192000" cy="951076"/>
          </a:xfrm>
          <a:prstGeom prst="rect">
            <a:avLst/>
          </a:prstGeom>
        </p:spPr>
      </p:pic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>
            <a:lvl1pPr>
              <a:defRPr sz="4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28800" y="4149725"/>
            <a:ext cx="85344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775886" y="4484691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Segoe UI" pitchFamily="34" charset="0"/>
                <a:cs typeface="Segoe UI" pitchFamily="34" charset="0"/>
              </a:rPr>
              <a:t>comnet.informatik.uni-wuerzburg.de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5223600" y="529091"/>
            <a:ext cx="609600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Institute of Computer Science</a:t>
            </a:r>
          </a:p>
          <a:p>
            <a:pPr algn="r"/>
            <a:r>
              <a:rPr lang="en-US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Chair of Communication Networks</a:t>
            </a:r>
          </a:p>
          <a:p>
            <a:pPr algn="r"/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Prof. Dr. Tobias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Hoßfeld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1259" name="Picture 11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9600" y="530678"/>
            <a:ext cx="720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e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115888"/>
            <a:ext cx="10657417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914400"/>
            <a:ext cx="10668000" cy="5105400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D426E-3617-42D2-AA23-FEB84DB7D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115888"/>
            <a:ext cx="10657417" cy="6461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898DBB-BEBA-4F7C-8C7E-CE9415826AF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9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80242" name="Picture 1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546304" y="6318000"/>
            <a:ext cx="468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3187806" algn="ctr" rotWithShape="0">
              <a:srgbClr val="C0C0C0">
                <a:alpha val="50000"/>
              </a:srgbClr>
            </a:outerShdw>
          </a:effectLst>
        </p:spPr>
      </p:pic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978400" y="6584950"/>
            <a:ext cx="223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1" baseline="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197"/>
            <a:ext cx="1371600" cy="601803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719669" y="914400"/>
            <a:ext cx="10657417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27D2D5B-5C60-4D6A-9ED0-A53CF047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898DBB-BEBA-4F7C-8C7E-CE9415826AF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2" r:id="rId3"/>
    <p:sldLayoutId id="2147483676" r:id="rId4"/>
    <p:sldLayoutId id="2147483678" r:id="rId5"/>
    <p:sldLayoutId id="2147483677" r:id="rId6"/>
    <p:sldLayoutId id="2147483653" r:id="rId7"/>
    <p:sldLayoutId id="2147483657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5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20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 "/>
        <a:defRPr lang="en-GB" sz="20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ing.systems/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F2A7B583-FFCB-4C4E-8777-96A0747F945C}"/>
              </a:ext>
            </a:extLst>
          </p:cNvPr>
          <p:cNvSpPr txBox="1">
            <a:spLocks/>
          </p:cNvSpPr>
          <p:nvPr/>
        </p:nvSpPr>
        <p:spPr bwMode="auto">
          <a:xfrm>
            <a:off x="1000524" y="2299957"/>
            <a:ext cx="8262188" cy="112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5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63D79"/>
                </a:solidFill>
                <a:latin typeface="Arial" charset="0"/>
              </a:defRPr>
            </a:lvl9pPr>
          </a:lstStyle>
          <a:p>
            <a:pPr lvl="0" algn="l">
              <a:spcAft>
                <a:spcPts val="1200"/>
              </a:spcAft>
              <a:defRPr/>
            </a:pPr>
            <a:r>
              <a:rPr lang="en-US" sz="3200" kern="0">
                <a:solidFill>
                  <a:srgbClr val="1F5394"/>
                </a:solidFill>
                <a:latin typeface="+mj-lt"/>
              </a:rPr>
              <a:t>Renewal Processes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850D07EA-32AC-4C80-8FD0-918146CE25CE}"/>
              </a:ext>
            </a:extLst>
          </p:cNvPr>
          <p:cNvSpPr txBox="1">
            <a:spLocks/>
          </p:cNvSpPr>
          <p:nvPr/>
        </p:nvSpPr>
        <p:spPr>
          <a:xfrm>
            <a:off x="1000523" y="4252914"/>
            <a:ext cx="8407400" cy="1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 3" pitchFamily="18" charset="2"/>
              <a:buNone/>
              <a:defRPr lang="en-GB"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00000"/>
              <a:buFont typeface="Wingdings" pitchFamily="2" charset="2"/>
              <a:buChar char="§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–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•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en-GB" sz="2000" dirty="0" smtClean="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Performance Evaluation of the Internet of Things (IoT)</a:t>
            </a:r>
            <a:endParaRPr kumimoji="0" lang="en-US" sz="2000" b="0" i="0" u="none" strike="noStrike" kern="0" cap="none" spc="0" normalizeH="0" baseline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Module Course: Performance Evaluation of Distributed Systems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5394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Prof. Tobias Hoßfeld, Summer Semester 2022</a:t>
            </a:r>
            <a:endParaRPr kumimoji="0" lang="en-US" sz="2400" b="1" i="0" u="none" strike="noStrike" kern="0" cap="none" spc="0" normalizeH="0" baseline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Grafik 9" descr="Ein Bild, das Person, drinnen, stehend, Mann enthält.&#10;&#10;Automatisch generierte Beschreibung">
            <a:extLst>
              <a:ext uri="{FF2B5EF4-FFF2-40B4-BE49-F238E27FC236}">
                <a16:creationId xmlns:a16="http://schemas.microsoft.com/office/drawing/2014/main" id="{BDD5E35F-75EE-4695-98F9-218628A16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3" b="-1"/>
          <a:stretch/>
        </p:blipFill>
        <p:spPr>
          <a:xfrm>
            <a:off x="9336440" y="4316412"/>
            <a:ext cx="2093560" cy="1449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B9C53AC-B580-40B2-97F1-571C2A7E055D}"/>
              </a:ext>
            </a:extLst>
          </p:cNvPr>
          <p:cNvSpPr/>
          <p:nvPr/>
        </p:nvSpPr>
        <p:spPr>
          <a:xfrm>
            <a:off x="1000524" y="1713240"/>
            <a:ext cx="2228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>
                <a:solidFill>
                  <a:srgbClr val="1F539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Chapter 3.2 </a:t>
            </a:r>
            <a:endParaRPr lang="en-US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85BD-2626-4ADB-B643-EFBD23A6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Cumulative Distribution Function of Recurrence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811250-AE51-4455-8525-E8B2D709B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noProof="0" dirty="0">
                    <a:solidFill>
                      <a:schemeClr val="accent5"/>
                    </a:solidFill>
                  </a:rPr>
                  <a:t>Recurrence time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noProof="0" dirty="0"/>
                  <a:t> 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 and interarrival time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Note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or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known 	</a:t>
                </a:r>
                <a:r>
                  <a:rPr lang="en-US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can be derived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b="1" noProof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and</a:t>
                </a: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known 	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can be derived</a:t>
                </a:r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811250-AE51-4455-8525-E8B2D709B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7CC3CE-1E3C-44E7-B76C-14C04B17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5DA3E7-525A-41E6-A5E8-079E6F217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009908"/>
              </p:ext>
            </p:extLst>
          </p:nvPr>
        </p:nvGraphicFramePr>
        <p:xfrm>
          <a:off x="838200" y="1447800"/>
          <a:ext cx="36941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1930400" imgH="381000" progId="Equation.DSMT4">
                  <p:embed/>
                </p:oleObj>
              </mc:Choice>
              <mc:Fallback>
                <p:oleObj name="Equation" r:id="rId4" imgW="1930400" imgH="381000" progId="Equation.DSMT4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3694112" cy="730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E3368F8-B269-4C84-923D-675CB9FF3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53578"/>
              </p:ext>
            </p:extLst>
          </p:nvPr>
        </p:nvGraphicFramePr>
        <p:xfrm>
          <a:off x="881062" y="3152776"/>
          <a:ext cx="27384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6" imgW="1511300" imgH="393700" progId="">
                  <p:embed/>
                </p:oleObj>
              </mc:Choice>
              <mc:Fallback>
                <p:oleObj name="Equation" r:id="rId6" imgW="1511300" imgH="393700" progId="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152776"/>
                        <a:ext cx="2738438" cy="6556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>
            <a:extLst>
              <a:ext uri="{FF2B5EF4-FFF2-40B4-BE49-F238E27FC236}">
                <a16:creationId xmlns:a16="http://schemas.microsoft.com/office/drawing/2014/main" id="{26D495A2-FC00-4F23-ABA5-3DF226C4E7B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14412" y="2247900"/>
            <a:ext cx="157797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3AA732F-3A0E-4799-8395-450B14EABBBE}"/>
              </a:ext>
            </a:extLst>
          </p:cNvPr>
          <p:cNvGrpSpPr/>
          <p:nvPr/>
        </p:nvGrpSpPr>
        <p:grpSpPr>
          <a:xfrm>
            <a:off x="980958" y="2330450"/>
            <a:ext cx="2662199" cy="715962"/>
            <a:chOff x="1420812" y="4737255"/>
            <a:chExt cx="2662199" cy="715962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9EDDD2C7-B8B3-4925-AA14-7F0DEA89FA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20812" y="4737255"/>
              <a:ext cx="419100" cy="71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03F9F30-828E-4781-B848-8957BD75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899" y="4869018"/>
              <a:ext cx="7938" cy="523875"/>
            </a:xfrm>
            <a:custGeom>
              <a:avLst/>
              <a:gdLst>
                <a:gd name="T0" fmla="*/ 12602369 w 5"/>
                <a:gd name="T1" fmla="*/ 5040313 h 330"/>
                <a:gd name="T2" fmla="*/ 12602369 w 5"/>
                <a:gd name="T3" fmla="*/ 0 h 330"/>
                <a:gd name="T4" fmla="*/ 0 w 5"/>
                <a:gd name="T5" fmla="*/ 0 h 330"/>
                <a:gd name="T6" fmla="*/ 0 w 5"/>
                <a:gd name="T7" fmla="*/ 831651563 h 330"/>
                <a:gd name="T8" fmla="*/ 12602369 w 5"/>
                <a:gd name="T9" fmla="*/ 831651563 h 330"/>
                <a:gd name="T10" fmla="*/ 12602369 w 5"/>
                <a:gd name="T11" fmla="*/ 824091888 h 330"/>
                <a:gd name="T12" fmla="*/ 12602369 w 5"/>
                <a:gd name="T13" fmla="*/ 5040313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330">
                  <a:moveTo>
                    <a:pt x="5" y="2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0"/>
                  </a:lnTo>
                  <a:lnTo>
                    <a:pt x="5" y="330"/>
                  </a:lnTo>
                  <a:lnTo>
                    <a:pt x="5" y="327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214687-2BBA-4E4C-8067-5935210F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812" y="4737255"/>
              <a:ext cx="138112" cy="139700"/>
            </a:xfrm>
            <a:custGeom>
              <a:avLst/>
              <a:gdLst>
                <a:gd name="T0" fmla="*/ 211692359 w 87"/>
                <a:gd name="T1" fmla="*/ 75604688 h 88"/>
                <a:gd name="T2" fmla="*/ 206652064 w 87"/>
                <a:gd name="T3" fmla="*/ 47883763 h 88"/>
                <a:gd name="T4" fmla="*/ 191531182 w 87"/>
                <a:gd name="T5" fmla="*/ 42843450 h 88"/>
                <a:gd name="T6" fmla="*/ 171370005 w 87"/>
                <a:gd name="T7" fmla="*/ 20161250 h 88"/>
                <a:gd name="T8" fmla="*/ 158768475 w 87"/>
                <a:gd name="T9" fmla="*/ 7561263 h 88"/>
                <a:gd name="T10" fmla="*/ 75604414 w 87"/>
                <a:gd name="T11" fmla="*/ 0 h 88"/>
                <a:gd name="T12" fmla="*/ 60483531 w 87"/>
                <a:gd name="T13" fmla="*/ 15120938 h 88"/>
                <a:gd name="T14" fmla="*/ 40322354 w 87"/>
                <a:gd name="T15" fmla="*/ 20161250 h 88"/>
                <a:gd name="T16" fmla="*/ 35282060 w 87"/>
                <a:gd name="T17" fmla="*/ 35282188 h 88"/>
                <a:gd name="T18" fmla="*/ 20161177 w 87"/>
                <a:gd name="T19" fmla="*/ 42843450 h 88"/>
                <a:gd name="T20" fmla="*/ 12599942 w 87"/>
                <a:gd name="T21" fmla="*/ 63004700 h 88"/>
                <a:gd name="T22" fmla="*/ 0 w 87"/>
                <a:gd name="T23" fmla="*/ 75604688 h 88"/>
                <a:gd name="T24" fmla="*/ 7559648 w 87"/>
                <a:gd name="T25" fmla="*/ 158770638 h 88"/>
                <a:gd name="T26" fmla="*/ 20161177 w 87"/>
                <a:gd name="T27" fmla="*/ 173891575 h 88"/>
                <a:gd name="T28" fmla="*/ 40322354 w 87"/>
                <a:gd name="T29" fmla="*/ 194052825 h 88"/>
                <a:gd name="T30" fmla="*/ 47882002 w 87"/>
                <a:gd name="T31" fmla="*/ 209173763 h 88"/>
                <a:gd name="T32" fmla="*/ 75604414 w 87"/>
                <a:gd name="T33" fmla="*/ 214214075 h 88"/>
                <a:gd name="T34" fmla="*/ 143647592 w 87"/>
                <a:gd name="T35" fmla="*/ 214214075 h 88"/>
                <a:gd name="T36" fmla="*/ 171370005 w 87"/>
                <a:gd name="T37" fmla="*/ 209173763 h 88"/>
                <a:gd name="T38" fmla="*/ 178929652 w 87"/>
                <a:gd name="T39" fmla="*/ 194052825 h 88"/>
                <a:gd name="T40" fmla="*/ 199090829 w 87"/>
                <a:gd name="T41" fmla="*/ 181451250 h 88"/>
                <a:gd name="T42" fmla="*/ 206652064 w 87"/>
                <a:gd name="T43" fmla="*/ 158770638 h 88"/>
                <a:gd name="T44" fmla="*/ 219252006 w 87"/>
                <a:gd name="T45" fmla="*/ 146169063 h 88"/>
                <a:gd name="T46" fmla="*/ 206652064 w 87"/>
                <a:gd name="T47" fmla="*/ 131048125 h 88"/>
                <a:gd name="T48" fmla="*/ 191531182 w 87"/>
                <a:gd name="T49" fmla="*/ 146169063 h 88"/>
                <a:gd name="T50" fmla="*/ 183969946 w 87"/>
                <a:gd name="T51" fmla="*/ 166330313 h 88"/>
                <a:gd name="T52" fmla="*/ 163808769 w 87"/>
                <a:gd name="T53" fmla="*/ 181451250 h 88"/>
                <a:gd name="T54" fmla="*/ 158768475 w 87"/>
                <a:gd name="T55" fmla="*/ 194052825 h 88"/>
                <a:gd name="T56" fmla="*/ 131047651 w 87"/>
                <a:gd name="T57" fmla="*/ 201612500 h 88"/>
                <a:gd name="T58" fmla="*/ 88204356 w 87"/>
                <a:gd name="T59" fmla="*/ 209173763 h 88"/>
                <a:gd name="T60" fmla="*/ 75604414 w 87"/>
                <a:gd name="T61" fmla="*/ 194052825 h 88"/>
                <a:gd name="T62" fmla="*/ 55443237 w 87"/>
                <a:gd name="T63" fmla="*/ 186491563 h 88"/>
                <a:gd name="T64" fmla="*/ 40322354 w 87"/>
                <a:gd name="T65" fmla="*/ 166330313 h 88"/>
                <a:gd name="T66" fmla="*/ 27720825 w 87"/>
                <a:gd name="T67" fmla="*/ 158770638 h 88"/>
                <a:gd name="T68" fmla="*/ 20161177 w 87"/>
                <a:gd name="T69" fmla="*/ 131048125 h 88"/>
                <a:gd name="T70" fmla="*/ 12599942 w 87"/>
                <a:gd name="T71" fmla="*/ 90725625 h 88"/>
                <a:gd name="T72" fmla="*/ 27720825 w 87"/>
                <a:gd name="T73" fmla="*/ 75604688 h 88"/>
                <a:gd name="T74" fmla="*/ 35282060 w 87"/>
                <a:gd name="T75" fmla="*/ 55443438 h 88"/>
                <a:gd name="T76" fmla="*/ 47882002 w 87"/>
                <a:gd name="T77" fmla="*/ 47883763 h 88"/>
                <a:gd name="T78" fmla="*/ 55443237 w 87"/>
                <a:gd name="T79" fmla="*/ 35282188 h 88"/>
                <a:gd name="T80" fmla="*/ 75604414 w 87"/>
                <a:gd name="T81" fmla="*/ 27722513 h 88"/>
                <a:gd name="T82" fmla="*/ 88204356 w 87"/>
                <a:gd name="T83" fmla="*/ 15120938 h 88"/>
                <a:gd name="T84" fmla="*/ 143647592 w 87"/>
                <a:gd name="T85" fmla="*/ 27722513 h 88"/>
                <a:gd name="T86" fmla="*/ 163808769 w 87"/>
                <a:gd name="T87" fmla="*/ 35282188 h 88"/>
                <a:gd name="T88" fmla="*/ 178929652 w 87"/>
                <a:gd name="T89" fmla="*/ 55443438 h 88"/>
                <a:gd name="T90" fmla="*/ 191531182 w 87"/>
                <a:gd name="T91" fmla="*/ 63004700 h 88"/>
                <a:gd name="T92" fmla="*/ 199090829 w 87"/>
                <a:gd name="T93" fmla="*/ 90725625 h 88"/>
                <a:gd name="T94" fmla="*/ 219252006 w 87"/>
                <a:gd name="T95" fmla="*/ 110886875 h 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" h="88">
                  <a:moveTo>
                    <a:pt x="87" y="44"/>
                  </a:moveTo>
                  <a:lnTo>
                    <a:pt x="87" y="30"/>
                  </a:lnTo>
                  <a:lnTo>
                    <a:pt x="84" y="30"/>
                  </a:lnTo>
                  <a:lnTo>
                    <a:pt x="84" y="25"/>
                  </a:lnTo>
                  <a:lnTo>
                    <a:pt x="82" y="25"/>
                  </a:lnTo>
                  <a:lnTo>
                    <a:pt x="82" y="19"/>
                  </a:lnTo>
                  <a:lnTo>
                    <a:pt x="79" y="19"/>
                  </a:lnTo>
                  <a:lnTo>
                    <a:pt x="79" y="17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3" y="6"/>
                  </a:lnTo>
                  <a:lnTo>
                    <a:pt x="63" y="3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5" y="19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5" y="69"/>
                  </a:lnTo>
                  <a:lnTo>
                    <a:pt x="8" y="69"/>
                  </a:lnTo>
                  <a:lnTo>
                    <a:pt x="8" y="72"/>
                  </a:lnTo>
                  <a:lnTo>
                    <a:pt x="11" y="72"/>
                  </a:lnTo>
                  <a:lnTo>
                    <a:pt x="16" y="77"/>
                  </a:lnTo>
                  <a:lnTo>
                    <a:pt x="16" y="80"/>
                  </a:lnTo>
                  <a:lnTo>
                    <a:pt x="19" y="80"/>
                  </a:lnTo>
                  <a:lnTo>
                    <a:pt x="19" y="83"/>
                  </a:lnTo>
                  <a:lnTo>
                    <a:pt x="24" y="83"/>
                  </a:lnTo>
                  <a:lnTo>
                    <a:pt x="24" y="85"/>
                  </a:lnTo>
                  <a:lnTo>
                    <a:pt x="30" y="85"/>
                  </a:lnTo>
                  <a:lnTo>
                    <a:pt x="30" y="88"/>
                  </a:lnTo>
                  <a:lnTo>
                    <a:pt x="57" y="88"/>
                  </a:lnTo>
                  <a:lnTo>
                    <a:pt x="57" y="85"/>
                  </a:lnTo>
                  <a:lnTo>
                    <a:pt x="63" y="85"/>
                  </a:lnTo>
                  <a:lnTo>
                    <a:pt x="63" y="83"/>
                  </a:lnTo>
                  <a:lnTo>
                    <a:pt x="68" y="83"/>
                  </a:lnTo>
                  <a:lnTo>
                    <a:pt x="68" y="80"/>
                  </a:lnTo>
                  <a:lnTo>
                    <a:pt x="71" y="80"/>
                  </a:lnTo>
                  <a:lnTo>
                    <a:pt x="71" y="77"/>
                  </a:lnTo>
                  <a:lnTo>
                    <a:pt x="76" y="77"/>
                  </a:lnTo>
                  <a:lnTo>
                    <a:pt x="76" y="72"/>
                  </a:lnTo>
                  <a:lnTo>
                    <a:pt x="79" y="72"/>
                  </a:lnTo>
                  <a:lnTo>
                    <a:pt x="79" y="69"/>
                  </a:lnTo>
                  <a:lnTo>
                    <a:pt x="82" y="69"/>
                  </a:lnTo>
                  <a:lnTo>
                    <a:pt x="82" y="63"/>
                  </a:lnTo>
                  <a:lnTo>
                    <a:pt x="84" y="63"/>
                  </a:lnTo>
                  <a:lnTo>
                    <a:pt x="84" y="58"/>
                  </a:lnTo>
                  <a:lnTo>
                    <a:pt x="87" y="58"/>
                  </a:lnTo>
                  <a:lnTo>
                    <a:pt x="87" y="44"/>
                  </a:lnTo>
                  <a:lnTo>
                    <a:pt x="82" y="44"/>
                  </a:lnTo>
                  <a:lnTo>
                    <a:pt x="82" y="52"/>
                  </a:lnTo>
                  <a:lnTo>
                    <a:pt x="79" y="52"/>
                  </a:lnTo>
                  <a:lnTo>
                    <a:pt x="79" y="58"/>
                  </a:lnTo>
                  <a:lnTo>
                    <a:pt x="76" y="58"/>
                  </a:lnTo>
                  <a:lnTo>
                    <a:pt x="76" y="63"/>
                  </a:lnTo>
                  <a:lnTo>
                    <a:pt x="73" y="63"/>
                  </a:lnTo>
                  <a:lnTo>
                    <a:pt x="73" y="66"/>
                  </a:lnTo>
                  <a:lnTo>
                    <a:pt x="71" y="66"/>
                  </a:lnTo>
                  <a:lnTo>
                    <a:pt x="71" y="72"/>
                  </a:lnTo>
                  <a:lnTo>
                    <a:pt x="65" y="72"/>
                  </a:lnTo>
                  <a:lnTo>
                    <a:pt x="65" y="74"/>
                  </a:lnTo>
                  <a:lnTo>
                    <a:pt x="63" y="74"/>
                  </a:lnTo>
                  <a:lnTo>
                    <a:pt x="63" y="77"/>
                  </a:lnTo>
                  <a:lnTo>
                    <a:pt x="57" y="77"/>
                  </a:lnTo>
                  <a:lnTo>
                    <a:pt x="57" y="80"/>
                  </a:lnTo>
                  <a:lnTo>
                    <a:pt x="52" y="80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5" y="83"/>
                  </a:lnTo>
                  <a:lnTo>
                    <a:pt x="35" y="80"/>
                  </a:lnTo>
                  <a:lnTo>
                    <a:pt x="30" y="80"/>
                  </a:lnTo>
                  <a:lnTo>
                    <a:pt x="30" y="77"/>
                  </a:lnTo>
                  <a:lnTo>
                    <a:pt x="24" y="77"/>
                  </a:lnTo>
                  <a:lnTo>
                    <a:pt x="24" y="74"/>
                  </a:lnTo>
                  <a:lnTo>
                    <a:pt x="22" y="74"/>
                  </a:lnTo>
                  <a:lnTo>
                    <a:pt x="22" y="72"/>
                  </a:lnTo>
                  <a:lnTo>
                    <a:pt x="16" y="72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4" y="63"/>
                  </a:lnTo>
                  <a:lnTo>
                    <a:pt x="11" y="63"/>
                  </a:lnTo>
                  <a:lnTo>
                    <a:pt x="11" y="58"/>
                  </a:lnTo>
                  <a:lnTo>
                    <a:pt x="8" y="58"/>
                  </a:lnTo>
                  <a:lnTo>
                    <a:pt x="8" y="52"/>
                  </a:lnTo>
                  <a:lnTo>
                    <a:pt x="5" y="52"/>
                  </a:lnTo>
                  <a:lnTo>
                    <a:pt x="5" y="44"/>
                  </a:lnTo>
                  <a:lnTo>
                    <a:pt x="5" y="36"/>
                  </a:lnTo>
                  <a:lnTo>
                    <a:pt x="8" y="36"/>
                  </a:lnTo>
                  <a:lnTo>
                    <a:pt x="8" y="30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4" y="25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19" y="17"/>
                  </a:lnTo>
                  <a:lnTo>
                    <a:pt x="22" y="17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5" y="8"/>
                  </a:lnTo>
                  <a:lnTo>
                    <a:pt x="35" y="6"/>
                  </a:lnTo>
                  <a:lnTo>
                    <a:pt x="44" y="6"/>
                  </a:lnTo>
                  <a:lnTo>
                    <a:pt x="57" y="8"/>
                  </a:lnTo>
                  <a:lnTo>
                    <a:pt x="57" y="11"/>
                  </a:lnTo>
                  <a:lnTo>
                    <a:pt x="63" y="11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1" y="22"/>
                  </a:lnTo>
                  <a:lnTo>
                    <a:pt x="73" y="22"/>
                  </a:lnTo>
                  <a:lnTo>
                    <a:pt x="73" y="25"/>
                  </a:lnTo>
                  <a:lnTo>
                    <a:pt x="76" y="25"/>
                  </a:lnTo>
                  <a:lnTo>
                    <a:pt x="76" y="30"/>
                  </a:lnTo>
                  <a:lnTo>
                    <a:pt x="79" y="30"/>
                  </a:lnTo>
                  <a:lnTo>
                    <a:pt x="79" y="3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7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8FBE7A0-1BA4-49CD-8147-135C833B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357968"/>
              <a:ext cx="84137" cy="87313"/>
            </a:xfrm>
            <a:custGeom>
              <a:avLst/>
              <a:gdLst>
                <a:gd name="T0" fmla="*/ 131093236 w 54"/>
                <a:gd name="T1" fmla="*/ 68045402 h 55"/>
                <a:gd name="T2" fmla="*/ 126238220 w 54"/>
                <a:gd name="T3" fmla="*/ 40322731 h 55"/>
                <a:gd name="T4" fmla="*/ 111671612 w 54"/>
                <a:gd name="T5" fmla="*/ 20161365 h 55"/>
                <a:gd name="T6" fmla="*/ 92251546 w 54"/>
                <a:gd name="T7" fmla="*/ 5040341 h 55"/>
                <a:gd name="T8" fmla="*/ 65547397 w 54"/>
                <a:gd name="T9" fmla="*/ 0 h 55"/>
                <a:gd name="T10" fmla="*/ 38841690 w 54"/>
                <a:gd name="T11" fmla="*/ 5040341 h 55"/>
                <a:gd name="T12" fmla="*/ 19421624 w 54"/>
                <a:gd name="T13" fmla="*/ 20161365 h 55"/>
                <a:gd name="T14" fmla="*/ 7282525 w 54"/>
                <a:gd name="T15" fmla="*/ 40322731 h 55"/>
                <a:gd name="T16" fmla="*/ 0 w 54"/>
                <a:gd name="T17" fmla="*/ 68045402 h 55"/>
                <a:gd name="T18" fmla="*/ 7282525 w 54"/>
                <a:gd name="T19" fmla="*/ 95766486 h 55"/>
                <a:gd name="T20" fmla="*/ 19421624 w 54"/>
                <a:gd name="T21" fmla="*/ 115927851 h 55"/>
                <a:gd name="T22" fmla="*/ 38841690 w 54"/>
                <a:gd name="T23" fmla="*/ 131048875 h 55"/>
                <a:gd name="T24" fmla="*/ 65547397 w 54"/>
                <a:gd name="T25" fmla="*/ 138610181 h 55"/>
                <a:gd name="T26" fmla="*/ 92251546 w 54"/>
                <a:gd name="T27" fmla="*/ 131048875 h 55"/>
                <a:gd name="T28" fmla="*/ 111671612 w 54"/>
                <a:gd name="T29" fmla="*/ 115927851 h 55"/>
                <a:gd name="T30" fmla="*/ 126238220 w 54"/>
                <a:gd name="T31" fmla="*/ 95766486 h 55"/>
                <a:gd name="T32" fmla="*/ 131093236 w 54"/>
                <a:gd name="T33" fmla="*/ 68045402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55">
                  <a:moveTo>
                    <a:pt x="54" y="27"/>
                  </a:moveTo>
                  <a:lnTo>
                    <a:pt x="52" y="16"/>
                  </a:lnTo>
                  <a:lnTo>
                    <a:pt x="46" y="8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8" y="46"/>
                  </a:lnTo>
                  <a:lnTo>
                    <a:pt x="16" y="52"/>
                  </a:lnTo>
                  <a:lnTo>
                    <a:pt x="27" y="55"/>
                  </a:lnTo>
                  <a:lnTo>
                    <a:pt x="38" y="52"/>
                  </a:lnTo>
                  <a:lnTo>
                    <a:pt x="46" y="46"/>
                  </a:lnTo>
                  <a:lnTo>
                    <a:pt x="52" y="38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0259172-0DE9-4A77-A40C-CEB6C15F7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613" y="4981731"/>
              <a:ext cx="248439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000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Laplace </a:t>
              </a:r>
              <a:r>
                <a:rPr lang="de-DE" sz="2000" b="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transform</a:t>
              </a:r>
              <a:r>
                <a:rPr lang="de-DE" sz="2000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(LT)</a:t>
              </a:r>
              <a:endParaRPr lang="de-DE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C8A4AC7-8165-4FF9-A013-CCE209A0523A}"/>
                  </a:ext>
                </a:extLst>
              </p:cNvPr>
              <p:cNvSpPr txBox="1"/>
              <p:nvPr/>
            </p:nvSpPr>
            <p:spPr>
              <a:xfrm>
                <a:off x="8590156" y="1447800"/>
                <a:ext cx="2916044" cy="792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D4D4D"/>
                    </a:solidFill>
                    <a:latin typeface="Segoe UI" pitchFamily="34" charset="0"/>
                    <a:cs typeface="Segoe UI" pitchFamily="34" charset="0"/>
                  </a:rPr>
                  <a:t>Note: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</m:ctrlPr>
                      </m:naryPr>
                      <m:sub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0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∞</m:t>
                        </m:r>
                      </m:sup>
                      <m:e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1−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Segoe UI" pitchFamily="34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Segoe UI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 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𝑑𝑡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𝐸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[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𝐴</m:t>
                        </m:r>
                        <m:r>
                          <a:rPr lang="de-DE" sz="20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cs typeface="Segoe UI" pitchFamily="34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b="0" i="1" dirty="0">
                  <a:solidFill>
                    <a:srgbClr val="4D4D4D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C8A4AC7-8165-4FF9-A013-CCE209A0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156" y="1447800"/>
                <a:ext cx="2916044" cy="792076"/>
              </a:xfrm>
              <a:prstGeom prst="rect">
                <a:avLst/>
              </a:prstGeom>
              <a:blipFill>
                <a:blip r:embed="rId8"/>
                <a:stretch>
                  <a:fillRect l="-16075" t="-37209" b="-1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9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299140-0ADF-468F-9814-8EFC9BDEB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89EAB-33FD-4FD8-97C0-2C229670A3E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F24083-83F0-4928-A2ED-B255FB2F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Recurrence Time: Proof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8CB757-5F83-4BCF-9A13-AC0523FE117D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19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299140-0ADF-468F-9814-8EFC9BDEB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89EAB-33FD-4FD8-97C0-2C229670A3E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F24083-83F0-4928-A2ED-B255FB2F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Recurrence Time: Transform Domain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A40F41-69A1-4254-8959-AAFC116ED61D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12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Moments of Recurrence 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Ordinary moments of recurrence time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Mean recurrence time</a:t>
            </a:r>
          </a:p>
          <a:p>
            <a:endParaRPr lang="en-US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9FDCB7-8B4F-4DF6-B194-9191EBD7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068445"/>
              </p:ext>
            </p:extLst>
          </p:nvPr>
        </p:nvGraphicFramePr>
        <p:xfrm>
          <a:off x="914400" y="1460540"/>
          <a:ext cx="22129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5" imgW="1473200" imgH="469900" progId="">
                  <p:embed/>
                </p:oleObj>
              </mc:Choice>
              <mc:Fallback>
                <p:oleObj name="Equation" r:id="rId5" imgW="1473200" imgH="469900" progId="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0540"/>
                        <a:ext cx="2212975" cy="7000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41437"/>
              </p:ext>
            </p:extLst>
          </p:nvPr>
        </p:nvGraphicFramePr>
        <p:xfrm>
          <a:off x="764285" y="3224213"/>
          <a:ext cx="28003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7" imgW="1866600" imgH="469800" progId="Equation.DSMT4">
                  <p:embed/>
                </p:oleObj>
              </mc:Choice>
              <mc:Fallback>
                <p:oleObj name="Equation" r:id="rId7" imgW="1866600" imgH="46980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85" y="3224213"/>
                        <a:ext cx="2800350" cy="7000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A94BF5B-738E-4310-B820-0A2FDC8E0397}"/>
                  </a:ext>
                </a:extLst>
              </p:cNvPr>
              <p:cNvSpPr txBox="1"/>
              <p:nvPr/>
            </p:nvSpPr>
            <p:spPr>
              <a:xfrm>
                <a:off x="4324607" y="5027225"/>
                <a:ext cx="7543800" cy="17543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eaLnBrk="1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3" pitchFamily="18" charset="2"/>
                  <a:buChar char="u"/>
                  <a:defRPr lang="en-GB" sz="2000">
                    <a:solidFill>
                      <a:srgbClr val="4D4D4D"/>
                    </a:solidFill>
                    <a:latin typeface="Segoe UI" pitchFamily="34" charset="0"/>
                    <a:cs typeface="Segoe UI" pitchFamily="34" charset="0"/>
                  </a:defRPr>
                </a:lvl1pPr>
                <a:lvl2pPr marL="742950" indent="-285750" eaLnBrk="1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" pitchFamily="2" charset="2"/>
                  <a:buChar char="§"/>
                  <a:defRPr lang="en-GB" sz="2000">
                    <a:solidFill>
                      <a:srgbClr val="4D4D4D"/>
                    </a:solidFill>
                    <a:latin typeface="Segoe UI" pitchFamily="34" charset="0"/>
                    <a:cs typeface="Segoe UI" pitchFamily="34" charset="0"/>
                  </a:defRPr>
                </a:lvl2pPr>
                <a:lvl3pPr marL="1143000" indent="-228600" eaLnBrk="1" hangingPunct="1">
                  <a:spcBef>
                    <a:spcPct val="20000"/>
                  </a:spcBef>
                  <a:buClr>
                    <a:schemeClr val="accent5"/>
                  </a:buClr>
                  <a:buChar char="–"/>
                  <a:defRPr lang="en-GB" sz="2000">
                    <a:solidFill>
                      <a:srgbClr val="4D4D4D"/>
                    </a:solidFill>
                    <a:latin typeface="Segoe UI" pitchFamily="34" charset="0"/>
                    <a:cs typeface="Segoe UI" pitchFamily="34" charset="0"/>
                  </a:defRPr>
                </a:lvl3pPr>
                <a:lvl4pPr marL="1562100" indent="-228600" eaLnBrk="1" hangingPunct="1">
                  <a:spcBef>
                    <a:spcPct val="20000"/>
                  </a:spcBef>
                  <a:buClr>
                    <a:schemeClr val="accent5"/>
                  </a:buClr>
                  <a:buChar char="•"/>
                  <a:defRPr lang="en-GB" sz="2000">
                    <a:solidFill>
                      <a:srgbClr val="4D4D4D"/>
                    </a:solidFill>
                    <a:latin typeface="Segoe UI" pitchFamily="34" charset="0"/>
                    <a:cs typeface="Segoe UI" pitchFamily="34" charset="0"/>
                  </a:defRPr>
                </a:lvl4pPr>
                <a:lvl5pPr marL="1981200" indent="-228600" eaLnBrk="1" hangingPunct="1">
                  <a:spcBef>
                    <a:spcPct val="20000"/>
                  </a:spcBef>
                  <a:buClr>
                    <a:schemeClr val="accent5"/>
                  </a:buClr>
                  <a:buChar char=" "/>
                  <a:defRPr lang="en-GB" sz="2000">
                    <a:solidFill>
                      <a:srgbClr val="4D4D4D"/>
                    </a:solidFill>
                    <a:latin typeface="Segoe UI" pitchFamily="34" charset="0"/>
                    <a:cs typeface="Segoe UI" pitchFamily="34" charset="0"/>
                  </a:defRPr>
                </a:lvl5pPr>
                <a:lvl6pPr marL="2438400" indent="-228600" fontAlgn="base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fontAlgn="base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fontAlgn="base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fontAlgn="base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r>
                  <a:rPr lang="en-US" b="0" dirty="0"/>
                  <a:t>Counterintuitive: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Longer intervals are more frequently encountered by observer </a:t>
                </a:r>
              </a:p>
              <a:p>
                <a:r>
                  <a:rPr lang="en-US" b="0" dirty="0"/>
                  <a:t>Larger intervals contribute more often to recurrence time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A94BF5B-738E-4310-B820-0A2FDC8E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07" y="5027225"/>
                <a:ext cx="7543800" cy="1754326"/>
              </a:xfrm>
              <a:prstGeom prst="rect">
                <a:avLst/>
              </a:prstGeom>
              <a:blipFill>
                <a:blip r:embed="rId9"/>
                <a:stretch>
                  <a:fillRect l="-323" t="-1742" r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9A6AB2-9473-4974-AD95-C4D64D1BFF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174" y="270155"/>
            <a:ext cx="6095238" cy="4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10B0DD1-8DF0-4971-A889-1C4296723B5A}"/>
                  </a:ext>
                </a:extLst>
              </p:cNvPr>
              <p:cNvSpPr txBox="1"/>
              <p:nvPr/>
            </p:nvSpPr>
            <p:spPr>
              <a:xfrm>
                <a:off x="782870" y="4388584"/>
                <a:ext cx="280034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&lt;1:     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=1:     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&gt;1:     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+mn-lt"/>
                </a:endParaRPr>
              </a:p>
              <a:p>
                <a:endParaRPr lang="de-DE" sz="2000" b="0" dirty="0">
                  <a:latin typeface="+mn-lt"/>
                </a:endParaRPr>
              </a:p>
              <a:p>
                <a:endParaRPr lang="de-DE" sz="2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10B0DD1-8DF0-4971-A889-1C4296723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70" y="4388584"/>
                <a:ext cx="2800349" cy="16312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44C3E-430B-4568-A495-2C46EEDF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Moments of Recurrence Time: Proof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E1B422CD-D1CB-4DEE-BA36-A9246631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0AF823-5C84-4FB7-9276-F168E2CD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D83EFE-7B8B-458D-9AE8-5EBB46BBF1D7}"/>
              </a:ext>
            </a:extLst>
          </p:cNvPr>
          <p:cNvSpPr txBox="1"/>
          <p:nvPr/>
        </p:nvSpPr>
        <p:spPr>
          <a:xfrm>
            <a:off x="10706100" y="115888"/>
            <a:ext cx="1295400" cy="64611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000" b="0" dirty="0" err="1">
                <a:solidFill>
                  <a:schemeClr val="bg1"/>
                </a:solidFill>
                <a:latin typeface="+mn-lt"/>
              </a:rPr>
              <a:t>Lecture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44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-1" y="3810000"/>
            <a:ext cx="7221671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Disclaimer </a:t>
            </a:r>
            <a:r>
              <a:rPr lang="de-DE" dirty="0" err="1" smtClean="0"/>
              <a:t>and</a:t>
            </a:r>
            <a:r>
              <a:rPr lang="de-DE" dirty="0" smtClean="0"/>
              <a:t> Copyright </a:t>
            </a:r>
            <a:r>
              <a:rPr lang="de-DE" dirty="0" err="1" smtClean="0"/>
              <a:t>Notice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914400"/>
            <a:ext cx="6553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Lecture slides, figures, and scripts are based on the open access text </a:t>
            </a:r>
            <a:r>
              <a:rPr lang="en-US" sz="1800" dirty="0"/>
              <a:t>book “Performance Modeling and Analysis of Communication Networks</a:t>
            </a:r>
            <a:r>
              <a:rPr lang="en-US" sz="1800" dirty="0" smtClean="0"/>
              <a:t>”. The </a:t>
            </a:r>
            <a:r>
              <a:rPr lang="en-US" sz="1800" dirty="0"/>
              <a:t>book </a:t>
            </a:r>
            <a:r>
              <a:rPr lang="en-US" sz="1800" dirty="0" smtClean="0"/>
              <a:t>and scripts are </a:t>
            </a:r>
            <a:r>
              <a:rPr lang="en-US" sz="1800" dirty="0"/>
              <a:t>licensed under the Creative Commons License Attribution-</a:t>
            </a:r>
            <a:r>
              <a:rPr lang="en-US" sz="1800" dirty="0" err="1"/>
              <a:t>ShareAlike</a:t>
            </a:r>
            <a:r>
              <a:rPr lang="en-US" sz="1800" dirty="0"/>
              <a:t> 4.0 International (</a:t>
            </a:r>
            <a:r>
              <a:rPr lang="en-US" sz="1800" dirty="0">
                <a:hlinkClick r:id="rId2"/>
              </a:rPr>
              <a:t>CC BY-SA 4.0</a:t>
            </a:r>
            <a:r>
              <a:rPr lang="en-US" sz="1800" dirty="0" smtClean="0"/>
              <a:t>). If </a:t>
            </a:r>
            <a:r>
              <a:rPr lang="en-US" sz="1800" dirty="0"/>
              <a:t>you remix, transform, or build upon the material, you must distribute your contributions under the same license as the original.</a:t>
            </a:r>
            <a:br>
              <a:rPr lang="en-US" sz="1800" dirty="0"/>
            </a:br>
            <a:endParaRPr lang="en-US" sz="1800" dirty="0"/>
          </a:p>
          <a:p>
            <a:pPr marL="0" indent="0">
              <a:spcAft>
                <a:spcPts val="300"/>
              </a:spcAft>
              <a:buNone/>
            </a:pPr>
            <a:r>
              <a:rPr lang="en-US" sz="1800" b="1" dirty="0">
                <a:solidFill>
                  <a:schemeClr val="accent5"/>
                </a:solidFill>
              </a:rPr>
              <a:t>The book </a:t>
            </a:r>
            <a:r>
              <a:rPr lang="en-US" sz="1800" b="1" dirty="0" smtClean="0">
                <a:solidFill>
                  <a:schemeClr val="accent5"/>
                </a:solidFill>
              </a:rPr>
              <a:t>must be </a:t>
            </a:r>
            <a:r>
              <a:rPr lang="en-US" sz="1800" b="1" dirty="0">
                <a:solidFill>
                  <a:schemeClr val="accent5"/>
                </a:solidFill>
              </a:rPr>
              <a:t>cited </a:t>
            </a:r>
            <a:r>
              <a:rPr lang="en-US" sz="1800" b="1" dirty="0" smtClean="0">
                <a:solidFill>
                  <a:schemeClr val="accent5"/>
                </a:solidFill>
              </a:rPr>
              <a:t>and the disclaimer attached when using lectures slides or scripts. </a:t>
            </a:r>
          </a:p>
          <a:p>
            <a:pPr marL="271463" indent="0">
              <a:buNone/>
            </a:pPr>
            <a:r>
              <a:rPr lang="en-US" sz="1800" i="1" dirty="0" smtClean="0"/>
              <a:t>Tran-</a:t>
            </a:r>
            <a:r>
              <a:rPr lang="en-US" sz="1800" i="1" dirty="0" err="1" smtClean="0"/>
              <a:t>Gia</a:t>
            </a:r>
            <a:r>
              <a:rPr lang="en-US" sz="1800" i="1" dirty="0"/>
              <a:t>, P. &amp; </a:t>
            </a:r>
            <a:r>
              <a:rPr lang="en-US" sz="1800" i="1" dirty="0" err="1"/>
              <a:t>Hossfeld</a:t>
            </a:r>
            <a:r>
              <a:rPr lang="en-US" sz="1800" i="1" dirty="0"/>
              <a:t>, T. (2021).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Performance </a:t>
            </a:r>
            <a:r>
              <a:rPr lang="en-US" sz="1800" i="1" dirty="0"/>
              <a:t>Modeling and Analysis of Communication Networks - A Lecture Note. </a:t>
            </a:r>
            <a:r>
              <a:rPr lang="en-US" sz="1800" i="1" dirty="0" err="1"/>
              <a:t>Würzburg</a:t>
            </a:r>
            <a:r>
              <a:rPr lang="en-US" sz="1800" i="1" dirty="0"/>
              <a:t> University Press. https://doi.org/10.25972/WUP-978-3-95826-153-2 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Website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download</a:t>
            </a:r>
            <a:r>
              <a:rPr lang="de-DE" sz="1800" dirty="0" smtClean="0"/>
              <a:t> </a:t>
            </a:r>
            <a:r>
              <a:rPr lang="de-DE" sz="1800" dirty="0" err="1" smtClean="0"/>
              <a:t>book</a:t>
            </a:r>
            <a:r>
              <a:rPr lang="de-DE" sz="1800" dirty="0" smtClean="0"/>
              <a:t>, </a:t>
            </a:r>
            <a:r>
              <a:rPr lang="de-DE" sz="1800" dirty="0" err="1" smtClean="0"/>
              <a:t>exercises</a:t>
            </a:r>
            <a:r>
              <a:rPr lang="de-DE" sz="1800" dirty="0" smtClean="0"/>
              <a:t>, </a:t>
            </a:r>
            <a:r>
              <a:rPr lang="de-DE" sz="1800" dirty="0" err="1" smtClean="0"/>
              <a:t>slides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scripts</a:t>
            </a:r>
            <a:r>
              <a:rPr lang="de-DE" sz="1800" dirty="0" smtClean="0"/>
              <a:t>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://modeling.systems/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74D4D6-C07F-4E69-AC50-5450ADCD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71" y="0"/>
            <a:ext cx="500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6F45E31-33FF-4E08-B20C-BA04DE132CF8}"/>
              </a:ext>
            </a:extLst>
          </p:cNvPr>
          <p:cNvSpPr/>
          <p:nvPr/>
        </p:nvSpPr>
        <p:spPr bwMode="auto">
          <a:xfrm>
            <a:off x="381000" y="2339898"/>
            <a:ext cx="5715000" cy="1012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AD7D88-7DB2-4D5B-931F-AC92ACCB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Chapter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244C1-9E59-43E4-A58A-D96A5DA7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6019800" cy="5441950"/>
          </a:xfrm>
        </p:spPr>
        <p:txBody>
          <a:bodyPr>
            <a:normAutofit/>
          </a:bodyPr>
          <a:lstStyle/>
          <a:p>
            <a:pPr marL="0" indent="0" defTabSz="268288">
              <a:buFont typeface="Wingdings 3" pitchFamily="18" charset="2"/>
              <a:buNone/>
            </a:pPr>
            <a:r>
              <a:rPr lang="en-US" sz="1800" b="1" kern="0" noProof="0" dirty="0">
                <a:solidFill>
                  <a:schemeClr val="accent5"/>
                </a:solidFill>
              </a:rPr>
              <a:t>3 	Elementary Random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3.1 Stochastic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3.1.1 Definition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3.1.2 Markov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3.1.3 Elementary Processes in Performance Models</a:t>
            </a:r>
          </a:p>
          <a:p>
            <a:pPr marL="0" indent="0" defTabSz="268288">
              <a:lnSpc>
                <a:spcPct val="80000"/>
              </a:lnSpc>
              <a:buNone/>
            </a:pPr>
            <a:endParaRPr lang="en-US" sz="1600" b="0" noProof="0" dirty="0"/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3.2 Renewal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3.2.1 Definition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3.2.2 Analysis of Recurrence Time</a:t>
            </a:r>
          </a:p>
          <a:p>
            <a:pPr marL="0" indent="0" defTabSz="268288">
              <a:lnSpc>
                <a:spcPct val="80000"/>
              </a:lnSpc>
              <a:buNone/>
            </a:pPr>
            <a:endParaRPr lang="en-US" sz="1600" b="0" noProof="0" dirty="0"/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3.3 Poisson Process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3.3.1 Definition of a Poisson Process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3.3.2 Properties of the Poisson Process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noProof="0" dirty="0"/>
              <a:t>		3.3.3 Poisson Arrivals during Arbitrarily Distributed Interval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800" b="0" noProof="0" dirty="0"/>
              <a:t>	</a:t>
            </a:r>
            <a:endParaRPr lang="en-US" sz="16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C8EAEF-4811-4435-A845-96024A07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77FE94-D9F7-4637-AB61-979750C6F81A}"/>
              </a:ext>
            </a:extLst>
          </p:cNvPr>
          <p:cNvSpPr txBox="1">
            <a:spLocks/>
          </p:cNvSpPr>
          <p:nvPr/>
        </p:nvSpPr>
        <p:spPr>
          <a:xfrm>
            <a:off x="6248400" y="1273098"/>
            <a:ext cx="5715000" cy="4746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 3" pitchFamily="18" charset="2"/>
              <a:buChar char="u"/>
              <a:defRPr lang="en-GB" sz="240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00000"/>
              <a:buFont typeface="Wingdings" pitchFamily="2" charset="2"/>
              <a:buChar char="§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–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•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Char char=" "/>
              <a:defRPr lang="en-GB" sz="2400">
                <a:solidFill>
                  <a:srgbClr val="4D4D4D"/>
                </a:solidFill>
                <a:latin typeface="Segoe UI" pitchFamily="34" charset="0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defTabSz="268288">
              <a:lnSpc>
                <a:spcPct val="80000"/>
              </a:lnSpc>
              <a:buNone/>
            </a:pPr>
            <a:r>
              <a:rPr lang="en-US" sz="1600" b="0"/>
              <a:t>	3.4 </a:t>
            </a:r>
            <a:r>
              <a:rPr lang="en-US" sz="1600" b="0" dirty="0"/>
              <a:t>Superposition of Independent Renewal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3.4.1 Superposition of Poisson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3.4.2 Palm-</a:t>
            </a:r>
            <a:r>
              <a:rPr lang="en-US" sz="1600" b="0" dirty="0" err="1"/>
              <a:t>Khintchine</a:t>
            </a:r>
            <a:r>
              <a:rPr lang="en-US" sz="1600" b="0" dirty="0"/>
              <a:t> Theorem</a:t>
            </a:r>
          </a:p>
          <a:p>
            <a:pPr marL="0" indent="0" defTabSz="268288">
              <a:lnSpc>
                <a:spcPct val="80000"/>
              </a:lnSpc>
              <a:buNone/>
            </a:pPr>
            <a:endParaRPr lang="en-US" sz="1600" b="0" dirty="0"/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3.5 Markov State Process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3.5.1 Definition of Continuous-Time Markov Chain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3.5.2 Transition Behavior of Markovian State Processes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3.5.3 State Equations and State Probabilities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3.5.4 Examples of Transition Probability Densities</a:t>
            </a:r>
          </a:p>
          <a:p>
            <a:pPr marL="0" indent="0" defTabSz="268288">
              <a:lnSpc>
                <a:spcPct val="80000"/>
              </a:lnSpc>
              <a:buNone/>
            </a:pPr>
            <a:r>
              <a:rPr lang="en-US" sz="1600" b="0" dirty="0"/>
              <a:t>		3.5.5 Birth-and-Death Processes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990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5A21F-6845-4952-A0B7-C43362EDF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4908A-6020-4CC4-87EE-0D87BE88E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1C08F-DA7B-4D3A-9F5C-B6742590B8E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07D3B-5E96-4056-BF1E-CDC6A010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 Process and Renewal Process</a:t>
            </a:r>
          </a:p>
        </p:txBody>
      </p:sp>
    </p:spTree>
    <p:extLst>
      <p:ext uri="{BB962C8B-B14F-4D97-AF65-F5344CB8AC3E}">
        <p14:creationId xmlns:p14="http://schemas.microsoft.com/office/powerpoint/2010/main" val="59662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11353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/>
                  <a:t>Finite or infinite sequence of random points in time or occurrences (arrival times of customers)</a:t>
                </a:r>
              </a:p>
              <a:p>
                <a:r>
                  <a:rPr lang="en-US" noProof="0" dirty="0"/>
                  <a:t>Interarrival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 between customer arrivals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 may follow different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Arrival process described by interarrival times or number of arrivals in intervals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11353800" cy="5105400"/>
              </a:xfrm>
              <a:blipFill>
                <a:blip r:embed="rId4"/>
                <a:stretch>
                  <a:fillRect l="-215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E4AEA-58C6-43B8-88AE-08F9182EF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7073A5-D950-42FC-AE77-DEDB1F543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713451"/>
            <a:ext cx="10201013" cy="3431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247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Renewal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11353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/>
                  <a:t>Renewal process is a special point process</a:t>
                </a:r>
              </a:p>
              <a:p>
                <a:endParaRPr lang="en-US" noProof="0" dirty="0"/>
              </a:p>
              <a:p>
                <a:r>
                  <a:rPr lang="en-US" b="1" noProof="0" dirty="0">
                    <a:solidFill>
                      <a:schemeClr val="accent5"/>
                    </a:solidFill>
                  </a:rPr>
                  <a:t>Renewal process</a:t>
                </a:r>
                <a:r>
                  <a:rPr lang="en-US" noProof="0" dirty="0"/>
                  <a:t>: interarrival times are independently and identically distributed (</a:t>
                </a:r>
                <a:r>
                  <a:rPr lang="en-US" noProof="0" dirty="0" err="1"/>
                  <a:t>iid</a:t>
                </a:r>
                <a:r>
                  <a:rPr lang="en-US" noProof="0" dirty="0"/>
                  <a:t>)</a:t>
                </a:r>
                <a:br>
                  <a:rPr lang="en-US" noProof="0" dirty="0"/>
                </a:br>
                <a:r>
                  <a:rPr lang="en-US" noProof="0" dirty="0"/>
                  <a:t/>
                </a:r>
                <a:br>
                  <a:rPr lang="en-US" noProof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noProof="0" dirty="0"/>
              </a:p>
              <a:p>
                <a:endParaRPr lang="en-US" b="1" noProof="0" dirty="0">
                  <a:solidFill>
                    <a:schemeClr val="accent5"/>
                  </a:solidFill>
                </a:endParaRPr>
              </a:p>
              <a:p>
                <a:r>
                  <a:rPr lang="en-US" b="1" noProof="0" dirty="0">
                    <a:solidFill>
                      <a:schemeClr val="accent5"/>
                    </a:solidFill>
                  </a:rPr>
                  <a:t>Modified renewal process</a:t>
                </a:r>
                <a:r>
                  <a:rPr lang="en-US" noProof="0" dirty="0"/>
                  <a:t>: first interval deviates from other intervals</a:t>
                </a:r>
                <a:br>
                  <a:rPr lang="en-US" noProof="0" dirty="0"/>
                </a:br>
                <a:r>
                  <a:rPr lang="en-US" noProof="0" dirty="0"/>
                  <a:t/>
                </a:r>
                <a:br>
                  <a:rPr lang="en-US" noProof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=2,3,…</m:t>
                    </m:r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11353800" cy="5105400"/>
              </a:xfrm>
              <a:blipFill>
                <a:blip r:embed="rId4"/>
                <a:stretch>
                  <a:fillRect l="-215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E4AEA-58C6-43B8-88AE-08F9182EF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fld id="{59FBE6A8-3240-4D4F-954D-1570D87DA31A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7073A5-D950-42FC-AE77-DEDB1F543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100859"/>
            <a:ext cx="5705213" cy="19189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79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E549E-0496-4540-BC25-48AE7D4E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Recurrence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CC55B0E-69B8-437D-89C9-AD27A7294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Interarrival time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noProof="0" dirty="0"/>
                  <a:t> of a renewal process with mean interarrival time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Total number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of arrival events in the interval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[0;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is counted for a renewal process </a:t>
                </a:r>
              </a:p>
              <a:p>
                <a:r>
                  <a:rPr lang="en-US" noProof="0" dirty="0"/>
                  <a:t>Stochastic process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noProof="0" dirty="0"/>
                  <a:t> is referred to as </a:t>
                </a:r>
                <a:r>
                  <a:rPr lang="en-US" b="1" noProof="0" dirty="0">
                    <a:solidFill>
                      <a:schemeClr val="accent5"/>
                    </a:solidFill>
                  </a:rPr>
                  <a:t>counting process</a:t>
                </a:r>
              </a:p>
              <a:p>
                <a:endParaRPr lang="en-US" b="1" noProof="0" dirty="0">
                  <a:solidFill>
                    <a:schemeClr val="accent5"/>
                  </a:solidFill>
                </a:endParaRPr>
              </a:p>
              <a:p>
                <a:r>
                  <a:rPr lang="en-US" b="1" noProof="0" dirty="0">
                    <a:solidFill>
                      <a:schemeClr val="accent5"/>
                    </a:solidFill>
                  </a:rPr>
                  <a:t>Strong law for renewal processes: </a:t>
                </a:r>
                <a:r>
                  <a:rPr lang="en-US" noProof="0" dirty="0"/>
                  <a:t>With probability 1, the following relation between the arrival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noProof="0" dirty="0"/>
                  <a:t> and the mean interarrival time is observed</a:t>
                </a:r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We typically use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kern="0" noProof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noProof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b="0" i="1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000" b="0" i="1" kern="0" noProof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kern="0" noProof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kern="0" noProof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en-US" sz="2000" b="0" i="1" kern="0" noProof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kern="0" noProof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0" noProof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0" noProof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kern="0" noProof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kern="0" noProof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kern="0" noProof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noProof="0" dirty="0"/>
              </a:p>
              <a:p>
                <a:endParaRPr lang="en-US" b="1" noProof="0" dirty="0">
                  <a:solidFill>
                    <a:schemeClr val="accent5"/>
                  </a:solidFill>
                </a:endParaRPr>
              </a:p>
              <a:p>
                <a:endParaRPr lang="en-US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CC55B0E-69B8-437D-89C9-AD27A7294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" t="-477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BC618-FBBE-4452-9102-9CA73FFD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E41F31E-6A9E-44F1-8B98-196C0823076A}"/>
                  </a:ext>
                </a:extLst>
              </p:cNvPr>
              <p:cNvSpPr/>
              <p:nvPr/>
            </p:nvSpPr>
            <p:spPr bwMode="auto">
              <a:xfrm>
                <a:off x="4381500" y="3810000"/>
                <a:ext cx="34290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889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sz="2000" b="0" i="1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b="0" i="1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sz="2000" b="0" i="1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de-DE" sz="2000" b="0" i="1" ker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ker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b="0" i="1" ker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de-DE" sz="2000" b="0" i="1" ker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000" b="0" i="1" ker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srgbClr val="4D4D4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E41F31E-6A9E-44F1-8B98-196C08230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3810000"/>
                <a:ext cx="3429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79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69CA-6D67-4B65-A9F5-A17693B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Recurrence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B64373-E093-4E5A-9F2D-32AD0EE00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106680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/>
                  <a:t>Process is observed by an independent outside observer at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noProof="0" dirty="0"/>
                  <a:t> 	</a:t>
                </a:r>
                <a:r>
                  <a:rPr lang="en-US" b="1" noProof="0" dirty="0">
                    <a:solidFill>
                      <a:schemeClr val="accent5"/>
                    </a:solidFill>
                  </a:rPr>
                  <a:t>forward recurrence time</a:t>
                </a:r>
                <a:r>
                  <a:rPr lang="en-US" noProof="0" dirty="0"/>
                  <a:t>; interval from the observation time to the next arrival;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noProof="0" dirty="0"/>
                  <a:t> 	</a:t>
                </a:r>
                <a:r>
                  <a:rPr lang="en-US" b="1" noProof="0" dirty="0">
                    <a:solidFill>
                      <a:schemeClr val="accent5"/>
                    </a:solidFill>
                  </a:rPr>
                  <a:t>backward recurrence time</a:t>
                </a:r>
                <a:r>
                  <a:rPr lang="en-US" noProof="0" dirty="0"/>
                  <a:t>; interval from the last arrival to the observation time.</a:t>
                </a:r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Random observation time can be at any time: forward and backward recurrence time have same statistical properties </a:t>
                </a:r>
                <a:r>
                  <a:rPr lang="en-US" noProof="0" dirty="0">
                    <a:sym typeface="Wingdings" panose="05000000000000000000" pitchFamily="2" charset="2"/>
                  </a:rPr>
                  <a:t> </a:t>
                </a:r>
                <a:r>
                  <a:rPr lang="en-US" b="1" noProof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recurrence time </a:t>
                </a:r>
                <a:r>
                  <a:rPr lang="en-US" noProof="0" dirty="0">
                    <a:sym typeface="Wingdings" panose="05000000000000000000" pitchFamily="2" charset="2"/>
                  </a:rPr>
                  <a:t>is analyzed</a:t>
                </a:r>
                <a:r>
                  <a:rPr lang="en-US" noProof="0" dirty="0"/>
                  <a:t> for given </a:t>
                </a:r>
                <a:r>
                  <a:rPr lang="en-US" noProof="0" dirty="0" err="1"/>
                  <a:t>iat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B64373-E093-4E5A-9F2D-32AD0EE00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10668000" cy="5562600"/>
              </a:xfrm>
              <a:blipFill>
                <a:blip r:embed="rId2"/>
                <a:stretch>
                  <a:fillRect l="-229" t="-438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16FDAB-55E7-4B13-A59C-60D9D231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98DBB-BEBA-4F7C-8C7E-CE9415826A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1A5EFF-D642-450B-8D7D-D106C587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9215307" cy="30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B9F5A4-E2B7-461B-A035-D53D7EFDA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B64124-7DF4-478E-AE04-C255D6A50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1C08F-DA7B-4D3A-9F5C-B6742590B8E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A74B43-A27F-4A94-AD1F-37EF68B5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Analysis of Recurrence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99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45.2|27.3"/>
  <p:tag name="GENSWF_SLIDE_UID" val="{00DAFB36-C0C7-431E-99E9-93143B1A1BB3}:3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45.2|27.3"/>
  <p:tag name="GENSWF_SLIDE_UID" val="{00DAFB36-C0C7-431E-99E9-93143B1A1BB3}:3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BBD9382-1F10-433E-9970-FB919761AE3C}:1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57.2|22.8|26.1|16.7|27.8"/>
  <p:tag name="ISPRING_SLIDE_INDENT_LEVEL" val="1"/>
  <p:tag name="ISPRING_CUSTOM_TIMING_USED" val="0"/>
  <p:tag name="GENSWF_SLIDE_UID" val="{5DDD4AC4-0DC1-4DC2-B68D-EF3D57CD7151}:19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1.9|75.5|20.8|22|9.8|48.5|46.1|26.1|19.5"/>
  <p:tag name="ISPRING_SLIDE_INDENT_LEVEL" val="1"/>
  <p:tag name="ISPRING_CUSTOM_TIMING_USED" val="0"/>
  <p:tag name="GENSWF_SLIDE_UID" val="{DCF29E82-1D5E-4D7C-BA19-0AF9C32A0241}:19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|60.7|23.1|33.3"/>
  <p:tag name="GENSWF_SLIDE_UID" val="{E8CAC6BF-7D9B-4F7E-B052-72CCCABAE7DA}:3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23.1|48.9|16.1|59.8|52.6|13.3|18.1|6.5"/>
  <p:tag name="ISPRING_SLIDE_INDENT_LEVEL" val="1"/>
  <p:tag name="ISPRING_CUSTOM_TIMING_USED" val="0"/>
  <p:tag name="GENSWF_SLIDE_UID" val="{793F8B2E-B812-4EDE-8B2C-5911E143F53A}:1939"/>
</p:tagLst>
</file>

<file path=ppt/theme/theme1.xml><?xml version="1.0" encoding="utf-8"?>
<a:theme xmlns:a="http://schemas.openxmlformats.org/drawingml/2006/main" name="i3_powerpoint_2017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1F5394"/>
      </a:accent5>
      <a:accent6>
        <a:srgbClr val="70AD47"/>
      </a:accent6>
      <a:hlink>
        <a:srgbClr val="0563C1"/>
      </a:hlink>
      <a:folHlink>
        <a:srgbClr val="954F72"/>
      </a:folHlink>
    </a:clrScheme>
    <a:fontScheme name="i3_font_styl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2000" b="0" dirty="0">
            <a:solidFill>
              <a:schemeClr val="bg1"/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DC9CE8E7-E304-4EF4-A6EB-99A4F62FBDBA}" vid="{08FDE999-829D-4CCD-A438-DD68C14B5BA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Breitbild</PresentationFormat>
  <Paragraphs>143</Paragraphs>
  <Slides>14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Wingdings</vt:lpstr>
      <vt:lpstr>Arial</vt:lpstr>
      <vt:lpstr>Cambria Math</vt:lpstr>
      <vt:lpstr>Times New Roman</vt:lpstr>
      <vt:lpstr>Wingdings 3</vt:lpstr>
      <vt:lpstr>Segoe UI</vt:lpstr>
      <vt:lpstr>Arial Rounded MT Bold</vt:lpstr>
      <vt:lpstr>i3_powerpoint_2017</vt:lpstr>
      <vt:lpstr>Equation</vt:lpstr>
      <vt:lpstr>PowerPoint-Präsentation</vt:lpstr>
      <vt:lpstr>Disclaimer and Copyright Notice</vt:lpstr>
      <vt:lpstr>Chapter 3</vt:lpstr>
      <vt:lpstr>Point Process and Renewal Process</vt:lpstr>
      <vt:lpstr>Point Process</vt:lpstr>
      <vt:lpstr>Renewal Process</vt:lpstr>
      <vt:lpstr>Recurrence Time</vt:lpstr>
      <vt:lpstr>Recurrence Time</vt:lpstr>
      <vt:lpstr>Analysis of Recurrence Time</vt:lpstr>
      <vt:lpstr>Cumulative Distribution Function of Recurrence Time</vt:lpstr>
      <vt:lpstr>Recurrence Time: Proof</vt:lpstr>
      <vt:lpstr>Recurrence Time: Transform Domain</vt:lpstr>
      <vt:lpstr>Moments of Recurrence Time</vt:lpstr>
      <vt:lpstr>Moments of Recurrence Time: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Ch3.2 Renewal Processes</dc:title>
  <dc:creator>tobias.hossfeld@uni-wuerzburg.de</dc:creator>
  <cp:lastModifiedBy>Tobias Hoßfeld</cp:lastModifiedBy>
  <cp:revision>930</cp:revision>
  <dcterms:created xsi:type="dcterms:W3CDTF">2011-01-08T01:15:19Z</dcterms:created>
  <dcterms:modified xsi:type="dcterms:W3CDTF">2022-05-05T09:17:01Z</dcterms:modified>
</cp:coreProperties>
</file>