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EAD222"/>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00" autoAdjust="0"/>
    <p:restoredTop sz="94660"/>
  </p:normalViewPr>
  <p:slideViewPr>
    <p:cSldViewPr>
      <p:cViewPr varScale="1">
        <p:scale>
          <a:sx n="96" d="100"/>
          <a:sy n="96" d="100"/>
        </p:scale>
        <p:origin x="2322" y="72"/>
      </p:cViewPr>
      <p:guideLst>
        <p:guide orient="horz" pos="2160"/>
        <p:guide pos="2880"/>
      </p:guideLst>
    </p:cSldViewPr>
  </p:slideViewPr>
  <p:notesTextViewPr>
    <p:cViewPr>
      <p:scale>
        <a:sx n="1" d="1"/>
        <a:sy n="1" d="1"/>
      </p:scale>
      <p:origin x="0" y="0"/>
    </p:cViewPr>
  </p:notesTextViewPr>
  <p:notesViewPr>
    <p:cSldViewPr>
      <p:cViewPr varScale="1">
        <p:scale>
          <a:sx n="82" d="100"/>
          <a:sy n="82" d="100"/>
        </p:scale>
        <p:origin x="-318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6DAB35D-1E28-4BD6-80E6-9614D79FF38C}" type="datetimeFigureOut">
              <a:rPr lang="es-MX" smtClean="0"/>
              <a:t>26/02/2018</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s-MX" smtClean="0"/>
              <a:t>Confidencial</a:t>
            </a:r>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B2BF9A-488F-45A7-BBA1-098CB72F7570}" type="slidenum">
              <a:rPr lang="es-MX" smtClean="0"/>
              <a:t>‹#›</a:t>
            </a:fld>
            <a:endParaRPr lang="es-MX"/>
          </a:p>
        </p:txBody>
      </p:sp>
    </p:spTree>
    <p:extLst>
      <p:ext uri="{BB962C8B-B14F-4D97-AF65-F5344CB8AC3E}">
        <p14:creationId xmlns:p14="http://schemas.microsoft.com/office/powerpoint/2010/main" val="51565567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0F2DDD-B410-40F5-BA88-50135BE3CF91}" type="datetimeFigureOut">
              <a:rPr lang="es-MX" smtClean="0"/>
              <a:t>26/02/2018</a:t>
            </a:fld>
            <a:endParaRPr lang="es-MX"/>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s-MX" smtClean="0"/>
              <a:t>Confidencial</a:t>
            </a: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DC07EB-1720-47E5-8C4F-1F31A8D0EE87}" type="slidenum">
              <a:rPr lang="es-MX" smtClean="0"/>
              <a:t>‹#›</a:t>
            </a:fld>
            <a:endParaRPr lang="es-MX"/>
          </a:p>
        </p:txBody>
      </p:sp>
    </p:spTree>
    <p:extLst>
      <p:ext uri="{BB962C8B-B14F-4D97-AF65-F5344CB8AC3E}">
        <p14:creationId xmlns:p14="http://schemas.microsoft.com/office/powerpoint/2010/main" val="327401044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10"/>
          </p:nvPr>
        </p:nvSpPr>
        <p:spPr/>
        <p:txBody>
          <a:bodyPr/>
          <a:lstStyle/>
          <a:p>
            <a:fld id="{08DC07EB-1720-47E5-8C4F-1F31A8D0EE87}" type="slidenum">
              <a:rPr lang="es-MX" smtClean="0"/>
              <a:t>1</a:t>
            </a:fld>
            <a:endParaRPr lang="es-MX"/>
          </a:p>
        </p:txBody>
      </p:sp>
      <p:sp>
        <p:nvSpPr>
          <p:cNvPr id="5" name="Footer Placeholder 4"/>
          <p:cNvSpPr>
            <a:spLocks noGrp="1"/>
          </p:cNvSpPr>
          <p:nvPr>
            <p:ph type="ftr" sz="quarter" idx="11"/>
          </p:nvPr>
        </p:nvSpPr>
        <p:spPr/>
        <p:txBody>
          <a:bodyPr/>
          <a:lstStyle/>
          <a:p>
            <a:r>
              <a:rPr lang="es-MX" smtClean="0"/>
              <a:t>Confidencial</a:t>
            </a:r>
            <a:endParaRPr lang="es-MX"/>
          </a:p>
        </p:txBody>
      </p:sp>
    </p:spTree>
    <p:extLst>
      <p:ext uri="{BB962C8B-B14F-4D97-AF65-F5344CB8AC3E}">
        <p14:creationId xmlns:p14="http://schemas.microsoft.com/office/powerpoint/2010/main" val="3764628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Footer Placeholder 3"/>
          <p:cNvSpPr>
            <a:spLocks noGrp="1"/>
          </p:cNvSpPr>
          <p:nvPr>
            <p:ph type="ftr" sz="quarter" idx="10"/>
          </p:nvPr>
        </p:nvSpPr>
        <p:spPr/>
        <p:txBody>
          <a:bodyPr/>
          <a:lstStyle/>
          <a:p>
            <a:r>
              <a:rPr lang="es-MX" smtClean="0"/>
              <a:t>Confidencial</a:t>
            </a:r>
            <a:endParaRPr lang="es-MX"/>
          </a:p>
        </p:txBody>
      </p:sp>
      <p:sp>
        <p:nvSpPr>
          <p:cNvPr id="5" name="Slide Number Placeholder 4"/>
          <p:cNvSpPr>
            <a:spLocks noGrp="1"/>
          </p:cNvSpPr>
          <p:nvPr>
            <p:ph type="sldNum" sz="quarter" idx="11"/>
          </p:nvPr>
        </p:nvSpPr>
        <p:spPr/>
        <p:txBody>
          <a:bodyPr/>
          <a:lstStyle/>
          <a:p>
            <a:fld id="{08DC07EB-1720-47E5-8C4F-1F31A8D0EE87}" type="slidenum">
              <a:rPr lang="es-MX" smtClean="0"/>
              <a:t>2</a:t>
            </a:fld>
            <a:endParaRPr lang="es-MX"/>
          </a:p>
        </p:txBody>
      </p:sp>
    </p:spTree>
    <p:extLst>
      <p:ext uri="{BB962C8B-B14F-4D97-AF65-F5344CB8AC3E}">
        <p14:creationId xmlns:p14="http://schemas.microsoft.com/office/powerpoint/2010/main" val="1395411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08DC07EB-1720-47E5-8C4F-1F31A8D0EE87}" type="slidenum">
              <a:rPr lang="es-MX" smtClean="0"/>
              <a:t>3</a:t>
            </a:fld>
            <a:endParaRPr lang="es-MX"/>
          </a:p>
        </p:txBody>
      </p:sp>
      <p:sp>
        <p:nvSpPr>
          <p:cNvPr id="5" name="Footer Placeholder 4"/>
          <p:cNvSpPr>
            <a:spLocks noGrp="1"/>
          </p:cNvSpPr>
          <p:nvPr>
            <p:ph type="ftr" sz="quarter" idx="11"/>
          </p:nvPr>
        </p:nvSpPr>
        <p:spPr/>
        <p:txBody>
          <a:bodyPr/>
          <a:lstStyle/>
          <a:p>
            <a:r>
              <a:rPr lang="es-MX" smtClean="0"/>
              <a:t>Confidencial</a:t>
            </a:r>
            <a:endParaRPr lang="es-MX"/>
          </a:p>
        </p:txBody>
      </p:sp>
    </p:spTree>
    <p:extLst>
      <p:ext uri="{BB962C8B-B14F-4D97-AF65-F5344CB8AC3E}">
        <p14:creationId xmlns:p14="http://schemas.microsoft.com/office/powerpoint/2010/main" val="1582631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08DC07EB-1720-47E5-8C4F-1F31A8D0EE87}" type="slidenum">
              <a:rPr lang="es-MX" smtClean="0"/>
              <a:t>5</a:t>
            </a:fld>
            <a:endParaRPr lang="es-MX"/>
          </a:p>
        </p:txBody>
      </p:sp>
      <p:sp>
        <p:nvSpPr>
          <p:cNvPr id="5" name="Footer Placeholder 4"/>
          <p:cNvSpPr>
            <a:spLocks noGrp="1"/>
          </p:cNvSpPr>
          <p:nvPr>
            <p:ph type="ftr" sz="quarter" idx="11"/>
          </p:nvPr>
        </p:nvSpPr>
        <p:spPr/>
        <p:txBody>
          <a:bodyPr/>
          <a:lstStyle/>
          <a:p>
            <a:r>
              <a:rPr lang="es-MX" smtClean="0"/>
              <a:t>Confidencial</a:t>
            </a:r>
            <a:endParaRPr lang="es-MX"/>
          </a:p>
        </p:txBody>
      </p:sp>
    </p:spTree>
    <p:extLst>
      <p:ext uri="{BB962C8B-B14F-4D97-AF65-F5344CB8AC3E}">
        <p14:creationId xmlns:p14="http://schemas.microsoft.com/office/powerpoint/2010/main" val="2203703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08DC07EB-1720-47E5-8C4F-1F31A8D0EE87}" type="slidenum">
              <a:rPr lang="es-MX" smtClean="0"/>
              <a:t>6</a:t>
            </a:fld>
            <a:endParaRPr lang="es-MX"/>
          </a:p>
        </p:txBody>
      </p:sp>
      <p:sp>
        <p:nvSpPr>
          <p:cNvPr id="5" name="Footer Placeholder 4"/>
          <p:cNvSpPr>
            <a:spLocks noGrp="1"/>
          </p:cNvSpPr>
          <p:nvPr>
            <p:ph type="ftr" sz="quarter" idx="11"/>
          </p:nvPr>
        </p:nvSpPr>
        <p:spPr/>
        <p:txBody>
          <a:bodyPr/>
          <a:lstStyle/>
          <a:p>
            <a:r>
              <a:rPr lang="es-MX" smtClean="0"/>
              <a:t>Confidencial</a:t>
            </a:r>
            <a:endParaRPr lang="es-MX"/>
          </a:p>
        </p:txBody>
      </p:sp>
    </p:spTree>
    <p:extLst>
      <p:ext uri="{BB962C8B-B14F-4D97-AF65-F5344CB8AC3E}">
        <p14:creationId xmlns:p14="http://schemas.microsoft.com/office/powerpoint/2010/main" val="954664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MX"/>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MX"/>
          </a:p>
        </p:txBody>
      </p:sp>
      <p:sp>
        <p:nvSpPr>
          <p:cNvPr id="4" name="Date Placeholder 3"/>
          <p:cNvSpPr>
            <a:spLocks noGrp="1"/>
          </p:cNvSpPr>
          <p:nvPr>
            <p:ph type="dt" sz="half" idx="10"/>
          </p:nvPr>
        </p:nvSpPr>
        <p:spPr/>
        <p:txBody>
          <a:bodyPr/>
          <a:lstStyle>
            <a:lvl1pPr>
              <a:defRPr/>
            </a:lvl1pPr>
          </a:lstStyle>
          <a:p>
            <a:fld id="{A4034ED7-4975-44EE-9131-43F4C3B32838}" type="datetime1">
              <a:rPr lang="es-MX" smtClean="0"/>
              <a:t>26/02/2018</a:t>
            </a:fld>
            <a:endParaRPr lang="es-MX"/>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r>
              <a:rPr lang="es-MX" smtClean="0"/>
              <a:t>En revisión</a:t>
            </a:r>
            <a:endParaRPr lang="es-MX"/>
          </a:p>
        </p:txBody>
      </p:sp>
      <p:sp>
        <p:nvSpPr>
          <p:cNvPr id="6" name="Slide Number Placeholder 5"/>
          <p:cNvSpPr>
            <a:spLocks noGrp="1"/>
          </p:cNvSpPr>
          <p:nvPr>
            <p:ph type="sldNum" sz="quarter" idx="12"/>
          </p:nvPr>
        </p:nvSpPr>
        <p:spPr/>
        <p:txBody>
          <a:bodyPr/>
          <a:lstStyle>
            <a:lvl1pPr>
              <a:defRPr/>
            </a:lvl1pPr>
          </a:lstStyle>
          <a:p>
            <a:fld id="{CC3B6104-9020-4151-955C-700E0B607491}" type="slidenum">
              <a:rPr lang="es-MX" smtClean="0"/>
              <a:t>‹#›</a:t>
            </a:fld>
            <a:endParaRPr lang="es-MX"/>
          </a:p>
        </p:txBody>
      </p:sp>
    </p:spTree>
    <p:extLst>
      <p:ext uri="{BB962C8B-B14F-4D97-AF65-F5344CB8AC3E}">
        <p14:creationId xmlns:p14="http://schemas.microsoft.com/office/powerpoint/2010/main" val="4029806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lvl1pPr>
              <a:defRPr/>
            </a:lvl1pPr>
          </a:lstStyle>
          <a:p>
            <a:fld id="{1E6CAA60-D598-45DB-B708-BE8579DAD984}" type="datetime1">
              <a:rPr lang="es-MX" smtClean="0"/>
              <a:t>26/02/2018</a:t>
            </a:fld>
            <a:endParaRPr lang="es-MX"/>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r>
              <a:rPr lang="es-MX" smtClean="0"/>
              <a:t>En revisión</a:t>
            </a:r>
            <a:endParaRPr lang="es-MX"/>
          </a:p>
        </p:txBody>
      </p:sp>
      <p:sp>
        <p:nvSpPr>
          <p:cNvPr id="6" name="Slide Number Placeholder 5"/>
          <p:cNvSpPr>
            <a:spLocks noGrp="1"/>
          </p:cNvSpPr>
          <p:nvPr>
            <p:ph type="sldNum" sz="quarter" idx="12"/>
          </p:nvPr>
        </p:nvSpPr>
        <p:spPr/>
        <p:txBody>
          <a:bodyPr/>
          <a:lstStyle>
            <a:lvl1pPr>
              <a:defRPr/>
            </a:lvl1pPr>
          </a:lstStyle>
          <a:p>
            <a:fld id="{CC3B6104-9020-4151-955C-700E0B607491}" type="slidenum">
              <a:rPr lang="es-MX" smtClean="0"/>
              <a:t>‹#›</a:t>
            </a:fld>
            <a:endParaRPr lang="es-MX"/>
          </a:p>
        </p:txBody>
      </p:sp>
    </p:spTree>
    <p:extLst>
      <p:ext uri="{BB962C8B-B14F-4D97-AF65-F5344CB8AC3E}">
        <p14:creationId xmlns:p14="http://schemas.microsoft.com/office/powerpoint/2010/main" val="2629867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28604"/>
            <a:ext cx="2057400" cy="5697559"/>
          </a:xfrm>
        </p:spPr>
        <p:txBody>
          <a:bodyPr vert="eaVert"/>
          <a:lstStyle/>
          <a:p>
            <a:r>
              <a:rPr lang="en-US" smtClean="0"/>
              <a:t>Click to edit Master title style</a:t>
            </a:r>
            <a:endParaRPr lang="es-MX"/>
          </a:p>
        </p:txBody>
      </p:sp>
      <p:sp>
        <p:nvSpPr>
          <p:cNvPr id="3" name="Vertical Text Placeholder 2"/>
          <p:cNvSpPr>
            <a:spLocks noGrp="1"/>
          </p:cNvSpPr>
          <p:nvPr>
            <p:ph type="body" orient="vert" idx="1"/>
          </p:nvPr>
        </p:nvSpPr>
        <p:spPr>
          <a:xfrm>
            <a:off x="457200" y="428604"/>
            <a:ext cx="6019800" cy="56975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lvl1pPr>
              <a:defRPr/>
            </a:lvl1pPr>
          </a:lstStyle>
          <a:p>
            <a:fld id="{58AE9AC9-AE17-422C-A341-A9AC77F1FB5D}" type="datetime1">
              <a:rPr lang="es-MX" smtClean="0"/>
              <a:t>26/02/2018</a:t>
            </a:fld>
            <a:endParaRPr lang="es-MX"/>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r>
              <a:rPr lang="es-MX" smtClean="0"/>
              <a:t>En revisión</a:t>
            </a:r>
            <a:endParaRPr lang="es-MX"/>
          </a:p>
        </p:txBody>
      </p:sp>
      <p:sp>
        <p:nvSpPr>
          <p:cNvPr id="6" name="Slide Number Placeholder 5"/>
          <p:cNvSpPr>
            <a:spLocks noGrp="1"/>
          </p:cNvSpPr>
          <p:nvPr>
            <p:ph type="sldNum" sz="quarter" idx="12"/>
          </p:nvPr>
        </p:nvSpPr>
        <p:spPr/>
        <p:txBody>
          <a:bodyPr/>
          <a:lstStyle>
            <a:lvl1pPr>
              <a:defRPr/>
            </a:lvl1pPr>
          </a:lstStyle>
          <a:p>
            <a:fld id="{CC3B6104-9020-4151-955C-700E0B607491}" type="slidenum">
              <a:rPr lang="es-MX" smtClean="0"/>
              <a:t>‹#›</a:t>
            </a:fld>
            <a:endParaRPr lang="es-MX"/>
          </a:p>
        </p:txBody>
      </p:sp>
    </p:spTree>
    <p:extLst>
      <p:ext uri="{BB962C8B-B14F-4D97-AF65-F5344CB8AC3E}">
        <p14:creationId xmlns:p14="http://schemas.microsoft.com/office/powerpoint/2010/main" val="3344318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lvl1pPr>
              <a:defRPr/>
            </a:lvl1pPr>
          </a:lstStyle>
          <a:p>
            <a:fld id="{CD83EC0A-3F81-42A7-9D9E-E2B0A069E73D}" type="datetime1">
              <a:rPr lang="es-MX" smtClean="0"/>
              <a:t>26/02/2018</a:t>
            </a:fld>
            <a:endParaRPr lang="es-MX"/>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r>
              <a:rPr lang="es-MX" smtClean="0"/>
              <a:t>En revisión</a:t>
            </a:r>
            <a:endParaRPr lang="es-MX"/>
          </a:p>
        </p:txBody>
      </p:sp>
      <p:sp>
        <p:nvSpPr>
          <p:cNvPr id="6" name="Slide Number Placeholder 5"/>
          <p:cNvSpPr>
            <a:spLocks noGrp="1"/>
          </p:cNvSpPr>
          <p:nvPr>
            <p:ph type="sldNum" sz="quarter" idx="12"/>
          </p:nvPr>
        </p:nvSpPr>
        <p:spPr/>
        <p:txBody>
          <a:bodyPr/>
          <a:lstStyle>
            <a:lvl1pPr>
              <a:defRPr/>
            </a:lvl1pPr>
          </a:lstStyle>
          <a:p>
            <a:fld id="{CC3B6104-9020-4151-955C-700E0B607491}" type="slidenum">
              <a:rPr lang="es-MX" smtClean="0"/>
              <a:t>‹#›</a:t>
            </a:fld>
            <a:endParaRPr lang="es-MX"/>
          </a:p>
        </p:txBody>
      </p:sp>
    </p:spTree>
    <p:extLst>
      <p:ext uri="{BB962C8B-B14F-4D97-AF65-F5344CB8AC3E}">
        <p14:creationId xmlns:p14="http://schemas.microsoft.com/office/powerpoint/2010/main" val="1907929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6278579" cy="1362075"/>
          </a:xfrm>
          <a:noFill/>
          <a:ln>
            <a:noFill/>
          </a:ln>
        </p:spPr>
        <p:txBody>
          <a:bodyPr rtlCol="0" anchor="t">
            <a:noAutofit/>
          </a:bodyPr>
          <a:lstStyle>
            <a:lvl1pPr algn="l" defTabSz="914400" rtl="0" eaLnBrk="1" latinLnBrk="0" hangingPunct="1">
              <a:spcBef>
                <a:spcPct val="0"/>
              </a:spcBef>
              <a:buNone/>
              <a:defRPr lang="es-MX" sz="2400" b="1" kern="1200" cap="all" dirty="0" smtClean="0">
                <a:solidFill>
                  <a:schemeClr val="bg1">
                    <a:lumMod val="65000"/>
                  </a:schemeClr>
                </a:solidFill>
                <a:latin typeface="+mj-lt"/>
                <a:ea typeface="+mj-ea"/>
                <a:cs typeface="+mj-cs"/>
              </a:defRPr>
            </a:lvl1pPr>
          </a:lstStyle>
          <a:p>
            <a:r>
              <a:rPr lang="en-US" smtClean="0"/>
              <a:t>Click to edit Master title style</a:t>
            </a:r>
            <a:endParaRPr lang="es-MX" dirty="0"/>
          </a:p>
        </p:txBody>
      </p:sp>
      <p:sp>
        <p:nvSpPr>
          <p:cNvPr id="3" name="Text Placeholder 2"/>
          <p:cNvSpPr>
            <a:spLocks noGrp="1"/>
          </p:cNvSpPr>
          <p:nvPr>
            <p:ph type="body" idx="1"/>
          </p:nvPr>
        </p:nvSpPr>
        <p:spPr>
          <a:xfrm>
            <a:off x="722313" y="2906713"/>
            <a:ext cx="7772400" cy="1500187"/>
          </a:xfrm>
          <a:solidFill>
            <a:schemeClr val="tx2">
              <a:lumMod val="50000"/>
            </a:schemeClr>
          </a:solidFill>
        </p:spPr>
        <p:txBody>
          <a:bodyPr rtlCol="0">
            <a:noAutofit/>
          </a:bodyPr>
          <a:lstStyle>
            <a:lvl1pPr marL="0" indent="0" algn="l" defTabSz="914400" rtl="0" eaLnBrk="1" latinLnBrk="0" hangingPunct="1">
              <a:spcBef>
                <a:spcPct val="0"/>
              </a:spcBef>
              <a:buNone/>
              <a:defRPr lang="en-US" sz="3200" b="1" kern="1200" cap="all" dirty="0" smtClean="0">
                <a:solidFill>
                  <a:schemeClr val="bg1"/>
                </a:solidFill>
                <a:latin typeface="+mj-lt"/>
                <a:ea typeface="+mj-ea"/>
                <a:cs typeface="+mj-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C802106D-A145-4151-A827-C247C8860A05}" type="datetime1">
              <a:rPr lang="es-MX" smtClean="0"/>
              <a:t>26/02/2018</a:t>
            </a:fld>
            <a:endParaRPr lang="es-MX"/>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r>
              <a:rPr lang="es-MX" smtClean="0"/>
              <a:t>En revisión</a:t>
            </a:r>
            <a:endParaRPr lang="es-MX"/>
          </a:p>
        </p:txBody>
      </p:sp>
      <p:sp>
        <p:nvSpPr>
          <p:cNvPr id="6" name="Slide Number Placeholder 5"/>
          <p:cNvSpPr>
            <a:spLocks noGrp="1"/>
          </p:cNvSpPr>
          <p:nvPr>
            <p:ph type="sldNum" sz="quarter" idx="12"/>
          </p:nvPr>
        </p:nvSpPr>
        <p:spPr/>
        <p:txBody>
          <a:bodyPr/>
          <a:lstStyle>
            <a:lvl1pPr>
              <a:defRPr/>
            </a:lvl1pPr>
          </a:lstStyle>
          <a:p>
            <a:fld id="{CC3B6104-9020-4151-955C-700E0B607491}" type="slidenum">
              <a:rPr lang="es-MX" smtClean="0"/>
              <a:t>‹#›</a:t>
            </a:fld>
            <a:endParaRPr lang="es-MX"/>
          </a:p>
        </p:txBody>
      </p:sp>
    </p:spTree>
    <p:extLst>
      <p:ext uri="{BB962C8B-B14F-4D97-AF65-F5344CB8AC3E}">
        <p14:creationId xmlns:p14="http://schemas.microsoft.com/office/powerpoint/2010/main" val="370192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Date Placeholder 4"/>
          <p:cNvSpPr>
            <a:spLocks noGrp="1"/>
          </p:cNvSpPr>
          <p:nvPr>
            <p:ph type="dt" sz="half" idx="10"/>
          </p:nvPr>
        </p:nvSpPr>
        <p:spPr/>
        <p:txBody>
          <a:bodyPr/>
          <a:lstStyle>
            <a:lvl1pPr>
              <a:defRPr/>
            </a:lvl1pPr>
          </a:lstStyle>
          <a:p>
            <a:fld id="{C7927F7E-E879-43C6-B8DC-3C9271BAF157}" type="datetime1">
              <a:rPr lang="es-MX" smtClean="0"/>
              <a:t>26/02/2018</a:t>
            </a:fld>
            <a:endParaRPr lang="es-MX"/>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r>
              <a:rPr lang="es-MX" smtClean="0"/>
              <a:t>En revisión</a:t>
            </a:r>
            <a:endParaRPr lang="es-MX"/>
          </a:p>
        </p:txBody>
      </p:sp>
      <p:sp>
        <p:nvSpPr>
          <p:cNvPr id="7" name="Slide Number Placeholder 6"/>
          <p:cNvSpPr>
            <a:spLocks noGrp="1"/>
          </p:cNvSpPr>
          <p:nvPr>
            <p:ph type="sldNum" sz="quarter" idx="12"/>
          </p:nvPr>
        </p:nvSpPr>
        <p:spPr/>
        <p:txBody>
          <a:bodyPr/>
          <a:lstStyle>
            <a:lvl1pPr>
              <a:defRPr/>
            </a:lvl1pPr>
          </a:lstStyle>
          <a:p>
            <a:fld id="{CC3B6104-9020-4151-955C-700E0B607491}" type="slidenum">
              <a:rPr lang="es-MX" smtClean="0"/>
              <a:t>‹#›</a:t>
            </a:fld>
            <a:endParaRPr lang="es-MX"/>
          </a:p>
        </p:txBody>
      </p:sp>
    </p:spTree>
    <p:extLst>
      <p:ext uri="{BB962C8B-B14F-4D97-AF65-F5344CB8AC3E}">
        <p14:creationId xmlns:p14="http://schemas.microsoft.com/office/powerpoint/2010/main" val="96325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MX"/>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7" name="Date Placeholder 6"/>
          <p:cNvSpPr>
            <a:spLocks noGrp="1"/>
          </p:cNvSpPr>
          <p:nvPr>
            <p:ph type="dt" sz="half" idx="10"/>
          </p:nvPr>
        </p:nvSpPr>
        <p:spPr/>
        <p:txBody>
          <a:bodyPr/>
          <a:lstStyle>
            <a:lvl1pPr>
              <a:defRPr/>
            </a:lvl1pPr>
          </a:lstStyle>
          <a:p>
            <a:fld id="{80188F23-6E6F-418A-9069-BED143733964}" type="datetime1">
              <a:rPr lang="es-MX" smtClean="0"/>
              <a:t>26/02/2018</a:t>
            </a:fld>
            <a:endParaRPr lang="es-MX"/>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r>
              <a:rPr lang="es-MX" smtClean="0"/>
              <a:t>En revisión</a:t>
            </a:r>
            <a:endParaRPr lang="es-MX"/>
          </a:p>
        </p:txBody>
      </p:sp>
      <p:sp>
        <p:nvSpPr>
          <p:cNvPr id="9" name="Slide Number Placeholder 8"/>
          <p:cNvSpPr>
            <a:spLocks noGrp="1"/>
          </p:cNvSpPr>
          <p:nvPr>
            <p:ph type="sldNum" sz="quarter" idx="12"/>
          </p:nvPr>
        </p:nvSpPr>
        <p:spPr/>
        <p:txBody>
          <a:bodyPr/>
          <a:lstStyle>
            <a:lvl1pPr>
              <a:defRPr/>
            </a:lvl1pPr>
          </a:lstStyle>
          <a:p>
            <a:fld id="{CC3B6104-9020-4151-955C-700E0B607491}" type="slidenum">
              <a:rPr lang="es-MX" smtClean="0"/>
              <a:t>‹#›</a:t>
            </a:fld>
            <a:endParaRPr lang="es-MX"/>
          </a:p>
        </p:txBody>
      </p:sp>
    </p:spTree>
    <p:extLst>
      <p:ext uri="{BB962C8B-B14F-4D97-AF65-F5344CB8AC3E}">
        <p14:creationId xmlns:p14="http://schemas.microsoft.com/office/powerpoint/2010/main" val="2049822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Date Placeholder 2"/>
          <p:cNvSpPr>
            <a:spLocks noGrp="1"/>
          </p:cNvSpPr>
          <p:nvPr>
            <p:ph type="dt" sz="half" idx="10"/>
          </p:nvPr>
        </p:nvSpPr>
        <p:spPr/>
        <p:txBody>
          <a:bodyPr/>
          <a:lstStyle>
            <a:lvl1pPr>
              <a:defRPr/>
            </a:lvl1pPr>
          </a:lstStyle>
          <a:p>
            <a:fld id="{06788937-33BC-48A3-9735-14FDD8361386}" type="datetime1">
              <a:rPr lang="es-MX" smtClean="0"/>
              <a:t>26/02/2018</a:t>
            </a:fld>
            <a:endParaRPr lang="es-MX"/>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r>
              <a:rPr lang="es-MX" smtClean="0"/>
              <a:t>En revisión</a:t>
            </a:r>
            <a:endParaRPr lang="es-MX"/>
          </a:p>
        </p:txBody>
      </p:sp>
      <p:sp>
        <p:nvSpPr>
          <p:cNvPr id="5" name="Slide Number Placeholder 4"/>
          <p:cNvSpPr>
            <a:spLocks noGrp="1"/>
          </p:cNvSpPr>
          <p:nvPr>
            <p:ph type="sldNum" sz="quarter" idx="12"/>
          </p:nvPr>
        </p:nvSpPr>
        <p:spPr/>
        <p:txBody>
          <a:bodyPr/>
          <a:lstStyle>
            <a:lvl1pPr>
              <a:defRPr/>
            </a:lvl1pPr>
          </a:lstStyle>
          <a:p>
            <a:fld id="{CC3B6104-9020-4151-955C-700E0B607491}" type="slidenum">
              <a:rPr lang="es-MX" smtClean="0"/>
              <a:t>‹#›</a:t>
            </a:fld>
            <a:endParaRPr lang="es-MX"/>
          </a:p>
        </p:txBody>
      </p:sp>
    </p:spTree>
    <p:extLst>
      <p:ext uri="{BB962C8B-B14F-4D97-AF65-F5344CB8AC3E}">
        <p14:creationId xmlns:p14="http://schemas.microsoft.com/office/powerpoint/2010/main" val="2162921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C18E534-1865-4F2B-BFC2-807DE55D5753}" type="datetime1">
              <a:rPr lang="es-MX" smtClean="0"/>
              <a:t>26/02/2018</a:t>
            </a:fld>
            <a:endParaRPr lang="es-MX"/>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r>
              <a:rPr lang="es-MX" smtClean="0"/>
              <a:t>En revisión</a:t>
            </a:r>
            <a:endParaRPr lang="es-MX"/>
          </a:p>
        </p:txBody>
      </p:sp>
      <p:sp>
        <p:nvSpPr>
          <p:cNvPr id="4" name="Slide Number Placeholder 3"/>
          <p:cNvSpPr>
            <a:spLocks noGrp="1"/>
          </p:cNvSpPr>
          <p:nvPr>
            <p:ph type="sldNum" sz="quarter" idx="12"/>
          </p:nvPr>
        </p:nvSpPr>
        <p:spPr/>
        <p:txBody>
          <a:bodyPr/>
          <a:lstStyle>
            <a:lvl1pPr>
              <a:defRPr/>
            </a:lvl1pPr>
          </a:lstStyle>
          <a:p>
            <a:fld id="{CC3B6104-9020-4151-955C-700E0B607491}" type="slidenum">
              <a:rPr lang="es-MX" smtClean="0"/>
              <a:t>‹#›</a:t>
            </a:fld>
            <a:endParaRPr lang="es-MX"/>
          </a:p>
        </p:txBody>
      </p:sp>
    </p:spTree>
    <p:extLst>
      <p:ext uri="{BB962C8B-B14F-4D97-AF65-F5344CB8AC3E}">
        <p14:creationId xmlns:p14="http://schemas.microsoft.com/office/powerpoint/2010/main" val="29464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3008313" cy="1006496"/>
          </a:xfrm>
        </p:spPr>
        <p:txBody>
          <a:bodyPr anchor="b"/>
          <a:lstStyle>
            <a:lvl1pPr algn="l">
              <a:defRPr sz="2000" b="1"/>
            </a:lvl1pPr>
          </a:lstStyle>
          <a:p>
            <a:r>
              <a:rPr lang="en-US" smtClean="0"/>
              <a:t>Click to edit Master title style</a:t>
            </a:r>
            <a:endParaRPr lang="es-MX"/>
          </a:p>
        </p:txBody>
      </p:sp>
      <p:sp>
        <p:nvSpPr>
          <p:cNvPr id="3" name="Content Placeholder 2"/>
          <p:cNvSpPr>
            <a:spLocks noGrp="1"/>
          </p:cNvSpPr>
          <p:nvPr>
            <p:ph idx="1"/>
          </p:nvPr>
        </p:nvSpPr>
        <p:spPr>
          <a:xfrm>
            <a:off x="3575050" y="428604"/>
            <a:ext cx="5111750" cy="56975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B4FCAE6-0219-458A-A3F3-28C7DF3F1C76}" type="datetime1">
              <a:rPr lang="es-MX" smtClean="0"/>
              <a:t>26/02/2018</a:t>
            </a:fld>
            <a:endParaRPr lang="es-MX"/>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r>
              <a:rPr lang="es-MX" smtClean="0"/>
              <a:t>En revisión</a:t>
            </a:r>
            <a:endParaRPr lang="es-MX"/>
          </a:p>
        </p:txBody>
      </p:sp>
      <p:sp>
        <p:nvSpPr>
          <p:cNvPr id="7" name="Slide Number Placeholder 6"/>
          <p:cNvSpPr>
            <a:spLocks noGrp="1"/>
          </p:cNvSpPr>
          <p:nvPr>
            <p:ph type="sldNum" sz="quarter" idx="12"/>
          </p:nvPr>
        </p:nvSpPr>
        <p:spPr/>
        <p:txBody>
          <a:bodyPr/>
          <a:lstStyle>
            <a:lvl1pPr>
              <a:defRPr/>
            </a:lvl1pPr>
          </a:lstStyle>
          <a:p>
            <a:fld id="{CC3B6104-9020-4151-955C-700E0B607491}" type="slidenum">
              <a:rPr lang="es-MX" smtClean="0"/>
              <a:t>‹#›</a:t>
            </a:fld>
            <a:endParaRPr lang="es-MX"/>
          </a:p>
        </p:txBody>
      </p:sp>
    </p:spTree>
    <p:extLst>
      <p:ext uri="{BB962C8B-B14F-4D97-AF65-F5344CB8AC3E}">
        <p14:creationId xmlns:p14="http://schemas.microsoft.com/office/powerpoint/2010/main" val="661870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MX"/>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s-MX"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03E5655-A42D-42EF-93EA-A2014813857E}" type="datetime1">
              <a:rPr lang="es-MX" smtClean="0"/>
              <a:t>26/02/2018</a:t>
            </a:fld>
            <a:endParaRPr lang="es-MX"/>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r>
              <a:rPr lang="es-MX" smtClean="0"/>
              <a:t>En revisión</a:t>
            </a:r>
            <a:endParaRPr lang="es-MX"/>
          </a:p>
        </p:txBody>
      </p:sp>
      <p:sp>
        <p:nvSpPr>
          <p:cNvPr id="7" name="Slide Number Placeholder 6"/>
          <p:cNvSpPr>
            <a:spLocks noGrp="1"/>
          </p:cNvSpPr>
          <p:nvPr>
            <p:ph type="sldNum" sz="quarter" idx="12"/>
          </p:nvPr>
        </p:nvSpPr>
        <p:spPr/>
        <p:txBody>
          <a:bodyPr/>
          <a:lstStyle>
            <a:lvl1pPr>
              <a:defRPr/>
            </a:lvl1pPr>
          </a:lstStyle>
          <a:p>
            <a:fld id="{CC3B6104-9020-4151-955C-700E0B607491}" type="slidenum">
              <a:rPr lang="es-MX" smtClean="0"/>
              <a:t>‹#›</a:t>
            </a:fld>
            <a:endParaRPr lang="es-MX"/>
          </a:p>
        </p:txBody>
      </p:sp>
    </p:spTree>
    <p:extLst>
      <p:ext uri="{BB962C8B-B14F-4D97-AF65-F5344CB8AC3E}">
        <p14:creationId xmlns:p14="http://schemas.microsoft.com/office/powerpoint/2010/main" val="1957583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28625" y="560388"/>
            <a:ext cx="8358188"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s-MX"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s-MX" dirty="0"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fld id="{209124A2-9062-461F-95F7-84F33F667D3B}" type="datetime1">
              <a:rPr lang="es-MX" smtClean="0"/>
              <a:t>26/02/2018</a:t>
            </a:fld>
            <a:endParaRPr lang="es-MX"/>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fld id="{CC3B6104-9020-4151-955C-700E0B607491}" type="slidenum">
              <a:rPr lang="es-MX" smtClean="0"/>
              <a:t>‹#›</a:t>
            </a:fld>
            <a:endParaRPr lang="es-MX"/>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fontAlgn="base" hangingPunct="1">
        <a:spcBef>
          <a:spcPct val="0"/>
        </a:spcBef>
        <a:spcAft>
          <a:spcPct val="0"/>
        </a:spcAft>
        <a:defRPr sz="3600" kern="1200">
          <a:solidFill>
            <a:schemeClr val="tx1"/>
          </a:solidFill>
          <a:latin typeface="+mj-lt"/>
          <a:ea typeface="+mj-ea"/>
          <a:cs typeface="+mj-cs"/>
        </a:defRPr>
      </a:lvl1pPr>
      <a:lvl2pPr algn="l" rtl="0" eaLnBrk="1" fontAlgn="base" hangingPunct="1">
        <a:spcBef>
          <a:spcPct val="0"/>
        </a:spcBef>
        <a:spcAft>
          <a:spcPct val="0"/>
        </a:spcAft>
        <a:defRPr sz="3600">
          <a:solidFill>
            <a:schemeClr val="tx1"/>
          </a:solidFill>
          <a:latin typeface="Calibri" pitchFamily="34" charset="0"/>
        </a:defRPr>
      </a:lvl2pPr>
      <a:lvl3pPr algn="l" rtl="0" eaLnBrk="1" fontAlgn="base" hangingPunct="1">
        <a:spcBef>
          <a:spcPct val="0"/>
        </a:spcBef>
        <a:spcAft>
          <a:spcPct val="0"/>
        </a:spcAft>
        <a:defRPr sz="3600">
          <a:solidFill>
            <a:schemeClr val="tx1"/>
          </a:solidFill>
          <a:latin typeface="Calibri" pitchFamily="34" charset="0"/>
        </a:defRPr>
      </a:lvl3pPr>
      <a:lvl4pPr algn="l" rtl="0" eaLnBrk="1" fontAlgn="base" hangingPunct="1">
        <a:spcBef>
          <a:spcPct val="0"/>
        </a:spcBef>
        <a:spcAft>
          <a:spcPct val="0"/>
        </a:spcAft>
        <a:defRPr sz="3600">
          <a:solidFill>
            <a:schemeClr val="tx1"/>
          </a:solidFill>
          <a:latin typeface="Calibri" pitchFamily="34" charset="0"/>
        </a:defRPr>
      </a:lvl4pPr>
      <a:lvl5pPr algn="l" rtl="0" eaLnBrk="1" fontAlgn="base" hangingPunct="1">
        <a:spcBef>
          <a:spcPct val="0"/>
        </a:spcBef>
        <a:spcAft>
          <a:spcPct val="0"/>
        </a:spcAft>
        <a:defRPr sz="3600">
          <a:solidFill>
            <a:schemeClr val="tx1"/>
          </a:solidFill>
          <a:latin typeface="Calibri" pitchFamily="34" charset="0"/>
        </a:defRPr>
      </a:lvl5pPr>
      <a:lvl6pPr marL="457200" algn="l" rtl="0" eaLnBrk="1" fontAlgn="base" hangingPunct="1">
        <a:spcBef>
          <a:spcPct val="0"/>
        </a:spcBef>
        <a:spcAft>
          <a:spcPct val="0"/>
        </a:spcAft>
        <a:defRPr sz="3600">
          <a:solidFill>
            <a:schemeClr val="tx1"/>
          </a:solidFill>
          <a:latin typeface="Calibri" pitchFamily="34" charset="0"/>
        </a:defRPr>
      </a:lvl6pPr>
      <a:lvl7pPr marL="914400" algn="l" rtl="0" eaLnBrk="1" fontAlgn="base" hangingPunct="1">
        <a:spcBef>
          <a:spcPct val="0"/>
        </a:spcBef>
        <a:spcAft>
          <a:spcPct val="0"/>
        </a:spcAft>
        <a:defRPr sz="3600">
          <a:solidFill>
            <a:schemeClr val="tx1"/>
          </a:solidFill>
          <a:latin typeface="Calibri" pitchFamily="34" charset="0"/>
        </a:defRPr>
      </a:lvl7pPr>
      <a:lvl8pPr marL="1371600" algn="l" rtl="0" eaLnBrk="1" fontAlgn="base" hangingPunct="1">
        <a:spcBef>
          <a:spcPct val="0"/>
        </a:spcBef>
        <a:spcAft>
          <a:spcPct val="0"/>
        </a:spcAft>
        <a:defRPr sz="3600">
          <a:solidFill>
            <a:schemeClr val="tx1"/>
          </a:solidFill>
          <a:latin typeface="Calibri" pitchFamily="34" charset="0"/>
        </a:defRPr>
      </a:lvl8pPr>
      <a:lvl9pPr marL="1828800" algn="l" rtl="0" eaLnBrk="1" fontAlgn="base" hangingPunct="1">
        <a:spcBef>
          <a:spcPct val="0"/>
        </a:spcBef>
        <a:spcAft>
          <a:spcPct val="0"/>
        </a:spcAft>
        <a:defRPr sz="36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3.wmf"/><Relationship Id="rId5" Type="http://schemas.openxmlformats.org/officeDocument/2006/relationships/oleObject" Target="../embeddings/oleObject2.bin"/><Relationship Id="rId4" Type="http://schemas.openxmlformats.org/officeDocument/2006/relationships/image" Target="../media/image22.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wmf"/></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jpe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5.jpeg"/><Relationship Id="rId9"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wmf"/><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idx="1"/>
          </p:nvPr>
        </p:nvSpPr>
        <p:spPr/>
        <p:txBody>
          <a:bodyPr/>
          <a:lstStyle/>
          <a:p>
            <a:r>
              <a:rPr lang="es-MX" dirty="0" smtClean="0"/>
              <a:t>RETIRO PARCIAL POR DESEMPLEO IMSS - App</a:t>
            </a:r>
            <a:endParaRPr lang="es-MX" dirty="0"/>
          </a:p>
          <a:p>
            <a:pPr algn="r"/>
            <a:r>
              <a:rPr lang="es-MX" dirty="0" smtClean="0"/>
              <a:t>	</a:t>
            </a:r>
            <a:endParaRPr lang="es-MX" sz="2000" dirty="0"/>
          </a:p>
        </p:txBody>
      </p:sp>
      <p:sp>
        <p:nvSpPr>
          <p:cNvPr id="4" name="TextBox 3"/>
          <p:cNvSpPr txBox="1"/>
          <p:nvPr/>
        </p:nvSpPr>
        <p:spPr>
          <a:xfrm>
            <a:off x="5652120" y="4427820"/>
            <a:ext cx="2808312" cy="369332"/>
          </a:xfrm>
          <a:prstGeom prst="rect">
            <a:avLst/>
          </a:prstGeom>
          <a:noFill/>
        </p:spPr>
        <p:txBody>
          <a:bodyPr wrap="square" rtlCol="0">
            <a:spAutoFit/>
          </a:bodyPr>
          <a:lstStyle/>
          <a:p>
            <a:pPr algn="r"/>
            <a:r>
              <a:rPr lang="es-MX" dirty="0" smtClean="0"/>
              <a:t>Enero 2018</a:t>
            </a:r>
            <a:endParaRPr lang="es-MX" dirty="0"/>
          </a:p>
        </p:txBody>
      </p:sp>
      <p:sp>
        <p:nvSpPr>
          <p:cNvPr id="2" name="Footer Placeholder 1"/>
          <p:cNvSpPr>
            <a:spLocks noGrp="1"/>
          </p:cNvSpPr>
          <p:nvPr>
            <p:ph type="ftr" sz="quarter" idx="11"/>
          </p:nvPr>
        </p:nvSpPr>
        <p:spPr>
          <a:xfrm>
            <a:off x="107504" y="6520259"/>
            <a:ext cx="2895600" cy="365125"/>
          </a:xfrm>
        </p:spPr>
        <p:txBody>
          <a:bodyPr/>
          <a:lstStyle/>
          <a:p>
            <a:pPr algn="ctr"/>
            <a:r>
              <a:rPr lang="es-MX" dirty="0" smtClean="0">
                <a:solidFill>
                  <a:schemeClr val="bg1">
                    <a:lumMod val="50000"/>
                  </a:schemeClr>
                </a:solidFill>
              </a:rPr>
              <a:t>Confidencial</a:t>
            </a:r>
            <a:endParaRPr lang="es-MX" dirty="0">
              <a:solidFill>
                <a:schemeClr val="bg1">
                  <a:lumMod val="50000"/>
                </a:schemeClr>
              </a:solidFill>
            </a:endParaRPr>
          </a:p>
        </p:txBody>
      </p:sp>
      <p:sp>
        <p:nvSpPr>
          <p:cNvPr id="5" name="Slide Number Placeholder 4"/>
          <p:cNvSpPr>
            <a:spLocks noGrp="1"/>
          </p:cNvSpPr>
          <p:nvPr>
            <p:ph type="sldNum" sz="quarter" idx="12"/>
          </p:nvPr>
        </p:nvSpPr>
        <p:spPr>
          <a:xfrm>
            <a:off x="6553200" y="6525344"/>
            <a:ext cx="2133600" cy="365125"/>
          </a:xfrm>
        </p:spPr>
        <p:txBody>
          <a:bodyPr/>
          <a:lstStyle/>
          <a:p>
            <a:fld id="{CC3B6104-9020-4151-955C-700E0B607491}" type="slidenum">
              <a:rPr lang="es-MX" smtClean="0"/>
              <a:t>1</a:t>
            </a:fld>
            <a:endParaRPr lang="es-MX"/>
          </a:p>
        </p:txBody>
      </p:sp>
      <p:sp>
        <p:nvSpPr>
          <p:cNvPr id="6" name="Footer Placeholder 1"/>
          <p:cNvSpPr txBox="1">
            <a:spLocks/>
          </p:cNvSpPr>
          <p:nvPr/>
        </p:nvSpPr>
        <p:spPr>
          <a:xfrm>
            <a:off x="3276600" y="6525344"/>
            <a:ext cx="2895600" cy="365125"/>
          </a:xfrm>
          <a:prstGeom prst="rect">
            <a:avLst/>
          </a:prstGeom>
        </p:spPr>
        <p:txBody>
          <a:bodyPr/>
          <a:lstStyle>
            <a:defPPr>
              <a:defRPr lang="es-MX"/>
            </a:defPPr>
            <a:lvl1pPr marL="0" algn="l" defTabSz="914400" rtl="0" eaLnBrk="1" fontAlgn="auto" latinLnBrk="0" hangingPunct="1">
              <a:spcBef>
                <a:spcPts val="0"/>
              </a:spcBef>
              <a:spcAft>
                <a:spcPts val="0"/>
              </a:spcAft>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dirty="0" smtClean="0">
                <a:solidFill>
                  <a:schemeClr val="bg1">
                    <a:lumMod val="50000"/>
                  </a:schemeClr>
                </a:solidFill>
              </a:rPr>
              <a:t>Aprobado</a:t>
            </a:r>
            <a:endParaRPr lang="es-MX" dirty="0">
              <a:solidFill>
                <a:schemeClr val="bg1">
                  <a:lumMod val="50000"/>
                </a:schemeClr>
              </a:solidFill>
            </a:endParaRPr>
          </a:p>
        </p:txBody>
      </p:sp>
    </p:spTree>
    <p:extLst>
      <p:ext uri="{BB962C8B-B14F-4D97-AF65-F5344CB8AC3E}">
        <p14:creationId xmlns:p14="http://schemas.microsoft.com/office/powerpoint/2010/main" val="778130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320" y="620688"/>
            <a:ext cx="8358188" cy="439737"/>
          </a:xfrm>
        </p:spPr>
        <p:txBody>
          <a:bodyPr/>
          <a:lstStyle/>
          <a:p>
            <a:r>
              <a:rPr lang="es-MX" dirty="0" smtClean="0"/>
              <a:t>Premisas</a:t>
            </a:r>
            <a:endParaRPr lang="es-MX" dirty="0"/>
          </a:p>
        </p:txBody>
      </p:sp>
      <p:sp>
        <p:nvSpPr>
          <p:cNvPr id="5" name="Content Placeholder 2"/>
          <p:cNvSpPr>
            <a:spLocks noGrp="1"/>
          </p:cNvSpPr>
          <p:nvPr>
            <p:ph idx="1"/>
          </p:nvPr>
        </p:nvSpPr>
        <p:spPr>
          <a:xfrm>
            <a:off x="467544" y="1124744"/>
            <a:ext cx="8229600" cy="4968552"/>
          </a:xfrm>
        </p:spPr>
        <p:txBody>
          <a:bodyPr/>
          <a:lstStyle/>
          <a:p>
            <a:pPr algn="just"/>
            <a:r>
              <a:rPr lang="es-MX" sz="1800" dirty="0" smtClean="0"/>
              <a:t>El Ahorrador deberá acercarse a la Administradora para solicitar el RETIRO PARCIAL POR DESEMPLEO IMSS como lo hace actualmente. El Retiro por APP corresponde a las parcialidades posteriores al primer pago (2° pago en adelante).</a:t>
            </a:r>
          </a:p>
          <a:p>
            <a:pPr algn="just"/>
            <a:endParaRPr lang="es-MX" sz="1800" dirty="0"/>
          </a:p>
          <a:p>
            <a:pPr algn="just"/>
            <a:r>
              <a:rPr lang="es-MX" sz="1800" dirty="0"/>
              <a:t>Los únicos Ahorradores que tendrán derecho a solicitar retiro </a:t>
            </a:r>
            <a:r>
              <a:rPr lang="es-MX" sz="1800" dirty="0" smtClean="0"/>
              <a:t>parcial </a:t>
            </a:r>
            <a:r>
              <a:rPr lang="es-MX" sz="1800" dirty="0"/>
              <a:t>por desempleo IMSS, serán aquellos que tengan tipo de afiliación IMSS</a:t>
            </a:r>
            <a:r>
              <a:rPr lang="es-MX" sz="1800" dirty="0" smtClean="0"/>
              <a:t>.</a:t>
            </a:r>
          </a:p>
          <a:p>
            <a:pPr algn="just"/>
            <a:endParaRPr lang="es-MX" sz="1800" dirty="0" smtClean="0"/>
          </a:p>
          <a:p>
            <a:pPr algn="just"/>
            <a:r>
              <a:rPr lang="es-MX" sz="1800" dirty="0" smtClean="0"/>
              <a:t>Las solicitudes de parcialidades tramitadas a través de Afore Móvil deberán convivir con las parcialidades que pudiera realizar el ahorrador de forma presencial.</a:t>
            </a:r>
          </a:p>
          <a:p>
            <a:pPr algn="just"/>
            <a:endParaRPr lang="es-MX" sz="1800" dirty="0" smtClean="0"/>
          </a:p>
          <a:p>
            <a:pPr algn="just"/>
            <a:r>
              <a:rPr lang="es-MX" sz="1800" dirty="0" smtClean="0"/>
              <a:t>Para poder recibir Notificación para disposición de Retiro de Parcialidad, el Ahorrador deberá contar una aplicación activa con un perfil de servicios Básico.</a:t>
            </a:r>
          </a:p>
          <a:p>
            <a:pPr algn="just"/>
            <a:endParaRPr lang="es-MX" sz="1800" dirty="0"/>
          </a:p>
          <a:p>
            <a:pPr algn="just"/>
            <a:r>
              <a:rPr lang="es-MX" sz="1800" dirty="0" smtClean="0"/>
              <a:t>La Administradora será la responsable de enviar la notificación de encuesta al Ahorrador dentro de los 5 días naturales previos a la fecha correspondiente del pago de la parcialidad.</a:t>
            </a:r>
          </a:p>
          <a:p>
            <a:pPr algn="just"/>
            <a:endParaRPr lang="es-MX" sz="1800" dirty="0" smtClean="0"/>
          </a:p>
        </p:txBody>
      </p:sp>
      <p:sp>
        <p:nvSpPr>
          <p:cNvPr id="3" name="Rectangle 2"/>
          <p:cNvSpPr/>
          <p:nvPr/>
        </p:nvSpPr>
        <p:spPr>
          <a:xfrm>
            <a:off x="2286000" y="2274838"/>
            <a:ext cx="4572000" cy="369332"/>
          </a:xfrm>
          <a:prstGeom prst="rect">
            <a:avLst/>
          </a:prstGeom>
        </p:spPr>
        <p:txBody>
          <a:bodyPr>
            <a:spAutoFit/>
          </a:bodyPr>
          <a:lstStyle/>
          <a:p>
            <a:pPr algn="just"/>
            <a:endParaRPr lang="es-MX" dirty="0">
              <a:solidFill>
                <a:srgbClr val="0000FF"/>
              </a:solidFill>
            </a:endParaRPr>
          </a:p>
        </p:txBody>
      </p:sp>
      <p:sp>
        <p:nvSpPr>
          <p:cNvPr id="6" name="Slide Number Placeholder 5"/>
          <p:cNvSpPr>
            <a:spLocks noGrp="1"/>
          </p:cNvSpPr>
          <p:nvPr>
            <p:ph type="sldNum" sz="quarter" idx="12"/>
          </p:nvPr>
        </p:nvSpPr>
        <p:spPr>
          <a:xfrm>
            <a:off x="6553200" y="6520259"/>
            <a:ext cx="2133600" cy="365125"/>
          </a:xfrm>
        </p:spPr>
        <p:txBody>
          <a:bodyPr/>
          <a:lstStyle/>
          <a:p>
            <a:fld id="{CC3B6104-9020-4151-955C-700E0B607491}" type="slidenum">
              <a:rPr lang="es-MX" smtClean="0"/>
              <a:t>10</a:t>
            </a:fld>
            <a:endParaRPr lang="es-MX"/>
          </a:p>
        </p:txBody>
      </p:sp>
      <p:sp>
        <p:nvSpPr>
          <p:cNvPr id="7" name="Footer Placeholder 1"/>
          <p:cNvSpPr txBox="1">
            <a:spLocks/>
          </p:cNvSpPr>
          <p:nvPr/>
        </p:nvSpPr>
        <p:spPr>
          <a:xfrm>
            <a:off x="107504" y="6520259"/>
            <a:ext cx="2895600" cy="365125"/>
          </a:xfrm>
          <a:prstGeom prst="rect">
            <a:avLst/>
          </a:prstGeom>
        </p:spPr>
        <p:txBody>
          <a:bodyPr/>
          <a:lstStyle>
            <a:defPPr>
              <a:defRPr lang="es-MX"/>
            </a:defPPr>
            <a:lvl1pPr marL="0" algn="l" defTabSz="914400" rtl="0" eaLnBrk="1" fontAlgn="auto" latinLnBrk="0" hangingPunct="1">
              <a:spcBef>
                <a:spcPts val="0"/>
              </a:spcBef>
              <a:spcAft>
                <a:spcPts val="0"/>
              </a:spcAft>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mtClean="0">
                <a:solidFill>
                  <a:schemeClr val="bg1">
                    <a:lumMod val="50000"/>
                  </a:schemeClr>
                </a:solidFill>
              </a:rPr>
              <a:t>Confidencial</a:t>
            </a:r>
            <a:endParaRPr lang="es-MX" dirty="0">
              <a:solidFill>
                <a:schemeClr val="bg1">
                  <a:lumMod val="50000"/>
                </a:schemeClr>
              </a:solidFill>
            </a:endParaRPr>
          </a:p>
        </p:txBody>
      </p:sp>
      <p:sp>
        <p:nvSpPr>
          <p:cNvPr id="8" name="Footer Placeholder 1"/>
          <p:cNvSpPr txBox="1">
            <a:spLocks/>
          </p:cNvSpPr>
          <p:nvPr/>
        </p:nvSpPr>
        <p:spPr>
          <a:xfrm>
            <a:off x="3276600" y="6525344"/>
            <a:ext cx="2895600" cy="365125"/>
          </a:xfrm>
          <a:prstGeom prst="rect">
            <a:avLst/>
          </a:prstGeom>
        </p:spPr>
        <p:txBody>
          <a:bodyPr/>
          <a:lstStyle>
            <a:defPPr>
              <a:defRPr lang="es-MX"/>
            </a:defPPr>
            <a:lvl1pPr marL="0" algn="l" defTabSz="914400" rtl="0" eaLnBrk="1" fontAlgn="auto" latinLnBrk="0" hangingPunct="1">
              <a:spcBef>
                <a:spcPts val="0"/>
              </a:spcBef>
              <a:spcAft>
                <a:spcPts val="0"/>
              </a:spcAft>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dirty="0" smtClean="0">
                <a:solidFill>
                  <a:schemeClr val="bg1">
                    <a:lumMod val="50000"/>
                  </a:schemeClr>
                </a:solidFill>
              </a:rPr>
              <a:t>Aprobado</a:t>
            </a:r>
            <a:endParaRPr lang="es-MX" dirty="0">
              <a:solidFill>
                <a:schemeClr val="bg1">
                  <a:lumMod val="50000"/>
                </a:schemeClr>
              </a:solidFill>
            </a:endParaRPr>
          </a:p>
        </p:txBody>
      </p:sp>
    </p:spTree>
    <p:extLst>
      <p:ext uri="{BB962C8B-B14F-4D97-AF65-F5344CB8AC3E}">
        <p14:creationId xmlns:p14="http://schemas.microsoft.com/office/powerpoint/2010/main" val="558630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320" y="620688"/>
            <a:ext cx="8358188" cy="439737"/>
          </a:xfrm>
        </p:spPr>
        <p:txBody>
          <a:bodyPr/>
          <a:lstStyle/>
          <a:p>
            <a:r>
              <a:rPr lang="es-MX" dirty="0" smtClean="0"/>
              <a:t>Premisas</a:t>
            </a:r>
            <a:endParaRPr lang="es-MX" dirty="0"/>
          </a:p>
        </p:txBody>
      </p:sp>
      <p:sp>
        <p:nvSpPr>
          <p:cNvPr id="5" name="Content Placeholder 2"/>
          <p:cNvSpPr>
            <a:spLocks noGrp="1"/>
          </p:cNvSpPr>
          <p:nvPr>
            <p:ph idx="1"/>
          </p:nvPr>
        </p:nvSpPr>
        <p:spPr>
          <a:xfrm>
            <a:off x="457200" y="1340768"/>
            <a:ext cx="8229600" cy="4968552"/>
          </a:xfrm>
        </p:spPr>
        <p:txBody>
          <a:bodyPr/>
          <a:lstStyle/>
          <a:p>
            <a:pPr algn="just"/>
            <a:r>
              <a:rPr lang="es-MX" sz="1800" dirty="0" smtClean="0"/>
              <a:t>Se </a:t>
            </a:r>
            <a:r>
              <a:rPr lang="es-MX" sz="1800" dirty="0"/>
              <a:t>notificará a la Administradora por medio de archivo batch </a:t>
            </a:r>
            <a:r>
              <a:rPr lang="es-MX" sz="1800" dirty="0" smtClean="0"/>
              <a:t>Operación 20 «Notificación </a:t>
            </a:r>
            <a:r>
              <a:rPr lang="es-MX" sz="1800" dirty="0"/>
              <a:t>de </a:t>
            </a:r>
            <a:r>
              <a:rPr lang="es-MX" sz="1800" dirty="0" smtClean="0"/>
              <a:t>folio </a:t>
            </a:r>
            <a:r>
              <a:rPr lang="es-MX" sz="1800" dirty="0"/>
              <a:t>facial» el </a:t>
            </a:r>
            <a:r>
              <a:rPr lang="es-MX" sz="1800" dirty="0" smtClean="0"/>
              <a:t>folio </a:t>
            </a:r>
            <a:r>
              <a:rPr lang="es-MX" sz="1800" dirty="0"/>
              <a:t>asignado y </a:t>
            </a:r>
            <a:r>
              <a:rPr lang="es-MX" sz="1800" dirty="0" smtClean="0"/>
              <a:t>que deberá ser </a:t>
            </a:r>
            <a:r>
              <a:rPr lang="es-MX" sz="1800" dirty="0"/>
              <a:t>incluido en la </a:t>
            </a:r>
            <a:r>
              <a:rPr lang="es-MX" sz="1800" dirty="0" smtClean="0"/>
              <a:t>Notificación de pago de parcialidades. </a:t>
            </a:r>
            <a:r>
              <a:rPr lang="es-MX" sz="1800" dirty="0"/>
              <a:t>La notificación a las Administradoras será todos los </a:t>
            </a:r>
            <a:r>
              <a:rPr lang="es-MX" sz="1800" dirty="0" smtClean="0"/>
              <a:t>días hábiles </a:t>
            </a:r>
            <a:r>
              <a:rPr lang="es-MX" sz="1800" dirty="0"/>
              <a:t>a las </a:t>
            </a:r>
            <a:r>
              <a:rPr lang="es-MX" sz="1800" dirty="0" smtClean="0"/>
              <a:t>13:00 horas.</a:t>
            </a:r>
          </a:p>
          <a:p>
            <a:pPr algn="just"/>
            <a:endParaRPr lang="es-MX" sz="1800" dirty="0"/>
          </a:p>
          <a:p>
            <a:pPr algn="just"/>
            <a:endParaRPr lang="es-MX" sz="1800" dirty="0" smtClean="0"/>
          </a:p>
          <a:p>
            <a:pPr algn="just"/>
            <a:endParaRPr lang="es-MX" sz="1600" dirty="0" smtClean="0"/>
          </a:p>
          <a:p>
            <a:pPr algn="just"/>
            <a:r>
              <a:rPr lang="es-MX" sz="1800" dirty="0" smtClean="0"/>
              <a:t>Se </a:t>
            </a:r>
            <a:r>
              <a:rPr lang="es-MX" sz="1800" dirty="0"/>
              <a:t>actualiza </a:t>
            </a:r>
            <a:r>
              <a:rPr lang="es-MX" sz="1800" dirty="0" err="1"/>
              <a:t>layout</a:t>
            </a:r>
            <a:r>
              <a:rPr lang="es-MX" sz="1800" dirty="0"/>
              <a:t> </a:t>
            </a:r>
            <a:r>
              <a:rPr lang="es-MX" sz="1800" dirty="0" smtClean="0"/>
              <a:t>de notificación del Pago de parcialidades </a:t>
            </a:r>
            <a:r>
              <a:rPr lang="es-MX" sz="1800" dirty="0" err="1" smtClean="0"/>
              <a:t>Op</a:t>
            </a:r>
            <a:r>
              <a:rPr lang="es-MX" sz="1800" dirty="0" smtClean="0"/>
              <a:t>. 85 para que considere el Folio asignado por APP.</a:t>
            </a:r>
          </a:p>
          <a:p>
            <a:pPr lvl="1" algn="just"/>
            <a:r>
              <a:rPr lang="es-MX" sz="1200" dirty="0" smtClean="0"/>
              <a:t>Considerando un nuevo campo </a:t>
            </a:r>
            <a:r>
              <a:rPr lang="es-MX" sz="1200" b="1" dirty="0" err="1" smtClean="0"/>
              <a:t>origenRetiro</a:t>
            </a:r>
            <a:r>
              <a:rPr lang="es-MX" sz="1200" dirty="0" smtClean="0"/>
              <a:t> el cual se incorpora al </a:t>
            </a:r>
            <a:r>
              <a:rPr lang="es-MX" sz="1200" dirty="0" err="1" smtClean="0"/>
              <a:t>Filler</a:t>
            </a:r>
            <a:r>
              <a:rPr lang="es-MX" sz="1200" dirty="0" smtClean="0"/>
              <a:t> definido en el Detalle de la Operación actual para no impactar las Administradoras que no estén incorporadas a la APP.</a:t>
            </a:r>
          </a:p>
          <a:p>
            <a:pPr marL="457200" lvl="1" indent="0" algn="just">
              <a:buNone/>
            </a:pPr>
            <a:r>
              <a:rPr lang="es-MX" sz="1200" dirty="0" smtClean="0"/>
              <a:t>	Se deberá recibir: </a:t>
            </a:r>
            <a:r>
              <a:rPr lang="es-MX" sz="1200" b="1" dirty="0" smtClean="0"/>
              <a:t>' </a:t>
            </a:r>
            <a:r>
              <a:rPr lang="es-MX" sz="1200" b="1" dirty="0"/>
              <a:t>' (espacios) </a:t>
            </a:r>
            <a:r>
              <a:rPr lang="es-MX" sz="1200" dirty="0"/>
              <a:t>Solicitud </a:t>
            </a:r>
            <a:r>
              <a:rPr lang="es-MX" sz="1200" dirty="0" smtClean="0"/>
              <a:t>Ventanilla o</a:t>
            </a:r>
            <a:r>
              <a:rPr lang="es-MX" sz="1200" b="1" dirty="0" smtClean="0"/>
              <a:t> </a:t>
            </a:r>
            <a:r>
              <a:rPr lang="es-MX" sz="1200" b="1" dirty="0"/>
              <a:t>01 </a:t>
            </a:r>
            <a:r>
              <a:rPr lang="es-MX" sz="1200" dirty="0"/>
              <a:t>Solicitud </a:t>
            </a:r>
            <a:r>
              <a:rPr lang="es-MX" sz="1200" dirty="0" smtClean="0"/>
              <a:t>APP</a:t>
            </a:r>
          </a:p>
          <a:p>
            <a:pPr lvl="1" algn="just">
              <a:buFontTx/>
              <a:buChar char="-"/>
            </a:pPr>
            <a:r>
              <a:rPr lang="es-MX" sz="1200" dirty="0" smtClean="0"/>
              <a:t>Se realizan validaciones </a:t>
            </a:r>
            <a:r>
              <a:rPr lang="es-MX" sz="1200" dirty="0"/>
              <a:t>para </a:t>
            </a:r>
            <a:r>
              <a:rPr lang="es-MX" sz="1200" dirty="0" smtClean="0"/>
              <a:t>Folio </a:t>
            </a:r>
            <a:r>
              <a:rPr lang="es-MX" sz="1200" dirty="0"/>
              <a:t>de Pago de </a:t>
            </a:r>
            <a:r>
              <a:rPr lang="es-MX" sz="1200" dirty="0" smtClean="0"/>
              <a:t>Parcialidad de acuerdo a </a:t>
            </a:r>
            <a:r>
              <a:rPr lang="es-MX" sz="1200" dirty="0" err="1" smtClean="0"/>
              <a:t>origenRetiro</a:t>
            </a:r>
            <a:r>
              <a:rPr lang="es-MX" sz="1200" dirty="0" smtClean="0"/>
              <a:t>.</a:t>
            </a:r>
          </a:p>
          <a:p>
            <a:pPr marL="914400" lvl="2" indent="0" algn="just">
              <a:buNone/>
            </a:pPr>
            <a:r>
              <a:rPr lang="es-MX" sz="1000" dirty="0" smtClean="0"/>
              <a:t>Cuando </a:t>
            </a:r>
            <a:r>
              <a:rPr lang="es-MX" sz="1000" dirty="0"/>
              <a:t>ID 12=" " (espacios) se deben considerar validaciones de sello Biométrico actuales</a:t>
            </a:r>
          </a:p>
          <a:p>
            <a:pPr marL="914400" lvl="2" indent="0" algn="just">
              <a:buNone/>
            </a:pPr>
            <a:r>
              <a:rPr lang="es-MX" sz="1000" dirty="0"/>
              <a:t>Cuando ID 12=01 se deben considerar las siguientes validaciones:</a:t>
            </a:r>
          </a:p>
          <a:p>
            <a:pPr marL="1371600" lvl="3" indent="0" algn="just">
              <a:buNone/>
            </a:pPr>
            <a:r>
              <a:rPr lang="es-MX" sz="900" dirty="0"/>
              <a:t>- </a:t>
            </a:r>
            <a:r>
              <a:rPr lang="es-MX" sz="900" dirty="0" smtClean="0"/>
              <a:t>Sello/Folio</a:t>
            </a:r>
            <a:endParaRPr lang="es-MX" sz="900" dirty="0"/>
          </a:p>
          <a:p>
            <a:pPr marL="1371600" lvl="3" indent="0" algn="just">
              <a:buNone/>
            </a:pPr>
            <a:r>
              <a:rPr lang="es-MX" sz="900" dirty="0"/>
              <a:t>- Corresponda a la CURP del Ahorrador</a:t>
            </a:r>
          </a:p>
          <a:p>
            <a:pPr marL="1371600" lvl="3" indent="0" algn="just">
              <a:buNone/>
            </a:pPr>
            <a:r>
              <a:rPr lang="es-MX" sz="900" dirty="0"/>
              <a:t>- Cuente con Expediente móvil activo.</a:t>
            </a:r>
            <a:endParaRPr lang="es-MX" sz="900" dirty="0" smtClean="0"/>
          </a:p>
          <a:p>
            <a:pPr lvl="1" algn="just">
              <a:buFontTx/>
              <a:buChar char="-"/>
            </a:pPr>
            <a:r>
              <a:rPr lang="es-MX" sz="1200" dirty="0" smtClean="0"/>
              <a:t>La CURP </a:t>
            </a:r>
            <a:r>
              <a:rPr lang="es-MX" sz="1200" dirty="0"/>
              <a:t>del Agente de Servicio </a:t>
            </a:r>
            <a:r>
              <a:rPr lang="es-MX" sz="1200" dirty="0" smtClean="0"/>
              <a:t>se considera como opcional cuando </a:t>
            </a:r>
            <a:r>
              <a:rPr lang="es-MX" sz="1200" dirty="0" err="1" smtClean="0"/>
              <a:t>origenRetiro</a:t>
            </a:r>
            <a:r>
              <a:rPr lang="es-MX" sz="1200" dirty="0" smtClean="0"/>
              <a:t>=01</a:t>
            </a:r>
            <a:endParaRPr lang="es-MX" sz="1600" dirty="0"/>
          </a:p>
        </p:txBody>
      </p:sp>
      <p:sp>
        <p:nvSpPr>
          <p:cNvPr id="3" name="Rectangle 2"/>
          <p:cNvSpPr/>
          <p:nvPr/>
        </p:nvSpPr>
        <p:spPr>
          <a:xfrm>
            <a:off x="2286000" y="2274838"/>
            <a:ext cx="4572000" cy="369332"/>
          </a:xfrm>
          <a:prstGeom prst="rect">
            <a:avLst/>
          </a:prstGeom>
        </p:spPr>
        <p:txBody>
          <a:bodyPr>
            <a:spAutoFit/>
          </a:bodyPr>
          <a:lstStyle/>
          <a:p>
            <a:pPr algn="just"/>
            <a:endParaRPr lang="es-MX" dirty="0">
              <a:solidFill>
                <a:srgbClr val="0000FF"/>
              </a:solidFill>
            </a:endParaRPr>
          </a:p>
        </p:txBody>
      </p:sp>
      <p:sp>
        <p:nvSpPr>
          <p:cNvPr id="6" name="Slide Number Placeholder 5"/>
          <p:cNvSpPr>
            <a:spLocks noGrp="1"/>
          </p:cNvSpPr>
          <p:nvPr>
            <p:ph type="sldNum" sz="quarter" idx="12"/>
          </p:nvPr>
        </p:nvSpPr>
        <p:spPr>
          <a:xfrm>
            <a:off x="6553200" y="6520259"/>
            <a:ext cx="2133600" cy="365125"/>
          </a:xfrm>
        </p:spPr>
        <p:txBody>
          <a:bodyPr/>
          <a:lstStyle/>
          <a:p>
            <a:fld id="{CC3B6104-9020-4151-955C-700E0B607491}" type="slidenum">
              <a:rPr lang="es-MX" smtClean="0"/>
              <a:t>11</a:t>
            </a:fld>
            <a:endParaRPr lang="es-MX"/>
          </a:p>
        </p:txBody>
      </p:sp>
      <p:sp>
        <p:nvSpPr>
          <p:cNvPr id="8" name="Footer Placeholder 1"/>
          <p:cNvSpPr txBox="1">
            <a:spLocks/>
          </p:cNvSpPr>
          <p:nvPr/>
        </p:nvSpPr>
        <p:spPr>
          <a:xfrm>
            <a:off x="107504" y="6520259"/>
            <a:ext cx="2895600" cy="365125"/>
          </a:xfrm>
          <a:prstGeom prst="rect">
            <a:avLst/>
          </a:prstGeom>
        </p:spPr>
        <p:txBody>
          <a:bodyPr/>
          <a:lstStyle>
            <a:defPPr>
              <a:defRPr lang="es-MX"/>
            </a:defPPr>
            <a:lvl1pPr marL="0" algn="l" defTabSz="914400" rtl="0" eaLnBrk="1" fontAlgn="auto" latinLnBrk="0" hangingPunct="1">
              <a:spcBef>
                <a:spcPts val="0"/>
              </a:spcBef>
              <a:spcAft>
                <a:spcPts val="0"/>
              </a:spcAft>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mtClean="0">
                <a:solidFill>
                  <a:schemeClr val="bg1">
                    <a:lumMod val="50000"/>
                  </a:schemeClr>
                </a:solidFill>
              </a:rPr>
              <a:t>Confidencial</a:t>
            </a:r>
            <a:endParaRPr lang="es-MX" dirty="0">
              <a:solidFill>
                <a:schemeClr val="bg1">
                  <a:lumMod val="50000"/>
                </a:schemeClr>
              </a:solidFill>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3505690409"/>
              </p:ext>
            </p:extLst>
          </p:nvPr>
        </p:nvGraphicFramePr>
        <p:xfrm>
          <a:off x="7162800" y="5085184"/>
          <a:ext cx="914400" cy="771525"/>
        </p:xfrm>
        <a:graphic>
          <a:graphicData uri="http://schemas.openxmlformats.org/presentationml/2006/ole">
            <mc:AlternateContent xmlns:mc="http://schemas.openxmlformats.org/markup-compatibility/2006">
              <mc:Choice xmlns:v="urn:schemas-microsoft-com:vml" Requires="v">
                <p:oleObj spid="_x0000_s1110"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7162800" y="5085184"/>
                        <a:ext cx="914400" cy="771525"/>
                      </a:xfrm>
                      <a:prstGeom prst="rect">
                        <a:avLst/>
                      </a:prstGeom>
                      <a:solidFill>
                        <a:srgbClr val="FFFFCC"/>
                      </a:solidFill>
                    </p:spPr>
                  </p:pic>
                </p:oleObj>
              </mc:Fallback>
            </mc:AlternateContent>
          </a:graphicData>
        </a:graphic>
      </p:graphicFrame>
      <p:sp>
        <p:nvSpPr>
          <p:cNvPr id="10" name="Footer Placeholder 1"/>
          <p:cNvSpPr txBox="1">
            <a:spLocks/>
          </p:cNvSpPr>
          <p:nvPr/>
        </p:nvSpPr>
        <p:spPr>
          <a:xfrm>
            <a:off x="3276600" y="6525344"/>
            <a:ext cx="2895600" cy="365125"/>
          </a:xfrm>
          <a:prstGeom prst="rect">
            <a:avLst/>
          </a:prstGeom>
        </p:spPr>
        <p:txBody>
          <a:bodyPr/>
          <a:lstStyle>
            <a:defPPr>
              <a:defRPr lang="es-MX"/>
            </a:defPPr>
            <a:lvl1pPr marL="0" algn="l" defTabSz="914400" rtl="0" eaLnBrk="1" fontAlgn="auto" latinLnBrk="0" hangingPunct="1">
              <a:spcBef>
                <a:spcPts val="0"/>
              </a:spcBef>
              <a:spcAft>
                <a:spcPts val="0"/>
              </a:spcAft>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dirty="0" smtClean="0">
                <a:solidFill>
                  <a:schemeClr val="bg1">
                    <a:lumMod val="50000"/>
                  </a:schemeClr>
                </a:solidFill>
              </a:rPr>
              <a:t>Aprobado</a:t>
            </a:r>
            <a:endParaRPr lang="es-MX" dirty="0">
              <a:solidFill>
                <a:schemeClr val="bg1">
                  <a:lumMod val="50000"/>
                </a:schemeClr>
              </a:solidFill>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4085285390"/>
              </p:ext>
            </p:extLst>
          </p:nvPr>
        </p:nvGraphicFramePr>
        <p:xfrm>
          <a:off x="3923928" y="2598571"/>
          <a:ext cx="914400" cy="771525"/>
        </p:xfrm>
        <a:graphic>
          <a:graphicData uri="http://schemas.openxmlformats.org/presentationml/2006/ole">
            <mc:AlternateContent xmlns:mc="http://schemas.openxmlformats.org/markup-compatibility/2006">
              <mc:Choice xmlns:v="urn:schemas-microsoft-com:vml" Requires="v">
                <p:oleObj spid="_x0000_s1111"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3923928" y="2598571"/>
                        <a:ext cx="914400" cy="771525"/>
                      </a:xfrm>
                      <a:prstGeom prst="rect">
                        <a:avLst/>
                      </a:prstGeom>
                      <a:solidFill>
                        <a:srgbClr val="FFFFCC"/>
                      </a:solidFill>
                    </p:spPr>
                  </p:pic>
                </p:oleObj>
              </mc:Fallback>
            </mc:AlternateContent>
          </a:graphicData>
        </a:graphic>
      </p:graphicFrame>
    </p:spTree>
    <p:extLst>
      <p:ext uri="{BB962C8B-B14F-4D97-AF65-F5344CB8AC3E}">
        <p14:creationId xmlns:p14="http://schemas.microsoft.com/office/powerpoint/2010/main" val="19656154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320" y="620688"/>
            <a:ext cx="8358188" cy="439737"/>
          </a:xfrm>
        </p:spPr>
        <p:txBody>
          <a:bodyPr/>
          <a:lstStyle/>
          <a:p>
            <a:r>
              <a:rPr lang="es-MX" dirty="0" smtClean="0"/>
              <a:t>Premisas</a:t>
            </a:r>
            <a:endParaRPr lang="es-MX" dirty="0"/>
          </a:p>
        </p:txBody>
      </p:sp>
      <p:sp>
        <p:nvSpPr>
          <p:cNvPr id="3" name="Content Placeholder 2"/>
          <p:cNvSpPr>
            <a:spLocks noGrp="1"/>
          </p:cNvSpPr>
          <p:nvPr>
            <p:ph idx="1"/>
          </p:nvPr>
        </p:nvSpPr>
        <p:spPr>
          <a:xfrm>
            <a:off x="323528" y="1412776"/>
            <a:ext cx="8589640" cy="4968552"/>
          </a:xfrm>
        </p:spPr>
        <p:txBody>
          <a:bodyPr/>
          <a:lstStyle/>
          <a:p>
            <a:pPr algn="just"/>
            <a:r>
              <a:rPr lang="es-MX" sz="1800" dirty="0" smtClean="0"/>
              <a:t>De acuerdo a la normatividad establecida en la CUO:</a:t>
            </a:r>
          </a:p>
          <a:p>
            <a:pPr marL="400050" lvl="1" indent="0">
              <a:buNone/>
            </a:pPr>
            <a:endParaRPr lang="es-MX" sz="1800" b="1" dirty="0"/>
          </a:p>
          <a:p>
            <a:pPr marL="400050" lvl="1" indent="0">
              <a:buNone/>
            </a:pPr>
            <a:r>
              <a:rPr lang="es-MX" sz="1200" b="1" dirty="0" smtClean="0"/>
              <a:t>Artículo </a:t>
            </a:r>
            <a:r>
              <a:rPr lang="es-MX" sz="1200" b="1" dirty="0"/>
              <a:t>428. </a:t>
            </a:r>
            <a:r>
              <a:rPr lang="es-MX" sz="1200" dirty="0"/>
              <a:t>Tratándose de Trabajadores que opten por el beneficio previsto en el artículo 191 fracción II, inciso b) de la Ley del Seguro Social 97, las Administradoras deberán realizar los pagos que correspondan </a:t>
            </a:r>
            <a:r>
              <a:rPr lang="es-MX" sz="1200" b="1" dirty="0"/>
              <a:t>de acuerdo con las instrucciones que para tal efecto hubiere señalado el Trabajador en la solicitud de Retiros Parciales por Desempleo </a:t>
            </a:r>
            <a:r>
              <a:rPr lang="es-MX" sz="1200" dirty="0"/>
              <a:t>en </a:t>
            </a:r>
            <a:r>
              <a:rPr lang="es-MX" sz="1200" b="1" dirty="0"/>
              <a:t>máximo </a:t>
            </a:r>
            <a:r>
              <a:rPr lang="es-MX" sz="1200" dirty="0"/>
              <a:t>seis mensualidades, </a:t>
            </a:r>
            <a:r>
              <a:rPr lang="es-MX" sz="1200" b="1" dirty="0"/>
              <a:t>con montos proporcionales</a:t>
            </a:r>
            <a:r>
              <a:rPr lang="es-MX" sz="1200" dirty="0"/>
              <a:t>, la primera de las cuales podrá ser </a:t>
            </a:r>
            <a:r>
              <a:rPr lang="es-MX" sz="1200" b="1" dirty="0"/>
              <a:t>hasta </a:t>
            </a:r>
            <a:r>
              <a:rPr lang="es-MX" sz="1200" dirty="0"/>
              <a:t>por un monto de treinta días de su último salario base de cotización a solicitud de </a:t>
            </a:r>
            <a:r>
              <a:rPr lang="es-MX" sz="1200" b="1" dirty="0"/>
              <a:t>que el </a:t>
            </a:r>
            <a:r>
              <a:rPr lang="es-MX" sz="1200" dirty="0"/>
              <a:t>Trabajador no se hubiere reincorporado a laborar durante el plazo de entrega de los </a:t>
            </a:r>
            <a:r>
              <a:rPr lang="es-MX" sz="1200" dirty="0" smtClean="0"/>
              <a:t>recursos.</a:t>
            </a:r>
          </a:p>
          <a:p>
            <a:pPr marL="400050" lvl="1" indent="0">
              <a:buNone/>
            </a:pPr>
            <a:endParaRPr lang="es-MX" sz="1200" dirty="0" smtClean="0"/>
          </a:p>
          <a:p>
            <a:pPr marL="400050" lvl="1" indent="0">
              <a:buNone/>
            </a:pPr>
            <a:r>
              <a:rPr lang="es-MX" sz="1200" dirty="0" smtClean="0"/>
              <a:t>Las </a:t>
            </a:r>
            <a:r>
              <a:rPr lang="es-MX" sz="1200" dirty="0"/>
              <a:t>Administradoras deberán cerciorarse del estado de desempleo del Trabajador, previo a realizar el pago de cada mensualidad. </a:t>
            </a:r>
          </a:p>
          <a:p>
            <a:pPr marL="400050" lvl="1" indent="0">
              <a:buNone/>
            </a:pPr>
            <a:r>
              <a:rPr lang="es-MX" sz="1200" dirty="0" smtClean="0"/>
              <a:t>Para </a:t>
            </a:r>
            <a:r>
              <a:rPr lang="es-MX" sz="1200" dirty="0"/>
              <a:t>dichos casos, las Administradoras deberán autenticar la identidad del Trabajador y llevar a cabo la obtención de la manifestación de que subsiste el estado del desempleo del Trabajador a partir del uso de la </a:t>
            </a:r>
            <a:r>
              <a:rPr lang="es-MX" sz="1200" b="1" dirty="0"/>
              <a:t>Aplicación </a:t>
            </a:r>
            <a:r>
              <a:rPr lang="es-MX" sz="1200" b="1" dirty="0" smtClean="0"/>
              <a:t>Móvil</a:t>
            </a:r>
            <a:r>
              <a:rPr lang="es-MX" sz="1200" dirty="0" smtClean="0"/>
              <a:t>.</a:t>
            </a:r>
            <a:endParaRPr lang="es-MX" sz="1200" dirty="0"/>
          </a:p>
          <a:p>
            <a:pPr marL="400050" lvl="1" indent="0">
              <a:buNone/>
            </a:pPr>
            <a:r>
              <a:rPr lang="es-MX" sz="1200" dirty="0" smtClean="0"/>
              <a:t> </a:t>
            </a:r>
          </a:p>
          <a:p>
            <a:pPr marL="400050" lvl="1" indent="0">
              <a:buNone/>
            </a:pPr>
            <a:r>
              <a:rPr lang="es-MX" sz="1200" dirty="0" smtClean="0"/>
              <a:t>En </a:t>
            </a:r>
            <a:r>
              <a:rPr lang="es-MX" sz="1200" dirty="0"/>
              <a:t>caso de resultar exitosa la autenticación a partir de la </a:t>
            </a:r>
            <a:r>
              <a:rPr lang="es-MX" sz="1200" b="1" dirty="0"/>
              <a:t>Aplicación Móvil</a:t>
            </a:r>
            <a:r>
              <a:rPr lang="es-MX" sz="1200" dirty="0"/>
              <a:t>, las Administradoras deberán verificar con el IMSS, a través de las Empresas Operadoras, el estado de desempleo del Trabajador, que en caso de subsistir, deberá proceder a efectuar el pago de la mensualidad </a:t>
            </a:r>
            <a:r>
              <a:rPr lang="es-MX" sz="1200" dirty="0" smtClean="0"/>
              <a:t>correspondiente.</a:t>
            </a:r>
            <a:endParaRPr lang="es-MX" sz="1200" dirty="0"/>
          </a:p>
          <a:p>
            <a:pPr marL="400050" lvl="1" indent="0">
              <a:buNone/>
            </a:pPr>
            <a:endParaRPr lang="es-MX" sz="1200" dirty="0" smtClean="0"/>
          </a:p>
          <a:p>
            <a:pPr marL="400050" lvl="1" indent="0">
              <a:buNone/>
            </a:pPr>
            <a:r>
              <a:rPr lang="es-MX" sz="1200" dirty="0" smtClean="0"/>
              <a:t>En </a:t>
            </a:r>
            <a:r>
              <a:rPr lang="es-MX" sz="1200" dirty="0"/>
              <a:t>caso de que el Trabajador no pueda o no </a:t>
            </a:r>
            <a:r>
              <a:rPr lang="es-MX" sz="1200" dirty="0" smtClean="0"/>
              <a:t>desee emplear </a:t>
            </a:r>
            <a:r>
              <a:rPr lang="es-MX" sz="1200" dirty="0"/>
              <a:t>la </a:t>
            </a:r>
            <a:r>
              <a:rPr lang="es-MX" sz="1200" b="1" dirty="0"/>
              <a:t>Aplicación Móvil</a:t>
            </a:r>
            <a:r>
              <a:rPr lang="es-MX" sz="1200" dirty="0"/>
              <a:t>, éste deberá acudir ante la Administradora a manifestar, bajo protesta de decir verdad, que subsiste su estado de desempleo, dentro de los cinco días naturales previos y cinco días posteriores a la fecha en que deba realizarse el pago de la siguiente mensualidad.</a:t>
            </a:r>
          </a:p>
          <a:p>
            <a:pPr algn="just"/>
            <a:endParaRPr lang="es-MX" sz="2000" dirty="0"/>
          </a:p>
          <a:p>
            <a:pPr algn="just"/>
            <a:endParaRPr lang="es-MX" sz="2000" dirty="0" smtClean="0"/>
          </a:p>
          <a:p>
            <a:pPr algn="just"/>
            <a:endParaRPr lang="es-MX" sz="2000" dirty="0" smtClean="0"/>
          </a:p>
          <a:p>
            <a:pPr marL="0" indent="0" algn="just">
              <a:buNone/>
            </a:pPr>
            <a:endParaRPr lang="es-MX" sz="2000" dirty="0"/>
          </a:p>
        </p:txBody>
      </p:sp>
      <p:sp>
        <p:nvSpPr>
          <p:cNvPr id="5" name="Slide Number Placeholder 4"/>
          <p:cNvSpPr>
            <a:spLocks noGrp="1"/>
          </p:cNvSpPr>
          <p:nvPr>
            <p:ph type="sldNum" sz="quarter" idx="12"/>
          </p:nvPr>
        </p:nvSpPr>
        <p:spPr>
          <a:xfrm>
            <a:off x="6553200" y="6520259"/>
            <a:ext cx="2133600" cy="365125"/>
          </a:xfrm>
        </p:spPr>
        <p:txBody>
          <a:bodyPr/>
          <a:lstStyle/>
          <a:p>
            <a:fld id="{CC3B6104-9020-4151-955C-700E0B607491}" type="slidenum">
              <a:rPr lang="es-MX" smtClean="0"/>
              <a:t>12</a:t>
            </a:fld>
            <a:endParaRPr lang="es-MX"/>
          </a:p>
        </p:txBody>
      </p:sp>
      <p:sp>
        <p:nvSpPr>
          <p:cNvPr id="6" name="Footer Placeholder 1"/>
          <p:cNvSpPr txBox="1">
            <a:spLocks/>
          </p:cNvSpPr>
          <p:nvPr/>
        </p:nvSpPr>
        <p:spPr>
          <a:xfrm>
            <a:off x="107504" y="6520259"/>
            <a:ext cx="2895600" cy="365125"/>
          </a:xfrm>
          <a:prstGeom prst="rect">
            <a:avLst/>
          </a:prstGeom>
        </p:spPr>
        <p:txBody>
          <a:bodyPr/>
          <a:lstStyle>
            <a:defPPr>
              <a:defRPr lang="es-MX"/>
            </a:defPPr>
            <a:lvl1pPr marL="0" algn="l" defTabSz="914400" rtl="0" eaLnBrk="1" fontAlgn="auto" latinLnBrk="0" hangingPunct="1">
              <a:spcBef>
                <a:spcPts val="0"/>
              </a:spcBef>
              <a:spcAft>
                <a:spcPts val="0"/>
              </a:spcAft>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mtClean="0">
                <a:solidFill>
                  <a:schemeClr val="bg1">
                    <a:lumMod val="50000"/>
                  </a:schemeClr>
                </a:solidFill>
              </a:rPr>
              <a:t>Confidencial</a:t>
            </a:r>
            <a:endParaRPr lang="es-MX" dirty="0">
              <a:solidFill>
                <a:schemeClr val="bg1">
                  <a:lumMod val="50000"/>
                </a:schemeClr>
              </a:solidFill>
            </a:endParaRPr>
          </a:p>
        </p:txBody>
      </p:sp>
      <p:sp>
        <p:nvSpPr>
          <p:cNvPr id="7" name="Footer Placeholder 1"/>
          <p:cNvSpPr txBox="1">
            <a:spLocks/>
          </p:cNvSpPr>
          <p:nvPr/>
        </p:nvSpPr>
        <p:spPr>
          <a:xfrm>
            <a:off x="3276600" y="6525344"/>
            <a:ext cx="2895600" cy="365125"/>
          </a:xfrm>
          <a:prstGeom prst="rect">
            <a:avLst/>
          </a:prstGeom>
        </p:spPr>
        <p:txBody>
          <a:bodyPr/>
          <a:lstStyle>
            <a:defPPr>
              <a:defRPr lang="es-MX"/>
            </a:defPPr>
            <a:lvl1pPr marL="0" algn="l" defTabSz="914400" rtl="0" eaLnBrk="1" fontAlgn="auto" latinLnBrk="0" hangingPunct="1">
              <a:spcBef>
                <a:spcPts val="0"/>
              </a:spcBef>
              <a:spcAft>
                <a:spcPts val="0"/>
              </a:spcAft>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dirty="0" smtClean="0">
                <a:solidFill>
                  <a:schemeClr val="bg1">
                    <a:lumMod val="50000"/>
                  </a:schemeClr>
                </a:solidFill>
              </a:rPr>
              <a:t>Aprobado</a:t>
            </a:r>
            <a:endParaRPr lang="es-MX" dirty="0">
              <a:solidFill>
                <a:schemeClr val="bg1">
                  <a:lumMod val="50000"/>
                </a:schemeClr>
              </a:solidFill>
            </a:endParaRPr>
          </a:p>
        </p:txBody>
      </p:sp>
    </p:spTree>
    <p:extLst>
      <p:ext uri="{BB962C8B-B14F-4D97-AF65-F5344CB8AC3E}">
        <p14:creationId xmlns:p14="http://schemas.microsoft.com/office/powerpoint/2010/main" val="1442984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6"/>
          <p:cNvSpPr/>
          <p:nvPr/>
        </p:nvSpPr>
        <p:spPr bwMode="auto">
          <a:xfrm>
            <a:off x="395288" y="628303"/>
            <a:ext cx="2662237" cy="352425"/>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1270" anchor="ctr"/>
          <a:lstStyle/>
          <a:p>
            <a:pPr algn="ctr" defTabSz="800100">
              <a:lnSpc>
                <a:spcPct val="90000"/>
              </a:lnSpc>
              <a:spcAft>
                <a:spcPct val="35000"/>
              </a:spcAft>
              <a:defRPr/>
            </a:pPr>
            <a:r>
              <a:rPr lang="es-MX" sz="1400" b="1" dirty="0">
                <a:latin typeface="+mj-lt"/>
                <a:cs typeface="Arial" pitchFamily="34" charset="0"/>
              </a:rPr>
              <a:t>Proceso Operativo</a:t>
            </a:r>
          </a:p>
        </p:txBody>
      </p:sp>
      <p:sp>
        <p:nvSpPr>
          <p:cNvPr id="22" name="Round Same Side Corner Rectangle 4"/>
          <p:cNvSpPr/>
          <p:nvPr/>
        </p:nvSpPr>
        <p:spPr bwMode="auto">
          <a:xfrm>
            <a:off x="2820988" y="628303"/>
            <a:ext cx="5927476" cy="352425"/>
          </a:xfrm>
          <a:prstGeom prst="rect">
            <a:avLst/>
          </a:prstGeom>
          <a:ln>
            <a:solidFill>
              <a:schemeClr val="tx2">
                <a:lumMod val="50000"/>
              </a:schemeClr>
            </a:solidFill>
          </a:ln>
        </p:spPr>
        <p:style>
          <a:lnRef idx="2">
            <a:schemeClr val="accent1"/>
          </a:lnRef>
          <a:fillRef idx="1">
            <a:schemeClr val="lt1"/>
          </a:fillRef>
          <a:effectRef idx="0">
            <a:schemeClr val="accent1"/>
          </a:effectRef>
          <a:fontRef idx="minor">
            <a:schemeClr val="dk1"/>
          </a:fontRef>
        </p:style>
        <p:txBody>
          <a:bodyPr lIns="247650" tIns="123825" rIns="247650" bIns="123825" spcCol="1270" anchor="ctr"/>
          <a:lstStyle/>
          <a:p>
            <a:pPr marL="171450" lvl="1" indent="-171450" defTabSz="466725">
              <a:lnSpc>
                <a:spcPct val="90000"/>
              </a:lnSpc>
              <a:spcAft>
                <a:spcPct val="15000"/>
              </a:spcAft>
              <a:buFont typeface="Arial" pitchFamily="34" charset="0"/>
              <a:buChar char="•"/>
              <a:defRPr/>
            </a:pPr>
            <a:r>
              <a:rPr lang="es-MX" sz="1200" b="1" dirty="0" smtClean="0">
                <a:solidFill>
                  <a:schemeClr val="tx1"/>
                </a:solidFill>
                <a:latin typeface="+mj-lt"/>
                <a:cs typeface="Arial" pitchFamily="34" charset="0"/>
              </a:rPr>
              <a:t>RETIRO PARCIAL POR DESEMPLEO IMSS - App			Envío de Encuesta</a:t>
            </a:r>
            <a:endParaRPr lang="pt-BR" sz="1200" b="1" dirty="0">
              <a:solidFill>
                <a:schemeClr val="tx1"/>
              </a:solidFill>
              <a:latin typeface="+mj-lt"/>
              <a:cs typeface="Arial" pitchFamily="34" charset="0"/>
            </a:endParaRPr>
          </a:p>
        </p:txBody>
      </p:sp>
      <p:pic>
        <p:nvPicPr>
          <p:cNvPr id="26" name="Picture 3" descr="R:\ORGANIZACION\Comunicación Interna\Imagen Corporativa 2011\Logos_procesar\Logos_procesar\logo_col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6185" y="1550005"/>
            <a:ext cx="1698346" cy="366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 name="Group 40"/>
          <p:cNvGrpSpPr/>
          <p:nvPr/>
        </p:nvGrpSpPr>
        <p:grpSpPr>
          <a:xfrm>
            <a:off x="1179111" y="1310267"/>
            <a:ext cx="1016625" cy="894597"/>
            <a:chOff x="7400526" y="3860974"/>
            <a:chExt cx="1220964" cy="1092986"/>
          </a:xfrm>
        </p:grpSpPr>
        <p:pic>
          <p:nvPicPr>
            <p:cNvPr id="42" name="Picture 31" descr="C:\Program Files (x86)\Microsoft Office\MEDIA\CAGCAT10\j0205462.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13339" y="3860974"/>
              <a:ext cx="79533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42"/>
            <p:cNvSpPr txBox="1"/>
            <p:nvPr/>
          </p:nvSpPr>
          <p:spPr>
            <a:xfrm>
              <a:off x="7400526" y="4653136"/>
              <a:ext cx="1220964" cy="300824"/>
            </a:xfrm>
            <a:prstGeom prst="rect">
              <a:avLst/>
            </a:prstGeom>
            <a:noFill/>
          </p:spPr>
          <p:txBody>
            <a:bodyPr wrap="none">
              <a:spAutoFit/>
            </a:bodyPr>
            <a:lstStyle/>
            <a:p>
              <a:pPr>
                <a:defRPr/>
              </a:pPr>
              <a:r>
                <a:rPr lang="es-MX" sz="1000" b="1" dirty="0" smtClean="0"/>
                <a:t>Administradora</a:t>
              </a:r>
              <a:endParaRPr lang="en-US" sz="1000" b="1" dirty="0"/>
            </a:p>
          </p:txBody>
        </p:sp>
      </p:grpSp>
      <p:sp>
        <p:nvSpPr>
          <p:cNvPr id="32" name="TextBox 31"/>
          <p:cNvSpPr txBox="1"/>
          <p:nvPr/>
        </p:nvSpPr>
        <p:spPr>
          <a:xfrm>
            <a:off x="7545098" y="1971023"/>
            <a:ext cx="576065" cy="261610"/>
          </a:xfrm>
          <a:prstGeom prst="rect">
            <a:avLst/>
          </a:prstGeom>
          <a:noFill/>
        </p:spPr>
        <p:txBody>
          <a:bodyPr wrap="square" rtlCol="0">
            <a:spAutoFit/>
          </a:bodyPr>
          <a:lstStyle/>
          <a:p>
            <a:pPr algn="ctr"/>
            <a:r>
              <a:rPr lang="es-MX" sz="1050" b="1" dirty="0" smtClean="0"/>
              <a:t>APP</a:t>
            </a:r>
            <a:endParaRPr lang="es-MX" sz="1050" b="1" dirty="0"/>
          </a:p>
        </p:txBody>
      </p:sp>
      <p:pic>
        <p:nvPicPr>
          <p:cNvPr id="25" name="Picture 1" descr="image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58061" y="1209964"/>
            <a:ext cx="350138" cy="688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CuadroTexto 79"/>
          <p:cNvSpPr txBox="1"/>
          <p:nvPr/>
        </p:nvSpPr>
        <p:spPr>
          <a:xfrm>
            <a:off x="6732240" y="2405787"/>
            <a:ext cx="2160000" cy="900246"/>
          </a:xfrm>
          <a:prstGeom prst="rect">
            <a:avLst/>
          </a:prstGeom>
          <a:noFill/>
        </p:spPr>
        <p:txBody>
          <a:bodyPr wrap="square" rtlCol="0">
            <a:spAutoFit/>
          </a:bodyPr>
          <a:lstStyle/>
          <a:p>
            <a:pPr algn="just"/>
            <a:r>
              <a:rPr lang="es-MX" sz="1050" dirty="0" smtClean="0"/>
              <a:t>4. Recibe encuesta en Bandeja de Entrada </a:t>
            </a:r>
            <a:r>
              <a:rPr lang="es-MX" sz="1050" dirty="0"/>
              <a:t>(Tiempo disponible 30 días naturales, el ahorrador debe tener nivel básico para poder recibir la encuesta</a:t>
            </a:r>
            <a:r>
              <a:rPr lang="es-MX" sz="1050" dirty="0" smtClean="0"/>
              <a:t>).</a:t>
            </a:r>
            <a:endParaRPr lang="es-MX" sz="1050" dirty="0"/>
          </a:p>
        </p:txBody>
      </p:sp>
      <p:sp>
        <p:nvSpPr>
          <p:cNvPr id="30" name="CuadroTexto 81"/>
          <p:cNvSpPr txBox="1"/>
          <p:nvPr/>
        </p:nvSpPr>
        <p:spPr>
          <a:xfrm>
            <a:off x="395288" y="2405787"/>
            <a:ext cx="2763241" cy="1708160"/>
          </a:xfrm>
          <a:prstGeom prst="rect">
            <a:avLst/>
          </a:prstGeom>
          <a:noFill/>
        </p:spPr>
        <p:txBody>
          <a:bodyPr wrap="square" rtlCol="0">
            <a:spAutoFit/>
          </a:bodyPr>
          <a:lstStyle/>
          <a:p>
            <a:pPr marL="228600" indent="-228600" algn="just">
              <a:buFont typeface="+mj-lt"/>
              <a:buAutoNum type="arabicPeriod"/>
            </a:pPr>
            <a:r>
              <a:rPr lang="es-MX" sz="1050" dirty="0" smtClean="0"/>
              <a:t>Agrega al catálogo de Mensajería móvil las preguntas clasificadas como «Retiro Parcial».</a:t>
            </a:r>
          </a:p>
          <a:p>
            <a:pPr marL="228600" indent="-228600" algn="just">
              <a:buFont typeface="+mj-lt"/>
              <a:buAutoNum type="arabicPeriod"/>
            </a:pPr>
            <a:endParaRPr lang="es-MX" sz="1050" dirty="0"/>
          </a:p>
          <a:p>
            <a:pPr marL="228600" indent="-228600" algn="just">
              <a:buFont typeface="+mj-lt"/>
              <a:buAutoNum type="arabicPeriod"/>
            </a:pPr>
            <a:r>
              <a:rPr lang="es-MX" sz="1050" dirty="0" smtClean="0"/>
              <a:t>Envía notificación de Encuesta con pregunta de Retiro parcial a la CURP del Ahorrador a través de pantalla del Servicio de mensajería</a:t>
            </a:r>
            <a:r>
              <a:rPr lang="es-MX" sz="1050" dirty="0"/>
              <a:t>. </a:t>
            </a:r>
            <a:r>
              <a:rPr lang="es-MX" sz="1050" dirty="0" smtClean="0"/>
              <a:t>(Dentro </a:t>
            </a:r>
            <a:r>
              <a:rPr lang="es-MX" sz="1050" dirty="0"/>
              <a:t>de los cinco </a:t>
            </a:r>
            <a:r>
              <a:rPr lang="es-MX" sz="1050" dirty="0" smtClean="0"/>
              <a:t>días naturales previos).</a:t>
            </a:r>
          </a:p>
          <a:p>
            <a:pPr marL="228600" indent="-228600" algn="just">
              <a:buFont typeface="+mj-lt"/>
              <a:buAutoNum type="arabicPeriod"/>
            </a:pPr>
            <a:endParaRPr lang="es-MX" sz="1050" dirty="0" smtClean="0"/>
          </a:p>
        </p:txBody>
      </p:sp>
      <p:sp>
        <p:nvSpPr>
          <p:cNvPr id="27" name="CuadroTexto 88"/>
          <p:cNvSpPr txBox="1"/>
          <p:nvPr/>
        </p:nvSpPr>
        <p:spPr>
          <a:xfrm>
            <a:off x="3491880" y="2405787"/>
            <a:ext cx="2943248" cy="2031325"/>
          </a:xfrm>
          <a:prstGeom prst="rect">
            <a:avLst/>
          </a:prstGeom>
          <a:noFill/>
        </p:spPr>
        <p:txBody>
          <a:bodyPr wrap="square" rtlCol="0">
            <a:spAutoFit/>
          </a:bodyPr>
          <a:lstStyle/>
          <a:p>
            <a:pPr algn="just"/>
            <a:r>
              <a:rPr lang="es-MX" sz="1050" dirty="0" smtClean="0"/>
              <a:t>3. Realiza </a:t>
            </a:r>
            <a:r>
              <a:rPr lang="es-MX" sz="1050" dirty="0"/>
              <a:t>las validaciones establecidas para el Servicio de Mensajería:</a:t>
            </a:r>
          </a:p>
          <a:p>
            <a:pPr marL="171450" indent="-171450" algn="just">
              <a:buFontTx/>
              <a:buChar char="-"/>
            </a:pPr>
            <a:r>
              <a:rPr lang="es-MX" sz="1050" dirty="0"/>
              <a:t>Que la AFORE que envía la notificación corresponda a la Administradora a la que pertenece el </a:t>
            </a:r>
            <a:r>
              <a:rPr lang="es-MX" sz="1050" dirty="0" smtClean="0"/>
              <a:t>Ahorrador.</a:t>
            </a:r>
            <a:endParaRPr lang="es-MX" sz="1050" dirty="0"/>
          </a:p>
          <a:p>
            <a:pPr marL="171450" indent="-171450" algn="just">
              <a:buFontTx/>
              <a:buChar char="-"/>
            </a:pPr>
            <a:r>
              <a:rPr lang="es-MX" sz="1050" dirty="0"/>
              <a:t>Que la CURP del Ahorrador tenga una aplicación </a:t>
            </a:r>
            <a:r>
              <a:rPr lang="es-MX" sz="1050" dirty="0" smtClean="0"/>
              <a:t>activa.</a:t>
            </a:r>
            <a:endParaRPr lang="es-MX" sz="1050" dirty="0"/>
          </a:p>
          <a:p>
            <a:pPr marL="171450" indent="-171450" algn="just">
              <a:buFontTx/>
              <a:buChar char="-"/>
            </a:pPr>
            <a:r>
              <a:rPr lang="es-MX" sz="1050" dirty="0"/>
              <a:t>Que la CURP del Ahorrador no se encuentre </a:t>
            </a:r>
            <a:r>
              <a:rPr lang="es-MX" sz="1050" dirty="0" smtClean="0"/>
              <a:t>duplicada.</a:t>
            </a:r>
          </a:p>
          <a:p>
            <a:pPr algn="just"/>
            <a:r>
              <a:rPr lang="es-MX" sz="1050" dirty="0" smtClean="0"/>
              <a:t>En caso de no cumplir con alguna de las validaciones se despliega en pantalla el motivo de rechazo</a:t>
            </a:r>
            <a:endParaRPr lang="es-MX" sz="1050" dirty="0"/>
          </a:p>
        </p:txBody>
      </p:sp>
      <p:sp>
        <p:nvSpPr>
          <p:cNvPr id="3" name="Slide Number Placeholder 2"/>
          <p:cNvSpPr>
            <a:spLocks noGrp="1"/>
          </p:cNvSpPr>
          <p:nvPr>
            <p:ph type="sldNum" sz="quarter" idx="12"/>
          </p:nvPr>
        </p:nvSpPr>
        <p:spPr>
          <a:xfrm>
            <a:off x="6553200" y="6520259"/>
            <a:ext cx="2133600" cy="365125"/>
          </a:xfrm>
        </p:spPr>
        <p:txBody>
          <a:bodyPr/>
          <a:lstStyle/>
          <a:p>
            <a:fld id="{CC3B6104-9020-4151-955C-700E0B607491}" type="slidenum">
              <a:rPr lang="es-MX" smtClean="0"/>
              <a:t>2</a:t>
            </a:fld>
            <a:endParaRPr lang="es-MX"/>
          </a:p>
        </p:txBody>
      </p:sp>
      <p:sp>
        <p:nvSpPr>
          <p:cNvPr id="15" name="Footer Placeholder 1"/>
          <p:cNvSpPr txBox="1">
            <a:spLocks/>
          </p:cNvSpPr>
          <p:nvPr/>
        </p:nvSpPr>
        <p:spPr>
          <a:xfrm>
            <a:off x="107504" y="6520259"/>
            <a:ext cx="2895600" cy="365125"/>
          </a:xfrm>
          <a:prstGeom prst="rect">
            <a:avLst/>
          </a:prstGeom>
        </p:spPr>
        <p:txBody>
          <a:bodyPr/>
          <a:lstStyle>
            <a:defPPr>
              <a:defRPr lang="es-MX"/>
            </a:defPPr>
            <a:lvl1pPr marL="0" algn="l" defTabSz="914400" rtl="0" eaLnBrk="1" fontAlgn="auto" latinLnBrk="0" hangingPunct="1">
              <a:spcBef>
                <a:spcPts val="0"/>
              </a:spcBef>
              <a:spcAft>
                <a:spcPts val="0"/>
              </a:spcAft>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mtClean="0">
                <a:solidFill>
                  <a:schemeClr val="bg1">
                    <a:lumMod val="50000"/>
                  </a:schemeClr>
                </a:solidFill>
              </a:rPr>
              <a:t>Confidencial</a:t>
            </a:r>
            <a:endParaRPr lang="es-MX" dirty="0">
              <a:solidFill>
                <a:schemeClr val="bg1">
                  <a:lumMod val="50000"/>
                </a:schemeClr>
              </a:solidFill>
            </a:endParaRPr>
          </a:p>
        </p:txBody>
      </p:sp>
      <p:sp>
        <p:nvSpPr>
          <p:cNvPr id="16" name="Footer Placeholder 1"/>
          <p:cNvSpPr txBox="1">
            <a:spLocks/>
          </p:cNvSpPr>
          <p:nvPr/>
        </p:nvSpPr>
        <p:spPr>
          <a:xfrm>
            <a:off x="3276600" y="6525344"/>
            <a:ext cx="2895600" cy="365125"/>
          </a:xfrm>
          <a:prstGeom prst="rect">
            <a:avLst/>
          </a:prstGeom>
        </p:spPr>
        <p:txBody>
          <a:bodyPr/>
          <a:lstStyle>
            <a:defPPr>
              <a:defRPr lang="es-MX"/>
            </a:defPPr>
            <a:lvl1pPr marL="0" algn="l" defTabSz="914400" rtl="0" eaLnBrk="1" fontAlgn="auto" latinLnBrk="0" hangingPunct="1">
              <a:spcBef>
                <a:spcPts val="0"/>
              </a:spcBef>
              <a:spcAft>
                <a:spcPts val="0"/>
              </a:spcAft>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dirty="0" smtClean="0">
                <a:solidFill>
                  <a:schemeClr val="bg1">
                    <a:lumMod val="50000"/>
                  </a:schemeClr>
                </a:solidFill>
              </a:rPr>
              <a:t>Aprobado</a:t>
            </a:r>
            <a:endParaRPr lang="es-MX" dirty="0">
              <a:solidFill>
                <a:schemeClr val="bg1">
                  <a:lumMod val="50000"/>
                </a:schemeClr>
              </a:solidFill>
            </a:endParaRPr>
          </a:p>
        </p:txBody>
      </p:sp>
    </p:spTree>
    <p:extLst>
      <p:ext uri="{BB962C8B-B14F-4D97-AF65-F5344CB8AC3E}">
        <p14:creationId xmlns:p14="http://schemas.microsoft.com/office/powerpoint/2010/main" val="4283069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6"/>
          <p:cNvSpPr/>
          <p:nvPr/>
        </p:nvSpPr>
        <p:spPr bwMode="auto">
          <a:xfrm>
            <a:off x="395288" y="628303"/>
            <a:ext cx="2662237" cy="352425"/>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1270" anchor="ctr"/>
          <a:lstStyle/>
          <a:p>
            <a:pPr algn="ctr" defTabSz="800100">
              <a:lnSpc>
                <a:spcPct val="90000"/>
              </a:lnSpc>
              <a:spcAft>
                <a:spcPct val="35000"/>
              </a:spcAft>
              <a:defRPr/>
            </a:pPr>
            <a:r>
              <a:rPr lang="es-MX" sz="1400" b="1" dirty="0">
                <a:latin typeface="+mj-lt"/>
                <a:cs typeface="Arial" pitchFamily="34" charset="0"/>
              </a:rPr>
              <a:t>Proceso Operativo</a:t>
            </a:r>
          </a:p>
        </p:txBody>
      </p:sp>
      <p:sp>
        <p:nvSpPr>
          <p:cNvPr id="22" name="Round Same Side Corner Rectangle 4"/>
          <p:cNvSpPr/>
          <p:nvPr/>
        </p:nvSpPr>
        <p:spPr bwMode="auto">
          <a:xfrm>
            <a:off x="2820988" y="628303"/>
            <a:ext cx="6323012" cy="352425"/>
          </a:xfrm>
          <a:prstGeom prst="rect">
            <a:avLst/>
          </a:prstGeom>
          <a:ln>
            <a:solidFill>
              <a:schemeClr val="tx2">
                <a:lumMod val="50000"/>
              </a:schemeClr>
            </a:solidFill>
          </a:ln>
        </p:spPr>
        <p:style>
          <a:lnRef idx="2">
            <a:schemeClr val="accent1"/>
          </a:lnRef>
          <a:fillRef idx="1">
            <a:schemeClr val="lt1"/>
          </a:fillRef>
          <a:effectRef idx="0">
            <a:schemeClr val="accent1"/>
          </a:effectRef>
          <a:fontRef idx="minor">
            <a:schemeClr val="dk1"/>
          </a:fontRef>
        </p:style>
        <p:txBody>
          <a:bodyPr lIns="247650" tIns="123825" rIns="247650" bIns="123825" spcCol="1270" anchor="ctr"/>
          <a:lstStyle/>
          <a:p>
            <a:pPr marL="171450" lvl="1" indent="-171450" defTabSz="466725">
              <a:lnSpc>
                <a:spcPct val="90000"/>
              </a:lnSpc>
              <a:spcAft>
                <a:spcPct val="15000"/>
              </a:spcAft>
              <a:buFont typeface="Arial" pitchFamily="34" charset="0"/>
              <a:buChar char="•"/>
              <a:defRPr/>
            </a:pPr>
            <a:r>
              <a:rPr lang="es-MX" sz="1200" b="1" dirty="0" smtClean="0">
                <a:solidFill>
                  <a:schemeClr val="tx1"/>
                </a:solidFill>
                <a:latin typeface="+mj-lt"/>
                <a:cs typeface="Arial" pitchFamily="34" charset="0"/>
              </a:rPr>
              <a:t>RETIRO PARCIAL POR DESEMPLEO IMSS – App	Respuesta de Encuesta y notificación de Folio Facial</a:t>
            </a:r>
            <a:endParaRPr lang="pt-BR" sz="1200" b="1" dirty="0">
              <a:solidFill>
                <a:schemeClr val="tx1"/>
              </a:solidFill>
              <a:latin typeface="+mj-lt"/>
              <a:cs typeface="Arial" pitchFamily="34" charset="0"/>
            </a:endParaRPr>
          </a:p>
        </p:txBody>
      </p:sp>
      <p:pic>
        <p:nvPicPr>
          <p:cNvPr id="26" name="Picture 3" descr="R:\ORGANIZACION\Comunicación Interna\Imagen Corporativa 2011\Logos_procesar\Logos_procesar\logo_col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5600" y="1533476"/>
            <a:ext cx="1698346" cy="366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 name="Group 33"/>
          <p:cNvGrpSpPr/>
          <p:nvPr/>
        </p:nvGrpSpPr>
        <p:grpSpPr>
          <a:xfrm>
            <a:off x="573795" y="1349707"/>
            <a:ext cx="770140" cy="809571"/>
            <a:chOff x="1239957" y="1133099"/>
            <a:chExt cx="850156" cy="1060814"/>
          </a:xfrm>
        </p:grpSpPr>
        <p:pic>
          <p:nvPicPr>
            <p:cNvPr id="36" name="Picture 31" descr="D:\Datos\imagenes\AZUL\Persona compu2.jpg"/>
            <p:cNvPicPr>
              <a:picLocks noChangeAspect="1" noChangeArrowheads="1"/>
            </p:cNvPicPr>
            <p:nvPr/>
          </p:nvPicPr>
          <p:blipFill>
            <a:blip r:embed="rId4">
              <a:extLst>
                <a:ext uri="{28A0092B-C50C-407E-A947-70E740481C1C}">
                  <a14:useLocalDpi xmlns:a14="http://schemas.microsoft.com/office/drawing/2010/main" val="0"/>
                </a:ext>
              </a:extLst>
            </a:blip>
            <a:srcRect l="2" r="6250"/>
            <a:stretch>
              <a:fillRect/>
            </a:stretch>
          </p:blipFill>
          <p:spPr bwMode="auto">
            <a:xfrm>
              <a:off x="1239957" y="1133099"/>
              <a:ext cx="850156" cy="696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13"/>
            <p:cNvSpPr txBox="1">
              <a:spLocks noChangeArrowheads="1"/>
            </p:cNvSpPr>
            <p:nvPr/>
          </p:nvSpPr>
          <p:spPr bwMode="auto">
            <a:xfrm>
              <a:off x="1259632" y="1871280"/>
              <a:ext cx="810807" cy="32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MX" sz="1000" b="1" dirty="0">
                  <a:latin typeface="+mn-lt"/>
                </a:rPr>
                <a:t>Ahorrador</a:t>
              </a:r>
            </a:p>
          </p:txBody>
        </p:sp>
      </p:grpSp>
      <p:sp>
        <p:nvSpPr>
          <p:cNvPr id="32" name="TextBox 31"/>
          <p:cNvSpPr txBox="1"/>
          <p:nvPr/>
        </p:nvSpPr>
        <p:spPr>
          <a:xfrm>
            <a:off x="3150643" y="1928169"/>
            <a:ext cx="532029" cy="261610"/>
          </a:xfrm>
          <a:prstGeom prst="rect">
            <a:avLst/>
          </a:prstGeom>
          <a:noFill/>
        </p:spPr>
        <p:txBody>
          <a:bodyPr wrap="square" rtlCol="0">
            <a:spAutoFit/>
          </a:bodyPr>
          <a:lstStyle/>
          <a:p>
            <a:pPr algn="ctr"/>
            <a:r>
              <a:rPr lang="es-MX" sz="1050" b="1" dirty="0" smtClean="0"/>
              <a:t>APP</a:t>
            </a:r>
            <a:endParaRPr lang="es-MX" sz="1050" b="1" dirty="0"/>
          </a:p>
        </p:txBody>
      </p:sp>
      <p:pic>
        <p:nvPicPr>
          <p:cNvPr id="25" name="Picture 1" descr="image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5915" y="1271008"/>
            <a:ext cx="350138" cy="688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CuadroTexto 8"/>
          <p:cNvSpPr txBox="1"/>
          <p:nvPr/>
        </p:nvSpPr>
        <p:spPr>
          <a:xfrm>
            <a:off x="107504" y="3051537"/>
            <a:ext cx="2088232" cy="430887"/>
          </a:xfrm>
          <a:prstGeom prst="rect">
            <a:avLst/>
          </a:prstGeom>
          <a:noFill/>
        </p:spPr>
        <p:txBody>
          <a:bodyPr wrap="square" rtlCol="0">
            <a:spAutoFit/>
          </a:bodyPr>
          <a:lstStyle/>
          <a:p>
            <a:pPr algn="just"/>
            <a:r>
              <a:rPr lang="es-MX" sz="1050" dirty="0"/>
              <a:t>2</a:t>
            </a:r>
            <a:r>
              <a:rPr lang="es-MX" sz="1050" dirty="0" smtClean="0"/>
              <a:t>. Recibe notificación </a:t>
            </a:r>
            <a:r>
              <a:rPr lang="es-MX" sz="1050" i="1" dirty="0" err="1" smtClean="0"/>
              <a:t>push</a:t>
            </a:r>
            <a:r>
              <a:rPr lang="es-MX" sz="1050" dirty="0" smtClean="0"/>
              <a:t> en APP de encuesta.</a:t>
            </a:r>
            <a:endParaRPr lang="es-MX" sz="1050" dirty="0"/>
          </a:p>
        </p:txBody>
      </p:sp>
      <p:sp>
        <p:nvSpPr>
          <p:cNvPr id="29" name="CuadroTexto 79"/>
          <p:cNvSpPr txBox="1"/>
          <p:nvPr/>
        </p:nvSpPr>
        <p:spPr>
          <a:xfrm>
            <a:off x="2279096" y="2084326"/>
            <a:ext cx="2160000" cy="415498"/>
          </a:xfrm>
          <a:prstGeom prst="rect">
            <a:avLst/>
          </a:prstGeom>
          <a:noFill/>
        </p:spPr>
        <p:txBody>
          <a:bodyPr wrap="square" rtlCol="0">
            <a:spAutoFit/>
          </a:bodyPr>
          <a:lstStyle/>
          <a:p>
            <a:pPr algn="just"/>
            <a:r>
              <a:rPr lang="es-MX" sz="1050" dirty="0" smtClean="0"/>
              <a:t>4. Solicita </a:t>
            </a:r>
            <a:r>
              <a:rPr lang="es-MX" sz="1050" dirty="0"/>
              <a:t>autenticación mediante </a:t>
            </a:r>
            <a:r>
              <a:rPr lang="es-MX" sz="1050" dirty="0" err="1" smtClean="0"/>
              <a:t>Selfie</a:t>
            </a:r>
            <a:endParaRPr lang="es-MX" sz="1050" dirty="0"/>
          </a:p>
        </p:txBody>
      </p:sp>
      <p:sp>
        <p:nvSpPr>
          <p:cNvPr id="54" name="CuadroTexto 8"/>
          <p:cNvSpPr txBox="1"/>
          <p:nvPr/>
        </p:nvSpPr>
        <p:spPr>
          <a:xfrm>
            <a:off x="118616" y="2140609"/>
            <a:ext cx="2088232" cy="900246"/>
          </a:xfrm>
          <a:prstGeom prst="rect">
            <a:avLst/>
          </a:prstGeom>
          <a:noFill/>
        </p:spPr>
        <p:txBody>
          <a:bodyPr wrap="square" rtlCol="0">
            <a:spAutoFit/>
          </a:bodyPr>
          <a:lstStyle/>
          <a:p>
            <a:pPr algn="just"/>
            <a:r>
              <a:rPr lang="es-MX" sz="1050" dirty="0" smtClean="0"/>
              <a:t>1. Accede a la APP ingresando su contraseña. </a:t>
            </a:r>
            <a:endParaRPr lang="es-MX" sz="1050" dirty="0"/>
          </a:p>
          <a:p>
            <a:pPr algn="ctr"/>
            <a:r>
              <a:rPr lang="es-MX" sz="1050" dirty="0"/>
              <a:t>(1er factor </a:t>
            </a:r>
            <a:r>
              <a:rPr lang="es-MX" sz="1050" dirty="0" smtClean="0"/>
              <a:t>autenticación, él ahorrador debe contar con nivel de servicio básico)</a:t>
            </a:r>
          </a:p>
        </p:txBody>
      </p:sp>
      <p:sp>
        <p:nvSpPr>
          <p:cNvPr id="55" name="CuadroTexto 8"/>
          <p:cNvSpPr txBox="1"/>
          <p:nvPr/>
        </p:nvSpPr>
        <p:spPr>
          <a:xfrm>
            <a:off x="118616" y="3482424"/>
            <a:ext cx="2118556" cy="738664"/>
          </a:xfrm>
          <a:prstGeom prst="rect">
            <a:avLst/>
          </a:prstGeom>
          <a:noFill/>
        </p:spPr>
        <p:txBody>
          <a:bodyPr wrap="square" rtlCol="0">
            <a:spAutoFit/>
          </a:bodyPr>
          <a:lstStyle/>
          <a:p>
            <a:pPr algn="just"/>
            <a:r>
              <a:rPr lang="es-MX" sz="1050" dirty="0"/>
              <a:t>3</a:t>
            </a:r>
            <a:r>
              <a:rPr lang="es-MX" sz="1050" dirty="0" smtClean="0"/>
              <a:t>. Abre encuesta y responde SI o NO</a:t>
            </a:r>
            <a:r>
              <a:rPr lang="es-MX" sz="1050" dirty="0"/>
              <a:t>. En caso de responder NO, se finaliza el proceso. </a:t>
            </a:r>
          </a:p>
          <a:p>
            <a:pPr algn="just"/>
            <a:endParaRPr lang="es-MX" sz="1050" dirty="0"/>
          </a:p>
        </p:txBody>
      </p:sp>
      <p:sp>
        <p:nvSpPr>
          <p:cNvPr id="63" name="CuadroTexto 88"/>
          <p:cNvSpPr txBox="1"/>
          <p:nvPr/>
        </p:nvSpPr>
        <p:spPr>
          <a:xfrm>
            <a:off x="4487848" y="2084326"/>
            <a:ext cx="2748448" cy="1708160"/>
          </a:xfrm>
          <a:prstGeom prst="rect">
            <a:avLst/>
          </a:prstGeom>
          <a:noFill/>
        </p:spPr>
        <p:txBody>
          <a:bodyPr wrap="square" rtlCol="0">
            <a:spAutoFit/>
          </a:bodyPr>
          <a:lstStyle/>
          <a:p>
            <a:pPr algn="just"/>
            <a:r>
              <a:rPr lang="es-MX" sz="1050" dirty="0" smtClean="0"/>
              <a:t>8. Se genera el Folio facial.</a:t>
            </a:r>
          </a:p>
          <a:p>
            <a:pPr algn="just"/>
            <a:r>
              <a:rPr lang="es-MX" sz="1050" dirty="0" smtClean="0">
                <a:solidFill>
                  <a:schemeClr val="bg1">
                    <a:lumMod val="50000"/>
                  </a:schemeClr>
                </a:solidFill>
              </a:rPr>
              <a:t>Nota: Folio Facial de tipo alfanumérico (14 posiciones)</a:t>
            </a:r>
            <a:endParaRPr lang="es-MX" sz="1050" dirty="0">
              <a:solidFill>
                <a:schemeClr val="bg1">
                  <a:lumMod val="50000"/>
                </a:schemeClr>
              </a:solidFill>
            </a:endParaRPr>
          </a:p>
          <a:p>
            <a:pPr algn="just"/>
            <a:endParaRPr lang="es-MX" sz="1050" dirty="0" smtClean="0"/>
          </a:p>
          <a:p>
            <a:pPr algn="just"/>
            <a:endParaRPr lang="es-MX" sz="1050" dirty="0" smtClean="0"/>
          </a:p>
          <a:p>
            <a:pPr algn="just"/>
            <a:r>
              <a:rPr lang="es-MX" sz="1050" dirty="0"/>
              <a:t>9</a:t>
            </a:r>
            <a:r>
              <a:rPr lang="es-MX" sz="1050" dirty="0" smtClean="0"/>
              <a:t> Notifica en T+1 la Respuesta de la solicitud de Retiro Parcial a la Administradora por medio de archivo batch</a:t>
            </a:r>
            <a:r>
              <a:rPr lang="es-MX" sz="1050" dirty="0"/>
              <a:t> </a:t>
            </a:r>
            <a:r>
              <a:rPr lang="es-MX" sz="1050" dirty="0" smtClean="0"/>
              <a:t>de la Operación</a:t>
            </a:r>
            <a:r>
              <a:rPr lang="es-MX" sz="1050" b="1" dirty="0" smtClean="0"/>
              <a:t> 20 </a:t>
            </a:r>
            <a:r>
              <a:rPr lang="es-MX" sz="1050" dirty="0" smtClean="0"/>
              <a:t>«</a:t>
            </a:r>
            <a:r>
              <a:rPr lang="es-MX" sz="1050" b="1" dirty="0" smtClean="0"/>
              <a:t>Notificación de Folio Facial»</a:t>
            </a:r>
          </a:p>
          <a:p>
            <a:pPr algn="ctr"/>
            <a:r>
              <a:rPr lang="es-MX" sz="1050" b="1" dirty="0" smtClean="0">
                <a:solidFill>
                  <a:srgbClr val="0070C0"/>
                </a:solidFill>
              </a:rPr>
              <a:t>PRTFT.DP.A01###.SAAMMDD.NOTFOLIO.C##</a:t>
            </a:r>
          </a:p>
        </p:txBody>
      </p:sp>
      <p:sp>
        <p:nvSpPr>
          <p:cNvPr id="24" name="CuadroTexto 8"/>
          <p:cNvSpPr txBox="1"/>
          <p:nvPr/>
        </p:nvSpPr>
        <p:spPr>
          <a:xfrm>
            <a:off x="118616" y="4077072"/>
            <a:ext cx="2043346" cy="261610"/>
          </a:xfrm>
          <a:prstGeom prst="rect">
            <a:avLst/>
          </a:prstGeom>
          <a:noFill/>
        </p:spPr>
        <p:txBody>
          <a:bodyPr wrap="square" rtlCol="0">
            <a:spAutoFit/>
          </a:bodyPr>
          <a:lstStyle/>
          <a:p>
            <a:pPr algn="just"/>
            <a:r>
              <a:rPr lang="es-MX" sz="1050" dirty="0"/>
              <a:t>5</a:t>
            </a:r>
            <a:r>
              <a:rPr lang="es-MX" sz="1050" dirty="0" smtClean="0"/>
              <a:t>. Toma fotografía </a:t>
            </a:r>
            <a:r>
              <a:rPr lang="es-MX" sz="1050" dirty="0" err="1" smtClean="0"/>
              <a:t>Selfie</a:t>
            </a:r>
            <a:r>
              <a:rPr lang="es-MX" sz="1050" dirty="0" smtClean="0"/>
              <a:t>.</a:t>
            </a:r>
            <a:endParaRPr lang="es-MX" sz="1050" dirty="0"/>
          </a:p>
        </p:txBody>
      </p:sp>
      <p:sp>
        <p:nvSpPr>
          <p:cNvPr id="31" name="CuadroTexto 79"/>
          <p:cNvSpPr txBox="1"/>
          <p:nvPr/>
        </p:nvSpPr>
        <p:spPr>
          <a:xfrm>
            <a:off x="2278856" y="2519318"/>
            <a:ext cx="2160000" cy="415498"/>
          </a:xfrm>
          <a:prstGeom prst="rect">
            <a:avLst/>
          </a:prstGeom>
          <a:noFill/>
        </p:spPr>
        <p:txBody>
          <a:bodyPr wrap="square" rtlCol="0">
            <a:spAutoFit/>
          </a:bodyPr>
          <a:lstStyle/>
          <a:p>
            <a:pPr algn="just"/>
            <a:r>
              <a:rPr lang="es-MX" sz="1050" dirty="0" smtClean="0"/>
              <a:t>6. Realiza internamente la Validación facial de la foto.</a:t>
            </a:r>
          </a:p>
        </p:txBody>
      </p:sp>
      <p:sp>
        <p:nvSpPr>
          <p:cNvPr id="33" name="CuadroTexto 82"/>
          <p:cNvSpPr txBox="1"/>
          <p:nvPr/>
        </p:nvSpPr>
        <p:spPr>
          <a:xfrm>
            <a:off x="2494789" y="4149080"/>
            <a:ext cx="1861187" cy="2192908"/>
          </a:xfrm>
          <a:prstGeom prst="rect">
            <a:avLst/>
          </a:prstGeom>
          <a:noFill/>
        </p:spPr>
        <p:txBody>
          <a:bodyPr wrap="square" rtlCol="0">
            <a:spAutoFit/>
          </a:bodyPr>
          <a:lstStyle/>
          <a:p>
            <a:pPr algn="ctr"/>
            <a:r>
              <a:rPr lang="es-MX" sz="1050" b="1" dirty="0" smtClean="0"/>
              <a:t>VALIDACIÓN FACIAL</a:t>
            </a:r>
          </a:p>
          <a:p>
            <a:pPr algn="ctr"/>
            <a:endParaRPr lang="es-MX" sz="1050" b="1" dirty="0"/>
          </a:p>
          <a:p>
            <a:pPr algn="just"/>
            <a:r>
              <a:rPr lang="es-MX" sz="1050" dirty="0" smtClean="0"/>
              <a:t>7. Compara foto de la APP vs la del Expediente Móvil y </a:t>
            </a:r>
            <a:r>
              <a:rPr lang="es-MX" sz="1050" dirty="0"/>
              <a:t>entrega resultado de </a:t>
            </a:r>
            <a:r>
              <a:rPr lang="es-MX" sz="1050" dirty="0" smtClean="0"/>
              <a:t>comparativo:</a:t>
            </a:r>
          </a:p>
          <a:p>
            <a:pPr marL="171450" indent="-171450" algn="just">
              <a:buFontTx/>
              <a:buChar char="-"/>
            </a:pPr>
            <a:r>
              <a:rPr lang="es-MX" sz="1050" dirty="0" smtClean="0"/>
              <a:t>Si </a:t>
            </a:r>
            <a:r>
              <a:rPr lang="es-MX" sz="1050" dirty="0"/>
              <a:t>la validación es </a:t>
            </a:r>
            <a:r>
              <a:rPr lang="es-MX" sz="1050" dirty="0" smtClean="0"/>
              <a:t>exitosa, </a:t>
            </a:r>
            <a:r>
              <a:rPr lang="es-MX" sz="1050" dirty="0"/>
              <a:t>se solicita </a:t>
            </a:r>
            <a:r>
              <a:rPr lang="es-MX" sz="1050" dirty="0" smtClean="0"/>
              <a:t>el </a:t>
            </a:r>
            <a:r>
              <a:rPr lang="es-MX" sz="1050" dirty="0"/>
              <a:t>TOKEN a </a:t>
            </a:r>
            <a:r>
              <a:rPr lang="es-MX" sz="1050" dirty="0" smtClean="0"/>
              <a:t>Procesar.</a:t>
            </a:r>
          </a:p>
          <a:p>
            <a:pPr marL="171450" indent="-171450" algn="just">
              <a:buFontTx/>
              <a:buChar char="-"/>
            </a:pPr>
            <a:r>
              <a:rPr lang="es-MX" sz="1050" dirty="0" smtClean="0"/>
              <a:t>Si la validación NO es exitosa, solicita capturar nuevamente la fotografía.</a:t>
            </a:r>
            <a:endParaRPr lang="es-MX" sz="1050" dirty="0"/>
          </a:p>
          <a:p>
            <a:pPr algn="just"/>
            <a:r>
              <a:rPr lang="es-MX" sz="1050" dirty="0" smtClean="0"/>
              <a:t> </a:t>
            </a:r>
            <a:endParaRPr lang="es-MX" sz="1050" dirty="0"/>
          </a:p>
        </p:txBody>
      </p:sp>
      <p:pic>
        <p:nvPicPr>
          <p:cNvPr id="35" name="Imagen 18"/>
          <p:cNvPicPr>
            <a:picLocks noChangeAspect="1"/>
          </p:cNvPicPr>
          <p:nvPr/>
        </p:nvPicPr>
        <p:blipFill>
          <a:blip r:embed="rId6"/>
          <a:stretch>
            <a:fillRect/>
          </a:stretch>
        </p:blipFill>
        <p:spPr>
          <a:xfrm>
            <a:off x="4289694" y="5085184"/>
            <a:ext cx="797259" cy="391155"/>
          </a:xfrm>
          <a:prstGeom prst="rect">
            <a:avLst/>
          </a:prstGeom>
        </p:spPr>
      </p:pic>
      <p:pic>
        <p:nvPicPr>
          <p:cNvPr id="38" name="Picture 2"/>
          <p:cNvPicPr>
            <a:picLocks noChangeAspect="1" noChangeArrowheads="1"/>
          </p:cNvPicPr>
          <p:nvPr/>
        </p:nvPicPr>
        <p:blipFill>
          <a:blip r:embed="rId7" cstate="print">
            <a:extLst>
              <a:ext uri="{BEBA8EAE-BF5A-486C-A8C5-ECC9F3942E4B}">
                <a14:imgProps xmlns:a14="http://schemas.microsoft.com/office/drawing/2010/main">
                  <a14:imgLayer r:embed="rId8">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220924" y="3530637"/>
            <a:ext cx="408915" cy="602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CuadroTexto 81"/>
          <p:cNvSpPr txBox="1"/>
          <p:nvPr/>
        </p:nvSpPr>
        <p:spPr>
          <a:xfrm>
            <a:off x="7285048" y="2144146"/>
            <a:ext cx="1681982" cy="900246"/>
          </a:xfrm>
          <a:prstGeom prst="rect">
            <a:avLst/>
          </a:prstGeom>
          <a:noFill/>
        </p:spPr>
        <p:txBody>
          <a:bodyPr wrap="square" rtlCol="0">
            <a:spAutoFit/>
          </a:bodyPr>
          <a:lstStyle/>
          <a:p>
            <a:pPr algn="just"/>
            <a:r>
              <a:rPr lang="es-MX" sz="1050" dirty="0" smtClean="0"/>
              <a:t>10. Recibe en la Notificación el Folio facial para enviarlo con la notificación del pago de la parcialidad. </a:t>
            </a:r>
            <a:endParaRPr lang="es-MX" sz="1050" dirty="0"/>
          </a:p>
        </p:txBody>
      </p:sp>
      <p:grpSp>
        <p:nvGrpSpPr>
          <p:cNvPr id="44" name="Group 43"/>
          <p:cNvGrpSpPr/>
          <p:nvPr/>
        </p:nvGrpSpPr>
        <p:grpSpPr>
          <a:xfrm>
            <a:off x="7545225" y="1223034"/>
            <a:ext cx="1016625" cy="894597"/>
            <a:chOff x="7400526" y="3860974"/>
            <a:chExt cx="1220964" cy="1092986"/>
          </a:xfrm>
        </p:grpSpPr>
        <p:pic>
          <p:nvPicPr>
            <p:cNvPr id="46" name="Picture 31" descr="C:\Program Files (x86)\Microsoft Office\MEDIA\CAGCAT10\j0205462.wm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13339" y="3860974"/>
              <a:ext cx="79533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TextBox 46"/>
            <p:cNvSpPr txBox="1"/>
            <p:nvPr/>
          </p:nvSpPr>
          <p:spPr>
            <a:xfrm>
              <a:off x="7400526" y="4653136"/>
              <a:ext cx="1220964" cy="300824"/>
            </a:xfrm>
            <a:prstGeom prst="rect">
              <a:avLst/>
            </a:prstGeom>
            <a:noFill/>
          </p:spPr>
          <p:txBody>
            <a:bodyPr wrap="none">
              <a:spAutoFit/>
            </a:bodyPr>
            <a:lstStyle/>
            <a:p>
              <a:pPr>
                <a:defRPr/>
              </a:pPr>
              <a:r>
                <a:rPr lang="es-MX" sz="1000" b="1" dirty="0" smtClean="0"/>
                <a:t>Administradora</a:t>
              </a:r>
              <a:endParaRPr lang="en-US" sz="1000" b="1" dirty="0"/>
            </a:p>
          </p:txBody>
        </p:sp>
      </p:grpSp>
      <p:cxnSp>
        <p:nvCxnSpPr>
          <p:cNvPr id="48" name="Straight Arrow Connector 47"/>
          <p:cNvCxnSpPr/>
          <p:nvPr/>
        </p:nvCxnSpPr>
        <p:spPr>
          <a:xfrm>
            <a:off x="6804248" y="1716889"/>
            <a:ext cx="79208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902293" y="1452354"/>
            <a:ext cx="595997" cy="307777"/>
          </a:xfrm>
          <a:prstGeom prst="rect">
            <a:avLst/>
          </a:prstGeom>
          <a:noFill/>
        </p:spPr>
        <p:txBody>
          <a:bodyPr wrap="none" rtlCol="0">
            <a:spAutoFit/>
          </a:bodyPr>
          <a:lstStyle/>
          <a:p>
            <a:r>
              <a:rPr lang="es-MX" sz="1400" dirty="0" smtClean="0"/>
              <a:t>Batch</a:t>
            </a:r>
            <a:endParaRPr lang="es-MX" sz="1400" dirty="0"/>
          </a:p>
        </p:txBody>
      </p:sp>
      <p:sp>
        <p:nvSpPr>
          <p:cNvPr id="3" name="Slide Number Placeholder 2"/>
          <p:cNvSpPr>
            <a:spLocks noGrp="1"/>
          </p:cNvSpPr>
          <p:nvPr>
            <p:ph type="sldNum" sz="quarter" idx="12"/>
          </p:nvPr>
        </p:nvSpPr>
        <p:spPr>
          <a:xfrm>
            <a:off x="6553200" y="6520259"/>
            <a:ext cx="2133600" cy="365125"/>
          </a:xfrm>
        </p:spPr>
        <p:txBody>
          <a:bodyPr/>
          <a:lstStyle/>
          <a:p>
            <a:fld id="{CC3B6104-9020-4151-955C-700E0B607491}" type="slidenum">
              <a:rPr lang="es-MX" smtClean="0"/>
              <a:t>3</a:t>
            </a:fld>
            <a:endParaRPr lang="es-MX"/>
          </a:p>
        </p:txBody>
      </p:sp>
      <p:sp>
        <p:nvSpPr>
          <p:cNvPr id="30" name="Footer Placeholder 1"/>
          <p:cNvSpPr txBox="1">
            <a:spLocks/>
          </p:cNvSpPr>
          <p:nvPr/>
        </p:nvSpPr>
        <p:spPr>
          <a:xfrm>
            <a:off x="107504" y="6520259"/>
            <a:ext cx="2895600" cy="365125"/>
          </a:xfrm>
          <a:prstGeom prst="rect">
            <a:avLst/>
          </a:prstGeom>
        </p:spPr>
        <p:txBody>
          <a:bodyPr/>
          <a:lstStyle>
            <a:defPPr>
              <a:defRPr lang="es-MX"/>
            </a:defPPr>
            <a:lvl1pPr marL="0" algn="l" defTabSz="914400" rtl="0" eaLnBrk="1" fontAlgn="auto" latinLnBrk="0" hangingPunct="1">
              <a:spcBef>
                <a:spcPts val="0"/>
              </a:spcBef>
              <a:spcAft>
                <a:spcPts val="0"/>
              </a:spcAft>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mtClean="0">
                <a:solidFill>
                  <a:schemeClr val="bg1">
                    <a:lumMod val="50000"/>
                  </a:schemeClr>
                </a:solidFill>
              </a:rPr>
              <a:t>Confidencial</a:t>
            </a:r>
            <a:endParaRPr lang="es-MX" dirty="0">
              <a:solidFill>
                <a:schemeClr val="bg1">
                  <a:lumMod val="50000"/>
                </a:schemeClr>
              </a:solidFill>
            </a:endParaRPr>
          </a:p>
        </p:txBody>
      </p:sp>
      <p:sp>
        <p:nvSpPr>
          <p:cNvPr id="40" name="Footer Placeholder 1"/>
          <p:cNvSpPr txBox="1">
            <a:spLocks/>
          </p:cNvSpPr>
          <p:nvPr/>
        </p:nvSpPr>
        <p:spPr>
          <a:xfrm>
            <a:off x="3276600" y="6525344"/>
            <a:ext cx="2895600" cy="365125"/>
          </a:xfrm>
          <a:prstGeom prst="rect">
            <a:avLst/>
          </a:prstGeom>
        </p:spPr>
        <p:txBody>
          <a:bodyPr/>
          <a:lstStyle>
            <a:defPPr>
              <a:defRPr lang="es-MX"/>
            </a:defPPr>
            <a:lvl1pPr marL="0" algn="l" defTabSz="914400" rtl="0" eaLnBrk="1" fontAlgn="auto" latinLnBrk="0" hangingPunct="1">
              <a:spcBef>
                <a:spcPts val="0"/>
              </a:spcBef>
              <a:spcAft>
                <a:spcPts val="0"/>
              </a:spcAft>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dirty="0" smtClean="0">
                <a:solidFill>
                  <a:schemeClr val="bg1">
                    <a:lumMod val="50000"/>
                  </a:schemeClr>
                </a:solidFill>
              </a:rPr>
              <a:t>Aprobado</a:t>
            </a:r>
            <a:endParaRPr lang="es-MX" dirty="0">
              <a:solidFill>
                <a:schemeClr val="bg1">
                  <a:lumMod val="50000"/>
                </a:schemeClr>
              </a:solidFill>
            </a:endParaRPr>
          </a:p>
        </p:txBody>
      </p:sp>
    </p:spTree>
    <p:extLst>
      <p:ext uri="{BB962C8B-B14F-4D97-AF65-F5344CB8AC3E}">
        <p14:creationId xmlns:p14="http://schemas.microsoft.com/office/powerpoint/2010/main" val="2323594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6"/>
          <p:cNvSpPr/>
          <p:nvPr/>
        </p:nvSpPr>
        <p:spPr bwMode="auto">
          <a:xfrm>
            <a:off x="395288" y="628303"/>
            <a:ext cx="2662237" cy="352425"/>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1270" anchor="ctr"/>
          <a:lstStyle/>
          <a:p>
            <a:pPr algn="ctr" defTabSz="800100">
              <a:lnSpc>
                <a:spcPct val="90000"/>
              </a:lnSpc>
              <a:spcAft>
                <a:spcPct val="35000"/>
              </a:spcAft>
              <a:defRPr/>
            </a:pPr>
            <a:r>
              <a:rPr lang="es-MX" sz="1400" b="1" dirty="0">
                <a:latin typeface="+mj-lt"/>
                <a:cs typeface="Arial" pitchFamily="34" charset="0"/>
              </a:rPr>
              <a:t>Proceso Operativo</a:t>
            </a:r>
          </a:p>
        </p:txBody>
      </p:sp>
      <p:sp>
        <p:nvSpPr>
          <p:cNvPr id="22" name="Round Same Side Corner Rectangle 4"/>
          <p:cNvSpPr/>
          <p:nvPr/>
        </p:nvSpPr>
        <p:spPr bwMode="auto">
          <a:xfrm>
            <a:off x="2820988" y="628303"/>
            <a:ext cx="5638800" cy="352425"/>
          </a:xfrm>
          <a:prstGeom prst="rect">
            <a:avLst/>
          </a:prstGeom>
          <a:ln>
            <a:solidFill>
              <a:schemeClr val="tx2">
                <a:lumMod val="50000"/>
              </a:schemeClr>
            </a:solidFill>
          </a:ln>
        </p:spPr>
        <p:style>
          <a:lnRef idx="2">
            <a:schemeClr val="accent1"/>
          </a:lnRef>
          <a:fillRef idx="1">
            <a:schemeClr val="lt1"/>
          </a:fillRef>
          <a:effectRef idx="0">
            <a:schemeClr val="accent1"/>
          </a:effectRef>
          <a:fontRef idx="minor">
            <a:schemeClr val="dk1"/>
          </a:fontRef>
        </p:style>
        <p:txBody>
          <a:bodyPr lIns="247650" tIns="123825" rIns="247650" bIns="123825" spcCol="1270" anchor="ctr"/>
          <a:lstStyle/>
          <a:p>
            <a:pPr marL="171450" lvl="1" indent="-171450" defTabSz="466725">
              <a:lnSpc>
                <a:spcPct val="90000"/>
              </a:lnSpc>
              <a:spcAft>
                <a:spcPct val="15000"/>
              </a:spcAft>
              <a:buFont typeface="Arial" pitchFamily="34" charset="0"/>
              <a:buChar char="•"/>
              <a:defRPr/>
            </a:pPr>
            <a:r>
              <a:rPr lang="es-MX" sz="1200" b="1" dirty="0" smtClean="0">
                <a:solidFill>
                  <a:schemeClr val="tx1"/>
                </a:solidFill>
                <a:latin typeface="+mj-lt"/>
                <a:cs typeface="Arial" pitchFamily="34" charset="0"/>
              </a:rPr>
              <a:t>RETIRO PARCIAL POR DESEMPLEO IMSS – App		Notificación de pago del Retiro Parcial</a:t>
            </a:r>
            <a:endParaRPr lang="pt-BR" sz="1200" b="1" dirty="0">
              <a:solidFill>
                <a:schemeClr val="tx1"/>
              </a:solidFill>
              <a:latin typeface="+mj-lt"/>
              <a:cs typeface="Arial" pitchFamily="34" charset="0"/>
            </a:endParaRPr>
          </a:p>
        </p:txBody>
      </p:sp>
      <p:pic>
        <p:nvPicPr>
          <p:cNvPr id="26" name="Picture 3" descr="R:\ORGANIZACION\Comunicación Interna\Imagen Corporativa 2011\Logos_procesar\Logos_procesar\logo_col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0899" y="1291030"/>
            <a:ext cx="1698346" cy="366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 name="Group 40"/>
          <p:cNvGrpSpPr/>
          <p:nvPr/>
        </p:nvGrpSpPr>
        <p:grpSpPr>
          <a:xfrm>
            <a:off x="1543288" y="1210558"/>
            <a:ext cx="1016625" cy="894597"/>
            <a:chOff x="7400526" y="3860974"/>
            <a:chExt cx="1220964" cy="1092986"/>
          </a:xfrm>
        </p:grpSpPr>
        <p:pic>
          <p:nvPicPr>
            <p:cNvPr id="42" name="Picture 31" descr="C:\Program Files (x86)\Microsoft Office\MEDIA\CAGCAT10\j020546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3339" y="3860974"/>
              <a:ext cx="79533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42"/>
            <p:cNvSpPr txBox="1"/>
            <p:nvPr/>
          </p:nvSpPr>
          <p:spPr>
            <a:xfrm>
              <a:off x="7400526" y="4653136"/>
              <a:ext cx="1220964" cy="300824"/>
            </a:xfrm>
            <a:prstGeom prst="rect">
              <a:avLst/>
            </a:prstGeom>
            <a:noFill/>
          </p:spPr>
          <p:txBody>
            <a:bodyPr wrap="none">
              <a:spAutoFit/>
            </a:bodyPr>
            <a:lstStyle/>
            <a:p>
              <a:pPr>
                <a:defRPr/>
              </a:pPr>
              <a:r>
                <a:rPr lang="es-MX" sz="1000" b="1" dirty="0" smtClean="0"/>
                <a:t>Administradora</a:t>
              </a:r>
              <a:endParaRPr lang="en-US" sz="1000" b="1" dirty="0"/>
            </a:p>
          </p:txBody>
        </p:sp>
      </p:grpSp>
      <p:sp>
        <p:nvSpPr>
          <p:cNvPr id="63" name="CuadroTexto 88"/>
          <p:cNvSpPr txBox="1"/>
          <p:nvPr/>
        </p:nvSpPr>
        <p:spPr>
          <a:xfrm>
            <a:off x="4084336" y="4797152"/>
            <a:ext cx="4339769" cy="415498"/>
          </a:xfrm>
          <a:prstGeom prst="rect">
            <a:avLst/>
          </a:prstGeom>
          <a:noFill/>
        </p:spPr>
        <p:txBody>
          <a:bodyPr wrap="square" rtlCol="0">
            <a:spAutoFit/>
          </a:bodyPr>
          <a:lstStyle/>
          <a:p>
            <a:pPr algn="just"/>
            <a:r>
              <a:rPr lang="es-MX" sz="1050" b="1" dirty="0"/>
              <a:t>3</a:t>
            </a:r>
            <a:r>
              <a:rPr lang="es-MX" sz="1050" dirty="0" smtClean="0"/>
              <a:t>. Notifica la Respuesta de la Notificación de Pago de parcialidad a la Administradora y este es por medio del </a:t>
            </a:r>
            <a:r>
              <a:rPr lang="es-MX" sz="1050" dirty="0" err="1" smtClean="0"/>
              <a:t>layout</a:t>
            </a:r>
            <a:r>
              <a:rPr lang="es-MX" sz="1050" dirty="0" smtClean="0"/>
              <a:t> actual </a:t>
            </a:r>
            <a:r>
              <a:rPr lang="es-MX" sz="1050" dirty="0" err="1" smtClean="0"/>
              <a:t>Op</a:t>
            </a:r>
            <a:r>
              <a:rPr lang="es-MX" sz="1050" dirty="0" smtClean="0"/>
              <a:t>. 86.</a:t>
            </a:r>
          </a:p>
        </p:txBody>
      </p:sp>
      <p:sp>
        <p:nvSpPr>
          <p:cNvPr id="45" name="CuadroTexto 88"/>
          <p:cNvSpPr txBox="1"/>
          <p:nvPr/>
        </p:nvSpPr>
        <p:spPr>
          <a:xfrm>
            <a:off x="4120019" y="1816528"/>
            <a:ext cx="4268405" cy="2839239"/>
          </a:xfrm>
          <a:prstGeom prst="rect">
            <a:avLst/>
          </a:prstGeom>
          <a:noFill/>
        </p:spPr>
        <p:txBody>
          <a:bodyPr wrap="square" rtlCol="0">
            <a:spAutoFit/>
          </a:bodyPr>
          <a:lstStyle/>
          <a:p>
            <a:pPr algn="just"/>
            <a:r>
              <a:rPr lang="es-MX" sz="1050" b="1" dirty="0" smtClean="0"/>
              <a:t>2</a:t>
            </a:r>
            <a:r>
              <a:rPr lang="es-MX" sz="1050" dirty="0" smtClean="0"/>
              <a:t>. Recibe Notificación de Pago </a:t>
            </a:r>
            <a:r>
              <a:rPr lang="es-MX" sz="1050" dirty="0">
                <a:solidFill>
                  <a:prstClr val="black"/>
                </a:solidFill>
              </a:rPr>
              <a:t>por medio del layout actual </a:t>
            </a:r>
            <a:r>
              <a:rPr lang="es-MX" sz="1050" dirty="0" smtClean="0">
                <a:solidFill>
                  <a:prstClr val="black"/>
                </a:solidFill>
              </a:rPr>
              <a:t>de la </a:t>
            </a:r>
            <a:r>
              <a:rPr lang="es-MX" sz="1050" dirty="0" err="1" smtClean="0">
                <a:solidFill>
                  <a:prstClr val="black"/>
                </a:solidFill>
              </a:rPr>
              <a:t>Op</a:t>
            </a:r>
            <a:r>
              <a:rPr lang="es-MX" sz="1050" dirty="0">
                <a:solidFill>
                  <a:prstClr val="black"/>
                </a:solidFill>
              </a:rPr>
              <a:t>. 85 </a:t>
            </a:r>
            <a:r>
              <a:rPr lang="es-MX" sz="1050" dirty="0" smtClean="0"/>
              <a:t>y realiza las validaciones de acuerdo al campo ID 12: </a:t>
            </a:r>
            <a:r>
              <a:rPr lang="es-MX" sz="1050" dirty="0" err="1" smtClean="0"/>
              <a:t>origenRetiro</a:t>
            </a:r>
            <a:r>
              <a:rPr lang="es-MX" sz="1050" dirty="0" smtClean="0"/>
              <a:t> (nuevo campo):</a:t>
            </a:r>
          </a:p>
          <a:p>
            <a:pPr marL="171450" indent="-171450" algn="just">
              <a:buFontTx/>
              <a:buChar char="-"/>
            </a:pPr>
            <a:r>
              <a:rPr lang="es-MX" sz="1050" dirty="0"/>
              <a:t>Validar Estructura </a:t>
            </a:r>
            <a:r>
              <a:rPr lang="es-MX" sz="1050" dirty="0" smtClean="0"/>
              <a:t>CURP</a:t>
            </a:r>
          </a:p>
          <a:p>
            <a:pPr marL="171450" indent="-171450" algn="just">
              <a:buFontTx/>
              <a:buChar char="-"/>
            </a:pPr>
            <a:r>
              <a:rPr lang="es-MX" sz="1050" dirty="0" smtClean="0"/>
              <a:t>Validar </a:t>
            </a:r>
            <a:r>
              <a:rPr lang="es-MX" sz="1050" dirty="0"/>
              <a:t>que la CURP del Trabajador notificada por la </a:t>
            </a:r>
            <a:r>
              <a:rPr lang="es-MX" sz="1050" dirty="0" smtClean="0"/>
              <a:t>Administradora </a:t>
            </a:r>
            <a:r>
              <a:rPr lang="es-MX" sz="1050" dirty="0"/>
              <a:t>sea igual a la registrada al NSS del </a:t>
            </a:r>
            <a:r>
              <a:rPr lang="es-MX" sz="1050" dirty="0" smtClean="0"/>
              <a:t>Trabajador</a:t>
            </a:r>
          </a:p>
          <a:p>
            <a:pPr marL="171450" indent="-171450" algn="just">
              <a:buFontTx/>
              <a:buChar char="-"/>
            </a:pPr>
            <a:r>
              <a:rPr lang="es-MX" sz="1050" dirty="0"/>
              <a:t>Validaciones al </a:t>
            </a:r>
            <a:r>
              <a:rPr lang="es-MX" sz="1050" dirty="0" smtClean="0"/>
              <a:t>«Folio </a:t>
            </a:r>
            <a:r>
              <a:rPr lang="es-MX" sz="1050" dirty="0"/>
              <a:t>de pago de Parcialidad» de acuerdo a </a:t>
            </a:r>
            <a:r>
              <a:rPr lang="es-MX" sz="1050" dirty="0" err="1" smtClean="0"/>
              <a:t>origenRetiro</a:t>
            </a:r>
            <a:r>
              <a:rPr lang="es-MX" sz="1050" dirty="0" smtClean="0"/>
              <a:t> en el archivo de la OP85.</a:t>
            </a:r>
            <a:endParaRPr lang="es-MX" sz="1050" dirty="0"/>
          </a:p>
          <a:p>
            <a:pPr marL="628650" lvl="1" indent="-171450" algn="just">
              <a:buFontTx/>
              <a:buChar char="-"/>
            </a:pPr>
            <a:r>
              <a:rPr lang="es-MX" sz="1050" dirty="0"/>
              <a:t>Cuando ID </a:t>
            </a:r>
            <a:r>
              <a:rPr lang="es-MX" sz="1050" dirty="0" smtClean="0"/>
              <a:t>12=“  ” </a:t>
            </a:r>
            <a:r>
              <a:rPr lang="es-MX" sz="1050" dirty="0"/>
              <a:t>se deben considerar validaciones de sello Biométrico actuales.</a:t>
            </a:r>
          </a:p>
          <a:p>
            <a:pPr marL="628650" lvl="1" indent="-171450" algn="just">
              <a:buFontTx/>
              <a:buChar char="-"/>
            </a:pPr>
            <a:r>
              <a:rPr lang="es-MX" sz="1050" dirty="0"/>
              <a:t>Cuando ID </a:t>
            </a:r>
            <a:r>
              <a:rPr lang="es-MX" sz="1050" dirty="0" smtClean="0"/>
              <a:t>12= 02 </a:t>
            </a:r>
            <a:r>
              <a:rPr lang="es-MX" sz="1050" dirty="0"/>
              <a:t>se debe </a:t>
            </a:r>
            <a:r>
              <a:rPr lang="es-MX" sz="1050" dirty="0" smtClean="0"/>
              <a:t>validar:</a:t>
            </a:r>
          </a:p>
          <a:p>
            <a:pPr marL="1085850" lvl="2" indent="-171450" algn="just">
              <a:buFontTx/>
              <a:buChar char="-"/>
            </a:pPr>
            <a:r>
              <a:rPr lang="es-MX" sz="1050" dirty="0" smtClean="0"/>
              <a:t>Longitud de  folio facial a 14 posiciones</a:t>
            </a:r>
          </a:p>
          <a:p>
            <a:pPr marL="1085850" lvl="2" indent="-171450" algn="just">
              <a:buFontTx/>
              <a:buChar char="-"/>
            </a:pPr>
            <a:r>
              <a:rPr lang="es-MX" sz="1050" dirty="0" smtClean="0"/>
              <a:t>Corresponda a la CURP del Ahorrador</a:t>
            </a:r>
          </a:p>
          <a:p>
            <a:pPr marL="1085850" lvl="2" indent="-171450" algn="just">
              <a:buFontTx/>
              <a:buChar char="-"/>
            </a:pPr>
            <a:r>
              <a:rPr lang="es-MX" sz="1050" dirty="0" smtClean="0"/>
              <a:t>Validar que no se haya utilizado previamente ese folio.</a:t>
            </a:r>
          </a:p>
          <a:p>
            <a:pPr marL="1085850" lvl="2" indent="-171450" algn="just">
              <a:buFontTx/>
              <a:buChar char="-"/>
            </a:pPr>
            <a:r>
              <a:rPr lang="es-MX" sz="1050" dirty="0"/>
              <a:t>Validar que el Ahorrador cuente con un Expediente móvil activo </a:t>
            </a:r>
            <a:r>
              <a:rPr lang="es-MX" sz="1050" dirty="0" smtClean="0"/>
              <a:t>.</a:t>
            </a:r>
          </a:p>
          <a:p>
            <a:pPr marL="1085850" lvl="2" indent="-171450" algn="just">
              <a:buFontTx/>
              <a:buChar char="-"/>
            </a:pPr>
            <a:r>
              <a:rPr lang="es-MX" sz="1050" dirty="0" smtClean="0"/>
              <a:t>Omitir la validación de la clave de Agente de Servicio.</a:t>
            </a:r>
          </a:p>
        </p:txBody>
      </p:sp>
      <p:sp>
        <p:nvSpPr>
          <p:cNvPr id="27" name="CuadroTexto 81"/>
          <p:cNvSpPr txBox="1"/>
          <p:nvPr/>
        </p:nvSpPr>
        <p:spPr>
          <a:xfrm>
            <a:off x="971600" y="2503297"/>
            <a:ext cx="2160000" cy="577081"/>
          </a:xfrm>
          <a:prstGeom prst="rect">
            <a:avLst/>
          </a:prstGeom>
          <a:noFill/>
        </p:spPr>
        <p:txBody>
          <a:bodyPr wrap="square" rtlCol="0">
            <a:spAutoFit/>
          </a:bodyPr>
          <a:lstStyle/>
          <a:p>
            <a:pPr algn="just"/>
            <a:r>
              <a:rPr lang="es-MX" sz="1050" b="1" dirty="0" smtClean="0"/>
              <a:t>1</a:t>
            </a:r>
            <a:r>
              <a:rPr lang="es-MX" sz="1050" dirty="0" smtClean="0"/>
              <a:t>. Envía Notificación de Pago de Parcialidad</a:t>
            </a:r>
          </a:p>
          <a:p>
            <a:pPr algn="just"/>
            <a:endParaRPr lang="es-MX" sz="1050" dirty="0"/>
          </a:p>
        </p:txBody>
      </p:sp>
      <p:cxnSp>
        <p:nvCxnSpPr>
          <p:cNvPr id="3" name="Straight Arrow Connector 2"/>
          <p:cNvCxnSpPr/>
          <p:nvPr/>
        </p:nvCxnSpPr>
        <p:spPr>
          <a:xfrm>
            <a:off x="3562346" y="1565822"/>
            <a:ext cx="1584176"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120019" y="1340768"/>
            <a:ext cx="481222" cy="246221"/>
          </a:xfrm>
          <a:prstGeom prst="rect">
            <a:avLst/>
          </a:prstGeom>
          <a:noFill/>
        </p:spPr>
        <p:txBody>
          <a:bodyPr wrap="none" rtlCol="0">
            <a:spAutoFit/>
          </a:bodyPr>
          <a:lstStyle/>
          <a:p>
            <a:r>
              <a:rPr lang="es-MX" sz="1000" dirty="0" smtClean="0"/>
              <a:t>Batch</a:t>
            </a:r>
            <a:endParaRPr lang="es-MX" sz="1000" dirty="0"/>
          </a:p>
        </p:txBody>
      </p:sp>
      <p:sp>
        <p:nvSpPr>
          <p:cNvPr id="5" name="Slide Number Placeholder 4"/>
          <p:cNvSpPr>
            <a:spLocks noGrp="1"/>
          </p:cNvSpPr>
          <p:nvPr>
            <p:ph type="sldNum" sz="quarter" idx="12"/>
          </p:nvPr>
        </p:nvSpPr>
        <p:spPr>
          <a:xfrm>
            <a:off x="6553200" y="6520259"/>
            <a:ext cx="2133600" cy="365125"/>
          </a:xfrm>
        </p:spPr>
        <p:txBody>
          <a:bodyPr/>
          <a:lstStyle/>
          <a:p>
            <a:fld id="{CC3B6104-9020-4151-955C-700E0B607491}" type="slidenum">
              <a:rPr lang="es-MX" smtClean="0"/>
              <a:t>4</a:t>
            </a:fld>
            <a:endParaRPr lang="es-MX"/>
          </a:p>
        </p:txBody>
      </p:sp>
      <p:sp>
        <p:nvSpPr>
          <p:cNvPr id="15" name="Footer Placeholder 1"/>
          <p:cNvSpPr txBox="1">
            <a:spLocks/>
          </p:cNvSpPr>
          <p:nvPr/>
        </p:nvSpPr>
        <p:spPr>
          <a:xfrm>
            <a:off x="107504" y="6520259"/>
            <a:ext cx="2895600" cy="365125"/>
          </a:xfrm>
          <a:prstGeom prst="rect">
            <a:avLst/>
          </a:prstGeom>
        </p:spPr>
        <p:txBody>
          <a:bodyPr/>
          <a:lstStyle>
            <a:defPPr>
              <a:defRPr lang="es-MX"/>
            </a:defPPr>
            <a:lvl1pPr marL="0" algn="l" defTabSz="914400" rtl="0" eaLnBrk="1" fontAlgn="auto" latinLnBrk="0" hangingPunct="1">
              <a:spcBef>
                <a:spcPts val="0"/>
              </a:spcBef>
              <a:spcAft>
                <a:spcPts val="0"/>
              </a:spcAft>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mtClean="0">
                <a:solidFill>
                  <a:schemeClr val="bg1">
                    <a:lumMod val="50000"/>
                  </a:schemeClr>
                </a:solidFill>
              </a:rPr>
              <a:t>Confidencial</a:t>
            </a:r>
            <a:endParaRPr lang="es-MX" dirty="0">
              <a:solidFill>
                <a:schemeClr val="bg1">
                  <a:lumMod val="50000"/>
                </a:schemeClr>
              </a:solidFill>
            </a:endParaRPr>
          </a:p>
        </p:txBody>
      </p:sp>
      <p:sp>
        <p:nvSpPr>
          <p:cNvPr id="16" name="Footer Placeholder 1"/>
          <p:cNvSpPr txBox="1">
            <a:spLocks/>
          </p:cNvSpPr>
          <p:nvPr/>
        </p:nvSpPr>
        <p:spPr>
          <a:xfrm>
            <a:off x="3276600" y="6525344"/>
            <a:ext cx="2895600" cy="365125"/>
          </a:xfrm>
          <a:prstGeom prst="rect">
            <a:avLst/>
          </a:prstGeom>
        </p:spPr>
        <p:txBody>
          <a:bodyPr/>
          <a:lstStyle>
            <a:defPPr>
              <a:defRPr lang="es-MX"/>
            </a:defPPr>
            <a:lvl1pPr marL="0" algn="l" defTabSz="914400" rtl="0" eaLnBrk="1" fontAlgn="auto" latinLnBrk="0" hangingPunct="1">
              <a:spcBef>
                <a:spcPts val="0"/>
              </a:spcBef>
              <a:spcAft>
                <a:spcPts val="0"/>
              </a:spcAft>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dirty="0" smtClean="0">
                <a:solidFill>
                  <a:schemeClr val="bg1">
                    <a:lumMod val="50000"/>
                  </a:schemeClr>
                </a:solidFill>
              </a:rPr>
              <a:t>Aprobado</a:t>
            </a:r>
            <a:endParaRPr lang="es-MX" dirty="0">
              <a:solidFill>
                <a:schemeClr val="bg1">
                  <a:lumMod val="50000"/>
                </a:schemeClr>
              </a:solidFill>
            </a:endParaRPr>
          </a:p>
        </p:txBody>
      </p:sp>
    </p:spTree>
    <p:extLst>
      <p:ext uri="{BB962C8B-B14F-4D97-AF65-F5344CB8AC3E}">
        <p14:creationId xmlns:p14="http://schemas.microsoft.com/office/powerpoint/2010/main" val="2139762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114170" y="1124744"/>
            <a:ext cx="2490278" cy="916191"/>
            <a:chOff x="213874" y="2245010"/>
            <a:chExt cx="2490278" cy="916191"/>
          </a:xfrm>
        </p:grpSpPr>
        <p:sp>
          <p:nvSpPr>
            <p:cNvPr id="16" name="Rectangle 15"/>
            <p:cNvSpPr/>
            <p:nvPr/>
          </p:nvSpPr>
          <p:spPr>
            <a:xfrm>
              <a:off x="457093" y="2260955"/>
              <a:ext cx="2247059" cy="900246"/>
            </a:xfrm>
            <a:prstGeom prst="rect">
              <a:avLst/>
            </a:prstGeom>
          </p:spPr>
          <p:txBody>
            <a:bodyPr wrap="square">
              <a:spAutoFit/>
            </a:bodyPr>
            <a:lstStyle/>
            <a:p>
              <a:r>
                <a:rPr lang="es-MX" sz="1050" dirty="0" smtClean="0"/>
                <a:t>El Ahorrador con perfil «</a:t>
              </a:r>
              <a:r>
                <a:rPr lang="es-MX" sz="1050" b="1" dirty="0" smtClean="0"/>
                <a:t>Básico</a:t>
              </a:r>
              <a:r>
                <a:rPr lang="es-MX" sz="1050" dirty="0" smtClean="0"/>
                <a:t>» </a:t>
              </a:r>
            </a:p>
            <a:p>
              <a:pPr algn="ctr"/>
              <a:endParaRPr lang="es-MX" sz="1050" dirty="0"/>
            </a:p>
            <a:p>
              <a:r>
                <a:rPr lang="es-MX" sz="1050" dirty="0" smtClean="0"/>
                <a:t>Recibe </a:t>
              </a:r>
              <a:r>
                <a:rPr lang="es-MX" sz="1050" dirty="0"/>
                <a:t>Encuesta con </a:t>
              </a:r>
              <a:r>
                <a:rPr lang="es-MX" sz="1050" dirty="0" smtClean="0"/>
                <a:t>pregunta </a:t>
              </a:r>
              <a:endParaRPr lang="es-MX" sz="1050" dirty="0"/>
            </a:p>
            <a:p>
              <a:r>
                <a:rPr lang="es-MX" sz="1050" dirty="0"/>
                <a:t>¿Desea que se libere su parcialidad por desempleo</a:t>
              </a:r>
              <a:r>
                <a:rPr lang="es-MX" sz="1050" dirty="0" smtClean="0"/>
                <a:t>? </a:t>
              </a:r>
              <a:r>
                <a:rPr lang="es-MX" sz="1050" i="1" dirty="0" smtClean="0">
                  <a:solidFill>
                    <a:schemeClr val="bg1">
                      <a:lumMod val="50000"/>
                    </a:schemeClr>
                  </a:solidFill>
                </a:rPr>
                <a:t>**</a:t>
              </a:r>
              <a:endParaRPr lang="es-MX" sz="1050" i="1" dirty="0">
                <a:solidFill>
                  <a:schemeClr val="bg1">
                    <a:lumMod val="50000"/>
                  </a:schemeClr>
                </a:solidFill>
              </a:endParaRPr>
            </a:p>
          </p:txBody>
        </p:sp>
        <p:sp>
          <p:nvSpPr>
            <p:cNvPr id="17" name="Oval 16"/>
            <p:cNvSpPr/>
            <p:nvPr/>
          </p:nvSpPr>
          <p:spPr>
            <a:xfrm>
              <a:off x="213874" y="2245010"/>
              <a:ext cx="216000" cy="2160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t>3</a:t>
              </a:r>
            </a:p>
          </p:txBody>
        </p:sp>
      </p:grpSp>
      <p:sp>
        <p:nvSpPr>
          <p:cNvPr id="39" name="Title 8"/>
          <p:cNvSpPr txBox="1">
            <a:spLocks/>
          </p:cNvSpPr>
          <p:nvPr/>
        </p:nvSpPr>
        <p:spPr bwMode="auto">
          <a:xfrm>
            <a:off x="1181001" y="540991"/>
            <a:ext cx="7416824"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lang="es-MX" sz="3200" b="1" kern="1200" dirty="0" smtClean="0">
                <a:solidFill>
                  <a:srgbClr val="002060"/>
                </a:solidFill>
                <a:latin typeface="+mj-lt"/>
                <a:ea typeface="+mj-ea"/>
                <a:cs typeface="+mj-cs"/>
              </a:defRPr>
            </a:lvl1pPr>
            <a:lvl2pPr algn="l" rtl="0" eaLnBrk="0" fontAlgn="base" hangingPunct="0">
              <a:spcBef>
                <a:spcPct val="0"/>
              </a:spcBef>
              <a:spcAft>
                <a:spcPct val="0"/>
              </a:spcAft>
              <a:defRPr sz="3600">
                <a:solidFill>
                  <a:schemeClr val="tx1"/>
                </a:solidFill>
                <a:latin typeface="Calibri" pitchFamily="34" charset="0"/>
              </a:defRPr>
            </a:lvl2pPr>
            <a:lvl3pPr algn="l" rtl="0" eaLnBrk="0" fontAlgn="base" hangingPunct="0">
              <a:spcBef>
                <a:spcPct val="0"/>
              </a:spcBef>
              <a:spcAft>
                <a:spcPct val="0"/>
              </a:spcAft>
              <a:defRPr sz="3600">
                <a:solidFill>
                  <a:schemeClr val="tx1"/>
                </a:solidFill>
                <a:latin typeface="Calibri" pitchFamily="34" charset="0"/>
              </a:defRPr>
            </a:lvl3pPr>
            <a:lvl4pPr algn="l" rtl="0" eaLnBrk="0" fontAlgn="base" hangingPunct="0">
              <a:spcBef>
                <a:spcPct val="0"/>
              </a:spcBef>
              <a:spcAft>
                <a:spcPct val="0"/>
              </a:spcAft>
              <a:defRPr sz="3600">
                <a:solidFill>
                  <a:schemeClr val="tx1"/>
                </a:solidFill>
                <a:latin typeface="Calibri" pitchFamily="34" charset="0"/>
              </a:defRPr>
            </a:lvl4pPr>
            <a:lvl5pPr algn="l" rtl="0" eaLnBrk="0" fontAlgn="base" hangingPunct="0">
              <a:spcBef>
                <a:spcPct val="0"/>
              </a:spcBef>
              <a:spcAft>
                <a:spcPct val="0"/>
              </a:spcAft>
              <a:defRPr sz="3600">
                <a:solidFill>
                  <a:schemeClr val="tx1"/>
                </a:solidFill>
                <a:latin typeface="Calibri" pitchFamily="34" charset="0"/>
              </a:defRPr>
            </a:lvl5pPr>
            <a:lvl6pPr marL="457200" algn="l" rtl="0" fontAlgn="base">
              <a:spcBef>
                <a:spcPct val="0"/>
              </a:spcBef>
              <a:spcAft>
                <a:spcPct val="0"/>
              </a:spcAft>
              <a:defRPr sz="3600">
                <a:solidFill>
                  <a:schemeClr val="tx1"/>
                </a:solidFill>
                <a:latin typeface="Calibri" pitchFamily="34" charset="0"/>
              </a:defRPr>
            </a:lvl6pPr>
            <a:lvl7pPr marL="914400" algn="l" rtl="0" fontAlgn="base">
              <a:spcBef>
                <a:spcPct val="0"/>
              </a:spcBef>
              <a:spcAft>
                <a:spcPct val="0"/>
              </a:spcAft>
              <a:defRPr sz="3600">
                <a:solidFill>
                  <a:schemeClr val="tx1"/>
                </a:solidFill>
                <a:latin typeface="Calibri" pitchFamily="34" charset="0"/>
              </a:defRPr>
            </a:lvl7pPr>
            <a:lvl8pPr marL="1371600" algn="l" rtl="0" fontAlgn="base">
              <a:spcBef>
                <a:spcPct val="0"/>
              </a:spcBef>
              <a:spcAft>
                <a:spcPct val="0"/>
              </a:spcAft>
              <a:defRPr sz="3600">
                <a:solidFill>
                  <a:schemeClr val="tx1"/>
                </a:solidFill>
                <a:latin typeface="Calibri" pitchFamily="34" charset="0"/>
              </a:defRPr>
            </a:lvl8pPr>
            <a:lvl9pPr marL="1828800" algn="l" rtl="0" fontAlgn="base">
              <a:spcBef>
                <a:spcPct val="0"/>
              </a:spcBef>
              <a:spcAft>
                <a:spcPct val="0"/>
              </a:spcAft>
              <a:defRPr sz="3600">
                <a:solidFill>
                  <a:schemeClr val="tx1"/>
                </a:solidFill>
                <a:latin typeface="Calibri" pitchFamily="34" charset="0"/>
              </a:defRPr>
            </a:lvl9pPr>
          </a:lstStyle>
          <a:p>
            <a:pPr algn="ctr"/>
            <a:r>
              <a:rPr lang="es-ES" sz="2400" dirty="0" smtClean="0"/>
              <a:t>Retiro </a:t>
            </a:r>
            <a:r>
              <a:rPr lang="es-ES" sz="2400" dirty="0"/>
              <a:t>p</a:t>
            </a:r>
            <a:r>
              <a:rPr lang="es-ES" sz="2400" dirty="0" smtClean="0"/>
              <a:t>arcial por desempleo IMSS - App</a:t>
            </a:r>
            <a:endParaRPr lang="es-MX" sz="2400" dirty="0"/>
          </a:p>
        </p:txBody>
      </p:sp>
      <p:sp>
        <p:nvSpPr>
          <p:cNvPr id="12" name="TextBox 11"/>
          <p:cNvSpPr txBox="1"/>
          <p:nvPr/>
        </p:nvSpPr>
        <p:spPr>
          <a:xfrm>
            <a:off x="503548" y="6301144"/>
            <a:ext cx="6408711" cy="261610"/>
          </a:xfrm>
          <a:prstGeom prst="rect">
            <a:avLst/>
          </a:prstGeom>
          <a:noFill/>
        </p:spPr>
        <p:txBody>
          <a:bodyPr wrap="square" rtlCol="0">
            <a:spAutoFit/>
          </a:bodyPr>
          <a:lstStyle/>
          <a:p>
            <a:r>
              <a:rPr lang="es-MX" sz="1050" i="1" dirty="0" smtClean="0">
                <a:solidFill>
                  <a:schemeClr val="accent2">
                    <a:lumMod val="50000"/>
                  </a:schemeClr>
                </a:solidFill>
              </a:rPr>
              <a:t>Todas las imágenes de la Aplicación contenidas en esta presentación son ilustrativas.</a:t>
            </a:r>
            <a:endParaRPr lang="es-MX" sz="1050" i="1" dirty="0">
              <a:solidFill>
                <a:schemeClr val="accent2">
                  <a:lumMod val="50000"/>
                </a:schemeClr>
              </a:solidFill>
            </a:endParaRPr>
          </a:p>
        </p:txBody>
      </p:sp>
      <p:pic>
        <p:nvPicPr>
          <p:cNvPr id="23" name="Picture 1" descr="image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2427" y="2348880"/>
            <a:ext cx="1556981" cy="3063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4933" y="3814268"/>
            <a:ext cx="15144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8917" y="3847605"/>
            <a:ext cx="1524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ight Arrow 27"/>
          <p:cNvSpPr/>
          <p:nvPr/>
        </p:nvSpPr>
        <p:spPr>
          <a:xfrm>
            <a:off x="2283916" y="3619857"/>
            <a:ext cx="495259" cy="133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angle 34"/>
          <p:cNvSpPr/>
          <p:nvPr/>
        </p:nvSpPr>
        <p:spPr>
          <a:xfrm>
            <a:off x="608495" y="1123727"/>
            <a:ext cx="2235313" cy="900246"/>
          </a:xfrm>
          <a:prstGeom prst="rect">
            <a:avLst/>
          </a:prstGeom>
        </p:spPr>
        <p:txBody>
          <a:bodyPr wrap="square">
            <a:spAutoFit/>
          </a:bodyPr>
          <a:lstStyle/>
          <a:p>
            <a:r>
              <a:rPr lang="es-MX" sz="1050" dirty="0"/>
              <a:t>La Administradora realiza el envío de notificación de Encuesta identificada como Retiro Parcial (tipo de respuesta SI/NO), con tipo de autenticación para verificación facial.</a:t>
            </a:r>
            <a:endParaRPr lang="es-MX" sz="1050" dirty="0"/>
          </a:p>
        </p:txBody>
      </p:sp>
      <p:grpSp>
        <p:nvGrpSpPr>
          <p:cNvPr id="36" name="Group 35"/>
          <p:cNvGrpSpPr/>
          <p:nvPr/>
        </p:nvGrpSpPr>
        <p:grpSpPr>
          <a:xfrm>
            <a:off x="1046676" y="3062795"/>
            <a:ext cx="1016625" cy="894597"/>
            <a:chOff x="7400526" y="3860974"/>
            <a:chExt cx="1220964" cy="1092986"/>
          </a:xfrm>
        </p:grpSpPr>
        <p:pic>
          <p:nvPicPr>
            <p:cNvPr id="37" name="Picture 31" descr="C:\Program Files (x86)\Microsoft Office\MEDIA\CAGCAT10\j0205462.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13339" y="3860974"/>
              <a:ext cx="79533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37"/>
            <p:cNvSpPr txBox="1"/>
            <p:nvPr/>
          </p:nvSpPr>
          <p:spPr>
            <a:xfrm>
              <a:off x="7400526" y="4653136"/>
              <a:ext cx="1220964" cy="300824"/>
            </a:xfrm>
            <a:prstGeom prst="rect">
              <a:avLst/>
            </a:prstGeom>
            <a:noFill/>
          </p:spPr>
          <p:txBody>
            <a:bodyPr wrap="none">
              <a:spAutoFit/>
            </a:bodyPr>
            <a:lstStyle/>
            <a:p>
              <a:pPr>
                <a:defRPr/>
              </a:pPr>
              <a:r>
                <a:rPr lang="es-MX" sz="1000" b="1" dirty="0" smtClean="0"/>
                <a:t>Administradora</a:t>
              </a:r>
              <a:endParaRPr lang="en-US" sz="1000" b="1" dirty="0"/>
            </a:p>
          </p:txBody>
        </p:sp>
      </p:grpSp>
      <p:sp>
        <p:nvSpPr>
          <p:cNvPr id="40" name="Oval 39"/>
          <p:cNvSpPr/>
          <p:nvPr/>
        </p:nvSpPr>
        <p:spPr>
          <a:xfrm>
            <a:off x="287548" y="1178526"/>
            <a:ext cx="216000" cy="2160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t>1</a:t>
            </a:r>
            <a:endParaRPr lang="es-MX" sz="1200" b="1" dirty="0"/>
          </a:p>
        </p:txBody>
      </p:sp>
      <p:sp>
        <p:nvSpPr>
          <p:cNvPr id="41" name="Rectangle 40"/>
          <p:cNvSpPr/>
          <p:nvPr/>
        </p:nvSpPr>
        <p:spPr>
          <a:xfrm>
            <a:off x="366414" y="4215928"/>
            <a:ext cx="2236867" cy="738664"/>
          </a:xfrm>
          <a:prstGeom prst="rect">
            <a:avLst/>
          </a:prstGeom>
        </p:spPr>
        <p:txBody>
          <a:bodyPr wrap="square">
            <a:spAutoFit/>
          </a:bodyPr>
          <a:lstStyle/>
          <a:p>
            <a:pPr algn="ctr"/>
            <a:r>
              <a:rPr lang="es-MX" sz="1050" i="1" dirty="0" smtClean="0">
                <a:solidFill>
                  <a:schemeClr val="bg1">
                    <a:lumMod val="50000"/>
                  </a:schemeClr>
                </a:solidFill>
              </a:rPr>
              <a:t>Procesar realiza validaciones correspondientes al servicio de mensajería y envía la notificación a la aplicación activa del Ahorrados</a:t>
            </a:r>
            <a:endParaRPr lang="es-MX" sz="1050" i="1" dirty="0">
              <a:solidFill>
                <a:schemeClr val="bg1">
                  <a:lumMod val="50000"/>
                </a:schemeClr>
              </a:solidFill>
            </a:endParaRPr>
          </a:p>
        </p:txBody>
      </p:sp>
      <p:grpSp>
        <p:nvGrpSpPr>
          <p:cNvPr id="22" name="Group 21"/>
          <p:cNvGrpSpPr/>
          <p:nvPr/>
        </p:nvGrpSpPr>
        <p:grpSpPr>
          <a:xfrm>
            <a:off x="3085371" y="1124744"/>
            <a:ext cx="2586600" cy="577081"/>
            <a:chOff x="1922459" y="3676827"/>
            <a:chExt cx="2586600" cy="577081"/>
          </a:xfrm>
        </p:grpSpPr>
        <p:sp>
          <p:nvSpPr>
            <p:cNvPr id="24" name="Rectangle 23"/>
            <p:cNvSpPr/>
            <p:nvPr/>
          </p:nvSpPr>
          <p:spPr>
            <a:xfrm>
              <a:off x="2166581" y="3676827"/>
              <a:ext cx="2342478" cy="577081"/>
            </a:xfrm>
            <a:prstGeom prst="rect">
              <a:avLst/>
            </a:prstGeom>
          </p:spPr>
          <p:txBody>
            <a:bodyPr wrap="square">
              <a:spAutoFit/>
            </a:bodyPr>
            <a:lstStyle/>
            <a:p>
              <a:r>
                <a:rPr lang="es-MX" sz="1050" dirty="0" smtClean="0"/>
                <a:t> El ahorrador ingresa </a:t>
              </a:r>
              <a:r>
                <a:rPr lang="es-MX" sz="1050" dirty="0"/>
                <a:t>a la aplicación </a:t>
              </a:r>
              <a:r>
                <a:rPr lang="es-MX" sz="1050" dirty="0" smtClean="0"/>
                <a:t>Afore Móvil e </a:t>
              </a:r>
              <a:r>
                <a:rPr lang="es-MX" sz="1050" dirty="0" smtClean="0">
                  <a:latin typeface="Calibri" pitchFamily="34" charset="0"/>
                  <a:ea typeface="Calibri" pitchFamily="34" charset="0"/>
                  <a:cs typeface="Times New Roman" pitchFamily="18" charset="0"/>
                </a:rPr>
                <a:t>«Inicia Sesión» capturando su contraseña.</a:t>
              </a:r>
              <a:endParaRPr lang="es-MX" sz="1050" dirty="0"/>
            </a:p>
          </p:txBody>
        </p:sp>
        <p:sp>
          <p:nvSpPr>
            <p:cNvPr id="25" name="Oval 24"/>
            <p:cNvSpPr/>
            <p:nvPr/>
          </p:nvSpPr>
          <p:spPr>
            <a:xfrm>
              <a:off x="1922459" y="3676827"/>
              <a:ext cx="216000" cy="2160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t>2</a:t>
              </a:r>
            </a:p>
          </p:txBody>
        </p:sp>
      </p:grpSp>
      <p:pic>
        <p:nvPicPr>
          <p:cNvPr id="26"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4511" y="2115393"/>
            <a:ext cx="1789856" cy="31295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6"/>
          <p:cNvPicPr/>
          <p:nvPr/>
        </p:nvPicPr>
        <p:blipFill>
          <a:blip r:embed="rId8">
            <a:extLst>
              <a:ext uri="{28A0092B-C50C-407E-A947-70E740481C1C}">
                <a14:useLocalDpi xmlns:a14="http://schemas.microsoft.com/office/drawing/2010/main" val="0"/>
              </a:ext>
            </a:extLst>
          </a:blip>
          <a:srcRect/>
          <a:stretch>
            <a:fillRect/>
          </a:stretch>
        </p:blipFill>
        <p:spPr bwMode="auto">
          <a:xfrm>
            <a:off x="4114495" y="2763465"/>
            <a:ext cx="1872000" cy="3129599"/>
          </a:xfrm>
          <a:prstGeom prst="rect">
            <a:avLst/>
          </a:prstGeom>
          <a:noFill/>
          <a:ln>
            <a:noFill/>
          </a:ln>
        </p:spPr>
      </p:pic>
      <p:sp>
        <p:nvSpPr>
          <p:cNvPr id="3" name="Slide Number Placeholder 2"/>
          <p:cNvSpPr>
            <a:spLocks noGrp="1"/>
          </p:cNvSpPr>
          <p:nvPr>
            <p:ph type="sldNum" sz="quarter" idx="12"/>
          </p:nvPr>
        </p:nvSpPr>
        <p:spPr>
          <a:xfrm>
            <a:off x="6553200" y="6520259"/>
            <a:ext cx="2133600" cy="365125"/>
          </a:xfrm>
        </p:spPr>
        <p:txBody>
          <a:bodyPr/>
          <a:lstStyle/>
          <a:p>
            <a:fld id="{CC3B6104-9020-4151-955C-700E0B607491}" type="slidenum">
              <a:rPr lang="es-MX" smtClean="0"/>
              <a:t>5</a:t>
            </a:fld>
            <a:endParaRPr lang="es-MX"/>
          </a:p>
        </p:txBody>
      </p:sp>
      <p:sp>
        <p:nvSpPr>
          <p:cNvPr id="29" name="Footer Placeholder 1"/>
          <p:cNvSpPr txBox="1">
            <a:spLocks/>
          </p:cNvSpPr>
          <p:nvPr/>
        </p:nvSpPr>
        <p:spPr>
          <a:xfrm>
            <a:off x="107504" y="6520259"/>
            <a:ext cx="2895600" cy="365125"/>
          </a:xfrm>
          <a:prstGeom prst="rect">
            <a:avLst/>
          </a:prstGeom>
        </p:spPr>
        <p:txBody>
          <a:bodyPr/>
          <a:lstStyle>
            <a:defPPr>
              <a:defRPr lang="es-MX"/>
            </a:defPPr>
            <a:lvl1pPr marL="0" algn="l" defTabSz="914400" rtl="0" eaLnBrk="1" fontAlgn="auto" latinLnBrk="0" hangingPunct="1">
              <a:spcBef>
                <a:spcPts val="0"/>
              </a:spcBef>
              <a:spcAft>
                <a:spcPts val="0"/>
              </a:spcAft>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mtClean="0">
                <a:solidFill>
                  <a:schemeClr val="bg1">
                    <a:lumMod val="50000"/>
                  </a:schemeClr>
                </a:solidFill>
              </a:rPr>
              <a:t>Confidencial</a:t>
            </a:r>
            <a:endParaRPr lang="es-MX" dirty="0">
              <a:solidFill>
                <a:schemeClr val="bg1">
                  <a:lumMod val="50000"/>
                </a:schemeClr>
              </a:solidFill>
            </a:endParaRPr>
          </a:p>
        </p:txBody>
      </p:sp>
      <p:sp>
        <p:nvSpPr>
          <p:cNvPr id="30" name="Rectangle 29"/>
          <p:cNvSpPr/>
          <p:nvPr/>
        </p:nvSpPr>
        <p:spPr>
          <a:xfrm>
            <a:off x="6376592" y="5570395"/>
            <a:ext cx="2236867" cy="900246"/>
          </a:xfrm>
          <a:prstGeom prst="rect">
            <a:avLst/>
          </a:prstGeom>
        </p:spPr>
        <p:txBody>
          <a:bodyPr wrap="square">
            <a:spAutoFit/>
          </a:bodyPr>
          <a:lstStyle/>
          <a:p>
            <a:pPr algn="ctr"/>
            <a:r>
              <a:rPr lang="es-MX" sz="1050" i="1" dirty="0" smtClean="0">
                <a:solidFill>
                  <a:schemeClr val="bg1">
                    <a:lumMod val="50000"/>
                  </a:schemeClr>
                </a:solidFill>
              </a:rPr>
              <a:t>** La redacción de la pregunta debe enviarla cada Administradora a </a:t>
            </a:r>
            <a:r>
              <a:rPr lang="es-MX" sz="1050" i="1" dirty="0">
                <a:solidFill>
                  <a:schemeClr val="bg1">
                    <a:lumMod val="50000"/>
                  </a:schemeClr>
                </a:solidFill>
              </a:rPr>
              <a:t>la CONSAR </a:t>
            </a:r>
            <a:r>
              <a:rPr lang="es-MX" sz="1050" i="1" dirty="0" smtClean="0">
                <a:solidFill>
                  <a:schemeClr val="bg1">
                    <a:lumMod val="50000"/>
                  </a:schemeClr>
                </a:solidFill>
              </a:rPr>
              <a:t>para ser autorizada y poder darla de alta en el catálogo de mensajes.</a:t>
            </a:r>
            <a:endParaRPr lang="es-MX" sz="1050" i="1" dirty="0">
              <a:solidFill>
                <a:schemeClr val="bg1">
                  <a:lumMod val="50000"/>
                </a:schemeClr>
              </a:solidFill>
            </a:endParaRPr>
          </a:p>
        </p:txBody>
      </p:sp>
      <p:sp>
        <p:nvSpPr>
          <p:cNvPr id="31" name="Footer Placeholder 1"/>
          <p:cNvSpPr txBox="1">
            <a:spLocks/>
          </p:cNvSpPr>
          <p:nvPr/>
        </p:nvSpPr>
        <p:spPr>
          <a:xfrm>
            <a:off x="3276600" y="6525344"/>
            <a:ext cx="2895600" cy="365125"/>
          </a:xfrm>
          <a:prstGeom prst="rect">
            <a:avLst/>
          </a:prstGeom>
        </p:spPr>
        <p:txBody>
          <a:bodyPr/>
          <a:lstStyle>
            <a:defPPr>
              <a:defRPr lang="es-MX"/>
            </a:defPPr>
            <a:lvl1pPr marL="0" algn="l" defTabSz="914400" rtl="0" eaLnBrk="1" fontAlgn="auto" latinLnBrk="0" hangingPunct="1">
              <a:spcBef>
                <a:spcPts val="0"/>
              </a:spcBef>
              <a:spcAft>
                <a:spcPts val="0"/>
              </a:spcAft>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dirty="0" smtClean="0">
                <a:solidFill>
                  <a:schemeClr val="bg1">
                    <a:lumMod val="50000"/>
                  </a:schemeClr>
                </a:solidFill>
              </a:rPr>
              <a:t>Aprobado</a:t>
            </a:r>
            <a:endParaRPr lang="es-MX" dirty="0">
              <a:solidFill>
                <a:schemeClr val="bg1">
                  <a:lumMod val="50000"/>
                </a:schemeClr>
              </a:solidFill>
            </a:endParaRPr>
          </a:p>
        </p:txBody>
      </p:sp>
    </p:spTree>
    <p:extLst>
      <p:ext uri="{BB962C8B-B14F-4D97-AF65-F5344CB8AC3E}">
        <p14:creationId xmlns:p14="http://schemas.microsoft.com/office/powerpoint/2010/main" val="1981159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p:cNvGrpSpPr/>
          <p:nvPr/>
        </p:nvGrpSpPr>
        <p:grpSpPr>
          <a:xfrm>
            <a:off x="5884811" y="1230868"/>
            <a:ext cx="2935661" cy="253916"/>
            <a:chOff x="1922459" y="3661210"/>
            <a:chExt cx="2935661" cy="253916"/>
          </a:xfrm>
        </p:grpSpPr>
        <p:sp>
          <p:nvSpPr>
            <p:cNvPr id="65" name="Rectangle 64"/>
            <p:cNvSpPr/>
            <p:nvPr/>
          </p:nvSpPr>
          <p:spPr>
            <a:xfrm>
              <a:off x="2238817" y="3661210"/>
              <a:ext cx="2619303" cy="253916"/>
            </a:xfrm>
            <a:prstGeom prst="rect">
              <a:avLst/>
            </a:prstGeom>
          </p:spPr>
          <p:txBody>
            <a:bodyPr wrap="square">
              <a:spAutoFit/>
            </a:bodyPr>
            <a:lstStyle/>
            <a:p>
              <a:pPr eaLnBrk="0" fontAlgn="base" hangingPunct="0">
                <a:spcBef>
                  <a:spcPct val="0"/>
                </a:spcBef>
                <a:spcAft>
                  <a:spcPct val="0"/>
                </a:spcAft>
              </a:pPr>
              <a:r>
                <a:rPr lang="es-MX" sz="1050" dirty="0" smtClean="0">
                  <a:ea typeface="Calibri" pitchFamily="34" charset="0"/>
                  <a:cs typeface="Times New Roman" pitchFamily="18" charset="0"/>
                </a:rPr>
                <a:t>El ahorrador responde </a:t>
              </a:r>
              <a:r>
                <a:rPr lang="es-MX" sz="1050" dirty="0">
                  <a:ea typeface="Calibri" pitchFamily="34" charset="0"/>
                  <a:cs typeface="Times New Roman" pitchFamily="18" charset="0"/>
                </a:rPr>
                <a:t>SI o NO.</a:t>
              </a:r>
            </a:p>
          </p:txBody>
        </p:sp>
        <p:sp>
          <p:nvSpPr>
            <p:cNvPr id="66" name="Oval 65"/>
            <p:cNvSpPr/>
            <p:nvPr/>
          </p:nvSpPr>
          <p:spPr>
            <a:xfrm>
              <a:off x="1922459" y="3676827"/>
              <a:ext cx="216000" cy="2160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t>5</a:t>
              </a:r>
              <a:endParaRPr lang="es-MX" sz="1200" b="1" dirty="0"/>
            </a:p>
          </p:txBody>
        </p:sp>
      </p:grpSp>
      <p:pic>
        <p:nvPicPr>
          <p:cNvPr id="25" name="Picture 24"/>
          <p:cNvPicPr/>
          <p:nvPr/>
        </p:nvPicPr>
        <p:blipFill>
          <a:blip r:embed="rId3"/>
          <a:stretch>
            <a:fillRect/>
          </a:stretch>
        </p:blipFill>
        <p:spPr>
          <a:xfrm>
            <a:off x="1249300" y="1847894"/>
            <a:ext cx="1728193" cy="2721680"/>
          </a:xfrm>
          <a:prstGeom prst="rect">
            <a:avLst/>
          </a:prstGeom>
          <a:ln>
            <a:solidFill>
              <a:schemeClr val="accent1"/>
            </a:solidFill>
          </a:ln>
        </p:spPr>
      </p:pic>
      <p:sp>
        <p:nvSpPr>
          <p:cNvPr id="2" name="Rectangle 1"/>
          <p:cNvSpPr/>
          <p:nvPr/>
        </p:nvSpPr>
        <p:spPr>
          <a:xfrm>
            <a:off x="1913091" y="1218571"/>
            <a:ext cx="1988045" cy="253916"/>
          </a:xfrm>
          <a:prstGeom prst="rect">
            <a:avLst/>
          </a:prstGeom>
        </p:spPr>
        <p:txBody>
          <a:bodyPr wrap="square">
            <a:spAutoFit/>
          </a:bodyPr>
          <a:lstStyle/>
          <a:p>
            <a:pPr eaLnBrk="0" fontAlgn="base" hangingPunct="0">
              <a:spcBef>
                <a:spcPct val="0"/>
              </a:spcBef>
              <a:spcAft>
                <a:spcPct val="0"/>
              </a:spcAft>
            </a:pPr>
            <a:r>
              <a:rPr lang="es-MX" sz="1050" dirty="0" smtClean="0">
                <a:ea typeface="Calibri" pitchFamily="34" charset="0"/>
                <a:cs typeface="Times New Roman" pitchFamily="18" charset="0"/>
              </a:rPr>
              <a:t>El ahorrador abre encuesta.</a:t>
            </a:r>
            <a:endParaRPr lang="es-MX" sz="1050" dirty="0">
              <a:ea typeface="Calibri" pitchFamily="34" charset="0"/>
              <a:cs typeface="Times New Roman" pitchFamily="18" charset="0"/>
            </a:endParaRPr>
          </a:p>
        </p:txBody>
      </p:sp>
      <p:sp>
        <p:nvSpPr>
          <p:cNvPr id="27" name="Oval 26"/>
          <p:cNvSpPr/>
          <p:nvPr/>
        </p:nvSpPr>
        <p:spPr>
          <a:xfrm>
            <a:off x="1604786" y="1199354"/>
            <a:ext cx="216000" cy="2160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t>4</a:t>
            </a:r>
            <a:endParaRPr lang="es-MX" sz="1200" b="1" dirty="0"/>
          </a:p>
        </p:txBody>
      </p:sp>
      <p:pic>
        <p:nvPicPr>
          <p:cNvPr id="2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4690"/>
          <a:stretch/>
        </p:blipFill>
        <p:spPr bwMode="auto">
          <a:xfrm>
            <a:off x="2573383" y="2921749"/>
            <a:ext cx="1729655"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681349" y="3713837"/>
            <a:ext cx="762279"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0827" y="1789609"/>
            <a:ext cx="1782742" cy="2988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itle 8"/>
          <p:cNvSpPr txBox="1">
            <a:spLocks/>
          </p:cNvSpPr>
          <p:nvPr/>
        </p:nvSpPr>
        <p:spPr bwMode="auto">
          <a:xfrm>
            <a:off x="1181001" y="612999"/>
            <a:ext cx="7416824"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lang="es-MX" sz="3200" b="1" kern="1200" dirty="0" smtClean="0">
                <a:solidFill>
                  <a:srgbClr val="002060"/>
                </a:solidFill>
                <a:latin typeface="+mj-lt"/>
                <a:ea typeface="+mj-ea"/>
                <a:cs typeface="+mj-cs"/>
              </a:defRPr>
            </a:lvl1pPr>
            <a:lvl2pPr algn="l" rtl="0" eaLnBrk="0" fontAlgn="base" hangingPunct="0">
              <a:spcBef>
                <a:spcPct val="0"/>
              </a:spcBef>
              <a:spcAft>
                <a:spcPct val="0"/>
              </a:spcAft>
              <a:defRPr sz="3600">
                <a:solidFill>
                  <a:schemeClr val="tx1"/>
                </a:solidFill>
                <a:latin typeface="Calibri" pitchFamily="34" charset="0"/>
              </a:defRPr>
            </a:lvl2pPr>
            <a:lvl3pPr algn="l" rtl="0" eaLnBrk="0" fontAlgn="base" hangingPunct="0">
              <a:spcBef>
                <a:spcPct val="0"/>
              </a:spcBef>
              <a:spcAft>
                <a:spcPct val="0"/>
              </a:spcAft>
              <a:defRPr sz="3600">
                <a:solidFill>
                  <a:schemeClr val="tx1"/>
                </a:solidFill>
                <a:latin typeface="Calibri" pitchFamily="34" charset="0"/>
              </a:defRPr>
            </a:lvl3pPr>
            <a:lvl4pPr algn="l" rtl="0" eaLnBrk="0" fontAlgn="base" hangingPunct="0">
              <a:spcBef>
                <a:spcPct val="0"/>
              </a:spcBef>
              <a:spcAft>
                <a:spcPct val="0"/>
              </a:spcAft>
              <a:defRPr sz="3600">
                <a:solidFill>
                  <a:schemeClr val="tx1"/>
                </a:solidFill>
                <a:latin typeface="Calibri" pitchFamily="34" charset="0"/>
              </a:defRPr>
            </a:lvl4pPr>
            <a:lvl5pPr algn="l" rtl="0" eaLnBrk="0" fontAlgn="base" hangingPunct="0">
              <a:spcBef>
                <a:spcPct val="0"/>
              </a:spcBef>
              <a:spcAft>
                <a:spcPct val="0"/>
              </a:spcAft>
              <a:defRPr sz="3600">
                <a:solidFill>
                  <a:schemeClr val="tx1"/>
                </a:solidFill>
                <a:latin typeface="Calibri" pitchFamily="34" charset="0"/>
              </a:defRPr>
            </a:lvl5pPr>
            <a:lvl6pPr marL="457200" algn="l" rtl="0" fontAlgn="base">
              <a:spcBef>
                <a:spcPct val="0"/>
              </a:spcBef>
              <a:spcAft>
                <a:spcPct val="0"/>
              </a:spcAft>
              <a:defRPr sz="3600">
                <a:solidFill>
                  <a:schemeClr val="tx1"/>
                </a:solidFill>
                <a:latin typeface="Calibri" pitchFamily="34" charset="0"/>
              </a:defRPr>
            </a:lvl6pPr>
            <a:lvl7pPr marL="914400" algn="l" rtl="0" fontAlgn="base">
              <a:spcBef>
                <a:spcPct val="0"/>
              </a:spcBef>
              <a:spcAft>
                <a:spcPct val="0"/>
              </a:spcAft>
              <a:defRPr sz="3600">
                <a:solidFill>
                  <a:schemeClr val="tx1"/>
                </a:solidFill>
                <a:latin typeface="Calibri" pitchFamily="34" charset="0"/>
              </a:defRPr>
            </a:lvl7pPr>
            <a:lvl8pPr marL="1371600" algn="l" rtl="0" fontAlgn="base">
              <a:spcBef>
                <a:spcPct val="0"/>
              </a:spcBef>
              <a:spcAft>
                <a:spcPct val="0"/>
              </a:spcAft>
              <a:defRPr sz="3600">
                <a:solidFill>
                  <a:schemeClr val="tx1"/>
                </a:solidFill>
                <a:latin typeface="Calibri" pitchFamily="34" charset="0"/>
              </a:defRPr>
            </a:lvl8pPr>
            <a:lvl9pPr marL="1828800" algn="l" rtl="0" fontAlgn="base">
              <a:spcBef>
                <a:spcPct val="0"/>
              </a:spcBef>
              <a:spcAft>
                <a:spcPct val="0"/>
              </a:spcAft>
              <a:defRPr sz="3600">
                <a:solidFill>
                  <a:schemeClr val="tx1"/>
                </a:solidFill>
                <a:latin typeface="Calibri" pitchFamily="34" charset="0"/>
              </a:defRPr>
            </a:lvl9pPr>
          </a:lstStyle>
          <a:p>
            <a:pPr algn="ctr"/>
            <a:r>
              <a:rPr lang="es-ES" sz="2400" dirty="0"/>
              <a:t>Retiro parcial por desempleo IMSS - App</a:t>
            </a:r>
            <a:endParaRPr lang="es-MX" sz="2400" dirty="0"/>
          </a:p>
        </p:txBody>
      </p:sp>
      <p:sp>
        <p:nvSpPr>
          <p:cNvPr id="4" name="Rectangle 3"/>
          <p:cNvSpPr/>
          <p:nvPr/>
        </p:nvSpPr>
        <p:spPr>
          <a:xfrm>
            <a:off x="5741206" y="4908938"/>
            <a:ext cx="2141984" cy="1061829"/>
          </a:xfrm>
          <a:prstGeom prst="rect">
            <a:avLst/>
          </a:prstGeom>
        </p:spPr>
        <p:txBody>
          <a:bodyPr wrap="square">
            <a:spAutoFit/>
          </a:bodyPr>
          <a:lstStyle/>
          <a:p>
            <a:pPr eaLnBrk="0" fontAlgn="base" hangingPunct="0">
              <a:spcBef>
                <a:spcPct val="0"/>
              </a:spcBef>
              <a:spcAft>
                <a:spcPct val="0"/>
              </a:spcAft>
            </a:pPr>
            <a:r>
              <a:rPr lang="es-MX" sz="1050" dirty="0">
                <a:solidFill>
                  <a:schemeClr val="tx1">
                    <a:lumMod val="65000"/>
                    <a:lumOff val="35000"/>
                  </a:schemeClr>
                </a:solidFill>
                <a:ea typeface="Calibri" pitchFamily="34" charset="0"/>
                <a:cs typeface="Times New Roman" pitchFamily="18" charset="0"/>
              </a:rPr>
              <a:t>Se genera solicitud de liberación de parcialidad</a:t>
            </a:r>
            <a:r>
              <a:rPr lang="es-MX" sz="1050" dirty="0" smtClean="0">
                <a:solidFill>
                  <a:schemeClr val="tx1">
                    <a:lumMod val="65000"/>
                    <a:lumOff val="35000"/>
                  </a:schemeClr>
                </a:solidFill>
                <a:ea typeface="Calibri" pitchFamily="34" charset="0"/>
                <a:cs typeface="Times New Roman" pitchFamily="18" charset="0"/>
              </a:rPr>
              <a:t>.</a:t>
            </a:r>
          </a:p>
          <a:p>
            <a:pPr eaLnBrk="0" fontAlgn="base" hangingPunct="0">
              <a:spcBef>
                <a:spcPct val="0"/>
              </a:spcBef>
              <a:spcAft>
                <a:spcPct val="0"/>
              </a:spcAft>
            </a:pPr>
            <a:endParaRPr lang="es-MX" sz="1050" dirty="0">
              <a:solidFill>
                <a:schemeClr val="tx1">
                  <a:lumMod val="65000"/>
                  <a:lumOff val="35000"/>
                </a:schemeClr>
              </a:solidFill>
              <a:ea typeface="Calibri" pitchFamily="34" charset="0"/>
              <a:cs typeface="Times New Roman" pitchFamily="18" charset="0"/>
            </a:endParaRPr>
          </a:p>
          <a:p>
            <a:pPr eaLnBrk="0" fontAlgn="base" hangingPunct="0">
              <a:spcBef>
                <a:spcPct val="0"/>
              </a:spcBef>
              <a:spcAft>
                <a:spcPct val="0"/>
              </a:spcAft>
            </a:pPr>
            <a:r>
              <a:rPr lang="es-MX" sz="1050" i="1" dirty="0" smtClean="0">
                <a:solidFill>
                  <a:schemeClr val="bg1">
                    <a:lumMod val="50000"/>
                  </a:schemeClr>
                </a:solidFill>
                <a:ea typeface="Calibri" pitchFamily="34" charset="0"/>
                <a:cs typeface="Times New Roman" pitchFamily="18" charset="0"/>
              </a:rPr>
              <a:t>El mensaje enviado debe ser tipo Encuesta con opción de respuesta SI/NO</a:t>
            </a:r>
            <a:endParaRPr lang="es-MX" sz="1050" i="1" dirty="0">
              <a:solidFill>
                <a:schemeClr val="bg1">
                  <a:lumMod val="50000"/>
                </a:schemeClr>
              </a:solidFill>
              <a:ea typeface="Calibri" pitchFamily="34" charset="0"/>
              <a:cs typeface="Times New Roman" pitchFamily="18" charset="0"/>
            </a:endParaRPr>
          </a:p>
        </p:txBody>
      </p:sp>
      <p:sp>
        <p:nvSpPr>
          <p:cNvPr id="13" name="TextBox 12"/>
          <p:cNvSpPr txBox="1"/>
          <p:nvPr/>
        </p:nvSpPr>
        <p:spPr>
          <a:xfrm>
            <a:off x="503548" y="6301144"/>
            <a:ext cx="6408711" cy="261610"/>
          </a:xfrm>
          <a:prstGeom prst="rect">
            <a:avLst/>
          </a:prstGeom>
          <a:noFill/>
        </p:spPr>
        <p:txBody>
          <a:bodyPr wrap="square" rtlCol="0">
            <a:spAutoFit/>
          </a:bodyPr>
          <a:lstStyle/>
          <a:p>
            <a:r>
              <a:rPr lang="es-MX" sz="1050" i="1" dirty="0" smtClean="0">
                <a:solidFill>
                  <a:schemeClr val="accent2">
                    <a:lumMod val="50000"/>
                  </a:schemeClr>
                </a:solidFill>
              </a:rPr>
              <a:t>Todas las imágenes de la Aplicación contenidas en esta presentación son ilustrativas.</a:t>
            </a:r>
            <a:endParaRPr lang="es-MX" sz="1050" i="1" dirty="0">
              <a:solidFill>
                <a:schemeClr val="accent2">
                  <a:lumMod val="50000"/>
                </a:schemeClr>
              </a:solidFill>
            </a:endParaRPr>
          </a:p>
        </p:txBody>
      </p:sp>
      <p:sp>
        <p:nvSpPr>
          <p:cNvPr id="6" name="Slide Number Placeholder 5"/>
          <p:cNvSpPr>
            <a:spLocks noGrp="1"/>
          </p:cNvSpPr>
          <p:nvPr>
            <p:ph type="sldNum" sz="quarter" idx="12"/>
          </p:nvPr>
        </p:nvSpPr>
        <p:spPr>
          <a:xfrm>
            <a:off x="6553200" y="6520259"/>
            <a:ext cx="2133600" cy="365125"/>
          </a:xfrm>
        </p:spPr>
        <p:txBody>
          <a:bodyPr/>
          <a:lstStyle/>
          <a:p>
            <a:fld id="{CC3B6104-9020-4151-955C-700E0B607491}" type="slidenum">
              <a:rPr lang="es-MX" smtClean="0"/>
              <a:t>6</a:t>
            </a:fld>
            <a:endParaRPr lang="es-MX"/>
          </a:p>
        </p:txBody>
      </p:sp>
      <p:sp>
        <p:nvSpPr>
          <p:cNvPr id="16" name="Footer Placeholder 1"/>
          <p:cNvSpPr txBox="1">
            <a:spLocks/>
          </p:cNvSpPr>
          <p:nvPr/>
        </p:nvSpPr>
        <p:spPr>
          <a:xfrm>
            <a:off x="107504" y="6520259"/>
            <a:ext cx="2895600" cy="365125"/>
          </a:xfrm>
          <a:prstGeom prst="rect">
            <a:avLst/>
          </a:prstGeom>
        </p:spPr>
        <p:txBody>
          <a:bodyPr/>
          <a:lstStyle>
            <a:defPPr>
              <a:defRPr lang="es-MX"/>
            </a:defPPr>
            <a:lvl1pPr marL="0" algn="l" defTabSz="914400" rtl="0" eaLnBrk="1" fontAlgn="auto" latinLnBrk="0" hangingPunct="1">
              <a:spcBef>
                <a:spcPts val="0"/>
              </a:spcBef>
              <a:spcAft>
                <a:spcPts val="0"/>
              </a:spcAft>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mtClean="0">
                <a:solidFill>
                  <a:schemeClr val="bg1">
                    <a:lumMod val="50000"/>
                  </a:schemeClr>
                </a:solidFill>
              </a:rPr>
              <a:t>Confidencial</a:t>
            </a:r>
            <a:endParaRPr lang="es-MX" dirty="0">
              <a:solidFill>
                <a:schemeClr val="bg1">
                  <a:lumMod val="50000"/>
                </a:schemeClr>
              </a:solidFill>
            </a:endParaRPr>
          </a:p>
        </p:txBody>
      </p:sp>
      <p:sp>
        <p:nvSpPr>
          <p:cNvPr id="17" name="Footer Placeholder 1"/>
          <p:cNvSpPr txBox="1">
            <a:spLocks/>
          </p:cNvSpPr>
          <p:nvPr/>
        </p:nvSpPr>
        <p:spPr>
          <a:xfrm>
            <a:off x="3276600" y="6525344"/>
            <a:ext cx="2895600" cy="365125"/>
          </a:xfrm>
          <a:prstGeom prst="rect">
            <a:avLst/>
          </a:prstGeom>
        </p:spPr>
        <p:txBody>
          <a:bodyPr/>
          <a:lstStyle>
            <a:defPPr>
              <a:defRPr lang="es-MX"/>
            </a:defPPr>
            <a:lvl1pPr marL="0" algn="l" defTabSz="914400" rtl="0" eaLnBrk="1" fontAlgn="auto" latinLnBrk="0" hangingPunct="1">
              <a:spcBef>
                <a:spcPts val="0"/>
              </a:spcBef>
              <a:spcAft>
                <a:spcPts val="0"/>
              </a:spcAft>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dirty="0" smtClean="0">
                <a:solidFill>
                  <a:schemeClr val="bg1">
                    <a:lumMod val="50000"/>
                  </a:schemeClr>
                </a:solidFill>
              </a:rPr>
              <a:t>Aprobado</a:t>
            </a:r>
            <a:endParaRPr lang="es-MX" dirty="0">
              <a:solidFill>
                <a:schemeClr val="bg1">
                  <a:lumMod val="50000"/>
                </a:schemeClr>
              </a:solidFill>
            </a:endParaRPr>
          </a:p>
        </p:txBody>
      </p:sp>
    </p:spTree>
    <p:extLst>
      <p:ext uri="{BB962C8B-B14F-4D97-AF65-F5344CB8AC3E}">
        <p14:creationId xmlns:p14="http://schemas.microsoft.com/office/powerpoint/2010/main" val="3064419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8"/>
          <p:cNvSpPr txBox="1">
            <a:spLocks/>
          </p:cNvSpPr>
          <p:nvPr/>
        </p:nvSpPr>
        <p:spPr bwMode="auto">
          <a:xfrm>
            <a:off x="1181001" y="540991"/>
            <a:ext cx="7416824"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lang="es-MX" sz="3200" b="1" kern="1200" dirty="0" smtClean="0">
                <a:solidFill>
                  <a:srgbClr val="002060"/>
                </a:solidFill>
                <a:latin typeface="+mj-lt"/>
                <a:ea typeface="+mj-ea"/>
                <a:cs typeface="+mj-cs"/>
              </a:defRPr>
            </a:lvl1pPr>
            <a:lvl2pPr algn="l" rtl="0" eaLnBrk="0" fontAlgn="base" hangingPunct="0">
              <a:spcBef>
                <a:spcPct val="0"/>
              </a:spcBef>
              <a:spcAft>
                <a:spcPct val="0"/>
              </a:spcAft>
              <a:defRPr sz="3600">
                <a:solidFill>
                  <a:schemeClr val="tx1"/>
                </a:solidFill>
                <a:latin typeface="Calibri" pitchFamily="34" charset="0"/>
              </a:defRPr>
            </a:lvl2pPr>
            <a:lvl3pPr algn="l" rtl="0" eaLnBrk="0" fontAlgn="base" hangingPunct="0">
              <a:spcBef>
                <a:spcPct val="0"/>
              </a:spcBef>
              <a:spcAft>
                <a:spcPct val="0"/>
              </a:spcAft>
              <a:defRPr sz="3600">
                <a:solidFill>
                  <a:schemeClr val="tx1"/>
                </a:solidFill>
                <a:latin typeface="Calibri" pitchFamily="34" charset="0"/>
              </a:defRPr>
            </a:lvl3pPr>
            <a:lvl4pPr algn="l" rtl="0" eaLnBrk="0" fontAlgn="base" hangingPunct="0">
              <a:spcBef>
                <a:spcPct val="0"/>
              </a:spcBef>
              <a:spcAft>
                <a:spcPct val="0"/>
              </a:spcAft>
              <a:defRPr sz="3600">
                <a:solidFill>
                  <a:schemeClr val="tx1"/>
                </a:solidFill>
                <a:latin typeface="Calibri" pitchFamily="34" charset="0"/>
              </a:defRPr>
            </a:lvl4pPr>
            <a:lvl5pPr algn="l" rtl="0" eaLnBrk="0" fontAlgn="base" hangingPunct="0">
              <a:spcBef>
                <a:spcPct val="0"/>
              </a:spcBef>
              <a:spcAft>
                <a:spcPct val="0"/>
              </a:spcAft>
              <a:defRPr sz="3600">
                <a:solidFill>
                  <a:schemeClr val="tx1"/>
                </a:solidFill>
                <a:latin typeface="Calibri" pitchFamily="34" charset="0"/>
              </a:defRPr>
            </a:lvl5pPr>
            <a:lvl6pPr marL="457200" algn="l" rtl="0" fontAlgn="base">
              <a:spcBef>
                <a:spcPct val="0"/>
              </a:spcBef>
              <a:spcAft>
                <a:spcPct val="0"/>
              </a:spcAft>
              <a:defRPr sz="3600">
                <a:solidFill>
                  <a:schemeClr val="tx1"/>
                </a:solidFill>
                <a:latin typeface="Calibri" pitchFamily="34" charset="0"/>
              </a:defRPr>
            </a:lvl6pPr>
            <a:lvl7pPr marL="914400" algn="l" rtl="0" fontAlgn="base">
              <a:spcBef>
                <a:spcPct val="0"/>
              </a:spcBef>
              <a:spcAft>
                <a:spcPct val="0"/>
              </a:spcAft>
              <a:defRPr sz="3600">
                <a:solidFill>
                  <a:schemeClr val="tx1"/>
                </a:solidFill>
                <a:latin typeface="Calibri" pitchFamily="34" charset="0"/>
              </a:defRPr>
            </a:lvl7pPr>
            <a:lvl8pPr marL="1371600" algn="l" rtl="0" fontAlgn="base">
              <a:spcBef>
                <a:spcPct val="0"/>
              </a:spcBef>
              <a:spcAft>
                <a:spcPct val="0"/>
              </a:spcAft>
              <a:defRPr sz="3600">
                <a:solidFill>
                  <a:schemeClr val="tx1"/>
                </a:solidFill>
                <a:latin typeface="Calibri" pitchFamily="34" charset="0"/>
              </a:defRPr>
            </a:lvl8pPr>
            <a:lvl9pPr marL="1828800" algn="l" rtl="0" fontAlgn="base">
              <a:spcBef>
                <a:spcPct val="0"/>
              </a:spcBef>
              <a:spcAft>
                <a:spcPct val="0"/>
              </a:spcAft>
              <a:defRPr sz="3600">
                <a:solidFill>
                  <a:schemeClr val="tx1"/>
                </a:solidFill>
                <a:latin typeface="Calibri" pitchFamily="34" charset="0"/>
              </a:defRPr>
            </a:lvl9pPr>
          </a:lstStyle>
          <a:p>
            <a:pPr algn="ctr"/>
            <a:r>
              <a:rPr lang="es-ES" sz="2400" dirty="0"/>
              <a:t>Retiro parcial por desempleo IMSS - App</a:t>
            </a:r>
            <a:endParaRPr lang="es-MX" sz="2400" dirty="0"/>
          </a:p>
        </p:txBody>
      </p:sp>
      <p:pic>
        <p:nvPicPr>
          <p:cNvPr id="7" name="Picture 6"/>
          <p:cNvPicPr/>
          <p:nvPr/>
        </p:nvPicPr>
        <p:blipFill>
          <a:blip r:embed="rId2"/>
          <a:stretch>
            <a:fillRect/>
          </a:stretch>
        </p:blipFill>
        <p:spPr>
          <a:xfrm>
            <a:off x="1953862" y="1642646"/>
            <a:ext cx="1603996" cy="3000031"/>
          </a:xfrm>
          <a:prstGeom prst="rect">
            <a:avLst/>
          </a:prstGeom>
        </p:spPr>
      </p:pic>
      <p:grpSp>
        <p:nvGrpSpPr>
          <p:cNvPr id="8" name="Group 7"/>
          <p:cNvGrpSpPr/>
          <p:nvPr/>
        </p:nvGrpSpPr>
        <p:grpSpPr>
          <a:xfrm>
            <a:off x="1706167" y="1084674"/>
            <a:ext cx="2757603" cy="400110"/>
            <a:chOff x="213874" y="2211941"/>
            <a:chExt cx="2757603" cy="400110"/>
          </a:xfrm>
        </p:grpSpPr>
        <p:sp>
          <p:nvSpPr>
            <p:cNvPr id="9" name="Rectangle 8"/>
            <p:cNvSpPr/>
            <p:nvPr/>
          </p:nvSpPr>
          <p:spPr>
            <a:xfrm>
              <a:off x="461569" y="2211941"/>
              <a:ext cx="2509908" cy="400110"/>
            </a:xfrm>
            <a:prstGeom prst="rect">
              <a:avLst/>
            </a:prstGeom>
          </p:spPr>
          <p:txBody>
            <a:bodyPr wrap="square">
              <a:spAutoFit/>
            </a:bodyPr>
            <a:lstStyle/>
            <a:p>
              <a:pPr algn="just"/>
              <a:r>
                <a:rPr lang="es-MX" sz="1000" dirty="0" smtClean="0"/>
                <a:t>La aplicación solicita </a:t>
              </a:r>
              <a:r>
                <a:rPr lang="es-MX" sz="1000" dirty="0"/>
                <a:t>al Ahorrador </a:t>
              </a:r>
              <a:r>
                <a:rPr lang="es-MX" sz="1000" dirty="0" smtClean="0"/>
                <a:t>tomarse una </a:t>
              </a:r>
              <a:r>
                <a:rPr lang="es-MX" sz="1000" dirty="0"/>
                <a:t>fotografía </a:t>
              </a:r>
              <a:r>
                <a:rPr lang="es-MX" sz="1000" i="1" dirty="0"/>
                <a:t>(</a:t>
              </a:r>
              <a:r>
                <a:rPr lang="es-MX" sz="1000" i="1" dirty="0" err="1" smtClean="0"/>
                <a:t>selfie</a:t>
              </a:r>
              <a:r>
                <a:rPr lang="es-MX" sz="1000" i="1" dirty="0" smtClean="0"/>
                <a:t>).</a:t>
              </a:r>
              <a:endParaRPr lang="es-MX" sz="1000" dirty="0" smtClean="0">
                <a:ea typeface="Calibri" pitchFamily="34" charset="0"/>
                <a:cs typeface="Times New Roman" pitchFamily="18" charset="0"/>
              </a:endParaRPr>
            </a:p>
          </p:txBody>
        </p:sp>
        <p:sp>
          <p:nvSpPr>
            <p:cNvPr id="10" name="Oval 9"/>
            <p:cNvSpPr/>
            <p:nvPr/>
          </p:nvSpPr>
          <p:spPr>
            <a:xfrm>
              <a:off x="213874" y="2245010"/>
              <a:ext cx="216000" cy="2160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t>6</a:t>
              </a:r>
            </a:p>
          </p:txBody>
        </p:sp>
      </p:gr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9213" y="2832286"/>
            <a:ext cx="1500200" cy="2543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6527" y="2690223"/>
            <a:ext cx="188595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4950296" y="4285576"/>
            <a:ext cx="1925960" cy="738664"/>
          </a:xfrm>
          <a:prstGeom prst="rect">
            <a:avLst/>
          </a:prstGeom>
        </p:spPr>
        <p:txBody>
          <a:bodyPr wrap="square">
            <a:spAutoFit/>
          </a:bodyPr>
          <a:lstStyle/>
          <a:p>
            <a:pPr algn="just" eaLnBrk="0" fontAlgn="base" hangingPunct="0">
              <a:spcBef>
                <a:spcPct val="0"/>
              </a:spcBef>
              <a:spcAft>
                <a:spcPct val="0"/>
              </a:spcAft>
            </a:pPr>
            <a:r>
              <a:rPr lang="es-MX" sz="1050" dirty="0" smtClean="0">
                <a:solidFill>
                  <a:schemeClr val="tx1">
                    <a:lumMod val="65000"/>
                    <a:lumOff val="35000"/>
                  </a:schemeClr>
                </a:solidFill>
                <a:ea typeface="Calibri" pitchFamily="34" charset="0"/>
                <a:cs typeface="Times New Roman" pitchFamily="18" charset="0"/>
              </a:rPr>
              <a:t>La aplicación compara la foto </a:t>
            </a:r>
            <a:r>
              <a:rPr lang="es-MX" sz="1050" dirty="0">
                <a:solidFill>
                  <a:schemeClr val="tx1">
                    <a:lumMod val="65000"/>
                    <a:lumOff val="35000"/>
                  </a:schemeClr>
                </a:solidFill>
                <a:ea typeface="Calibri" pitchFamily="34" charset="0"/>
                <a:cs typeface="Times New Roman" pitchFamily="18" charset="0"/>
              </a:rPr>
              <a:t>de la APP vs la del </a:t>
            </a:r>
            <a:r>
              <a:rPr lang="es-MX" sz="1050" dirty="0" smtClean="0">
                <a:solidFill>
                  <a:schemeClr val="tx1">
                    <a:lumMod val="65000"/>
                    <a:lumOff val="35000"/>
                  </a:schemeClr>
                </a:solidFill>
                <a:ea typeface="Calibri" pitchFamily="34" charset="0"/>
                <a:cs typeface="Times New Roman" pitchFamily="18" charset="0"/>
              </a:rPr>
              <a:t>Expediente Móvil del Ahorrador y </a:t>
            </a:r>
            <a:r>
              <a:rPr lang="es-MX" sz="1050" dirty="0">
                <a:solidFill>
                  <a:schemeClr val="tx1">
                    <a:lumMod val="65000"/>
                    <a:lumOff val="35000"/>
                  </a:schemeClr>
                </a:solidFill>
                <a:ea typeface="Calibri" pitchFamily="34" charset="0"/>
                <a:cs typeface="Times New Roman" pitchFamily="18" charset="0"/>
              </a:rPr>
              <a:t>entrega resultado </a:t>
            </a:r>
            <a:r>
              <a:rPr lang="es-MX" sz="1050" dirty="0" smtClean="0">
                <a:solidFill>
                  <a:schemeClr val="tx1">
                    <a:lumMod val="65000"/>
                    <a:lumOff val="35000"/>
                  </a:schemeClr>
                </a:solidFill>
                <a:ea typeface="Calibri" pitchFamily="34" charset="0"/>
                <a:cs typeface="Times New Roman" pitchFamily="18" charset="0"/>
              </a:rPr>
              <a:t>del comparativo </a:t>
            </a:r>
            <a:endParaRPr lang="es-MX" sz="1050" dirty="0">
              <a:solidFill>
                <a:schemeClr val="tx1">
                  <a:lumMod val="65000"/>
                  <a:lumOff val="35000"/>
                </a:schemeClr>
              </a:solidFill>
              <a:ea typeface="Calibri" pitchFamily="34" charset="0"/>
              <a:cs typeface="Times New Roman" pitchFamily="18" charset="0"/>
            </a:endParaRPr>
          </a:p>
        </p:txBody>
      </p:sp>
      <p:sp>
        <p:nvSpPr>
          <p:cNvPr id="20" name="Rectangle 19"/>
          <p:cNvSpPr/>
          <p:nvPr/>
        </p:nvSpPr>
        <p:spPr>
          <a:xfrm>
            <a:off x="3808773" y="5517232"/>
            <a:ext cx="2493394" cy="415498"/>
          </a:xfrm>
          <a:prstGeom prst="rect">
            <a:avLst/>
          </a:prstGeom>
        </p:spPr>
        <p:txBody>
          <a:bodyPr wrap="square">
            <a:spAutoFit/>
          </a:bodyPr>
          <a:lstStyle/>
          <a:p>
            <a:pPr algn="just" eaLnBrk="0" fontAlgn="base" hangingPunct="0">
              <a:spcBef>
                <a:spcPct val="0"/>
              </a:spcBef>
              <a:spcAft>
                <a:spcPct val="0"/>
              </a:spcAft>
            </a:pPr>
            <a:r>
              <a:rPr lang="es-MX" sz="1050" dirty="0" smtClean="0">
                <a:solidFill>
                  <a:schemeClr val="tx1">
                    <a:lumMod val="65000"/>
                    <a:lumOff val="35000"/>
                  </a:schemeClr>
                </a:solidFill>
                <a:ea typeface="Calibri" pitchFamily="34" charset="0"/>
                <a:cs typeface="Times New Roman" pitchFamily="18" charset="0"/>
              </a:rPr>
              <a:t>Procesar asigna un </a:t>
            </a:r>
            <a:r>
              <a:rPr lang="es-MX" sz="1050" i="1" dirty="0" smtClean="0">
                <a:solidFill>
                  <a:schemeClr val="tx1">
                    <a:lumMod val="65000"/>
                    <a:lumOff val="35000"/>
                  </a:schemeClr>
                </a:solidFill>
                <a:ea typeface="Calibri" pitchFamily="34" charset="0"/>
                <a:cs typeface="Times New Roman" pitchFamily="18" charset="0"/>
              </a:rPr>
              <a:t>Token</a:t>
            </a:r>
            <a:r>
              <a:rPr lang="es-MX" sz="1050" dirty="0" smtClean="0">
                <a:solidFill>
                  <a:schemeClr val="tx1">
                    <a:lumMod val="65000"/>
                    <a:lumOff val="35000"/>
                  </a:schemeClr>
                </a:solidFill>
                <a:ea typeface="Calibri" pitchFamily="34" charset="0"/>
                <a:cs typeface="Times New Roman" pitchFamily="18" charset="0"/>
              </a:rPr>
              <a:t> y otorga el folio generado </a:t>
            </a:r>
            <a:r>
              <a:rPr lang="es-MX" sz="1050" dirty="0">
                <a:solidFill>
                  <a:schemeClr val="tx1">
                    <a:lumMod val="65000"/>
                    <a:lumOff val="35000"/>
                  </a:schemeClr>
                </a:solidFill>
                <a:ea typeface="Calibri" pitchFamily="34" charset="0"/>
                <a:cs typeface="Times New Roman" pitchFamily="18" charset="0"/>
              </a:rPr>
              <a:t>por autenticación facial</a:t>
            </a:r>
          </a:p>
        </p:txBody>
      </p:sp>
      <p:pic>
        <p:nvPicPr>
          <p:cNvPr id="23" name="Picture 2"/>
          <p:cNvPicPr>
            <a:picLocks noChangeAspect="1" noChangeArrowheads="1"/>
          </p:cNvPicPr>
          <p:nvPr/>
        </p:nvPicPr>
        <p:blipFill>
          <a:blip r:embed="rId5" cstate="print">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685044" y="3607004"/>
            <a:ext cx="408915" cy="602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503548" y="6301144"/>
            <a:ext cx="6408711" cy="261610"/>
          </a:xfrm>
          <a:prstGeom prst="rect">
            <a:avLst/>
          </a:prstGeom>
          <a:noFill/>
        </p:spPr>
        <p:txBody>
          <a:bodyPr wrap="square" rtlCol="0">
            <a:spAutoFit/>
          </a:bodyPr>
          <a:lstStyle/>
          <a:p>
            <a:r>
              <a:rPr lang="es-MX" sz="1050" i="1" dirty="0" smtClean="0">
                <a:solidFill>
                  <a:schemeClr val="accent2">
                    <a:lumMod val="50000"/>
                  </a:schemeClr>
                </a:solidFill>
              </a:rPr>
              <a:t>Todas las imágenes de la Aplicación contenidas en esta presentación son ilustrativas.</a:t>
            </a:r>
            <a:endParaRPr lang="es-MX" sz="1050" i="1" dirty="0">
              <a:solidFill>
                <a:schemeClr val="accent2">
                  <a:lumMod val="50000"/>
                </a:schemeClr>
              </a:solidFill>
            </a:endParaRPr>
          </a:p>
        </p:txBody>
      </p:sp>
      <p:sp>
        <p:nvSpPr>
          <p:cNvPr id="3" name="Slide Number Placeholder 2"/>
          <p:cNvSpPr>
            <a:spLocks noGrp="1"/>
          </p:cNvSpPr>
          <p:nvPr>
            <p:ph type="sldNum" sz="quarter" idx="12"/>
          </p:nvPr>
        </p:nvSpPr>
        <p:spPr>
          <a:xfrm>
            <a:off x="6560840" y="6520259"/>
            <a:ext cx="2133600" cy="365125"/>
          </a:xfrm>
        </p:spPr>
        <p:txBody>
          <a:bodyPr/>
          <a:lstStyle/>
          <a:p>
            <a:fld id="{CC3B6104-9020-4151-955C-700E0B607491}" type="slidenum">
              <a:rPr lang="es-MX" smtClean="0"/>
              <a:t>7</a:t>
            </a:fld>
            <a:endParaRPr lang="es-MX" dirty="0"/>
          </a:p>
        </p:txBody>
      </p:sp>
      <p:sp>
        <p:nvSpPr>
          <p:cNvPr id="15" name="Footer Placeholder 1"/>
          <p:cNvSpPr txBox="1">
            <a:spLocks/>
          </p:cNvSpPr>
          <p:nvPr/>
        </p:nvSpPr>
        <p:spPr>
          <a:xfrm>
            <a:off x="107504" y="6520259"/>
            <a:ext cx="2895600" cy="365125"/>
          </a:xfrm>
          <a:prstGeom prst="rect">
            <a:avLst/>
          </a:prstGeom>
        </p:spPr>
        <p:txBody>
          <a:bodyPr/>
          <a:lstStyle>
            <a:defPPr>
              <a:defRPr lang="es-MX"/>
            </a:defPPr>
            <a:lvl1pPr marL="0" algn="l" defTabSz="914400" rtl="0" eaLnBrk="1" fontAlgn="auto" latinLnBrk="0" hangingPunct="1">
              <a:spcBef>
                <a:spcPts val="0"/>
              </a:spcBef>
              <a:spcAft>
                <a:spcPts val="0"/>
              </a:spcAft>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mtClean="0">
                <a:solidFill>
                  <a:schemeClr val="bg1">
                    <a:lumMod val="50000"/>
                  </a:schemeClr>
                </a:solidFill>
              </a:rPr>
              <a:t>Confidencial</a:t>
            </a:r>
            <a:endParaRPr lang="es-MX" dirty="0">
              <a:solidFill>
                <a:schemeClr val="bg1">
                  <a:lumMod val="50000"/>
                </a:schemeClr>
              </a:solidFill>
            </a:endParaRPr>
          </a:p>
        </p:txBody>
      </p:sp>
      <p:sp>
        <p:nvSpPr>
          <p:cNvPr id="17" name="Footer Placeholder 1"/>
          <p:cNvSpPr txBox="1">
            <a:spLocks/>
          </p:cNvSpPr>
          <p:nvPr/>
        </p:nvSpPr>
        <p:spPr>
          <a:xfrm>
            <a:off x="3276600" y="6525344"/>
            <a:ext cx="2895600" cy="365125"/>
          </a:xfrm>
          <a:prstGeom prst="rect">
            <a:avLst/>
          </a:prstGeom>
        </p:spPr>
        <p:txBody>
          <a:bodyPr/>
          <a:lstStyle>
            <a:defPPr>
              <a:defRPr lang="es-MX"/>
            </a:defPPr>
            <a:lvl1pPr marL="0" algn="l" defTabSz="914400" rtl="0" eaLnBrk="1" fontAlgn="auto" latinLnBrk="0" hangingPunct="1">
              <a:spcBef>
                <a:spcPts val="0"/>
              </a:spcBef>
              <a:spcAft>
                <a:spcPts val="0"/>
              </a:spcAft>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dirty="0" smtClean="0">
                <a:solidFill>
                  <a:schemeClr val="bg1">
                    <a:lumMod val="50000"/>
                  </a:schemeClr>
                </a:solidFill>
              </a:rPr>
              <a:t>Aprobado</a:t>
            </a:r>
            <a:endParaRPr lang="es-MX" dirty="0">
              <a:solidFill>
                <a:schemeClr val="bg1">
                  <a:lumMod val="50000"/>
                </a:schemeClr>
              </a:solidFill>
            </a:endParaRPr>
          </a:p>
        </p:txBody>
      </p:sp>
    </p:spTree>
    <p:extLst>
      <p:ext uri="{BB962C8B-B14F-4D97-AF65-F5344CB8AC3E}">
        <p14:creationId xmlns:p14="http://schemas.microsoft.com/office/powerpoint/2010/main" val="1122376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553200" y="6520259"/>
            <a:ext cx="2133600" cy="365125"/>
          </a:xfrm>
        </p:spPr>
        <p:txBody>
          <a:bodyPr/>
          <a:lstStyle/>
          <a:p>
            <a:fld id="{CC3B6104-9020-4151-955C-700E0B607491}" type="slidenum">
              <a:rPr lang="es-MX" smtClean="0"/>
              <a:t>8</a:t>
            </a:fld>
            <a:endParaRPr lang="es-MX"/>
          </a:p>
        </p:txBody>
      </p:sp>
      <p:grpSp>
        <p:nvGrpSpPr>
          <p:cNvPr id="3" name="Group 2"/>
          <p:cNvGrpSpPr/>
          <p:nvPr/>
        </p:nvGrpSpPr>
        <p:grpSpPr>
          <a:xfrm>
            <a:off x="971600" y="1124744"/>
            <a:ext cx="2970541" cy="415498"/>
            <a:chOff x="1922459" y="3661210"/>
            <a:chExt cx="2970541" cy="415498"/>
          </a:xfrm>
        </p:grpSpPr>
        <p:sp>
          <p:nvSpPr>
            <p:cNvPr id="4" name="Rectangle 3"/>
            <p:cNvSpPr/>
            <p:nvPr/>
          </p:nvSpPr>
          <p:spPr>
            <a:xfrm>
              <a:off x="2260004" y="3661210"/>
              <a:ext cx="2632996" cy="415498"/>
            </a:xfrm>
            <a:prstGeom prst="rect">
              <a:avLst/>
            </a:prstGeom>
          </p:spPr>
          <p:txBody>
            <a:bodyPr wrap="square">
              <a:spAutoFit/>
            </a:bodyPr>
            <a:lstStyle/>
            <a:p>
              <a:pPr eaLnBrk="0" fontAlgn="base" hangingPunct="0">
                <a:spcBef>
                  <a:spcPct val="0"/>
                </a:spcBef>
                <a:spcAft>
                  <a:spcPct val="0"/>
                </a:spcAft>
              </a:pPr>
              <a:r>
                <a:rPr lang="es-MX" sz="1050" dirty="0" smtClean="0">
                  <a:ea typeface="Calibri" pitchFamily="34" charset="0"/>
                  <a:cs typeface="Times New Roman" pitchFamily="18" charset="0"/>
                </a:rPr>
                <a:t>La aplicación muestra la pantalla con el resultado de la solicitud.</a:t>
              </a:r>
              <a:endParaRPr lang="es-MX" sz="1050" dirty="0">
                <a:ea typeface="Calibri" pitchFamily="34" charset="0"/>
                <a:cs typeface="Times New Roman" pitchFamily="18" charset="0"/>
              </a:endParaRPr>
            </a:p>
          </p:txBody>
        </p:sp>
        <p:sp>
          <p:nvSpPr>
            <p:cNvPr id="5" name="Oval 4"/>
            <p:cNvSpPr/>
            <p:nvPr/>
          </p:nvSpPr>
          <p:spPr>
            <a:xfrm>
              <a:off x="1922459" y="3676827"/>
              <a:ext cx="216000" cy="2160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t>7</a:t>
              </a:r>
            </a:p>
          </p:txBody>
        </p:sp>
      </p:gr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780" y="1560462"/>
            <a:ext cx="2371725"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1307815" y="5722579"/>
            <a:ext cx="2503690" cy="415498"/>
          </a:xfrm>
          <a:prstGeom prst="rect">
            <a:avLst/>
          </a:prstGeom>
        </p:spPr>
        <p:txBody>
          <a:bodyPr wrap="square">
            <a:spAutoFit/>
          </a:bodyPr>
          <a:lstStyle/>
          <a:p>
            <a:pPr algn="just" eaLnBrk="0" fontAlgn="base" hangingPunct="0">
              <a:spcBef>
                <a:spcPct val="0"/>
              </a:spcBef>
              <a:spcAft>
                <a:spcPct val="0"/>
              </a:spcAft>
            </a:pPr>
            <a:r>
              <a:rPr lang="es-MX" sz="1050" dirty="0" smtClean="0">
                <a:solidFill>
                  <a:schemeClr val="tx1">
                    <a:lumMod val="65000"/>
                    <a:lumOff val="35000"/>
                  </a:schemeClr>
                </a:solidFill>
                <a:ea typeface="Calibri" pitchFamily="34" charset="0"/>
                <a:cs typeface="Times New Roman" pitchFamily="18" charset="0"/>
              </a:rPr>
              <a:t>Se envía Notificación de Retiro de Parcialidad a la Administradora</a:t>
            </a:r>
            <a:endParaRPr lang="es-MX" sz="1050" dirty="0">
              <a:solidFill>
                <a:schemeClr val="tx1">
                  <a:lumMod val="65000"/>
                  <a:lumOff val="35000"/>
                </a:schemeClr>
              </a:solidFill>
              <a:ea typeface="Calibri" pitchFamily="34" charset="0"/>
              <a:cs typeface="Times New Roman"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540242"/>
            <a:ext cx="2371901" cy="409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ooter Placeholder 1"/>
          <p:cNvSpPr txBox="1">
            <a:spLocks/>
          </p:cNvSpPr>
          <p:nvPr/>
        </p:nvSpPr>
        <p:spPr>
          <a:xfrm>
            <a:off x="107504" y="6520259"/>
            <a:ext cx="2895600" cy="365125"/>
          </a:xfrm>
          <a:prstGeom prst="rect">
            <a:avLst/>
          </a:prstGeom>
        </p:spPr>
        <p:txBody>
          <a:bodyPr/>
          <a:lstStyle>
            <a:defPPr>
              <a:defRPr lang="es-MX"/>
            </a:defPPr>
            <a:lvl1pPr marL="0" algn="l" defTabSz="914400" rtl="0" eaLnBrk="1" fontAlgn="auto" latinLnBrk="0" hangingPunct="1">
              <a:spcBef>
                <a:spcPts val="0"/>
              </a:spcBef>
              <a:spcAft>
                <a:spcPts val="0"/>
              </a:spcAft>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mtClean="0">
                <a:solidFill>
                  <a:schemeClr val="bg1">
                    <a:lumMod val="50000"/>
                  </a:schemeClr>
                </a:solidFill>
              </a:rPr>
              <a:t>Confidencial</a:t>
            </a:r>
            <a:endParaRPr lang="es-MX" dirty="0">
              <a:solidFill>
                <a:schemeClr val="bg1">
                  <a:lumMod val="50000"/>
                </a:schemeClr>
              </a:solidFill>
            </a:endParaRPr>
          </a:p>
        </p:txBody>
      </p:sp>
      <p:sp>
        <p:nvSpPr>
          <p:cNvPr id="12" name="Title 8"/>
          <p:cNvSpPr txBox="1">
            <a:spLocks/>
          </p:cNvSpPr>
          <p:nvPr/>
        </p:nvSpPr>
        <p:spPr bwMode="auto">
          <a:xfrm>
            <a:off x="1181001" y="612999"/>
            <a:ext cx="7416824"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lang="es-MX" sz="3200" b="1" kern="1200" dirty="0" smtClean="0">
                <a:solidFill>
                  <a:srgbClr val="002060"/>
                </a:solidFill>
                <a:latin typeface="+mj-lt"/>
                <a:ea typeface="+mj-ea"/>
                <a:cs typeface="+mj-cs"/>
              </a:defRPr>
            </a:lvl1pPr>
            <a:lvl2pPr algn="l" rtl="0" eaLnBrk="0" fontAlgn="base" hangingPunct="0">
              <a:spcBef>
                <a:spcPct val="0"/>
              </a:spcBef>
              <a:spcAft>
                <a:spcPct val="0"/>
              </a:spcAft>
              <a:defRPr sz="3600">
                <a:solidFill>
                  <a:schemeClr val="tx1"/>
                </a:solidFill>
                <a:latin typeface="Calibri" pitchFamily="34" charset="0"/>
              </a:defRPr>
            </a:lvl2pPr>
            <a:lvl3pPr algn="l" rtl="0" eaLnBrk="0" fontAlgn="base" hangingPunct="0">
              <a:spcBef>
                <a:spcPct val="0"/>
              </a:spcBef>
              <a:spcAft>
                <a:spcPct val="0"/>
              </a:spcAft>
              <a:defRPr sz="3600">
                <a:solidFill>
                  <a:schemeClr val="tx1"/>
                </a:solidFill>
                <a:latin typeface="Calibri" pitchFamily="34" charset="0"/>
              </a:defRPr>
            </a:lvl3pPr>
            <a:lvl4pPr algn="l" rtl="0" eaLnBrk="0" fontAlgn="base" hangingPunct="0">
              <a:spcBef>
                <a:spcPct val="0"/>
              </a:spcBef>
              <a:spcAft>
                <a:spcPct val="0"/>
              </a:spcAft>
              <a:defRPr sz="3600">
                <a:solidFill>
                  <a:schemeClr val="tx1"/>
                </a:solidFill>
                <a:latin typeface="Calibri" pitchFamily="34" charset="0"/>
              </a:defRPr>
            </a:lvl4pPr>
            <a:lvl5pPr algn="l" rtl="0" eaLnBrk="0" fontAlgn="base" hangingPunct="0">
              <a:spcBef>
                <a:spcPct val="0"/>
              </a:spcBef>
              <a:spcAft>
                <a:spcPct val="0"/>
              </a:spcAft>
              <a:defRPr sz="3600">
                <a:solidFill>
                  <a:schemeClr val="tx1"/>
                </a:solidFill>
                <a:latin typeface="Calibri" pitchFamily="34" charset="0"/>
              </a:defRPr>
            </a:lvl5pPr>
            <a:lvl6pPr marL="457200" algn="l" rtl="0" fontAlgn="base">
              <a:spcBef>
                <a:spcPct val="0"/>
              </a:spcBef>
              <a:spcAft>
                <a:spcPct val="0"/>
              </a:spcAft>
              <a:defRPr sz="3600">
                <a:solidFill>
                  <a:schemeClr val="tx1"/>
                </a:solidFill>
                <a:latin typeface="Calibri" pitchFamily="34" charset="0"/>
              </a:defRPr>
            </a:lvl6pPr>
            <a:lvl7pPr marL="914400" algn="l" rtl="0" fontAlgn="base">
              <a:spcBef>
                <a:spcPct val="0"/>
              </a:spcBef>
              <a:spcAft>
                <a:spcPct val="0"/>
              </a:spcAft>
              <a:defRPr sz="3600">
                <a:solidFill>
                  <a:schemeClr val="tx1"/>
                </a:solidFill>
                <a:latin typeface="Calibri" pitchFamily="34" charset="0"/>
              </a:defRPr>
            </a:lvl7pPr>
            <a:lvl8pPr marL="1371600" algn="l" rtl="0" fontAlgn="base">
              <a:spcBef>
                <a:spcPct val="0"/>
              </a:spcBef>
              <a:spcAft>
                <a:spcPct val="0"/>
              </a:spcAft>
              <a:defRPr sz="3600">
                <a:solidFill>
                  <a:schemeClr val="tx1"/>
                </a:solidFill>
                <a:latin typeface="Calibri" pitchFamily="34" charset="0"/>
              </a:defRPr>
            </a:lvl8pPr>
            <a:lvl9pPr marL="1828800" algn="l" rtl="0" fontAlgn="base">
              <a:spcBef>
                <a:spcPct val="0"/>
              </a:spcBef>
              <a:spcAft>
                <a:spcPct val="0"/>
              </a:spcAft>
              <a:defRPr sz="3600">
                <a:solidFill>
                  <a:schemeClr val="tx1"/>
                </a:solidFill>
                <a:latin typeface="Calibri" pitchFamily="34" charset="0"/>
              </a:defRPr>
            </a:lvl9pPr>
          </a:lstStyle>
          <a:p>
            <a:pPr algn="ctr"/>
            <a:r>
              <a:rPr lang="es-ES" sz="2400" dirty="0"/>
              <a:t>Retiro parcial por desempleo IMSS - App</a:t>
            </a:r>
            <a:endParaRPr lang="es-MX" sz="2400" dirty="0"/>
          </a:p>
        </p:txBody>
      </p:sp>
      <p:sp>
        <p:nvSpPr>
          <p:cNvPr id="13" name="TextBox 12"/>
          <p:cNvSpPr txBox="1"/>
          <p:nvPr/>
        </p:nvSpPr>
        <p:spPr>
          <a:xfrm>
            <a:off x="503548" y="6301144"/>
            <a:ext cx="6408711" cy="261610"/>
          </a:xfrm>
          <a:prstGeom prst="rect">
            <a:avLst/>
          </a:prstGeom>
          <a:noFill/>
        </p:spPr>
        <p:txBody>
          <a:bodyPr wrap="square" rtlCol="0">
            <a:spAutoFit/>
          </a:bodyPr>
          <a:lstStyle/>
          <a:p>
            <a:r>
              <a:rPr lang="es-MX" sz="1050" i="1" dirty="0" smtClean="0">
                <a:solidFill>
                  <a:schemeClr val="accent2">
                    <a:lumMod val="50000"/>
                  </a:schemeClr>
                </a:solidFill>
              </a:rPr>
              <a:t>Todas las imágenes de la Aplicación contenidas en esta presentación son ilustrativas.</a:t>
            </a:r>
            <a:endParaRPr lang="es-MX" sz="1050" i="1" dirty="0">
              <a:solidFill>
                <a:schemeClr val="accent2">
                  <a:lumMod val="50000"/>
                </a:schemeClr>
              </a:solidFill>
            </a:endParaRPr>
          </a:p>
        </p:txBody>
      </p:sp>
      <p:sp>
        <p:nvSpPr>
          <p:cNvPr id="14" name="Footer Placeholder 1"/>
          <p:cNvSpPr txBox="1">
            <a:spLocks/>
          </p:cNvSpPr>
          <p:nvPr/>
        </p:nvSpPr>
        <p:spPr>
          <a:xfrm>
            <a:off x="3276600" y="6525344"/>
            <a:ext cx="2895600" cy="365125"/>
          </a:xfrm>
          <a:prstGeom prst="rect">
            <a:avLst/>
          </a:prstGeom>
        </p:spPr>
        <p:txBody>
          <a:bodyPr/>
          <a:lstStyle>
            <a:defPPr>
              <a:defRPr lang="es-MX"/>
            </a:defPPr>
            <a:lvl1pPr marL="0" algn="l" defTabSz="914400" rtl="0" eaLnBrk="1" fontAlgn="auto" latinLnBrk="0" hangingPunct="1">
              <a:spcBef>
                <a:spcPts val="0"/>
              </a:spcBef>
              <a:spcAft>
                <a:spcPts val="0"/>
              </a:spcAft>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dirty="0" smtClean="0">
                <a:solidFill>
                  <a:schemeClr val="bg1">
                    <a:lumMod val="50000"/>
                  </a:schemeClr>
                </a:solidFill>
              </a:rPr>
              <a:t>Aprobado</a:t>
            </a:r>
            <a:endParaRPr lang="es-MX" dirty="0">
              <a:solidFill>
                <a:schemeClr val="bg1">
                  <a:lumMod val="50000"/>
                </a:schemeClr>
              </a:solidFill>
            </a:endParaRPr>
          </a:p>
        </p:txBody>
      </p:sp>
    </p:spTree>
    <p:extLst>
      <p:ext uri="{BB962C8B-B14F-4D97-AF65-F5344CB8AC3E}">
        <p14:creationId xmlns:p14="http://schemas.microsoft.com/office/powerpoint/2010/main" val="34326822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8"/>
          <p:cNvSpPr txBox="1">
            <a:spLocks/>
          </p:cNvSpPr>
          <p:nvPr/>
        </p:nvSpPr>
        <p:spPr bwMode="auto">
          <a:xfrm>
            <a:off x="1181001" y="612999"/>
            <a:ext cx="7416824"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lang="es-MX" sz="3200" b="1" kern="1200" dirty="0" smtClean="0">
                <a:solidFill>
                  <a:srgbClr val="002060"/>
                </a:solidFill>
                <a:latin typeface="+mj-lt"/>
                <a:ea typeface="+mj-ea"/>
                <a:cs typeface="+mj-cs"/>
              </a:defRPr>
            </a:lvl1pPr>
            <a:lvl2pPr algn="l" rtl="0" eaLnBrk="0" fontAlgn="base" hangingPunct="0">
              <a:spcBef>
                <a:spcPct val="0"/>
              </a:spcBef>
              <a:spcAft>
                <a:spcPct val="0"/>
              </a:spcAft>
              <a:defRPr sz="3600">
                <a:solidFill>
                  <a:schemeClr val="tx1"/>
                </a:solidFill>
                <a:latin typeface="Calibri" pitchFamily="34" charset="0"/>
              </a:defRPr>
            </a:lvl2pPr>
            <a:lvl3pPr algn="l" rtl="0" eaLnBrk="0" fontAlgn="base" hangingPunct="0">
              <a:spcBef>
                <a:spcPct val="0"/>
              </a:spcBef>
              <a:spcAft>
                <a:spcPct val="0"/>
              </a:spcAft>
              <a:defRPr sz="3600">
                <a:solidFill>
                  <a:schemeClr val="tx1"/>
                </a:solidFill>
                <a:latin typeface="Calibri" pitchFamily="34" charset="0"/>
              </a:defRPr>
            </a:lvl3pPr>
            <a:lvl4pPr algn="l" rtl="0" eaLnBrk="0" fontAlgn="base" hangingPunct="0">
              <a:spcBef>
                <a:spcPct val="0"/>
              </a:spcBef>
              <a:spcAft>
                <a:spcPct val="0"/>
              </a:spcAft>
              <a:defRPr sz="3600">
                <a:solidFill>
                  <a:schemeClr val="tx1"/>
                </a:solidFill>
                <a:latin typeface="Calibri" pitchFamily="34" charset="0"/>
              </a:defRPr>
            </a:lvl4pPr>
            <a:lvl5pPr algn="l" rtl="0" eaLnBrk="0" fontAlgn="base" hangingPunct="0">
              <a:spcBef>
                <a:spcPct val="0"/>
              </a:spcBef>
              <a:spcAft>
                <a:spcPct val="0"/>
              </a:spcAft>
              <a:defRPr sz="3600">
                <a:solidFill>
                  <a:schemeClr val="tx1"/>
                </a:solidFill>
                <a:latin typeface="Calibri" pitchFamily="34" charset="0"/>
              </a:defRPr>
            </a:lvl5pPr>
            <a:lvl6pPr marL="457200" algn="l" rtl="0" fontAlgn="base">
              <a:spcBef>
                <a:spcPct val="0"/>
              </a:spcBef>
              <a:spcAft>
                <a:spcPct val="0"/>
              </a:spcAft>
              <a:defRPr sz="3600">
                <a:solidFill>
                  <a:schemeClr val="tx1"/>
                </a:solidFill>
                <a:latin typeface="Calibri" pitchFamily="34" charset="0"/>
              </a:defRPr>
            </a:lvl6pPr>
            <a:lvl7pPr marL="914400" algn="l" rtl="0" fontAlgn="base">
              <a:spcBef>
                <a:spcPct val="0"/>
              </a:spcBef>
              <a:spcAft>
                <a:spcPct val="0"/>
              </a:spcAft>
              <a:defRPr sz="3600">
                <a:solidFill>
                  <a:schemeClr val="tx1"/>
                </a:solidFill>
                <a:latin typeface="Calibri" pitchFamily="34" charset="0"/>
              </a:defRPr>
            </a:lvl7pPr>
            <a:lvl8pPr marL="1371600" algn="l" rtl="0" fontAlgn="base">
              <a:spcBef>
                <a:spcPct val="0"/>
              </a:spcBef>
              <a:spcAft>
                <a:spcPct val="0"/>
              </a:spcAft>
              <a:defRPr sz="3600">
                <a:solidFill>
                  <a:schemeClr val="tx1"/>
                </a:solidFill>
                <a:latin typeface="Calibri" pitchFamily="34" charset="0"/>
              </a:defRPr>
            </a:lvl8pPr>
            <a:lvl9pPr marL="1828800" algn="l" rtl="0" fontAlgn="base">
              <a:spcBef>
                <a:spcPct val="0"/>
              </a:spcBef>
              <a:spcAft>
                <a:spcPct val="0"/>
              </a:spcAft>
              <a:defRPr sz="3600">
                <a:solidFill>
                  <a:schemeClr val="tx1"/>
                </a:solidFill>
                <a:latin typeface="Calibri" pitchFamily="34" charset="0"/>
              </a:defRPr>
            </a:lvl9pPr>
          </a:lstStyle>
          <a:p>
            <a:pPr algn="ctr"/>
            <a:r>
              <a:rPr lang="es-ES" sz="2400" dirty="0"/>
              <a:t>Retiro parcial por desempleo IMSS - App</a:t>
            </a:r>
            <a:endParaRPr lang="es-MX" sz="2400" dirty="0"/>
          </a:p>
        </p:txBody>
      </p:sp>
      <p:grpSp>
        <p:nvGrpSpPr>
          <p:cNvPr id="20" name="Group 19"/>
          <p:cNvGrpSpPr/>
          <p:nvPr/>
        </p:nvGrpSpPr>
        <p:grpSpPr>
          <a:xfrm>
            <a:off x="1689312" y="2680033"/>
            <a:ext cx="1016625" cy="894597"/>
            <a:chOff x="7400526" y="3860974"/>
            <a:chExt cx="1220964" cy="1092986"/>
          </a:xfrm>
        </p:grpSpPr>
        <p:pic>
          <p:nvPicPr>
            <p:cNvPr id="21" name="Picture 31" descr="C:\Program Files (x86)\Microsoft Office\MEDIA\CAGCAT10\j020546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3339" y="3860974"/>
              <a:ext cx="79533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21"/>
            <p:cNvSpPr txBox="1"/>
            <p:nvPr/>
          </p:nvSpPr>
          <p:spPr>
            <a:xfrm>
              <a:off x="7400526" y="4653136"/>
              <a:ext cx="1220964" cy="300824"/>
            </a:xfrm>
            <a:prstGeom prst="rect">
              <a:avLst/>
            </a:prstGeom>
            <a:noFill/>
          </p:spPr>
          <p:txBody>
            <a:bodyPr wrap="none">
              <a:spAutoFit/>
            </a:bodyPr>
            <a:lstStyle/>
            <a:p>
              <a:pPr>
                <a:defRPr/>
              </a:pPr>
              <a:r>
                <a:rPr lang="es-MX" sz="1000" b="1" dirty="0" smtClean="0"/>
                <a:t>Administradora</a:t>
              </a:r>
              <a:endParaRPr lang="en-US" sz="1000" b="1" dirty="0"/>
            </a:p>
          </p:txBody>
        </p:sp>
      </p:grpSp>
      <p:grpSp>
        <p:nvGrpSpPr>
          <p:cNvPr id="34" name="Group 33"/>
          <p:cNvGrpSpPr/>
          <p:nvPr/>
        </p:nvGrpSpPr>
        <p:grpSpPr>
          <a:xfrm>
            <a:off x="5016384" y="1877839"/>
            <a:ext cx="2935661" cy="577081"/>
            <a:chOff x="1922459" y="3661210"/>
            <a:chExt cx="2935661" cy="577081"/>
          </a:xfrm>
        </p:grpSpPr>
        <p:sp>
          <p:nvSpPr>
            <p:cNvPr id="35" name="Rectangle 34"/>
            <p:cNvSpPr/>
            <p:nvPr/>
          </p:nvSpPr>
          <p:spPr>
            <a:xfrm>
              <a:off x="2238817" y="3661210"/>
              <a:ext cx="2619303" cy="577081"/>
            </a:xfrm>
            <a:prstGeom prst="rect">
              <a:avLst/>
            </a:prstGeom>
          </p:spPr>
          <p:txBody>
            <a:bodyPr wrap="square">
              <a:spAutoFit/>
            </a:bodyPr>
            <a:lstStyle/>
            <a:p>
              <a:pPr eaLnBrk="0" fontAlgn="base" hangingPunct="0">
                <a:spcBef>
                  <a:spcPct val="0"/>
                </a:spcBef>
                <a:spcAft>
                  <a:spcPct val="0"/>
                </a:spcAft>
              </a:pPr>
              <a:r>
                <a:rPr lang="es-MX" sz="1050" dirty="0" smtClean="0">
                  <a:ea typeface="Calibri" pitchFamily="34" charset="0"/>
                  <a:cs typeface="Times New Roman" pitchFamily="18" charset="0"/>
                </a:rPr>
                <a:t>El ahorrador recibe </a:t>
              </a:r>
              <a:r>
                <a:rPr lang="es-MX" sz="1050" dirty="0">
                  <a:ea typeface="Calibri" pitchFamily="34" charset="0"/>
                  <a:cs typeface="Times New Roman" pitchFamily="18" charset="0"/>
                </a:rPr>
                <a:t>notificación de liberación de </a:t>
              </a:r>
              <a:r>
                <a:rPr lang="es-MX" sz="1050" dirty="0" smtClean="0">
                  <a:ea typeface="Calibri" pitchFamily="34" charset="0"/>
                  <a:cs typeface="Times New Roman" pitchFamily="18" charset="0"/>
                </a:rPr>
                <a:t>pago enviada por la Administradora </a:t>
              </a:r>
              <a:r>
                <a:rPr lang="es-MX" sz="1050" dirty="0">
                  <a:ea typeface="Calibri" pitchFamily="34" charset="0"/>
                  <a:cs typeface="Times New Roman" pitchFamily="18" charset="0"/>
                </a:rPr>
                <a:t>y </a:t>
              </a:r>
              <a:r>
                <a:rPr lang="es-MX" sz="1050" dirty="0" smtClean="0">
                  <a:ea typeface="Calibri" pitchFamily="34" charset="0"/>
                  <a:cs typeface="Times New Roman" pitchFamily="18" charset="0"/>
                </a:rPr>
                <a:t>dispone de </a:t>
              </a:r>
              <a:r>
                <a:rPr lang="es-MX" sz="1050" dirty="0">
                  <a:ea typeface="Calibri" pitchFamily="34" charset="0"/>
                  <a:cs typeface="Times New Roman" pitchFamily="18" charset="0"/>
                </a:rPr>
                <a:t>sus </a:t>
              </a:r>
              <a:r>
                <a:rPr lang="es-MX" sz="1050" dirty="0" smtClean="0">
                  <a:ea typeface="Calibri" pitchFamily="34" charset="0"/>
                  <a:cs typeface="Times New Roman" pitchFamily="18" charset="0"/>
                </a:rPr>
                <a:t>recursos.</a:t>
              </a:r>
              <a:endParaRPr lang="es-MX" sz="1050" dirty="0">
                <a:ea typeface="Calibri" pitchFamily="34" charset="0"/>
                <a:cs typeface="Times New Roman" pitchFamily="18" charset="0"/>
              </a:endParaRPr>
            </a:p>
          </p:txBody>
        </p:sp>
        <p:sp>
          <p:nvSpPr>
            <p:cNvPr id="36" name="Oval 35"/>
            <p:cNvSpPr/>
            <p:nvPr/>
          </p:nvSpPr>
          <p:spPr>
            <a:xfrm>
              <a:off x="1922459" y="3676827"/>
              <a:ext cx="216000" cy="2160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t>9</a:t>
              </a:r>
            </a:p>
          </p:txBody>
        </p:sp>
      </p:grpSp>
      <p:sp>
        <p:nvSpPr>
          <p:cNvPr id="6" name="Right Arrow 5"/>
          <p:cNvSpPr/>
          <p:nvPr/>
        </p:nvSpPr>
        <p:spPr>
          <a:xfrm>
            <a:off x="4296304" y="3574630"/>
            <a:ext cx="720080" cy="1138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angle 3"/>
          <p:cNvSpPr/>
          <p:nvPr/>
        </p:nvSpPr>
        <p:spPr>
          <a:xfrm>
            <a:off x="761201" y="3910701"/>
            <a:ext cx="2872845" cy="415498"/>
          </a:xfrm>
          <a:prstGeom prst="rect">
            <a:avLst/>
          </a:prstGeom>
        </p:spPr>
        <p:txBody>
          <a:bodyPr wrap="square">
            <a:spAutoFit/>
          </a:bodyPr>
          <a:lstStyle/>
          <a:p>
            <a:pPr algn="just" eaLnBrk="0" fontAlgn="base" hangingPunct="0">
              <a:spcBef>
                <a:spcPct val="0"/>
              </a:spcBef>
              <a:spcAft>
                <a:spcPct val="0"/>
              </a:spcAft>
            </a:pPr>
            <a:r>
              <a:rPr lang="es-MX" sz="1050" dirty="0" smtClean="0">
                <a:ea typeface="Calibri" pitchFamily="34" charset="0"/>
                <a:cs typeface="Times New Roman" pitchFamily="18" charset="0"/>
              </a:rPr>
              <a:t>La Administradora realiza la notificación del pago a través de la pantalla de mensajería móvil</a:t>
            </a:r>
            <a:endParaRPr lang="es-MX" sz="1050" dirty="0">
              <a:ea typeface="Calibri" pitchFamily="34" charset="0"/>
              <a:cs typeface="Times New Roman" pitchFamily="18" charset="0"/>
            </a:endParaRPr>
          </a:p>
        </p:txBody>
      </p:sp>
      <p:sp>
        <p:nvSpPr>
          <p:cNvPr id="13" name="TextBox 12"/>
          <p:cNvSpPr txBox="1"/>
          <p:nvPr/>
        </p:nvSpPr>
        <p:spPr>
          <a:xfrm>
            <a:off x="503548" y="6301144"/>
            <a:ext cx="6408711" cy="261610"/>
          </a:xfrm>
          <a:prstGeom prst="rect">
            <a:avLst/>
          </a:prstGeom>
          <a:noFill/>
        </p:spPr>
        <p:txBody>
          <a:bodyPr wrap="square" rtlCol="0">
            <a:spAutoFit/>
          </a:bodyPr>
          <a:lstStyle/>
          <a:p>
            <a:r>
              <a:rPr lang="es-MX" sz="1050" i="1" dirty="0" smtClean="0">
                <a:solidFill>
                  <a:schemeClr val="accent2">
                    <a:lumMod val="50000"/>
                  </a:schemeClr>
                </a:solidFill>
              </a:rPr>
              <a:t>Todas las imágenes de la Aplicación contenidas en esta presentación son ilustrativas.</a:t>
            </a:r>
            <a:endParaRPr lang="es-MX" sz="1050" i="1" dirty="0">
              <a:solidFill>
                <a:schemeClr val="accent2">
                  <a:lumMod val="50000"/>
                </a:schemeClr>
              </a:solidFill>
            </a:endParaRPr>
          </a:p>
        </p:txBody>
      </p:sp>
      <p:grpSp>
        <p:nvGrpSpPr>
          <p:cNvPr id="14" name="Group 13"/>
          <p:cNvGrpSpPr/>
          <p:nvPr/>
        </p:nvGrpSpPr>
        <p:grpSpPr>
          <a:xfrm>
            <a:off x="6171449" y="1155937"/>
            <a:ext cx="770140" cy="809571"/>
            <a:chOff x="1239957" y="1133099"/>
            <a:chExt cx="850156" cy="1060814"/>
          </a:xfrm>
        </p:grpSpPr>
        <p:pic>
          <p:nvPicPr>
            <p:cNvPr id="15" name="Picture 31" descr="D:\Datos\imagenes\AZUL\Persona compu2.jpg"/>
            <p:cNvPicPr>
              <a:picLocks noChangeAspect="1" noChangeArrowheads="1"/>
            </p:cNvPicPr>
            <p:nvPr/>
          </p:nvPicPr>
          <p:blipFill>
            <a:blip r:embed="rId3">
              <a:extLst>
                <a:ext uri="{28A0092B-C50C-407E-A947-70E740481C1C}">
                  <a14:useLocalDpi xmlns:a14="http://schemas.microsoft.com/office/drawing/2010/main" val="0"/>
                </a:ext>
              </a:extLst>
            </a:blip>
            <a:srcRect l="2" r="6250"/>
            <a:stretch>
              <a:fillRect/>
            </a:stretch>
          </p:blipFill>
          <p:spPr bwMode="auto">
            <a:xfrm>
              <a:off x="1239957" y="1133099"/>
              <a:ext cx="850156" cy="696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3"/>
            <p:cNvSpPr txBox="1">
              <a:spLocks noChangeArrowheads="1"/>
            </p:cNvSpPr>
            <p:nvPr/>
          </p:nvSpPr>
          <p:spPr bwMode="auto">
            <a:xfrm>
              <a:off x="1259632" y="1871280"/>
              <a:ext cx="810807" cy="32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MX" sz="1000" b="1" dirty="0">
                  <a:latin typeface="+mn-lt"/>
                </a:rPr>
                <a:t>Ahorrador</a:t>
              </a:r>
            </a:p>
          </p:txBody>
        </p:sp>
      </p:gr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1449" y="2489010"/>
            <a:ext cx="192405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a:xfrm>
            <a:off x="6553200" y="6520259"/>
            <a:ext cx="2133600" cy="365125"/>
          </a:xfrm>
        </p:spPr>
        <p:txBody>
          <a:bodyPr/>
          <a:lstStyle/>
          <a:p>
            <a:fld id="{CC3B6104-9020-4151-955C-700E0B607491}" type="slidenum">
              <a:rPr lang="es-MX" smtClean="0"/>
              <a:t>9</a:t>
            </a:fld>
            <a:endParaRPr lang="es-MX"/>
          </a:p>
        </p:txBody>
      </p:sp>
      <p:sp>
        <p:nvSpPr>
          <p:cNvPr id="19" name="Footer Placeholder 1"/>
          <p:cNvSpPr txBox="1">
            <a:spLocks/>
          </p:cNvSpPr>
          <p:nvPr/>
        </p:nvSpPr>
        <p:spPr>
          <a:xfrm>
            <a:off x="107504" y="6520259"/>
            <a:ext cx="2895600" cy="365125"/>
          </a:xfrm>
          <a:prstGeom prst="rect">
            <a:avLst/>
          </a:prstGeom>
        </p:spPr>
        <p:txBody>
          <a:bodyPr/>
          <a:lstStyle>
            <a:defPPr>
              <a:defRPr lang="es-MX"/>
            </a:defPPr>
            <a:lvl1pPr marL="0" algn="l" defTabSz="914400" rtl="0" eaLnBrk="1" fontAlgn="auto" latinLnBrk="0" hangingPunct="1">
              <a:spcBef>
                <a:spcPts val="0"/>
              </a:spcBef>
              <a:spcAft>
                <a:spcPts val="0"/>
              </a:spcAft>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mtClean="0">
                <a:solidFill>
                  <a:schemeClr val="bg1">
                    <a:lumMod val="50000"/>
                  </a:schemeClr>
                </a:solidFill>
              </a:rPr>
              <a:t>Confidencial</a:t>
            </a:r>
            <a:endParaRPr lang="es-MX" dirty="0">
              <a:solidFill>
                <a:schemeClr val="bg1">
                  <a:lumMod val="50000"/>
                </a:schemeClr>
              </a:solidFill>
            </a:endParaRPr>
          </a:p>
        </p:txBody>
      </p:sp>
      <p:sp>
        <p:nvSpPr>
          <p:cNvPr id="23" name="Oval 22"/>
          <p:cNvSpPr/>
          <p:nvPr/>
        </p:nvSpPr>
        <p:spPr>
          <a:xfrm>
            <a:off x="508152" y="3906625"/>
            <a:ext cx="216000" cy="2160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t>8</a:t>
            </a:r>
          </a:p>
        </p:txBody>
      </p:sp>
      <p:sp>
        <p:nvSpPr>
          <p:cNvPr id="7" name="Rectangle 6"/>
          <p:cNvSpPr/>
          <p:nvPr/>
        </p:nvSpPr>
        <p:spPr>
          <a:xfrm>
            <a:off x="5590642" y="5832729"/>
            <a:ext cx="3085663" cy="507831"/>
          </a:xfrm>
          <a:prstGeom prst="rect">
            <a:avLst/>
          </a:prstGeom>
        </p:spPr>
        <p:txBody>
          <a:bodyPr wrap="square">
            <a:spAutoFit/>
          </a:bodyPr>
          <a:lstStyle/>
          <a:p>
            <a:pPr lvl="0" eaLnBrk="0" fontAlgn="base" hangingPunct="0">
              <a:spcBef>
                <a:spcPct val="0"/>
              </a:spcBef>
              <a:spcAft>
                <a:spcPct val="0"/>
              </a:spcAft>
            </a:pPr>
            <a:r>
              <a:rPr lang="es-MX" sz="900" i="1" dirty="0">
                <a:solidFill>
                  <a:prstClr val="white">
                    <a:lumMod val="50000"/>
                  </a:prstClr>
                </a:solidFill>
                <a:ea typeface="Calibri" pitchFamily="34" charset="0"/>
                <a:cs typeface="Times New Roman" pitchFamily="18" charset="0"/>
              </a:rPr>
              <a:t>El </a:t>
            </a:r>
            <a:r>
              <a:rPr lang="es-MX" sz="900" i="1" dirty="0" smtClean="0">
                <a:solidFill>
                  <a:prstClr val="white">
                    <a:lumMod val="50000"/>
                  </a:prstClr>
                </a:solidFill>
                <a:ea typeface="Calibri" pitchFamily="34" charset="0"/>
                <a:cs typeface="Times New Roman" pitchFamily="18" charset="0"/>
              </a:rPr>
              <a:t>texto del mensaje </a:t>
            </a:r>
            <a:r>
              <a:rPr lang="es-MX" sz="900" i="1" dirty="0">
                <a:solidFill>
                  <a:prstClr val="white">
                    <a:lumMod val="50000"/>
                  </a:prstClr>
                </a:solidFill>
                <a:ea typeface="Calibri" pitchFamily="34" charset="0"/>
                <a:cs typeface="Times New Roman" pitchFamily="18" charset="0"/>
              </a:rPr>
              <a:t>enviado </a:t>
            </a:r>
            <a:r>
              <a:rPr lang="es-MX" sz="900" i="1" dirty="0" smtClean="0">
                <a:solidFill>
                  <a:prstClr val="white">
                    <a:lumMod val="50000"/>
                  </a:prstClr>
                </a:solidFill>
                <a:ea typeface="Calibri" pitchFamily="34" charset="0"/>
                <a:cs typeface="Times New Roman" pitchFamily="18" charset="0"/>
              </a:rPr>
              <a:t>es responsabilidad de la Administradora y deberá solicitar autorización de CONSAR para su alta en el catálogo.</a:t>
            </a:r>
            <a:endParaRPr lang="es-MX" sz="900" i="1" dirty="0">
              <a:solidFill>
                <a:prstClr val="white">
                  <a:lumMod val="50000"/>
                </a:prstClr>
              </a:solidFill>
              <a:ea typeface="Calibri" pitchFamily="34" charset="0"/>
              <a:cs typeface="Times New Roman" pitchFamily="18" charset="0"/>
            </a:endParaRPr>
          </a:p>
        </p:txBody>
      </p:sp>
      <p:sp>
        <p:nvSpPr>
          <p:cNvPr id="24" name="Footer Placeholder 1"/>
          <p:cNvSpPr txBox="1">
            <a:spLocks/>
          </p:cNvSpPr>
          <p:nvPr/>
        </p:nvSpPr>
        <p:spPr>
          <a:xfrm>
            <a:off x="3276600" y="6525344"/>
            <a:ext cx="2895600" cy="365125"/>
          </a:xfrm>
          <a:prstGeom prst="rect">
            <a:avLst/>
          </a:prstGeom>
        </p:spPr>
        <p:txBody>
          <a:bodyPr/>
          <a:lstStyle>
            <a:defPPr>
              <a:defRPr lang="es-MX"/>
            </a:defPPr>
            <a:lvl1pPr marL="0" algn="l" defTabSz="914400" rtl="0" eaLnBrk="1" fontAlgn="auto" latinLnBrk="0" hangingPunct="1">
              <a:spcBef>
                <a:spcPts val="0"/>
              </a:spcBef>
              <a:spcAft>
                <a:spcPts val="0"/>
              </a:spcAft>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dirty="0" smtClean="0">
                <a:solidFill>
                  <a:schemeClr val="bg1">
                    <a:lumMod val="50000"/>
                  </a:schemeClr>
                </a:solidFill>
              </a:rPr>
              <a:t>Aprobado</a:t>
            </a:r>
            <a:endParaRPr lang="es-MX" dirty="0">
              <a:solidFill>
                <a:schemeClr val="bg1">
                  <a:lumMod val="50000"/>
                </a:schemeClr>
              </a:solidFill>
            </a:endParaRPr>
          </a:p>
        </p:txBody>
      </p:sp>
    </p:spTree>
    <p:extLst>
      <p:ext uri="{BB962C8B-B14F-4D97-AF65-F5344CB8AC3E}">
        <p14:creationId xmlns:p14="http://schemas.microsoft.com/office/powerpoint/2010/main" val="1471746316"/>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2069</TotalTime>
  <Words>1526</Words>
  <Application>Microsoft Office PowerPoint</Application>
  <PresentationFormat>On-screen Show (4:3)</PresentationFormat>
  <Paragraphs>186</Paragraphs>
  <Slides>12</Slides>
  <Notes>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Arial</vt:lpstr>
      <vt:lpstr>Calibri</vt:lpstr>
      <vt:lpstr>Times New Roman</vt:lpstr>
      <vt:lpstr>slide master</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Premisas</vt:lpstr>
      <vt:lpstr>Premisas</vt:lpstr>
      <vt:lpstr>Premisas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Gerencia de comunicación institucional y capacitación operativa</dc:title>
  <dc:creator>DENISSE GONZALEZ ZORRILLA</dc:creator>
  <cp:lastModifiedBy>ANABEL YURIDIA RODRIGUEZ SALAS</cp:lastModifiedBy>
  <cp:revision>72</cp:revision>
  <dcterms:created xsi:type="dcterms:W3CDTF">2011-12-02T19:35:58Z</dcterms:created>
  <dcterms:modified xsi:type="dcterms:W3CDTF">2018-02-27T00:14:29Z</dcterms:modified>
</cp:coreProperties>
</file>