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  <p:embeddedFont>
      <p:font typeface="Source Sans Pro SemiBold"/>
      <p:regular r:id="rId46"/>
      <p:bold r:id="rId47"/>
      <p:italic r:id="rId48"/>
      <p:boldItalic r:id="rId49"/>
    </p:embeddedFont>
    <p:embeddedFont>
      <p:font typeface="Source Sans Pro"/>
      <p:regular r:id="rId50"/>
      <p:bold r:id="rId51"/>
      <p:italic r:id="rId52"/>
      <p:boldItalic r:id="rId53"/>
    </p:embeddedFont>
    <p:embeddedFont>
      <p:font typeface="Nunito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051A18-1458-4320-AB2C-9B629D1E92D7}">
  <a:tblStyle styleId="{6D051A18-1458-4320-AB2C-9B629D1E9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Nunito-regular.fntdata"/><Relationship Id="rId41" Type="http://schemas.openxmlformats.org/officeDocument/2006/relationships/slide" Target="slides/slide35.xml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SourceSansProSemiBold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SansProSemiBold-italic.fntdata"/><Relationship Id="rId47" Type="http://schemas.openxmlformats.org/officeDocument/2006/relationships/font" Target="fonts/SourceSansProSemiBold-bold.fntdata"/><Relationship Id="rId49" Type="http://schemas.openxmlformats.org/officeDocument/2006/relationships/font" Target="fonts/SourceSansPro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SansPro-bold.fntdata"/><Relationship Id="rId50" Type="http://schemas.openxmlformats.org/officeDocument/2006/relationships/font" Target="fonts/SourceSansPro-regular.fntdata"/><Relationship Id="rId53" Type="http://schemas.openxmlformats.org/officeDocument/2006/relationships/font" Target="fonts/SourceSansPro-boldItalic.fntdata"/><Relationship Id="rId52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55" Type="http://schemas.openxmlformats.org/officeDocument/2006/relationships/font" Target="fonts/NunitoLight-bold.fntdata"/><Relationship Id="rId10" Type="http://schemas.openxmlformats.org/officeDocument/2006/relationships/slide" Target="slides/slide4.xml"/><Relationship Id="rId54" Type="http://schemas.openxmlformats.org/officeDocument/2006/relationships/font" Target="fonts/NunitoLight-regular.fntdata"/><Relationship Id="rId13" Type="http://schemas.openxmlformats.org/officeDocument/2006/relationships/slide" Target="slides/slide7.xml"/><Relationship Id="rId57" Type="http://schemas.openxmlformats.org/officeDocument/2006/relationships/font" Target="fonts/Nuni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Nunito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the room: miner, crypto-builder, Ethereum, Fabric?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Shape 9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Shape 10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Shape 10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Shape 10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hyperledger/education-cryptomoji" TargetMode="External"/><Relationship Id="rId4" Type="http://schemas.openxmlformats.org/officeDocument/2006/relationships/hyperlink" Target="https://sawtooth.hyperledger.org/docs/core/releases/1.0/app_developers_guide.html" TargetMode="External"/><Relationship Id="rId5" Type="http://schemas.openxmlformats.org/officeDocument/2006/relationships/hyperlink" Target="https://sawtooth.hyperledger.org/docs/core/releases/1.0/app_developers_guide.html" TargetMode="External"/><Relationship Id="rId6" Type="http://schemas.openxmlformats.org/officeDocument/2006/relationships/hyperlink" Target="https://chat.hyperledger.org/channel/sawtoot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3437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ource Sans Pro"/>
                <a:ea typeface="Source Sans Pro"/>
                <a:cs typeface="Source Sans Pro"/>
                <a:sym typeface="Source Sans Pro"/>
              </a:rPr>
              <a:t>App Development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25" y="1865186"/>
            <a:ext cx="6557136" cy="1413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Shape 56"/>
          <p:cNvGrpSpPr/>
          <p:nvPr/>
        </p:nvGrpSpPr>
        <p:grpSpPr>
          <a:xfrm>
            <a:off x="-41825" y="-76209"/>
            <a:ext cx="9227659" cy="1618839"/>
            <a:chOff x="0" y="-156114"/>
            <a:chExt cx="24535120" cy="4304278"/>
          </a:xfrm>
        </p:grpSpPr>
        <p:sp>
          <p:nvSpPr>
            <p:cNvPr id="57" name="Shape 5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Sawtooth?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Began as a hardware experiment in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Intel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's labs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Contributed to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Linux Foundation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as a part of Hyperledger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1.0 released February 2018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Shape 288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General purpose blockchain platform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Designed as a permissioned blockchain for consortiums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Not tied to specific hardware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89" name="Shape 289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290" name="Shape 290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Permissioned Blockchains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Targeted at small(ish) groups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Endpoints are restricted, not available to the general public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centralized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Shape 321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single canonical peer-to-peer network (deploy your own!)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need for a currency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(different incentives)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22" name="Shape 32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323" name="Shape 32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Sawtooth?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75625" y="1298448"/>
            <a:ext cx="37617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Highly modularized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Designed to scale: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On-chain settings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Smart contracts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Parallel transaction processing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Byzantine Fault Tolerance (PoET)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Shape 354"/>
          <p:cNvSpPr txBox="1"/>
          <p:nvPr>
            <p:ph idx="2" type="body"/>
          </p:nvPr>
        </p:nvSpPr>
        <p:spPr>
          <a:xfrm>
            <a:off x="4908275" y="129844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Global state agreement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Develop in a variety of languages: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Javascript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Python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Rust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Solidity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Java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55" name="Shape 355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356" name="Shape 356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2469275" y="1212638"/>
            <a:ext cx="6163300" cy="2718225"/>
          </a:xfrm>
          <a:prstGeom prst="flowChartProcess">
            <a:avLst/>
          </a:prstGeom>
          <a:noFill/>
          <a:ln cap="flat" cmpd="sng" w="28575">
            <a:solidFill>
              <a:srgbClr val="216A9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6A95"/>
                </a:solidFill>
                <a:latin typeface="Nunito"/>
                <a:ea typeface="Nunito"/>
                <a:cs typeface="Nunito"/>
                <a:sym typeface="Nunito"/>
              </a:rPr>
              <a:t>Sawtooth Node</a:t>
            </a:r>
            <a:endParaRPr sz="1800">
              <a:solidFill>
                <a:srgbClr val="216A9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Architecture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890313" y="1493663"/>
            <a:ext cx="1305600" cy="16076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Validator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080613" y="2414875"/>
            <a:ext cx="924999" cy="616666"/>
          </a:xfrm>
          <a:prstGeom prst="flowChartMagneticDisk">
            <a:avLst/>
          </a:prstGeom>
          <a:solidFill>
            <a:srgbClr val="3EC7CD"/>
          </a:solidFill>
          <a:ln cap="flat" cmpd="sng" w="19050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4784"/>
                </a:solidFill>
              </a:rPr>
              <a:t>State</a:t>
            </a:r>
            <a:endParaRPr sz="1600">
              <a:solidFill>
                <a:srgbClr val="184784"/>
              </a:solidFill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911200" y="16858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Transaction Processor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511425" y="17496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1" name="Shape 391"/>
          <p:cNvCxnSpPr/>
          <p:nvPr/>
        </p:nvCxnSpPr>
        <p:spPr>
          <a:xfrm>
            <a:off x="1976175" y="1914963"/>
            <a:ext cx="2873700" cy="1500"/>
          </a:xfrm>
          <a:prstGeom prst="straightConnector1">
            <a:avLst/>
          </a:prstGeom>
          <a:noFill/>
          <a:ln cap="flat" cmpd="sng" w="19050">
            <a:solidFill>
              <a:srgbClr val="184784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2" name="Shape 392"/>
          <p:cNvCxnSpPr/>
          <p:nvPr/>
        </p:nvCxnSpPr>
        <p:spPr>
          <a:xfrm>
            <a:off x="6234638" y="1911063"/>
            <a:ext cx="637800" cy="6000"/>
          </a:xfrm>
          <a:prstGeom prst="straightConnector1">
            <a:avLst/>
          </a:prstGeom>
          <a:noFill/>
          <a:ln cap="flat" cmpd="sng" w="19050">
            <a:solidFill>
              <a:srgbClr val="18478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3" name="Shape 393"/>
          <p:cNvSpPr/>
          <p:nvPr/>
        </p:nvSpPr>
        <p:spPr>
          <a:xfrm>
            <a:off x="367188" y="3031550"/>
            <a:ext cx="17145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Signs transactions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Encodes payloads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Reads state data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754425" y="3505825"/>
            <a:ext cx="15930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Validates</a:t>
            </a: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 transactions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Mediates state access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807763" y="3031550"/>
            <a:ext cx="16329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Decodes and v</a:t>
            </a: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alidates payloads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Writes (and reads) state data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2749000" y="17496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REST API</a:t>
            </a:r>
            <a:endParaRPr i="1">
              <a:solidFill>
                <a:srgbClr val="0F2F58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397" name="Shape 397"/>
          <p:cNvCxnSpPr/>
          <p:nvPr/>
        </p:nvCxnSpPr>
        <p:spPr>
          <a:xfrm>
            <a:off x="4213763" y="1911063"/>
            <a:ext cx="637800" cy="6000"/>
          </a:xfrm>
          <a:prstGeom prst="straightConnector1">
            <a:avLst/>
          </a:prstGeom>
          <a:noFill/>
          <a:ln cap="flat" cmpd="sng" w="19050">
            <a:solidFill>
              <a:srgbClr val="184784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8" name="Shape 398"/>
          <p:cNvCxnSpPr/>
          <p:nvPr/>
        </p:nvCxnSpPr>
        <p:spPr>
          <a:xfrm flipH="1" rot="10800000">
            <a:off x="1976175" y="1913163"/>
            <a:ext cx="734100" cy="1800"/>
          </a:xfrm>
          <a:prstGeom prst="straightConnector1">
            <a:avLst/>
          </a:prstGeom>
          <a:noFill/>
          <a:ln cap="flat" cmpd="sng" w="19050">
            <a:solidFill>
              <a:srgbClr val="18478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9" name="Shape 399"/>
          <p:cNvSpPr/>
          <p:nvPr/>
        </p:nvSpPr>
        <p:spPr>
          <a:xfrm>
            <a:off x="2560813" y="3031550"/>
            <a:ext cx="1714500" cy="1500000"/>
          </a:xfrm>
          <a:prstGeom prst="wedgeRectCallout">
            <a:avLst>
              <a:gd fmla="val -21414" name="adj1"/>
              <a:gd fmla="val -6412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GET state with HTTP / JSON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POST transactions with HTTP / octet-stream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4890313" y="1493663"/>
            <a:ext cx="1305600" cy="1607650"/>
          </a:xfrm>
          <a:prstGeom prst="flowChartProcess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Validator</a:t>
            </a:r>
            <a:endParaRPr sz="18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5080613" y="2414875"/>
            <a:ext cx="924999" cy="616666"/>
          </a:xfrm>
          <a:prstGeom prst="flowChartMagneticDisk">
            <a:avLst/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State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2749000" y="1749638"/>
            <a:ext cx="1426025" cy="924100"/>
          </a:xfrm>
          <a:prstGeom prst="flowChartProcess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REST API</a:t>
            </a:r>
            <a:endParaRPr i="1"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754450" y="3505825"/>
            <a:ext cx="15930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rPr>
              <a:t>Validates transactions</a:t>
            </a:r>
            <a:endParaRPr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rPr>
              <a:t>Mediates state access</a:t>
            </a:r>
            <a:endParaRPr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2560813" y="3031550"/>
            <a:ext cx="1714500" cy="1500000"/>
          </a:xfrm>
          <a:prstGeom prst="wedgeRectCallout">
            <a:avLst>
              <a:gd fmla="val -21414" name="adj1"/>
              <a:gd fmla="val -64122" name="adj2"/>
            </a:avLst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rPr>
              <a:t>GET state with HTTP / JSON</a:t>
            </a:r>
            <a:endParaRPr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rPr>
              <a:t>POST transactions with HTTP / octet-stream</a:t>
            </a:r>
            <a:endParaRPr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2036450" y="1531050"/>
            <a:ext cx="44256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 Transaction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Processor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410" name="Shape 410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411" name="Shape 411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Encoding State (and payloads)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769925" y="1393650"/>
            <a:ext cx="31110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Any encoding scheme can be used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Should produce raw binary (i.e. Buffer or Uint8Array)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Must be deterministic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Shape 421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We'll use sorted (sorted) JSON for simplicity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Other schemes are more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predictable, more storage/CPU efficient (like Protobufs)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22" name="Shape 42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423" name="Shape 42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Encoding State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453" name="Shape 453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454" name="Shape 454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79" name="Shape 479"/>
          <p:cNvSpPr txBox="1"/>
          <p:nvPr/>
        </p:nvSpPr>
        <p:spPr>
          <a:xfrm>
            <a:off x="1418700" y="1342688"/>
            <a:ext cx="6306600" cy="19953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1418700" y="1342688"/>
            <a:ext cx="6306600" cy="19953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obj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1418700" y="1342688"/>
            <a:ext cx="6306600" cy="19953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obj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Buffer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418700" y="1342688"/>
            <a:ext cx="6306600" cy="19953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obj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json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JSON.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stringify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(obj            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Buffer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(json);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418700" y="1342688"/>
            <a:ext cx="6306600" cy="19953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obj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sortedKeys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Object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keys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(obj).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sort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json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JSON.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stringify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(obj, sortedKeys);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Buffer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(json);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2086950" y="34112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(Warning! This won't work for nested objects!)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Shape 489"/>
          <p:cNvCxnSpPr/>
          <p:nvPr/>
        </p:nvCxnSpPr>
        <p:spPr>
          <a:xfrm>
            <a:off x="713375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Shape 490"/>
          <p:cNvCxnSpPr/>
          <p:nvPr/>
        </p:nvCxnSpPr>
        <p:spPr>
          <a:xfrm>
            <a:off x="1884975" y="4041800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Shape 491"/>
          <p:cNvCxnSpPr/>
          <p:nvPr/>
        </p:nvCxnSpPr>
        <p:spPr>
          <a:xfrm>
            <a:off x="3075000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Shape 492"/>
          <p:cNvCxnSpPr/>
          <p:nvPr/>
        </p:nvCxnSpPr>
        <p:spPr>
          <a:xfrm>
            <a:off x="4201000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Shape 493"/>
          <p:cNvCxnSpPr/>
          <p:nvPr/>
        </p:nvCxnSpPr>
        <p:spPr>
          <a:xfrm flipH="1" rot="10800000">
            <a:off x="713375" y="2825325"/>
            <a:ext cx="403200" cy="4554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4" name="Shape 494"/>
          <p:cNvCxnSpPr/>
          <p:nvPr/>
        </p:nvCxnSpPr>
        <p:spPr>
          <a:xfrm flipH="1" rot="10800000">
            <a:off x="3075000" y="2825325"/>
            <a:ext cx="403200" cy="4554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5" name="Shape 495"/>
          <p:cNvCxnSpPr/>
          <p:nvPr/>
        </p:nvCxnSpPr>
        <p:spPr>
          <a:xfrm flipH="1" rot="10800000">
            <a:off x="1288600" y="1649188"/>
            <a:ext cx="928200" cy="4632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6" name="Shape 496"/>
          <p:cNvCxnSpPr/>
          <p:nvPr/>
        </p:nvCxnSpPr>
        <p:spPr>
          <a:xfrm rot="10800000">
            <a:off x="1574475" y="2807025"/>
            <a:ext cx="310500" cy="473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7" name="Shape 497"/>
          <p:cNvCxnSpPr/>
          <p:nvPr/>
        </p:nvCxnSpPr>
        <p:spPr>
          <a:xfrm rot="10800000">
            <a:off x="3890200" y="2807025"/>
            <a:ext cx="310800" cy="473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8" name="Shape 498"/>
          <p:cNvCxnSpPr/>
          <p:nvPr/>
        </p:nvCxnSpPr>
        <p:spPr>
          <a:xfrm rot="10800000">
            <a:off x="2837575" y="1644700"/>
            <a:ext cx="842100" cy="4722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9" name="Shape 49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Addressing (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 merkle tree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00" name="Shape 500"/>
          <p:cNvSpPr txBox="1"/>
          <p:nvPr>
            <p:ph idx="2" type="body"/>
          </p:nvPr>
        </p:nvSpPr>
        <p:spPr>
          <a:xfrm>
            <a:off x="4942700" y="1001800"/>
            <a:ext cx="39543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State is stored in a "merkle tree" or "hash tree" so it can be verified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Each node is addressed with a single byte (i.e. two hex characters)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Any arbitrary data can be stored at any address you like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Prefixes can be used to quickly fetch all child nodes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Sawtooth addresses are 70 hex characters long (35 bytes)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81925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Data1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353525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Data2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2497938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Data3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3642378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Data4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1819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hash(Data1)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1819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 1c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13535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hash(Data2)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13535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00 00 e3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251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hash(Data3)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5251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 09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669538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hash(Data4)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3669538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 a4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837750" y="2193088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hash(1c, e3)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837750" y="2193088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3148225" y="2193100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hash(09, a4)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3148225" y="2193100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1993000" y="1001800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hash(00, ff)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1993000" y="1001800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Shape 523"/>
          <p:cNvCxnSpPr>
            <a:stCxn id="524" idx="2"/>
            <a:endCxn id="525" idx="0"/>
          </p:cNvCxnSpPr>
          <p:nvPr/>
        </p:nvCxnSpPr>
        <p:spPr>
          <a:xfrm flipH="1">
            <a:off x="2150000" y="3945950"/>
            <a:ext cx="1094700" cy="2676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Shape 526"/>
          <p:cNvCxnSpPr>
            <a:stCxn id="524" idx="2"/>
            <a:endCxn id="527" idx="0"/>
          </p:cNvCxnSpPr>
          <p:nvPr/>
        </p:nvCxnSpPr>
        <p:spPr>
          <a:xfrm>
            <a:off x="3244700" y="3945950"/>
            <a:ext cx="1098600" cy="2676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Shape 528"/>
          <p:cNvCxnSpPr>
            <a:stCxn id="529" idx="2"/>
            <a:endCxn id="530" idx="0"/>
          </p:cNvCxnSpPr>
          <p:nvPr/>
        </p:nvCxnSpPr>
        <p:spPr>
          <a:xfrm>
            <a:off x="6993975" y="3945950"/>
            <a:ext cx="0" cy="2676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Shape 531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Addressing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6237825" y="42135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'snuggles'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owner: 'bob'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32" name="Shape 532"/>
          <p:cNvGraphicFramePr/>
          <p:nvPr/>
        </p:nvGraphicFramePr>
        <p:xfrm>
          <a:off x="348888" y="9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{6D051A18-1458-4320-AB2C-9B629D1E92D7}</a:tableStyleId>
              </a:tblPr>
              <a:tblGrid>
                <a:gridCol w="853300"/>
                <a:gridCol w="2251500"/>
                <a:gridCol w="582825"/>
                <a:gridCol w="2415325"/>
                <a:gridCol w="23432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Namespace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Type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Owner (optional)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Identifier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owner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sha512('pets').slice(0, 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'00'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--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sha512(name).slice(0, 62)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pet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sha512('pets').slice(0, 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'01'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sha512(owner).slice(0, 16)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sha512(name).slice(0, 46)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</a:tr>
            </a:tbl>
          </a:graphicData>
        </a:graphic>
      </p:graphicFrame>
      <p:sp>
        <p:nvSpPr>
          <p:cNvPr id="525" name="Shape 525"/>
          <p:cNvSpPr/>
          <p:nvPr/>
        </p:nvSpPr>
        <p:spPr>
          <a:xfrm>
            <a:off x="1393875" y="42135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'rex'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587025" y="42135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'fido'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2488550" y="33069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'alice'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6237825" y="33069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'bob'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33" name="Shape 533"/>
          <p:cNvGraphicFramePr/>
          <p:nvPr/>
        </p:nvGraphicFramePr>
        <p:xfrm>
          <a:off x="608438" y="24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{6D051A18-1458-4320-AB2C-9B629D1E92D7}</a:tableStyleId>
              </a:tblPr>
              <a:tblGrid>
                <a:gridCol w="756150"/>
                <a:gridCol w="320775"/>
                <a:gridCol w="6850200"/>
              </a:tblGrid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00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408b27d3097eea5a46bf2ab6433a7234a33d5e49957b13ec7acc2ca08e1a13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</a:t>
                      </a: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</a:t>
                      </a: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alice'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4" name="Shape 534"/>
          <p:cNvSpPr/>
          <p:nvPr/>
        </p:nvSpPr>
        <p:spPr>
          <a:xfrm>
            <a:off x="6237838" y="42135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'snuggles'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owner: 'bob'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1393888" y="42135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'rex'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3587038" y="42135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'fido'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2488563" y="33069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'alice'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6237838" y="33069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'bob'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39" name="Shape 539"/>
          <p:cNvGraphicFramePr/>
          <p:nvPr/>
        </p:nvGraphicFramePr>
        <p:xfrm>
          <a:off x="608438" y="247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{6D051A18-1458-4320-AB2C-9B629D1E92D7}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408b27d3097eea5a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1f443e224ee0de0afdc46cd68820de1494687677bed1d3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'alice'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'fido'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0" name="Shape 540"/>
          <p:cNvGraphicFramePr/>
          <p:nvPr/>
        </p:nvGraphicFramePr>
        <p:xfrm>
          <a:off x="608438" y="24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{6D051A18-1458-4320-AB2C-9B629D1E92D7}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408b27d3097eea5a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'alice'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1" name="Shape 541"/>
          <p:cNvGraphicFramePr/>
          <p:nvPr/>
        </p:nvGraphicFramePr>
        <p:xfrm>
          <a:off x="608438" y="24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{6D051A18-1458-4320-AB2C-9B629D1E92D7}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2" name="Shape 542"/>
          <p:cNvGraphicFramePr/>
          <p:nvPr/>
        </p:nvGraphicFramePr>
        <p:xfrm>
          <a:off x="608438" y="24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{6D051A18-1458-4320-AB2C-9B629D1E92D7}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Processor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769925" y="1393650"/>
            <a:ext cx="35736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Communicates with validator over ZMQ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SDK handles most of the networking details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9" name="Shape 549"/>
          <p:cNvSpPr txBox="1"/>
          <p:nvPr>
            <p:ph idx="2" type="body"/>
          </p:nvPr>
        </p:nvSpPr>
        <p:spPr>
          <a:xfrm>
            <a:off x="4813950" y="1393650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Transaction processors manage one or more transaction handlers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50" name="Shape 550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551" name="Shape 551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a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Blockchain?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87" name="Shape 87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88" name="Shape 88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/>
        </p:nvSpPr>
        <p:spPr>
          <a:xfrm>
            <a:off x="649950" y="1180987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1" name="Shape 581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Processor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582" name="Shape 58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583" name="Shape 58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08" name="Shape 608"/>
          <p:cNvSpPr txBox="1"/>
          <p:nvPr/>
        </p:nvSpPr>
        <p:spPr>
          <a:xfrm>
            <a:off x="649950" y="1180987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2086950" y="3487400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index.js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649950" y="1180987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tp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 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TransactionProcessor(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             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649950" y="1181000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tcp://localhost:4004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tp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 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TransactionProcessor(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649950" y="1181000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tcp://localhost:4004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tp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 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TransactionProcessor(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tp.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addHandler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               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649950" y="1180987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./handler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tcp://localhost:4004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tp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 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TransactionProcessor(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tp.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addHandler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PetsHandler());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649950" y="1180987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./handler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tcp://localhost:4004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tp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 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TransactionProcessor(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tp.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addHandler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PetsHandler());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tp.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start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769925" y="1393650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Handles transactions specific to one version of one "family"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"Transaction family" is a general term, referring to the shared business logic of an app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1" name="Shape 621"/>
          <p:cNvSpPr txBox="1"/>
          <p:nvPr>
            <p:ph idx="2" type="body"/>
          </p:nvPr>
        </p:nvSpPr>
        <p:spPr>
          <a:xfrm>
            <a:off x="4813950" y="1393650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mplements an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apply()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method, which is called for each transaction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If the payload is invalid, throw an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InvalidTransaction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error to be caught and logged by the SDK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22" name="Shape 62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623" name="Shape 62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53" name="Shape 65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654" name="Shape 654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655" name="Shape 655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80" name="Shape 680"/>
          <p:cNvSpPr txBox="1"/>
          <p:nvPr>
            <p:ph idx="1" type="body"/>
          </p:nvPr>
        </p:nvSpPr>
        <p:spPr>
          <a:xfrm>
            <a:off x="2086950" y="37347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handler</a:t>
            </a: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.js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1" name="Shape 681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553650" y="1098637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4" name="Shape 684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           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pets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          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6" name="Shape 686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pets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.1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pets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.1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pets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0.1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pets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0.1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5" name="Shape 695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696" name="Shape 696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697" name="Shape 69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722" name="Shape 722"/>
          <p:cNvSpPr txBox="1"/>
          <p:nvPr>
            <p:ph idx="1" type="body"/>
          </p:nvPr>
        </p:nvSpPr>
        <p:spPr>
          <a:xfrm>
            <a:off x="2086950" y="37347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apply()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3" name="Shape 723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5" name="Shape 72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6" name="Shape 726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(txn.headerSignature)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'5f7a93ac...'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(txn.headerSignature)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'5f7a93ac...'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&lt;Buffer e7 bd 6c ... &gt;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(txn.headerSignature)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'5f7a93ac...'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&lt;Buffer e7 bd 6c ... &gt;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(txn.headerSignature)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'5f7a93ac...'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&lt;Buffer e7 bd 6c ... &gt;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(context.getState)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[Function: getState]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(txn.headerSignature)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'5f7a93ac...'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&lt;Buffer e7 bd 6c ... &gt;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(context.getState)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[Function: getState]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(context.setState)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[Function: setState]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36" name="Shape 73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737" name="Shape 737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738" name="Shape 738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763" name="Shape 763"/>
          <p:cNvSpPr txBox="1"/>
          <p:nvPr>
            <p:ph idx="1" type="body"/>
          </p:nvPr>
        </p:nvSpPr>
        <p:spPr>
          <a:xfrm>
            <a:off x="2086950" y="37347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apply()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4" name="Shape 764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5" name="Shape 76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6" name="Shape 766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(err)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(err)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(err)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Unable to decode 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74" name="Shape 77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775" name="Shape 775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776" name="Shape 776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801" name="Shape 801"/>
          <p:cNvSpPr txBox="1"/>
          <p:nvPr>
            <p:ph idx="1" type="body"/>
          </p:nvPr>
        </p:nvSpPr>
        <p:spPr>
          <a:xfrm>
            <a:off x="2086950" y="37347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apply()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3" name="Shape 803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                        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                       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(context, payload              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6" name="Shape 806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(context, payload,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txn.header.signerPublicKey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(context, payload,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txn.header.signerPublicKey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Unknown 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Accessing State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769925" y="1393650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getState()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method takes an array of state addresses (or prefixes) and returns an object with the fetched state.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4" name="Shape 814"/>
          <p:cNvSpPr txBox="1"/>
          <p:nvPr>
            <p:ph idx="2" type="body"/>
          </p:nvPr>
        </p:nvSpPr>
        <p:spPr>
          <a:xfrm>
            <a:off x="4813950" y="1393650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setState()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method takes an object with addresses as keys and encoded updates as values.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Both methods returns Promises.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15" name="Shape 815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816" name="Shape 816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idx="1" type="body"/>
          </p:nvPr>
        </p:nvSpPr>
        <p:spPr>
          <a:xfrm>
            <a:off x="2063950" y="39060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createOwner</a:t>
            </a: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6" name="Shape 846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47" name="Shape 84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48" name="Shape 848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createOwner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49" name="Shape 84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createOwner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0" name="Shape 850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create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     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1" name="Shape 851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2" name="Shape 852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(state[address].length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(state[address].length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 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Owner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 already exists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5" name="Shape 855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(state[address].length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 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Owner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 already exists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update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(update);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6" name="Shape 856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(state[address].length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 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Owner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 already exists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update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update[address]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 key: publicKey, name } 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(update);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7" name="Shape 857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(state[address].length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 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Owner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 already exists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update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update[address]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 key: publicKey, name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(update);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858" name="Shape 858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859" name="Shape 859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Client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889" name="Shape 889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890" name="Shape 890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a client?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Can be simple or complex: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CLI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web app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whole ecosystem with a custom REST API and a local copy of state in a database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0" name="Shape 900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Responsible for: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ncoding payloads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reating and signing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transactions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batches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ubmitting transactions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fetching and displaying state data for users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901" name="Shape 901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902" name="Shape 902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769938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Creates a deterministic, fixed-length, digest of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some arbitrary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813963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Even slightly different data produces a completely different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89650" y="2571750"/>
            <a:ext cx="7364700" cy="14220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sha256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Hello, World!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dffd6021bb2bd5b0af676290809ec3a53191dd81c7f70a4b28688a362182986f</a:t>
            </a:r>
            <a:endParaRPr b="1">
              <a:solidFill>
                <a:srgbClr val="6E70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sha256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Hello, World?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f16c3bb0532537acd5b2e418f2b1235b29181e35cffee7cc29d84de4a1d62e4d</a:t>
            </a:r>
            <a:endParaRPr b="1">
              <a:solidFill>
                <a:srgbClr val="6E706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Hashing?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100" name="Shape 100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101" name="Shape 101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Transactions and Batches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222875" y="1152550"/>
            <a:ext cx="4530000" cy="3629100"/>
          </a:xfrm>
          <a:prstGeom prst="rect">
            <a:avLst/>
          </a:prstGeom>
          <a:solidFill>
            <a:srgbClr val="CAF0FC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ignature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transactions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 Transaction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222875" y="1027250"/>
            <a:ext cx="4530000" cy="286800"/>
          </a:xfrm>
          <a:prstGeom prst="rect">
            <a:avLst/>
          </a:prstGeom>
          <a:solidFill>
            <a:srgbClr val="2D8DC9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Batch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2562125" y="1509650"/>
            <a:ext cx="2086200" cy="654900"/>
          </a:xfrm>
          <a:prstGeom prst="rect">
            <a:avLst/>
          </a:prstGeom>
          <a:solidFill>
            <a:srgbClr val="80E0E4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ds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339125" y="2367625"/>
            <a:ext cx="4309200" cy="2337600"/>
          </a:xfrm>
          <a:prstGeom prst="rect">
            <a:avLst/>
          </a:prstGeom>
          <a:solidFill>
            <a:srgbClr val="80E0E4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ignature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payload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2111800" y="2718250"/>
            <a:ext cx="2464200" cy="1911000"/>
          </a:xfrm>
          <a:prstGeom prst="rect">
            <a:avLst/>
          </a:prstGeom>
          <a:solidFill>
            <a:srgbClr val="3EC7CD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batcher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ame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ersion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inputs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outputs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dependencies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nonce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payload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ha512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2111800" y="2610500"/>
            <a:ext cx="2464200" cy="286800"/>
          </a:xfrm>
          <a:prstGeom prst="rect">
            <a:avLst/>
          </a:prstGeom>
          <a:solidFill>
            <a:srgbClr val="154663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TransactionHeader</a:t>
            </a:r>
            <a:r>
              <a:rPr i="1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(deserialized)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2562125" y="1414850"/>
            <a:ext cx="2086200" cy="286800"/>
          </a:xfrm>
          <a:prstGeom prst="rect">
            <a:avLst/>
          </a:prstGeom>
          <a:solidFill>
            <a:srgbClr val="216A95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BatchHeader</a:t>
            </a:r>
            <a:r>
              <a:rPr i="1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(deserialized)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339125" y="2228150"/>
            <a:ext cx="4309200" cy="286800"/>
          </a:xfrm>
          <a:prstGeom prst="rect">
            <a:avLst/>
          </a:prstGeom>
          <a:solidFill>
            <a:srgbClr val="216A95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40" name="Shape 940"/>
          <p:cNvCxnSpPr/>
          <p:nvPr/>
        </p:nvCxnSpPr>
        <p:spPr>
          <a:xfrm>
            <a:off x="1265450" y="1508075"/>
            <a:ext cx="1209900" cy="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1" name="Shape 941"/>
          <p:cNvCxnSpPr/>
          <p:nvPr/>
        </p:nvCxnSpPr>
        <p:spPr>
          <a:xfrm flipH="1" rot="10800000">
            <a:off x="1390650" y="2698200"/>
            <a:ext cx="663900" cy="69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2" name="Shape 942"/>
          <p:cNvCxnSpPr/>
          <p:nvPr/>
        </p:nvCxnSpPr>
        <p:spPr>
          <a:xfrm flipH="1">
            <a:off x="2402800" y="1867638"/>
            <a:ext cx="600" cy="2970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3" name="Shape 943"/>
          <p:cNvCxnSpPr/>
          <p:nvPr/>
        </p:nvCxnSpPr>
        <p:spPr>
          <a:xfrm flipH="1" rot="10800000">
            <a:off x="2170000" y="1866050"/>
            <a:ext cx="232800" cy="57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4" name="Shape 944"/>
          <p:cNvSpPr txBox="1"/>
          <p:nvPr>
            <p:ph idx="2" type="body"/>
          </p:nvPr>
        </p:nvSpPr>
        <p:spPr>
          <a:xfrm>
            <a:off x="4973275" y="976650"/>
            <a:ext cx="39201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Provided by the SDK as protobufs (using protobuf.js)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Signed and encoded by the client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Every transaction in a batch must be valid, or the batch is invalid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Inputs/outputs can be prefixes, but ideally are full addresses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nonce can be any random string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idx="1" type="body"/>
          </p:nvPr>
        </p:nvSpPr>
        <p:spPr>
          <a:xfrm>
            <a:off x="2086950" y="388597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createTransaction()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0" name="Shape 950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1" name="Shape 951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Creating a signed Transaction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952" name="Shape 95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953" name="Shape 95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978" name="Shape 978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79" name="Shape 979"/>
          <p:cNvSpPr txBox="1"/>
          <p:nvPr/>
        </p:nvSpPr>
        <p:spPr>
          <a:xfrm>
            <a:off x="669300" y="1058513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                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0" name="Shape 980"/>
          <p:cNvSpPr txBox="1"/>
          <p:nvPr/>
        </p:nvSpPr>
        <p:spPr>
          <a:xfrm>
            <a:off x="669300" y="1058513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                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1" name="Shape 981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                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encodedPayload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 encodedPayload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2" name="Shape 982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Transaction, TransactionHeader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encodedPayload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header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TransactionHeader.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   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finish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header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 encodedPayload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3" name="Shape 983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Transaction, TransactionHeader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encodedPayload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header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TransactionHeader.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 . . . }).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finish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header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 encodedPayload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4" name="Shape 984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Transaction, TransactionHeader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encodedPayload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header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TransactionHeader.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 . . . }).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finish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header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sign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(privateKey, header),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 encodedPayload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5" name="Shape 985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Transaction, TransactionHeader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encodedPayload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header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TransactionHeader.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 . . . }).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finish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sign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(privateKey, header),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 encodedPayload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Using the REST API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991" name="Shape 991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pre-built Sawtooth component for generic blockchain requests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Proxied with Docker to the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/api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route in your web app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2" name="Shape 992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Three routes you will need: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POST /batches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GET /state?address={prefix}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GET /state/{address}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Responses are wrapped in a JSON envelope. State entities are at the "data" key.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993" name="Shape 993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994" name="Shape 994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REST API Routes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24" name="Shape 1024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POST /batches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Submit transactions to the validator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Encode in a BatchList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the header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Content-Type: application/octet-stream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5" name="Shape 1025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GET /state?address={prefix}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Fetches multiple encoded entities from state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an address prefix to filter the results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GET /state/{address}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Fetch a single resource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Uses a full 70-char address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26" name="Shape 1026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1027" name="Shape 102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/>
          <p:nvPr>
            <p:ph idx="1" type="body"/>
          </p:nvPr>
        </p:nvSpPr>
        <p:spPr>
          <a:xfrm>
            <a:off x="2086950" y="388597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fetch</a:t>
            </a: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Owners</a:t>
            </a: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7" name="Shape 1057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8" name="Shape 105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REST API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1059" name="Shape 1059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1060" name="Shape 1060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085" name="Shape 1085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6" name="Shape 108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7" name="Shape 1087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          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8" name="Shape 1088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 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9" name="Shape 1089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0" name="Shape 1090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1" name="Shape 1091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2" name="Shape 1092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response.data.data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3" name="Shape 1093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response.data.data.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entity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4" name="Shape 1094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response.data.data.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entity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decoded; 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5" name="Shape 1095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response.data.data.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entity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(entity.data);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6" name="Shape 109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response.data.data.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entity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(entity.data);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decoded[address]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entity.address;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" name="Shape 1101"/>
          <p:cNvGrpSpPr/>
          <p:nvPr/>
        </p:nvGrpSpPr>
        <p:grpSpPr>
          <a:xfrm>
            <a:off x="-41825" y="-76209"/>
            <a:ext cx="9227659" cy="1618839"/>
            <a:chOff x="0" y="-156114"/>
            <a:chExt cx="24535120" cy="4304278"/>
          </a:xfrm>
        </p:grpSpPr>
        <p:sp>
          <p:nvSpPr>
            <p:cNvPr id="1102" name="Shape 1102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7" name="Shape 1127"/>
          <p:cNvSpPr txBox="1"/>
          <p:nvPr>
            <p:ph idx="4294967295" type="title"/>
          </p:nvPr>
        </p:nvSpPr>
        <p:spPr>
          <a:xfrm>
            <a:off x="308250" y="1312250"/>
            <a:ext cx="85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That's it! Thank you!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28" name="Shape 1128"/>
          <p:cNvSpPr txBox="1"/>
          <p:nvPr>
            <p:ph idx="4294967295" type="body"/>
          </p:nvPr>
        </p:nvSpPr>
        <p:spPr>
          <a:xfrm>
            <a:off x="109800" y="2134075"/>
            <a:ext cx="89244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Hyperledger Cryptomoji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https://github.com/hyperledger/education-cryptomoji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App Developer's Guide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sawtooth.hyperledger.org/docs/core/releases/1.0/app_developers_guide.html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Sawtooth Chat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https://chat.hyperledger.org/channel/sawtooth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69938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ashes link discrete "blocks"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of 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Hash is generated by combining the data with previous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813963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"Genesis" block only one allowed to have no previous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Immutable. Cannot alter blocks without altering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every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later block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Basic 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Blockchain Structure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6378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'foo'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'b7d0fc'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previous: 'e3b0c4'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919425" y="4523500"/>
            <a:ext cx="54147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sha256(data + previous)  // first six chars displayed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967075" y="3777775"/>
            <a:ext cx="4515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699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'e3b0c4'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396150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'bar'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'27513c'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previous: 'b7d0fc'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780175" y="3777775"/>
            <a:ext cx="4515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6378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data: 'baz'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hash: 'b5d6f2'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previous: 'e3b0c4'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7187184" y="4160520"/>
            <a:ext cx="754200" cy="24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A9999">
                <a:alpha val="74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'b7d0fc'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Signing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92088" y="1985075"/>
            <a:ext cx="1437325" cy="968125"/>
          </a:xfrm>
          <a:prstGeom prst="flowChartDecision">
            <a:avLst/>
          </a:prstGeom>
          <a:solidFill>
            <a:srgbClr val="1B243B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Private Key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397575" y="940750"/>
            <a:ext cx="1437325" cy="968125"/>
          </a:xfrm>
          <a:prstGeom prst="flowChartDecision">
            <a:avLst/>
          </a:prstGeom>
          <a:solidFill>
            <a:srgbClr val="78E0E6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Public Key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45075" y="4155250"/>
            <a:ext cx="1144200" cy="6240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2238488" y="3029413"/>
            <a:ext cx="1755500" cy="847425"/>
          </a:xfrm>
          <a:prstGeom prst="flowChartDecision">
            <a:avLst/>
          </a:prstGeom>
          <a:solidFill>
            <a:srgbClr val="78E0E6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Signature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395675" y="2358350"/>
            <a:ext cx="956232" cy="760212"/>
          </a:xfrm>
          <a:prstGeom prst="cloud">
            <a:avLst/>
          </a:prstGeom>
          <a:solidFill>
            <a:srgbClr val="CAF0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? ? ?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233238" y="940750"/>
            <a:ext cx="1437325" cy="968125"/>
          </a:xfrm>
          <a:prstGeom prst="flowChartDecision">
            <a:avLst/>
          </a:prstGeom>
          <a:solidFill>
            <a:srgbClr val="CAF0F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Public Key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379811" y="4155250"/>
            <a:ext cx="1144200" cy="624000"/>
          </a:xfrm>
          <a:prstGeom prst="rect">
            <a:avLst/>
          </a:prstGeom>
          <a:solidFill>
            <a:srgbClr val="6EBD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074175" y="3029413"/>
            <a:ext cx="1755500" cy="847425"/>
          </a:xfrm>
          <a:prstGeom prst="flowChartDecision">
            <a:avLst/>
          </a:prstGeom>
          <a:solidFill>
            <a:srgbClr val="CAF0F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Signature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Shape 154"/>
          <p:cNvSpPr/>
          <p:nvPr/>
        </p:nvSpPr>
        <p:spPr>
          <a:xfrm rot="-2181836">
            <a:off x="1964521" y="1842693"/>
            <a:ext cx="713428" cy="1761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2356194">
            <a:off x="1968062" y="2854743"/>
            <a:ext cx="682018" cy="1763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-2218035">
            <a:off x="2018185" y="3833726"/>
            <a:ext cx="670981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056025" y="1333763"/>
            <a:ext cx="9561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131663" y="3362088"/>
            <a:ext cx="8550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470850" y="4376200"/>
            <a:ext cx="25413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2337193">
            <a:off x="6342675" y="1984918"/>
            <a:ext cx="1161948" cy="18216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-1466239">
            <a:off x="6506888" y="2925957"/>
            <a:ext cx="856423" cy="18218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-3037385">
            <a:off x="6380137" y="3721182"/>
            <a:ext cx="1478675" cy="18203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819600" y="709125"/>
            <a:ext cx="15048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(Secp256k1)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68300" y="1235900"/>
            <a:ext cx="1144200" cy="544200"/>
          </a:xfrm>
          <a:prstGeom prst="wedgeRectCallout">
            <a:avLst>
              <a:gd fmla="val 28140" name="adj1"/>
              <a:gd fmla="val 880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Basically 32 random bytes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076800" y="1261475"/>
            <a:ext cx="1630500" cy="723600"/>
          </a:xfrm>
          <a:prstGeom prst="wedgeRectCallout">
            <a:avLst>
              <a:gd fmla="val -11569" name="adj1"/>
              <a:gd fmla="val 953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Did public key and signature come from the same private key?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491000" y="3559975"/>
            <a:ext cx="1341300" cy="723600"/>
          </a:xfrm>
          <a:prstGeom prst="wedgeRectCallout">
            <a:avLst>
              <a:gd fmla="val -28405" name="adj1"/>
              <a:gd fmla="val -9751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Is this the exact same data that was signed?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68300" y="3201125"/>
            <a:ext cx="1504800" cy="706200"/>
          </a:xfrm>
          <a:prstGeom prst="wedgeRectCallout">
            <a:avLst>
              <a:gd fmla="val 28150" name="adj1"/>
              <a:gd fmla="val 729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Blockchain updates made in atomic "transactions"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319375" y="2139000"/>
            <a:ext cx="12651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Everything except private key is shared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845075" y="4155250"/>
            <a:ext cx="1144200" cy="6240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379813" y="4155250"/>
            <a:ext cx="1144200" cy="624000"/>
          </a:xfrm>
          <a:prstGeom prst="rect">
            <a:avLst/>
          </a:prstGeom>
          <a:solidFill>
            <a:srgbClr val="6EBD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400488" y="2297531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395088" y="2297531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Consensus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806331" y="1227000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334125" y="1227025"/>
            <a:ext cx="760200" cy="2577000"/>
          </a:xfrm>
          <a:prstGeom prst="wedgeRectCallout">
            <a:avLst>
              <a:gd fmla="val 136119" name="adj1"/>
              <a:gd fmla="val 121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59632" y="1372813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Shape 181"/>
          <p:cNvSpPr/>
          <p:nvPr/>
        </p:nvSpPr>
        <p:spPr>
          <a:xfrm rot="-5400000">
            <a:off x="585026" y="1901335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79743" y="2162569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Shape 183"/>
          <p:cNvSpPr/>
          <p:nvPr/>
        </p:nvSpPr>
        <p:spPr>
          <a:xfrm rot="-5400000">
            <a:off x="585036" y="2691079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79753" y="2952311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2597713" y="2606488"/>
            <a:ext cx="1381500" cy="18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888462" y="3687758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682663" y="3687758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179355" y="2297531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-1771916">
            <a:off x="2796676" y="3147022"/>
            <a:ext cx="1381595" cy="18229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 rot="1834783">
            <a:off x="2429627" y="3147174"/>
            <a:ext cx="1381658" cy="18198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 rot="-4194987">
            <a:off x="2157875" y="2766330"/>
            <a:ext cx="1549841" cy="18213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-6622925">
            <a:off x="2901518" y="2766418"/>
            <a:ext cx="1549620" cy="18195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400488" y="1372813"/>
            <a:ext cx="409500" cy="714600"/>
          </a:xfrm>
          <a:prstGeom prst="wedgeRectCallout">
            <a:avLst>
              <a:gd fmla="val -218712" name="adj1"/>
              <a:gd fmla="val -2135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448038" y="1421963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448038" y="1632938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448038" y="1843913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5379550" y="1013200"/>
            <a:ext cx="35772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a lottery to determine who gets to create the next block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Always prefer "longest" chain, bad actors need 51% to catch up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Shape 198"/>
          <p:cNvSpPr/>
          <p:nvPr/>
        </p:nvSpPr>
        <p:spPr>
          <a:xfrm rot="-5400000">
            <a:off x="585036" y="3480829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75488" y="2953512"/>
            <a:ext cx="468900" cy="471300"/>
          </a:xfrm>
          <a:prstGeom prst="cube">
            <a:avLst>
              <a:gd fmla="val 25000" name="adj"/>
            </a:avLst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5379550" y="2907075"/>
            <a:ext cx="33990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Bitcoin and Ethereum use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Proof of Work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to randomly choose a "leader"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Sawtooth features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Proof of Elapsed Time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(and others)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247500" y="687175"/>
            <a:ext cx="2649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(Byzantine Fault Tolerance)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179350" y="229754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682650" y="368774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806338" y="122699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888475" y="368774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Blockchain?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Share a database between mutually distrusting entities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reliance on trusted third parties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Immutable transaction history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High availability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Crash fault tolerant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Byzantine fault tolerant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Liveness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13" name="Shape 213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214" name="Shape 214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NOT Blockchain?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Wrong use case: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Internal-only business model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centralized blockchain is just bad database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Active areas of research: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Transaction throughput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"Private" transactions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6" name="Shape 246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247" name="Shape 24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Sawtooth?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277" name="Shape 277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278" name="Shape 278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