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Nunito"/>
      <p:regular r:id="rId42"/>
      <p:bold r:id="rId43"/>
      <p:italic r:id="rId44"/>
      <p:boldItalic r:id="rId45"/>
    </p:embeddedFont>
    <p:embeddedFont>
      <p:font typeface="Source Sans Pro SemiBold"/>
      <p:regular r:id="rId46"/>
      <p:bold r:id="rId47"/>
      <p:italic r:id="rId48"/>
      <p:boldItalic r:id="rId49"/>
    </p:embeddedFont>
    <p:embeddedFont>
      <p:font typeface="Source Sans Pro"/>
      <p:regular r:id="rId50"/>
      <p:bold r:id="rId51"/>
      <p:italic r:id="rId52"/>
      <p:boldItalic r:id="rId53"/>
    </p:embeddedFont>
    <p:embeddedFont>
      <p:font typeface="Nunito 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1956DA9-8E10-4D21-8FD6-958DED7F7B8A}">
  <a:tblStyle styleId="{91956DA9-8E10-4D21-8FD6-958DED7F7B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Nunito-regular.fntdata"/><Relationship Id="rId41" Type="http://schemas.openxmlformats.org/officeDocument/2006/relationships/slide" Target="slides/slide35.xml"/><Relationship Id="rId44" Type="http://schemas.openxmlformats.org/officeDocument/2006/relationships/font" Target="fonts/Nunito-italic.fntdata"/><Relationship Id="rId43" Type="http://schemas.openxmlformats.org/officeDocument/2006/relationships/font" Target="fonts/Nunito-bold.fntdata"/><Relationship Id="rId46" Type="http://schemas.openxmlformats.org/officeDocument/2006/relationships/font" Target="fonts/SourceSansProSemiBold-regular.fntdata"/><Relationship Id="rId45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SourceSansProSemiBold-italic.fntdata"/><Relationship Id="rId47" Type="http://schemas.openxmlformats.org/officeDocument/2006/relationships/font" Target="fonts/SourceSansProSemiBold-bold.fntdata"/><Relationship Id="rId49" Type="http://schemas.openxmlformats.org/officeDocument/2006/relationships/font" Target="fonts/SourceSansProSemi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ourceSansPro-bold.fntdata"/><Relationship Id="rId50" Type="http://schemas.openxmlformats.org/officeDocument/2006/relationships/font" Target="fonts/SourceSansPro-regular.fntdata"/><Relationship Id="rId53" Type="http://schemas.openxmlformats.org/officeDocument/2006/relationships/font" Target="fonts/SourceSansPro-boldItalic.fntdata"/><Relationship Id="rId52" Type="http://schemas.openxmlformats.org/officeDocument/2006/relationships/font" Target="fonts/SourceSansPro-italic.fntdata"/><Relationship Id="rId11" Type="http://schemas.openxmlformats.org/officeDocument/2006/relationships/slide" Target="slides/slide5.xml"/><Relationship Id="rId55" Type="http://schemas.openxmlformats.org/officeDocument/2006/relationships/font" Target="fonts/NunitoLight-bold.fntdata"/><Relationship Id="rId10" Type="http://schemas.openxmlformats.org/officeDocument/2006/relationships/slide" Target="slides/slide4.xml"/><Relationship Id="rId54" Type="http://schemas.openxmlformats.org/officeDocument/2006/relationships/font" Target="fonts/NunitoLight-regular.fntdata"/><Relationship Id="rId13" Type="http://schemas.openxmlformats.org/officeDocument/2006/relationships/slide" Target="slides/slide7.xml"/><Relationship Id="rId57" Type="http://schemas.openxmlformats.org/officeDocument/2006/relationships/font" Target="fonts/Nunito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Nunito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9b3d2f156_0_2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9b3d2f156_0_2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9b3d2f156_0_2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9b3d2f156_0_2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c901428f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c901428f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9b3d2f156_0_2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9b3d2f156_0_2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9b3d2f156_0_2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9b3d2f156_0_2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9b3d2f156_0_2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9b3d2f156_0_2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9b3d2f156_0_2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9b3d2f156_0_2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9b3d2f156_0_3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9b3d2f156_0_3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c901428f9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c901428f9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9b3d2f156_0_3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9b3d2f156_0_3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c901428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c901428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 the room: miner, crypto-builder, Ethereum, Fabric?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9b3d2f156_0_3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9b3d2f156_0_3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9b3d2f156_0_5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9b3d2f156_0_5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9b3d2f156_0_3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9b3d2f156_0_3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9b3d2f156_0_3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9b3d2f156_0_3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9b3d2f156_0_3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9b3d2f156_0_3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9b3d2f156_0_4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39b3d2f156_0_4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9b3d2f156_0_5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39b3d2f156_0_5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9b3d2f156_0_4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9b3d2f156_0_4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9b3d2f156_0_5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39b3d2f156_0_5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9b3d2f156_0_5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39b3d2f156_0_5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c901428f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c901428f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39b3d2f156_0_5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39b3d2f156_0_5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3c150cf0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3c150cf0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3c150cf0c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3c150cf0c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65a842641b8c4de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65a842641b8c4de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65a842641b8c4de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65a842641b8c4de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65a842641b8c4de7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65a842641b8c4de7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c901428f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c901428f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c901428f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c901428f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c901428f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c901428f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c901428f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c901428f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c901428f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c901428f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9b3d2f156_0_2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9b3d2f156_0_2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hyperledger/education-cryptomoji" TargetMode="External"/><Relationship Id="rId4" Type="http://schemas.openxmlformats.org/officeDocument/2006/relationships/hyperlink" Target="https://sawtooth.hyperledger.org/docs/core/releases/1.0/app_developers_guide.html" TargetMode="External"/><Relationship Id="rId5" Type="http://schemas.openxmlformats.org/officeDocument/2006/relationships/hyperlink" Target="https://sawtooth.hyperledger.org/docs/core/releases/1.0/app_developers_guide.html" TargetMode="External"/><Relationship Id="rId6" Type="http://schemas.openxmlformats.org/officeDocument/2006/relationships/hyperlink" Target="https://chat.hyperledger.org/channel/sawtoot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437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ource Sans Pro"/>
                <a:ea typeface="Source Sans Pro"/>
                <a:cs typeface="Source Sans Pro"/>
                <a:sym typeface="Source Sans Pro"/>
              </a:rPr>
              <a:t>App Development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425" y="1865186"/>
            <a:ext cx="6557136" cy="1413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3"/>
          <p:cNvGrpSpPr/>
          <p:nvPr/>
        </p:nvGrpSpPr>
        <p:grpSpPr>
          <a:xfrm>
            <a:off x="-41825" y="-76209"/>
            <a:ext cx="9227659" cy="1618839"/>
            <a:chOff x="0" y="-156114"/>
            <a:chExt cx="24535120" cy="4304278"/>
          </a:xfrm>
        </p:grpSpPr>
        <p:sp>
          <p:nvSpPr>
            <p:cNvPr id="57" name="Google Shape;57;p13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 Sawtooth?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87" name="Google Shape;287;p22"/>
          <p:cNvSpPr txBox="1"/>
          <p:nvPr>
            <p:ph idx="1" type="body"/>
          </p:nvPr>
        </p:nvSpPr>
        <p:spPr>
          <a:xfrm>
            <a:off x="769925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Began as a hardware experiment in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Intel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's labs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Contributed to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Linux Foundation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as a part of Hyperledger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1.0 released February 2018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22"/>
          <p:cNvSpPr txBox="1"/>
          <p:nvPr>
            <p:ph idx="2" type="body"/>
          </p:nvPr>
        </p:nvSpPr>
        <p:spPr>
          <a:xfrm>
            <a:off x="4813950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General purpose blockchain platform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Designed as a permissioned blockchain for consortiums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Not tied to specific hardware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89" name="Google Shape;289;p22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290" name="Google Shape;290;p22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Permissioned Blockchains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20" name="Google Shape;320;p23"/>
          <p:cNvSpPr txBox="1"/>
          <p:nvPr>
            <p:ph idx="1" type="body"/>
          </p:nvPr>
        </p:nvSpPr>
        <p:spPr>
          <a:xfrm>
            <a:off x="769925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Targeted at small(ish) groups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Endpoints are restricted, not available to the general public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Not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centralized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23"/>
          <p:cNvSpPr txBox="1"/>
          <p:nvPr>
            <p:ph idx="2" type="body"/>
          </p:nvPr>
        </p:nvSpPr>
        <p:spPr>
          <a:xfrm>
            <a:off x="4813950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No single canonical peer-to-peer network (deploy your own!)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No need for a currency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(different incentives)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22" name="Google Shape;322;p23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323" name="Google Shape;323;p23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Why Sawtooth?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53" name="Google Shape;353;p24"/>
          <p:cNvSpPr txBox="1"/>
          <p:nvPr>
            <p:ph idx="1" type="body"/>
          </p:nvPr>
        </p:nvSpPr>
        <p:spPr>
          <a:xfrm>
            <a:off x="675625" y="1298448"/>
            <a:ext cx="37617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Highly modularized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Designed to scale: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On-chain settings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Smart contracts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Parallel transaction processing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Byzantine Fault Tolerance (PoET)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p24"/>
          <p:cNvSpPr txBox="1"/>
          <p:nvPr>
            <p:ph idx="2" type="body"/>
          </p:nvPr>
        </p:nvSpPr>
        <p:spPr>
          <a:xfrm>
            <a:off x="4908275" y="129844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Global state agreement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Develop in a variety of languages: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Javascript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Python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Rust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Solidity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Go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Java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55" name="Google Shape;355;p24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356" name="Google Shape;356;p24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/>
          <p:nvPr/>
        </p:nvSpPr>
        <p:spPr>
          <a:xfrm>
            <a:off x="2469275" y="1212638"/>
            <a:ext cx="6163300" cy="2718225"/>
          </a:xfrm>
          <a:prstGeom prst="flowChartProcess">
            <a:avLst/>
          </a:prstGeom>
          <a:noFill/>
          <a:ln cap="flat" cmpd="sng" w="28575">
            <a:solidFill>
              <a:srgbClr val="216A9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6A95"/>
                </a:solidFill>
                <a:latin typeface="Nunito"/>
                <a:ea typeface="Nunito"/>
                <a:cs typeface="Nunito"/>
                <a:sym typeface="Nunito"/>
              </a:rPr>
              <a:t>Sawtooth Node</a:t>
            </a:r>
            <a:endParaRPr sz="1800">
              <a:solidFill>
                <a:srgbClr val="216A9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25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Architecture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4890313" y="1493663"/>
            <a:ext cx="1305600" cy="16076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Validator</a:t>
            </a:r>
            <a:endParaRPr sz="18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080613" y="2414875"/>
            <a:ext cx="924999" cy="616666"/>
          </a:xfrm>
          <a:prstGeom prst="flowChartMagneticDisk">
            <a:avLst/>
          </a:prstGeom>
          <a:solidFill>
            <a:srgbClr val="3EC7CD"/>
          </a:solidFill>
          <a:ln cap="flat" cmpd="sng" w="19050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4784"/>
                </a:solidFill>
              </a:rPr>
              <a:t>State</a:t>
            </a:r>
            <a:endParaRPr sz="1600">
              <a:solidFill>
                <a:srgbClr val="184784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911200" y="1685838"/>
            <a:ext cx="1426025" cy="924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Transaction Processor</a:t>
            </a:r>
            <a:endParaRPr sz="18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25"/>
          <p:cNvSpPr/>
          <p:nvPr/>
        </p:nvSpPr>
        <p:spPr>
          <a:xfrm>
            <a:off x="511425" y="1749638"/>
            <a:ext cx="1426025" cy="924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Client</a:t>
            </a:r>
            <a:endParaRPr sz="18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1" name="Google Shape;391;p25"/>
          <p:cNvCxnSpPr/>
          <p:nvPr/>
        </p:nvCxnSpPr>
        <p:spPr>
          <a:xfrm>
            <a:off x="1976175" y="1914963"/>
            <a:ext cx="2873700" cy="1500"/>
          </a:xfrm>
          <a:prstGeom prst="straightConnector1">
            <a:avLst/>
          </a:prstGeom>
          <a:noFill/>
          <a:ln cap="flat" cmpd="sng" w="19050">
            <a:solidFill>
              <a:srgbClr val="184784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2" name="Google Shape;392;p25"/>
          <p:cNvCxnSpPr/>
          <p:nvPr/>
        </p:nvCxnSpPr>
        <p:spPr>
          <a:xfrm>
            <a:off x="6234638" y="1911063"/>
            <a:ext cx="637800" cy="6000"/>
          </a:xfrm>
          <a:prstGeom prst="straightConnector1">
            <a:avLst/>
          </a:prstGeom>
          <a:noFill/>
          <a:ln cap="flat" cmpd="sng" w="19050">
            <a:solidFill>
              <a:srgbClr val="18478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3" name="Google Shape;393;p25"/>
          <p:cNvSpPr/>
          <p:nvPr/>
        </p:nvSpPr>
        <p:spPr>
          <a:xfrm>
            <a:off x="367188" y="3031550"/>
            <a:ext cx="1714500" cy="1273200"/>
          </a:xfrm>
          <a:prstGeom prst="wedgeRectCallout">
            <a:avLst>
              <a:gd fmla="val -20949" name="adj1"/>
              <a:gd fmla="val -7034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Signs transactions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Encodes payloads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Reads state data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94" name="Google Shape;394;p25"/>
          <p:cNvSpPr/>
          <p:nvPr/>
        </p:nvSpPr>
        <p:spPr>
          <a:xfrm>
            <a:off x="4754425" y="3505825"/>
            <a:ext cx="1593000" cy="1273200"/>
          </a:xfrm>
          <a:prstGeom prst="wedgeRectCallout">
            <a:avLst>
              <a:gd fmla="val -20949" name="adj1"/>
              <a:gd fmla="val -7034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Validates</a:t>
            </a: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 transactions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Mediates state access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95" name="Google Shape;395;p25"/>
          <p:cNvSpPr/>
          <p:nvPr/>
        </p:nvSpPr>
        <p:spPr>
          <a:xfrm>
            <a:off x="6807763" y="3031550"/>
            <a:ext cx="1632900" cy="1273200"/>
          </a:xfrm>
          <a:prstGeom prst="wedgeRectCallout">
            <a:avLst>
              <a:gd fmla="val -20949" name="adj1"/>
              <a:gd fmla="val -7034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Decodes and v</a:t>
            </a: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alidates payloads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Writes (and reads) state data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96" name="Google Shape;396;p25"/>
          <p:cNvSpPr/>
          <p:nvPr/>
        </p:nvSpPr>
        <p:spPr>
          <a:xfrm>
            <a:off x="2749000" y="1749638"/>
            <a:ext cx="1426025" cy="924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REST API</a:t>
            </a:r>
            <a:endParaRPr i="1">
              <a:solidFill>
                <a:srgbClr val="0F2F58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cxnSp>
        <p:nvCxnSpPr>
          <p:cNvPr id="397" name="Google Shape;397;p25"/>
          <p:cNvCxnSpPr/>
          <p:nvPr/>
        </p:nvCxnSpPr>
        <p:spPr>
          <a:xfrm>
            <a:off x="4213763" y="1911063"/>
            <a:ext cx="637800" cy="6000"/>
          </a:xfrm>
          <a:prstGeom prst="straightConnector1">
            <a:avLst/>
          </a:prstGeom>
          <a:noFill/>
          <a:ln cap="flat" cmpd="sng" w="19050">
            <a:solidFill>
              <a:srgbClr val="184784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8" name="Google Shape;398;p25"/>
          <p:cNvCxnSpPr/>
          <p:nvPr/>
        </p:nvCxnSpPr>
        <p:spPr>
          <a:xfrm flipH="1" rot="10800000">
            <a:off x="1976175" y="1913163"/>
            <a:ext cx="734100" cy="1800"/>
          </a:xfrm>
          <a:prstGeom prst="straightConnector1">
            <a:avLst/>
          </a:prstGeom>
          <a:noFill/>
          <a:ln cap="flat" cmpd="sng" w="19050">
            <a:solidFill>
              <a:srgbClr val="18478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9" name="Google Shape;399;p25"/>
          <p:cNvSpPr/>
          <p:nvPr/>
        </p:nvSpPr>
        <p:spPr>
          <a:xfrm>
            <a:off x="2560813" y="3031550"/>
            <a:ext cx="1714500" cy="1500000"/>
          </a:xfrm>
          <a:prstGeom prst="wedgeRectCallout">
            <a:avLst>
              <a:gd fmla="val -21414" name="adj1"/>
              <a:gd fmla="val -6412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GET state with HTTP / JSON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POST transactions with HTTP / octet-stream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00" name="Google Shape;400;p25"/>
          <p:cNvSpPr/>
          <p:nvPr/>
        </p:nvSpPr>
        <p:spPr>
          <a:xfrm>
            <a:off x="4890313" y="1493663"/>
            <a:ext cx="1305600" cy="1607650"/>
          </a:xfrm>
          <a:prstGeom prst="flowChartProcess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Validator</a:t>
            </a:r>
            <a:endParaRPr sz="18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25"/>
          <p:cNvSpPr/>
          <p:nvPr/>
        </p:nvSpPr>
        <p:spPr>
          <a:xfrm>
            <a:off x="5080613" y="2414875"/>
            <a:ext cx="924999" cy="616666"/>
          </a:xfrm>
          <a:prstGeom prst="flowChartMagneticDisk">
            <a:avLst/>
          </a:prstGeom>
          <a:solidFill>
            <a:srgbClr val="CCCCC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State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402" name="Google Shape;402;p25"/>
          <p:cNvSpPr/>
          <p:nvPr/>
        </p:nvSpPr>
        <p:spPr>
          <a:xfrm>
            <a:off x="2749000" y="1749638"/>
            <a:ext cx="1426025" cy="924100"/>
          </a:xfrm>
          <a:prstGeom prst="flowChartProcess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REST API</a:t>
            </a:r>
            <a:endParaRPr i="1">
              <a:solidFill>
                <a:srgbClr val="999999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4754450" y="3505825"/>
            <a:ext cx="1593000" cy="1273200"/>
          </a:xfrm>
          <a:prstGeom prst="wedgeRectCallout">
            <a:avLst>
              <a:gd fmla="val -20949" name="adj1"/>
              <a:gd fmla="val -70348" name="adj2"/>
            </a:avLst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rPr>
              <a:t>Validates transactions</a:t>
            </a:r>
            <a:endParaRPr>
              <a:solidFill>
                <a:srgbClr val="999999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rPr>
              <a:t>Mediates state access</a:t>
            </a:r>
            <a:endParaRPr>
              <a:solidFill>
                <a:srgbClr val="999999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04" name="Google Shape;404;p25"/>
          <p:cNvSpPr/>
          <p:nvPr/>
        </p:nvSpPr>
        <p:spPr>
          <a:xfrm>
            <a:off x="2560813" y="3031550"/>
            <a:ext cx="1714500" cy="1500000"/>
          </a:xfrm>
          <a:prstGeom prst="wedgeRectCallout">
            <a:avLst>
              <a:gd fmla="val -21414" name="adj1"/>
              <a:gd fmla="val -64122" name="adj2"/>
            </a:avLst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rPr>
              <a:t>GET state with HTTP / JSON</a:t>
            </a:r>
            <a:endParaRPr>
              <a:solidFill>
                <a:srgbClr val="999999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rPr>
              <a:t>POST transactions with HTTP / octet-stream</a:t>
            </a:r>
            <a:endParaRPr>
              <a:solidFill>
                <a:srgbClr val="999999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"/>
          <p:cNvSpPr txBox="1"/>
          <p:nvPr>
            <p:ph type="title"/>
          </p:nvPr>
        </p:nvSpPr>
        <p:spPr>
          <a:xfrm>
            <a:off x="2036450" y="1531050"/>
            <a:ext cx="44256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The Transaction</a:t>
            </a:r>
            <a:b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Processor</a:t>
            </a:r>
            <a:endParaRPr sz="4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410" name="Google Shape;410;p26"/>
          <p:cNvGrpSpPr/>
          <p:nvPr/>
        </p:nvGrpSpPr>
        <p:grpSpPr>
          <a:xfrm>
            <a:off x="-106843" y="1614453"/>
            <a:ext cx="1850969" cy="1914586"/>
            <a:chOff x="-858390" y="4477832"/>
            <a:chExt cx="4092348" cy="4233000"/>
          </a:xfrm>
        </p:grpSpPr>
        <p:sp>
          <p:nvSpPr>
            <p:cNvPr id="411" name="Google Shape;411;p26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Encoding State (and payloads)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20" name="Google Shape;420;p27"/>
          <p:cNvSpPr txBox="1"/>
          <p:nvPr>
            <p:ph idx="1" type="body"/>
          </p:nvPr>
        </p:nvSpPr>
        <p:spPr>
          <a:xfrm>
            <a:off x="769925" y="1393650"/>
            <a:ext cx="31110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Any encoding scheme can be used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Should produce raw binary (i.e. Buffer or Uint8Array)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Must be deterministic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" name="Google Shape;421;p27"/>
          <p:cNvSpPr txBox="1"/>
          <p:nvPr>
            <p:ph idx="2" type="body"/>
          </p:nvPr>
        </p:nvSpPr>
        <p:spPr>
          <a:xfrm>
            <a:off x="4813950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We'll use sorted (sorted) JSON for simplicity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Other schemes are more 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predictable, more storage/CPU efficient (like Protobufs)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22" name="Google Shape;422;p27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423" name="Google Shape;423;p27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Encoding State (example)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453" name="Google Shape;453;p28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454" name="Google Shape;454;p28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479" name="Google Shape;479;p28"/>
          <p:cNvSpPr txBox="1"/>
          <p:nvPr/>
        </p:nvSpPr>
        <p:spPr>
          <a:xfrm>
            <a:off x="1418700" y="1342688"/>
            <a:ext cx="6306600" cy="19953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0" name="Google Shape;480;p28"/>
          <p:cNvSpPr txBox="1"/>
          <p:nvPr/>
        </p:nvSpPr>
        <p:spPr>
          <a:xfrm>
            <a:off x="1418700" y="1342688"/>
            <a:ext cx="6306600" cy="19953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obj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1" name="Google Shape;481;p28"/>
          <p:cNvSpPr txBox="1"/>
          <p:nvPr/>
        </p:nvSpPr>
        <p:spPr>
          <a:xfrm>
            <a:off x="1418700" y="1342688"/>
            <a:ext cx="6306600" cy="19953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obj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Buffer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);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2" name="Google Shape;482;p28"/>
          <p:cNvSpPr txBox="1"/>
          <p:nvPr/>
        </p:nvSpPr>
        <p:spPr>
          <a:xfrm>
            <a:off x="1418700" y="1342688"/>
            <a:ext cx="6306600" cy="19953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obj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json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JSON.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stringify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(obj            );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Buffer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(json);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3" name="Google Shape;483;p28"/>
          <p:cNvSpPr txBox="1"/>
          <p:nvPr/>
        </p:nvSpPr>
        <p:spPr>
          <a:xfrm>
            <a:off x="1418700" y="1342688"/>
            <a:ext cx="6306600" cy="19953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obj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sortedKeys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Object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keys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(obj).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sort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json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JSON.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stringify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(obj, sortedKeys);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6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6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Buffer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 sz="16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(json);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4" name="Google Shape;484;p28"/>
          <p:cNvSpPr txBox="1"/>
          <p:nvPr>
            <p:ph idx="1" type="body"/>
          </p:nvPr>
        </p:nvSpPr>
        <p:spPr>
          <a:xfrm>
            <a:off x="2086950" y="3411225"/>
            <a:ext cx="4970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(Warning! This won't work for nested objects!)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29"/>
          <p:cNvCxnSpPr/>
          <p:nvPr/>
        </p:nvCxnSpPr>
        <p:spPr>
          <a:xfrm>
            <a:off x="713375" y="4051875"/>
            <a:ext cx="0" cy="392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29"/>
          <p:cNvCxnSpPr/>
          <p:nvPr/>
        </p:nvCxnSpPr>
        <p:spPr>
          <a:xfrm>
            <a:off x="1884975" y="4041800"/>
            <a:ext cx="0" cy="392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29"/>
          <p:cNvCxnSpPr/>
          <p:nvPr/>
        </p:nvCxnSpPr>
        <p:spPr>
          <a:xfrm>
            <a:off x="3075000" y="4051875"/>
            <a:ext cx="0" cy="392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29"/>
          <p:cNvCxnSpPr/>
          <p:nvPr/>
        </p:nvCxnSpPr>
        <p:spPr>
          <a:xfrm>
            <a:off x="4201000" y="4051875"/>
            <a:ext cx="0" cy="392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29"/>
          <p:cNvCxnSpPr/>
          <p:nvPr/>
        </p:nvCxnSpPr>
        <p:spPr>
          <a:xfrm flipH="1" rot="10800000">
            <a:off x="713375" y="2825325"/>
            <a:ext cx="403200" cy="4554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4" name="Google Shape;494;p29"/>
          <p:cNvCxnSpPr/>
          <p:nvPr/>
        </p:nvCxnSpPr>
        <p:spPr>
          <a:xfrm flipH="1" rot="10800000">
            <a:off x="3075000" y="2825325"/>
            <a:ext cx="403200" cy="4554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5" name="Google Shape;495;p29"/>
          <p:cNvCxnSpPr/>
          <p:nvPr/>
        </p:nvCxnSpPr>
        <p:spPr>
          <a:xfrm flipH="1" rot="10800000">
            <a:off x="1288600" y="1649188"/>
            <a:ext cx="928200" cy="4632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6" name="Google Shape;496;p29"/>
          <p:cNvCxnSpPr/>
          <p:nvPr/>
        </p:nvCxnSpPr>
        <p:spPr>
          <a:xfrm rot="10800000">
            <a:off x="1574475" y="2807025"/>
            <a:ext cx="310500" cy="473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7" name="Google Shape;497;p29"/>
          <p:cNvCxnSpPr/>
          <p:nvPr/>
        </p:nvCxnSpPr>
        <p:spPr>
          <a:xfrm rot="10800000">
            <a:off x="3890200" y="2807025"/>
            <a:ext cx="310800" cy="473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8" name="Google Shape;498;p29"/>
          <p:cNvCxnSpPr/>
          <p:nvPr/>
        </p:nvCxnSpPr>
        <p:spPr>
          <a:xfrm rot="10800000">
            <a:off x="2837575" y="1644700"/>
            <a:ext cx="842100" cy="4722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99" name="Google Shape;499;p29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Addressing (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the merkle tree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00" name="Google Shape;500;p29"/>
          <p:cNvSpPr txBox="1"/>
          <p:nvPr>
            <p:ph idx="2" type="body"/>
          </p:nvPr>
        </p:nvSpPr>
        <p:spPr>
          <a:xfrm>
            <a:off x="4942700" y="1001800"/>
            <a:ext cx="39543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State is stored in a "merkle tree" or "hash tree" so it can be verified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Each node is addressed with a single byte (i.e. two hex characters)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Any arbitrary data can be stored at any address you like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Prefixes can be used to quickly fetch all child nodes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Sawtooth addresses are 70 hex characters long (35 bytes)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1" name="Google Shape;501;p29"/>
          <p:cNvSpPr/>
          <p:nvPr/>
        </p:nvSpPr>
        <p:spPr>
          <a:xfrm>
            <a:off x="181925" y="4520750"/>
            <a:ext cx="1062900" cy="420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Data1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2" name="Google Shape;502;p29"/>
          <p:cNvSpPr/>
          <p:nvPr/>
        </p:nvSpPr>
        <p:spPr>
          <a:xfrm>
            <a:off x="1353525" y="4520750"/>
            <a:ext cx="1062900" cy="420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Data2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3" name="Google Shape;503;p29"/>
          <p:cNvSpPr/>
          <p:nvPr/>
        </p:nvSpPr>
        <p:spPr>
          <a:xfrm>
            <a:off x="2497938" y="4520750"/>
            <a:ext cx="1062900" cy="420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Data3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4" name="Google Shape;504;p29"/>
          <p:cNvSpPr/>
          <p:nvPr/>
        </p:nvSpPr>
        <p:spPr>
          <a:xfrm>
            <a:off x="3642378" y="4520750"/>
            <a:ext cx="1062900" cy="420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Data4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5" name="Google Shape;505;p29"/>
          <p:cNvSpPr/>
          <p:nvPr/>
        </p:nvSpPr>
        <p:spPr>
          <a:xfrm>
            <a:off x="181925" y="3356925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hash(Data1)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6" name="Google Shape;506;p29"/>
          <p:cNvSpPr/>
          <p:nvPr/>
        </p:nvSpPr>
        <p:spPr>
          <a:xfrm>
            <a:off x="181925" y="3356925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00 1c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07" name="Google Shape;507;p29"/>
          <p:cNvSpPr/>
          <p:nvPr/>
        </p:nvSpPr>
        <p:spPr>
          <a:xfrm>
            <a:off x="1353525" y="3356925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hash(Data2)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8" name="Google Shape;508;p29"/>
          <p:cNvSpPr/>
          <p:nvPr/>
        </p:nvSpPr>
        <p:spPr>
          <a:xfrm>
            <a:off x="1353525" y="3356925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00 00 e3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09" name="Google Shape;509;p29"/>
          <p:cNvSpPr/>
          <p:nvPr/>
        </p:nvSpPr>
        <p:spPr>
          <a:xfrm>
            <a:off x="2525125" y="3356925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hash(Data3)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0" name="Google Shape;510;p29"/>
          <p:cNvSpPr/>
          <p:nvPr/>
        </p:nvSpPr>
        <p:spPr>
          <a:xfrm>
            <a:off x="2525125" y="3356925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ff 09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11" name="Google Shape;511;p29"/>
          <p:cNvSpPr/>
          <p:nvPr/>
        </p:nvSpPr>
        <p:spPr>
          <a:xfrm>
            <a:off x="3669538" y="3356925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hash(Data4)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2" name="Google Shape;512;p29"/>
          <p:cNvSpPr/>
          <p:nvPr/>
        </p:nvSpPr>
        <p:spPr>
          <a:xfrm>
            <a:off x="3669538" y="3356925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ff a4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13" name="Google Shape;513;p29"/>
          <p:cNvSpPr/>
          <p:nvPr/>
        </p:nvSpPr>
        <p:spPr>
          <a:xfrm>
            <a:off x="837750" y="2193088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hash(1c, e3)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4" name="Google Shape;514;p29"/>
          <p:cNvSpPr/>
          <p:nvPr/>
        </p:nvSpPr>
        <p:spPr>
          <a:xfrm>
            <a:off x="837750" y="2193088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00 00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3148225" y="2193100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hash(09, a4)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6" name="Google Shape;516;p29"/>
          <p:cNvSpPr/>
          <p:nvPr/>
        </p:nvSpPr>
        <p:spPr>
          <a:xfrm>
            <a:off x="3148225" y="2193100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ff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17" name="Google Shape;517;p29"/>
          <p:cNvSpPr/>
          <p:nvPr/>
        </p:nvSpPr>
        <p:spPr>
          <a:xfrm>
            <a:off x="1993000" y="1001800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hash(00, ff)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8" name="Google Shape;518;p29"/>
          <p:cNvSpPr/>
          <p:nvPr/>
        </p:nvSpPr>
        <p:spPr>
          <a:xfrm>
            <a:off x="1993000" y="1001800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3" name="Google Shape;523;p30"/>
          <p:cNvCxnSpPr>
            <a:stCxn id="524" idx="2"/>
            <a:endCxn id="525" idx="0"/>
          </p:cNvCxnSpPr>
          <p:nvPr/>
        </p:nvCxnSpPr>
        <p:spPr>
          <a:xfrm flipH="1">
            <a:off x="2150000" y="3945950"/>
            <a:ext cx="1094700" cy="2676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30"/>
          <p:cNvCxnSpPr>
            <a:stCxn id="524" idx="2"/>
            <a:endCxn id="527" idx="0"/>
          </p:cNvCxnSpPr>
          <p:nvPr/>
        </p:nvCxnSpPr>
        <p:spPr>
          <a:xfrm>
            <a:off x="3244700" y="3945950"/>
            <a:ext cx="1098600" cy="2676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30"/>
          <p:cNvCxnSpPr>
            <a:stCxn id="529" idx="2"/>
            <a:endCxn id="530" idx="0"/>
          </p:cNvCxnSpPr>
          <p:nvPr/>
        </p:nvCxnSpPr>
        <p:spPr>
          <a:xfrm>
            <a:off x="6993975" y="3945950"/>
            <a:ext cx="0" cy="2676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30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Addressing (example)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30" name="Google Shape;530;p30"/>
          <p:cNvSpPr/>
          <p:nvPr/>
        </p:nvSpPr>
        <p:spPr>
          <a:xfrm>
            <a:off x="6237825" y="4213550"/>
            <a:ext cx="1512300" cy="639000"/>
          </a:xfrm>
          <a:prstGeom prst="rect">
            <a:avLst/>
          </a:prstGeom>
          <a:solidFill>
            <a:srgbClr val="CAF0F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name: 'snuggles'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owner: 'bob'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532" name="Google Shape;532;p30"/>
          <p:cNvGraphicFramePr/>
          <p:nvPr/>
        </p:nvGraphicFramePr>
        <p:xfrm>
          <a:off x="348888" y="94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{91956DA9-8E10-4D21-8FD6-958DED7F7B8A}</a:tableStyleId>
              </a:tblPr>
              <a:tblGrid>
                <a:gridCol w="853300"/>
                <a:gridCol w="2251500"/>
                <a:gridCol w="582825"/>
                <a:gridCol w="2415325"/>
                <a:gridCol w="23432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2F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Namespace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2F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Type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2F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Owner (optional)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2F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Identifier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2F5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owner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sha512('pets').slice(0, 6)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'00'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--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sha512(name).slice(0, 62)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pet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sha512('pets').slice(0, 6)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'01'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sha512(owner).slice(0, 16)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sha512(name).slice(0, 46)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</a:tr>
            </a:tbl>
          </a:graphicData>
        </a:graphic>
      </p:graphicFrame>
      <p:sp>
        <p:nvSpPr>
          <p:cNvPr id="525" name="Google Shape;525;p30"/>
          <p:cNvSpPr/>
          <p:nvPr/>
        </p:nvSpPr>
        <p:spPr>
          <a:xfrm>
            <a:off x="1393875" y="4213550"/>
            <a:ext cx="1512300" cy="639000"/>
          </a:xfrm>
          <a:prstGeom prst="rect">
            <a:avLst/>
          </a:prstGeom>
          <a:solidFill>
            <a:srgbClr val="CAF0F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name: 'rex'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owner: 'alice'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7" name="Google Shape;527;p30"/>
          <p:cNvSpPr/>
          <p:nvPr/>
        </p:nvSpPr>
        <p:spPr>
          <a:xfrm>
            <a:off x="3587025" y="4213550"/>
            <a:ext cx="1512300" cy="639000"/>
          </a:xfrm>
          <a:prstGeom prst="rect">
            <a:avLst/>
          </a:prstGeom>
          <a:solidFill>
            <a:srgbClr val="CAF0F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name: 'fido'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owner: 'alice'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4" name="Google Shape;524;p30"/>
          <p:cNvSpPr/>
          <p:nvPr/>
        </p:nvSpPr>
        <p:spPr>
          <a:xfrm>
            <a:off x="2488550" y="3306950"/>
            <a:ext cx="1512300" cy="639000"/>
          </a:xfrm>
          <a:prstGeom prst="rect">
            <a:avLst/>
          </a:prstGeom>
          <a:solidFill>
            <a:srgbClr val="CAF0F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name: 'alice'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9" name="Google Shape;529;p30"/>
          <p:cNvSpPr/>
          <p:nvPr/>
        </p:nvSpPr>
        <p:spPr>
          <a:xfrm>
            <a:off x="6237825" y="3306950"/>
            <a:ext cx="1512300" cy="639000"/>
          </a:xfrm>
          <a:prstGeom prst="rect">
            <a:avLst/>
          </a:prstGeom>
          <a:solidFill>
            <a:srgbClr val="CAF0F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name: 'bob'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533" name="Google Shape;533;p30"/>
          <p:cNvGraphicFramePr/>
          <p:nvPr/>
        </p:nvGraphicFramePr>
        <p:xfrm>
          <a:off x="608438" y="24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{91956DA9-8E10-4D21-8FD6-958DED7F7B8A}</a:tableStyleId>
              </a:tblPr>
              <a:tblGrid>
                <a:gridCol w="756150"/>
                <a:gridCol w="320775"/>
                <a:gridCol w="6850200"/>
              </a:tblGrid>
              <a:tr h="13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102fe1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00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408b27d3097eea5a46bf2ab6433a7234a33d5e49957b13ec7acc2ca08e1a13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'pets'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'alice'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4" name="Google Shape;534;p30"/>
          <p:cNvSpPr/>
          <p:nvPr/>
        </p:nvSpPr>
        <p:spPr>
          <a:xfrm>
            <a:off x="6237838" y="4213525"/>
            <a:ext cx="1512300" cy="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name: 'snuggles'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owner: 'bob'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5" name="Google Shape;535;p30"/>
          <p:cNvSpPr/>
          <p:nvPr/>
        </p:nvSpPr>
        <p:spPr>
          <a:xfrm>
            <a:off x="1393888" y="4213525"/>
            <a:ext cx="1512300" cy="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name: 'rex'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owner: 'alice'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6" name="Google Shape;536;p30"/>
          <p:cNvSpPr/>
          <p:nvPr/>
        </p:nvSpPr>
        <p:spPr>
          <a:xfrm>
            <a:off x="3587038" y="4213525"/>
            <a:ext cx="1512300" cy="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name: 'fido'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owner: 'alice'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7" name="Google Shape;537;p30"/>
          <p:cNvSpPr/>
          <p:nvPr/>
        </p:nvSpPr>
        <p:spPr>
          <a:xfrm>
            <a:off x="2488563" y="3306925"/>
            <a:ext cx="1512300" cy="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name: 'alice'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8" name="Google Shape;538;p30"/>
          <p:cNvSpPr/>
          <p:nvPr/>
        </p:nvSpPr>
        <p:spPr>
          <a:xfrm>
            <a:off x="6237838" y="3306925"/>
            <a:ext cx="1512300" cy="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name: 'bob'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539" name="Google Shape;539;p30"/>
          <p:cNvGraphicFramePr/>
          <p:nvPr/>
        </p:nvGraphicFramePr>
        <p:xfrm>
          <a:off x="608438" y="2472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{91956DA9-8E10-4D21-8FD6-958DED7F7B8A}</a:tableStyleId>
              </a:tblPr>
              <a:tblGrid>
                <a:gridCol w="742550"/>
                <a:gridCol w="341300"/>
                <a:gridCol w="1830775"/>
                <a:gridCol w="5012500"/>
              </a:tblGrid>
              <a:tr h="13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102fe1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408b27d3097eea5a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1f443e224ee0de0afdc46cd68820de1494687677bed1d3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'pets'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'alice'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'fido'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0" name="Google Shape;540;p30"/>
          <p:cNvGraphicFramePr/>
          <p:nvPr/>
        </p:nvGraphicFramePr>
        <p:xfrm>
          <a:off x="608438" y="247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{91956DA9-8E10-4D21-8FD6-958DED7F7B8A}</a:tableStyleId>
              </a:tblPr>
              <a:tblGrid>
                <a:gridCol w="742550"/>
                <a:gridCol w="341300"/>
                <a:gridCol w="1830775"/>
                <a:gridCol w="50125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102fe1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408b27d3097eea5a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'pets'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'alice'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1" name="Google Shape;541;p30"/>
          <p:cNvGraphicFramePr/>
          <p:nvPr/>
        </p:nvGraphicFramePr>
        <p:xfrm>
          <a:off x="608438" y="247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{91956DA9-8E10-4D21-8FD6-958DED7F7B8A}</a:tableStyleId>
              </a:tblPr>
              <a:tblGrid>
                <a:gridCol w="742550"/>
                <a:gridCol w="341300"/>
                <a:gridCol w="1830775"/>
                <a:gridCol w="50125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102fe1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'pets'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2" name="Google Shape;542;p30"/>
          <p:cNvGraphicFramePr/>
          <p:nvPr/>
        </p:nvGraphicFramePr>
        <p:xfrm>
          <a:off x="608438" y="247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{91956DA9-8E10-4D21-8FD6-958DED7F7B8A}</a:tableStyleId>
              </a:tblPr>
              <a:tblGrid>
                <a:gridCol w="742550"/>
                <a:gridCol w="341300"/>
                <a:gridCol w="1830775"/>
                <a:gridCol w="50125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102fe1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'pets'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1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 Processor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48" name="Google Shape;548;p31"/>
          <p:cNvSpPr txBox="1"/>
          <p:nvPr>
            <p:ph idx="1" type="body"/>
          </p:nvPr>
        </p:nvSpPr>
        <p:spPr>
          <a:xfrm>
            <a:off x="769925" y="1393650"/>
            <a:ext cx="35736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Communicates with validator over ZMQ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The SDK handles most of the networking details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9" name="Google Shape;549;p31"/>
          <p:cNvSpPr txBox="1"/>
          <p:nvPr>
            <p:ph idx="2" type="body"/>
          </p:nvPr>
        </p:nvSpPr>
        <p:spPr>
          <a:xfrm>
            <a:off x="4813950" y="1393650"/>
            <a:ext cx="36984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Transaction processors manage one or more transaction handlers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50" name="Google Shape;550;p31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551" name="Google Shape;551;p31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2036450" y="1531050"/>
            <a:ext cx="38412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 a</a:t>
            </a:r>
            <a:b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Blockchain?</a:t>
            </a:r>
            <a:endParaRPr sz="4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87" name="Google Shape;87;p14"/>
          <p:cNvGrpSpPr/>
          <p:nvPr/>
        </p:nvGrpSpPr>
        <p:grpSpPr>
          <a:xfrm>
            <a:off x="-106843" y="1614453"/>
            <a:ext cx="1850969" cy="1914586"/>
            <a:chOff x="-858390" y="4477832"/>
            <a:chExt cx="4092348" cy="4233000"/>
          </a:xfrm>
        </p:grpSpPr>
        <p:sp>
          <p:nvSpPr>
            <p:cNvPr id="88" name="Google Shape;88;p14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2"/>
          <p:cNvSpPr txBox="1"/>
          <p:nvPr/>
        </p:nvSpPr>
        <p:spPr>
          <a:xfrm>
            <a:off x="649950" y="1180987"/>
            <a:ext cx="7844100" cy="23187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81" name="Google Shape;581;p32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 Processor (example)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582" name="Google Shape;582;p32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583" name="Google Shape;583;p32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608" name="Google Shape;608;p32"/>
          <p:cNvSpPr txBox="1"/>
          <p:nvPr/>
        </p:nvSpPr>
        <p:spPr>
          <a:xfrm>
            <a:off x="649950" y="1180987"/>
            <a:ext cx="7844100" cy="23187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TransactionProcessor }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09" name="Google Shape;609;p32"/>
          <p:cNvSpPr txBox="1"/>
          <p:nvPr>
            <p:ph idx="1" type="body"/>
          </p:nvPr>
        </p:nvSpPr>
        <p:spPr>
          <a:xfrm>
            <a:off x="2086950" y="3487400"/>
            <a:ext cx="4970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index.js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0" name="Google Shape;610;p32"/>
          <p:cNvSpPr txBox="1"/>
          <p:nvPr/>
        </p:nvSpPr>
        <p:spPr>
          <a:xfrm>
            <a:off x="649950" y="1180987"/>
            <a:ext cx="7844100" cy="23187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TransactionProcessor }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tp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 new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TransactionProcessor(</a:t>
            </a:r>
            <a:r>
              <a:rPr b="1" lang="en" sz="15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             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11" name="Google Shape;611;p32"/>
          <p:cNvSpPr txBox="1"/>
          <p:nvPr/>
        </p:nvSpPr>
        <p:spPr>
          <a:xfrm>
            <a:off x="649950" y="1181000"/>
            <a:ext cx="7844100" cy="23187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TransactionProcessor }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VALIDATOR_URL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tcp://localhost:4004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tp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 new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TransactionProcessor(</a:t>
            </a:r>
            <a:r>
              <a:rPr b="1" lang="en" sz="15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VALIDATOR_URL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12" name="Google Shape;612;p32"/>
          <p:cNvSpPr txBox="1"/>
          <p:nvPr/>
        </p:nvSpPr>
        <p:spPr>
          <a:xfrm>
            <a:off x="649950" y="1181000"/>
            <a:ext cx="7844100" cy="23187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TransactionProcessor }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VALIDATOR_URL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tcp://localhost:4004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tp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 new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TransactionProcessor(</a:t>
            </a:r>
            <a:r>
              <a:rPr b="1" lang="en" sz="15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VALIDATOR_URL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tp.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addHandler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               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13" name="Google Shape;613;p32"/>
          <p:cNvSpPr txBox="1"/>
          <p:nvPr/>
        </p:nvSpPr>
        <p:spPr>
          <a:xfrm>
            <a:off x="649950" y="1180987"/>
            <a:ext cx="7844100" cy="23187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TransactionProcessor }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./handler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VALIDATOR_URL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tcp://localhost:4004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tp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 new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TransactionProcessor(</a:t>
            </a:r>
            <a:r>
              <a:rPr b="1" lang="en" sz="15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VALIDATOR_URL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tp.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addHandler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PetsHandler());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14" name="Google Shape;614;p32"/>
          <p:cNvSpPr txBox="1"/>
          <p:nvPr/>
        </p:nvSpPr>
        <p:spPr>
          <a:xfrm>
            <a:off x="649950" y="1180987"/>
            <a:ext cx="7844100" cy="23187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TransactionProcessor }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./handler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VALIDATOR_URL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 sz="1500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tcp://localhost:4004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tp 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 new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TransactionProcessor(</a:t>
            </a:r>
            <a:r>
              <a:rPr b="1" lang="en" sz="15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VALIDATOR_URL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tp.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addHandler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 sz="15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PetsHandler());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tp.</a:t>
            </a:r>
            <a:r>
              <a:rPr b="1" lang="en" sz="15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start</a:t>
            </a:r>
            <a:r>
              <a:rPr b="1" lang="en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3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 Handler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620" name="Google Shape;620;p33"/>
          <p:cNvSpPr txBox="1"/>
          <p:nvPr>
            <p:ph idx="1" type="body"/>
          </p:nvPr>
        </p:nvSpPr>
        <p:spPr>
          <a:xfrm>
            <a:off x="769925" y="1393650"/>
            <a:ext cx="36984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Handles transactions specific to one version of one "family"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"Transaction family" is a general term, referring to the shared business logic of an app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1" name="Google Shape;621;p33"/>
          <p:cNvSpPr txBox="1"/>
          <p:nvPr>
            <p:ph idx="2" type="body"/>
          </p:nvPr>
        </p:nvSpPr>
        <p:spPr>
          <a:xfrm>
            <a:off x="4813950" y="1393650"/>
            <a:ext cx="36984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mplements an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apply()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method, which is called for each transaction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If the payload is invalid, throw an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InvalidTransaction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error to be caught and logged by the SDK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22" name="Google Shape;622;p33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623" name="Google Shape;623;p33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/>
          <p:nvPr/>
        </p:nvSpPr>
        <p:spPr>
          <a:xfrm>
            <a:off x="553650" y="1098625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53" name="Google Shape;653;p34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 Handler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(example)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654" name="Google Shape;654;p34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655" name="Google Shape;655;p34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680" name="Google Shape;680;p34"/>
          <p:cNvSpPr txBox="1"/>
          <p:nvPr>
            <p:ph idx="1" type="body"/>
          </p:nvPr>
        </p:nvSpPr>
        <p:spPr>
          <a:xfrm>
            <a:off x="2086950" y="3734725"/>
            <a:ext cx="4970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handler</a:t>
            </a: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.js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1" name="Google Shape;681;p34"/>
          <p:cNvSpPr txBox="1"/>
          <p:nvPr/>
        </p:nvSpPr>
        <p:spPr>
          <a:xfrm>
            <a:off x="553650" y="1098625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TransactionHandler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2" name="Google Shape;682;p34"/>
          <p:cNvSpPr txBox="1"/>
          <p:nvPr/>
        </p:nvSpPr>
        <p:spPr>
          <a:xfrm>
            <a:off x="553650" y="1098625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TransactionHandler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exports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TransactionHandler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3" name="Google Shape;683;p34"/>
          <p:cNvSpPr txBox="1"/>
          <p:nvPr/>
        </p:nvSpPr>
        <p:spPr>
          <a:xfrm>
            <a:off x="553650" y="1098637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TransactionHandler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exports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TransactionHandler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constructor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4" name="Google Shape;684;p34"/>
          <p:cNvSpPr txBox="1"/>
          <p:nvPr/>
        </p:nvSpPr>
        <p:spPr>
          <a:xfrm>
            <a:off x="553650" y="1098625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TransactionHandler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exports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TransactionHandler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constructor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                   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5" name="Google Shape;685;p34"/>
          <p:cNvSpPr txBox="1"/>
          <p:nvPr/>
        </p:nvSpPr>
        <p:spPr>
          <a:xfrm>
            <a:off x="553650" y="1098625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TransactionHandler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exports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TransactionHandler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constructor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pets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                   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6" name="Google Shape;686;p34"/>
          <p:cNvSpPr txBox="1"/>
          <p:nvPr/>
        </p:nvSpPr>
        <p:spPr>
          <a:xfrm>
            <a:off x="553650" y="1098625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TransactionHandler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exports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TransactionHandler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constructor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pets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', [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.1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 ]        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7" name="Google Shape;687;p34"/>
          <p:cNvSpPr txBox="1"/>
          <p:nvPr/>
        </p:nvSpPr>
        <p:spPr>
          <a:xfrm>
            <a:off x="553650" y="1098625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TransactionHandler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exports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TransactionHandler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constructor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pets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', [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.1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 ], [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 ]);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8" name="Google Shape;688;p34"/>
          <p:cNvSpPr txBox="1"/>
          <p:nvPr/>
        </p:nvSpPr>
        <p:spPr>
          <a:xfrm>
            <a:off x="553650" y="1098625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TransactionHandler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exports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TransactionHandler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constructor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pets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', [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0.1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 ], [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 ]);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9" name="Google Shape;689;p34"/>
          <p:cNvSpPr txBox="1"/>
          <p:nvPr/>
        </p:nvSpPr>
        <p:spPr>
          <a:xfrm>
            <a:off x="553650" y="1098625"/>
            <a:ext cx="80367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TransactionHandler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exports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PetsHandler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TransactionHandler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constructor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super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pets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', [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0.1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 ], [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 ]);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 . .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5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95" name="Google Shape;695;p35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 Handler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(example)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696" name="Google Shape;696;p35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697" name="Google Shape;697;p35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722" name="Google Shape;722;p35"/>
          <p:cNvSpPr txBox="1"/>
          <p:nvPr>
            <p:ph idx="1" type="body"/>
          </p:nvPr>
        </p:nvSpPr>
        <p:spPr>
          <a:xfrm>
            <a:off x="2086950" y="3734725"/>
            <a:ext cx="4970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apply()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3" name="Google Shape;723;p35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24" name="Google Shape;724;p35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25" name="Google Shape;725;p35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{ signerPublicKey: '034f35...', ...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26" name="Google Shape;726;p35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{ signerPublicKey: '034f35...', ...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(txn.headerSignature)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'5f7a93ac...'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27" name="Google Shape;727;p35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{ signerPublicKey: '034f35...', ...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(txn.headerSignature)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'5f7a93ac...'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&lt;Buffer e7 bd 6c ... &gt;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28" name="Google Shape;728;p35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{ signerPublicKey: '034f35...', ...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(txn.headerSignature)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'5f7a93ac...'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&lt;Buffer e7 bd 6c ... &gt;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29" name="Google Shape;729;p35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{ signerPublicKey: '034f35...', ...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(txn.headerSignature)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'5f7a93ac...'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&lt;Buffer e7 bd 6c ... &gt;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(context.getState)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[Function: getState]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30" name="Google Shape;730;p35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{ signerPublicKey: '034f35...', ...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(txn.headerSignature)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'5f7a93ac...'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&lt;Buffer e7 bd 6c ... &gt;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(context.getState)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[Function: getState]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(context.setState) 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[Function: setState]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6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36" name="Google Shape;736;p36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 Handler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(example)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737" name="Google Shape;737;p36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738" name="Google Shape;738;p36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763" name="Google Shape;763;p36"/>
          <p:cNvSpPr txBox="1"/>
          <p:nvPr>
            <p:ph idx="1" type="body"/>
          </p:nvPr>
        </p:nvSpPr>
        <p:spPr>
          <a:xfrm>
            <a:off x="2086950" y="3734725"/>
            <a:ext cx="4970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apply()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4" name="Google Shape;764;p36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65" name="Google Shape;765;p36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let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null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66" name="Google Shape;766;p36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let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null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(err)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67" name="Google Shape;767;p36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{ InvalidTransaction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sawtooth-sdk/processor/exceptions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let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null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(err)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68" name="Google Shape;768;p36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{ InvalidTransaction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sawtooth-sdk/processor/exceptions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2F2F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let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null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(err)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throw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InvalidTransaction('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Unable to decode payload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7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{ InvalidTransaction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sawtooth-sdk/processor/exceptions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 . .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74" name="Google Shape;774;p37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 Handler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(example)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775" name="Google Shape;775;p37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776" name="Google Shape;776;p37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801" name="Google Shape;801;p37"/>
          <p:cNvSpPr txBox="1"/>
          <p:nvPr>
            <p:ph idx="1" type="body"/>
          </p:nvPr>
        </p:nvSpPr>
        <p:spPr>
          <a:xfrm>
            <a:off x="2086950" y="3734725"/>
            <a:ext cx="4970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apply()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2" name="Google Shape;802;p37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{ InvalidTransaction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sawtooth-sdk/processor/exceptions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 .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(payload.action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===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CREATE_OWNER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03" name="Google Shape;803;p37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{ InvalidTransaction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sawtooth-sdk/processor/exceptions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 . .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(payload.action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===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CREATE_OWNER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                                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04" name="Google Shape;804;p37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{ InvalidTransaction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sawtooth-sdk/processor/exceptions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 . .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(payload.action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===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CREATE_OWNER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(context                               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05" name="Google Shape;805;p37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{ InvalidTransaction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sawtooth-sdk/processor/exceptions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 . .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(payload.action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===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CREATE_OWNER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(context, payload                      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06" name="Google Shape;806;p37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{ InvalidTransaction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sawtooth-sdk/processor/exceptions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 . .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(payload.action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===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CREATE_OWNER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(context, payload,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txn.header.signerPublicKey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07" name="Google Shape;807;p37"/>
          <p:cNvSpPr txBox="1"/>
          <p:nvPr/>
        </p:nvSpPr>
        <p:spPr>
          <a:xfrm>
            <a:off x="409200" y="1098625"/>
            <a:ext cx="8325600" cy="26361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{ InvalidTransaction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sawtooth-sdk/processor/exceptions</a:t>
            </a:r>
            <a:r>
              <a:rPr b="1" lang="en">
                <a:solidFill>
                  <a:srgbClr val="F2F2F2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 . .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(payload.action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===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CREATE_OWNER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(context, payload,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txn.header.signerPublicKey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throw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InvalidTransaction('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Unknown 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8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Accessing State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813" name="Google Shape;813;p38"/>
          <p:cNvSpPr txBox="1"/>
          <p:nvPr>
            <p:ph idx="1" type="body"/>
          </p:nvPr>
        </p:nvSpPr>
        <p:spPr>
          <a:xfrm>
            <a:off x="769925" y="1393650"/>
            <a:ext cx="36984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getState()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method takes an array of state addresses (or prefixes) and returns an object with the fetched state.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4" name="Google Shape;814;p38"/>
          <p:cNvSpPr txBox="1"/>
          <p:nvPr>
            <p:ph idx="2" type="body"/>
          </p:nvPr>
        </p:nvSpPr>
        <p:spPr>
          <a:xfrm>
            <a:off x="4813950" y="1393650"/>
            <a:ext cx="36984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setState()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method takes an object with addresses as keys and encoded updates as values.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Both methods returns Promises.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815" name="Google Shape;815;p38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816" name="Google Shape;816;p38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9"/>
          <p:cNvSpPr txBox="1"/>
          <p:nvPr>
            <p:ph idx="1" type="body"/>
          </p:nvPr>
        </p:nvSpPr>
        <p:spPr>
          <a:xfrm>
            <a:off x="2063950" y="3906025"/>
            <a:ext cx="4970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createOwner</a:t>
            </a: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()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6" name="Google Shape;846;p39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47" name="Google Shape;847;p39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 Handler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(example)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848" name="Google Shape;848;p39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createOwner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},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49" name="Google Shape;849;p39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createOwner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},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0" name="Google Shape;850;p39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create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Owner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},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     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1" name="Google Shape;851;p39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},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address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getOwnerAddress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(publicKey);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([ address ])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2" name="Google Shape;852;p39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},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address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getOwnerAddress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(publicKey);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([ address ]).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3" name="Google Shape;853;p39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},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address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getOwnerAddress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(publicKey);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([ address ]).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(state[address].length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4" name="Google Shape;854;p39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},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address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getOwnerAddress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(publicKey);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([ address ]).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(state[address].length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throw new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InvalidTransaction('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Owner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 already exists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5" name="Google Shape;855;p39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},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address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getOwnerAddress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(publicKey);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([ address ]).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(state[address].length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throw new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InvalidTransaction('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Owner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 already exists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update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(update);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6" name="Google Shape;856;p39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},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address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getOwnerAddress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(publicKey);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([ address ]).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(state[address].length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throw new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InvalidTransaction('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Owner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 already exists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update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update[address]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 key: publicKey, name } 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(update);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7" name="Google Shape;857;p39"/>
          <p:cNvSpPr txBox="1"/>
          <p:nvPr/>
        </p:nvSpPr>
        <p:spPr>
          <a:xfrm>
            <a:off x="669300" y="10986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createOwner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},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publicKey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address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getOwnerAddress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(publicKey);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([ address ]).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(state[address].length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throw new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InvalidTransaction('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Owner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 already exists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update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update[address]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 key: publicKey, name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(update);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858" name="Google Shape;858;p39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859" name="Google Shape;859;p39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0"/>
          <p:cNvSpPr txBox="1"/>
          <p:nvPr>
            <p:ph type="title"/>
          </p:nvPr>
        </p:nvSpPr>
        <p:spPr>
          <a:xfrm>
            <a:off x="2036450" y="1531050"/>
            <a:ext cx="38412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The</a:t>
            </a:r>
            <a:b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Client</a:t>
            </a:r>
            <a:endParaRPr sz="4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889" name="Google Shape;889;p40"/>
          <p:cNvGrpSpPr/>
          <p:nvPr/>
        </p:nvGrpSpPr>
        <p:grpSpPr>
          <a:xfrm>
            <a:off x="-106843" y="1614453"/>
            <a:ext cx="1850969" cy="1914586"/>
            <a:chOff x="-858390" y="4477832"/>
            <a:chExt cx="4092348" cy="4233000"/>
          </a:xfrm>
        </p:grpSpPr>
        <p:sp>
          <p:nvSpPr>
            <p:cNvPr id="890" name="Google Shape;890;p40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1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 a client?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899" name="Google Shape;899;p41"/>
          <p:cNvSpPr txBox="1"/>
          <p:nvPr>
            <p:ph idx="1" type="body"/>
          </p:nvPr>
        </p:nvSpPr>
        <p:spPr>
          <a:xfrm>
            <a:off x="769925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Can be simple or complex: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CLI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web app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whole ecosystem with a custom REST API and a local copy of state in a database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0" name="Google Shape;900;p41"/>
          <p:cNvSpPr txBox="1"/>
          <p:nvPr>
            <p:ph idx="2" type="body"/>
          </p:nvPr>
        </p:nvSpPr>
        <p:spPr>
          <a:xfrm>
            <a:off x="4813950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Responsible for: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ncoding payloads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reating and signing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transactions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batches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ubmitting transactions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fetching and displaying state data for users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901" name="Google Shape;901;p41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902" name="Google Shape;902;p41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769938" y="12046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Creates a deterministic, fixed-length, digest of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some arbitrary 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data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4813963" y="12046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Even slightly different data produces a completely different hash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889650" y="2571750"/>
            <a:ext cx="7364700" cy="14220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sha256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Hello, World!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dffd6021bb2bd5b0af676290809ec3a53191dd81c7f70a4b28688a362182986f</a:t>
            </a:r>
            <a:endParaRPr b="1">
              <a:solidFill>
                <a:srgbClr val="6E70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sha256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Hello, World?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')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f16c3bb0532537acd5b2e418f2b1235b29181e35cffee7cc29d84de4a1d62e4d</a:t>
            </a:r>
            <a:endParaRPr b="1">
              <a:solidFill>
                <a:srgbClr val="6E7066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 Hashing?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100" name="Google Shape;100;p15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101" name="Google Shape;101;p15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2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Transactions and Batches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932" name="Google Shape;932;p42"/>
          <p:cNvSpPr/>
          <p:nvPr/>
        </p:nvSpPr>
        <p:spPr>
          <a:xfrm>
            <a:off x="222875" y="1152550"/>
            <a:ext cx="4530000" cy="3629100"/>
          </a:xfrm>
          <a:prstGeom prst="rect">
            <a:avLst/>
          </a:prstGeom>
          <a:solidFill>
            <a:srgbClr val="CAF0FC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header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bytes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header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ignature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transactions  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 Transaction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3" name="Google Shape;933;p42"/>
          <p:cNvSpPr/>
          <p:nvPr/>
        </p:nvSpPr>
        <p:spPr>
          <a:xfrm>
            <a:off x="222875" y="1027250"/>
            <a:ext cx="4530000" cy="286800"/>
          </a:xfrm>
          <a:prstGeom prst="rect">
            <a:avLst/>
          </a:prstGeom>
          <a:solidFill>
            <a:srgbClr val="2D8DC9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Batch</a:t>
            </a:r>
            <a:endParaRPr i="1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4" name="Google Shape;934;p42"/>
          <p:cNvSpPr/>
          <p:nvPr/>
        </p:nvSpPr>
        <p:spPr>
          <a:xfrm>
            <a:off x="2562125" y="1509650"/>
            <a:ext cx="2086200" cy="654900"/>
          </a:xfrm>
          <a:prstGeom prst="rect">
            <a:avLst/>
          </a:prstGeom>
          <a:solidFill>
            <a:srgbClr val="80E0E4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signer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ublic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ey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transaction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ds  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 string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5" name="Google Shape;935;p42"/>
          <p:cNvSpPr/>
          <p:nvPr/>
        </p:nvSpPr>
        <p:spPr>
          <a:xfrm>
            <a:off x="339125" y="2367625"/>
            <a:ext cx="4309200" cy="2337600"/>
          </a:xfrm>
          <a:prstGeom prst="rect">
            <a:avLst/>
          </a:prstGeom>
          <a:solidFill>
            <a:srgbClr val="80E0E4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header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bytes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header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ignature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payload  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bytes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6" name="Google Shape;936;p42"/>
          <p:cNvSpPr/>
          <p:nvPr/>
        </p:nvSpPr>
        <p:spPr>
          <a:xfrm>
            <a:off x="2111800" y="2718250"/>
            <a:ext cx="2464200" cy="1911000"/>
          </a:xfrm>
          <a:prstGeom prst="rect">
            <a:avLst/>
          </a:prstGeom>
          <a:solidFill>
            <a:srgbClr val="3EC7CD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batcher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ublic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ey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signer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ublic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ey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family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ame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family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V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ersion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inputs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[ string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outputs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[ string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dependencies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[ string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nonce 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payload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ha512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7" name="Google Shape;937;p42"/>
          <p:cNvSpPr/>
          <p:nvPr/>
        </p:nvSpPr>
        <p:spPr>
          <a:xfrm>
            <a:off x="2111800" y="2610500"/>
            <a:ext cx="2464200" cy="286800"/>
          </a:xfrm>
          <a:prstGeom prst="rect">
            <a:avLst/>
          </a:prstGeom>
          <a:solidFill>
            <a:srgbClr val="154663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TransactionHeader</a:t>
            </a:r>
            <a:r>
              <a:rPr i="1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(deserialized)</a:t>
            </a:r>
            <a:endParaRPr i="1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8" name="Google Shape;938;p42"/>
          <p:cNvSpPr/>
          <p:nvPr/>
        </p:nvSpPr>
        <p:spPr>
          <a:xfrm>
            <a:off x="2562125" y="1414850"/>
            <a:ext cx="2086200" cy="286800"/>
          </a:xfrm>
          <a:prstGeom prst="rect">
            <a:avLst/>
          </a:prstGeom>
          <a:solidFill>
            <a:srgbClr val="216A95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BatchHeader</a:t>
            </a:r>
            <a:r>
              <a:rPr i="1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(deserialized)</a:t>
            </a:r>
            <a:endParaRPr i="1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9" name="Google Shape;939;p42"/>
          <p:cNvSpPr/>
          <p:nvPr/>
        </p:nvSpPr>
        <p:spPr>
          <a:xfrm>
            <a:off x="339125" y="2228150"/>
            <a:ext cx="4309200" cy="286800"/>
          </a:xfrm>
          <a:prstGeom prst="rect">
            <a:avLst/>
          </a:prstGeom>
          <a:solidFill>
            <a:srgbClr val="216A95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Transaction</a:t>
            </a:r>
            <a:endParaRPr i="1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40" name="Google Shape;940;p42"/>
          <p:cNvCxnSpPr/>
          <p:nvPr/>
        </p:nvCxnSpPr>
        <p:spPr>
          <a:xfrm>
            <a:off x="1265450" y="1508075"/>
            <a:ext cx="1209900" cy="0"/>
          </a:xfrm>
          <a:prstGeom prst="straightConnector1">
            <a:avLst/>
          </a:prstGeom>
          <a:noFill/>
          <a:ln cap="flat" cmpd="sng" w="9525">
            <a:solidFill>
              <a:srgbClr val="00587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1" name="Google Shape;941;p42"/>
          <p:cNvCxnSpPr/>
          <p:nvPr/>
        </p:nvCxnSpPr>
        <p:spPr>
          <a:xfrm flipH="1" rot="10800000">
            <a:off x="1390650" y="2698200"/>
            <a:ext cx="663900" cy="6900"/>
          </a:xfrm>
          <a:prstGeom prst="straightConnector1">
            <a:avLst/>
          </a:prstGeom>
          <a:noFill/>
          <a:ln cap="flat" cmpd="sng" w="9525">
            <a:solidFill>
              <a:srgbClr val="00587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2" name="Google Shape;942;p42"/>
          <p:cNvCxnSpPr/>
          <p:nvPr/>
        </p:nvCxnSpPr>
        <p:spPr>
          <a:xfrm flipH="1">
            <a:off x="2402800" y="1867638"/>
            <a:ext cx="600" cy="297000"/>
          </a:xfrm>
          <a:prstGeom prst="straightConnector1">
            <a:avLst/>
          </a:prstGeom>
          <a:noFill/>
          <a:ln cap="flat" cmpd="sng" w="9525">
            <a:solidFill>
              <a:srgbClr val="00587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3" name="Google Shape;943;p42"/>
          <p:cNvCxnSpPr/>
          <p:nvPr/>
        </p:nvCxnSpPr>
        <p:spPr>
          <a:xfrm flipH="1" rot="10800000">
            <a:off x="2170000" y="1866050"/>
            <a:ext cx="232800" cy="5700"/>
          </a:xfrm>
          <a:prstGeom prst="straightConnector1">
            <a:avLst/>
          </a:prstGeom>
          <a:noFill/>
          <a:ln cap="flat" cmpd="sng" w="9525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4" name="Google Shape;944;p42"/>
          <p:cNvSpPr txBox="1"/>
          <p:nvPr>
            <p:ph idx="2" type="body"/>
          </p:nvPr>
        </p:nvSpPr>
        <p:spPr>
          <a:xfrm>
            <a:off x="4973275" y="976650"/>
            <a:ext cx="39201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Provided by the SDK as protobufs (using protobuf.js)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Signed and encoded by the client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Every transaction in a batch must be valid, or the batch is invalid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Inputs/outputs can be prefixes, but ideally are full addresses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The nonce can be any random string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3"/>
          <p:cNvSpPr txBox="1"/>
          <p:nvPr>
            <p:ph idx="1" type="body"/>
          </p:nvPr>
        </p:nvSpPr>
        <p:spPr>
          <a:xfrm>
            <a:off x="2086950" y="3885975"/>
            <a:ext cx="4970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createTransaction()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0" name="Google Shape;950;p43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51" name="Google Shape;951;p43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Creating a signed Transaction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952" name="Google Shape;952;p43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953" name="Google Shape;953;p43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978" name="Google Shape;978;p43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createTransaction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privateKey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payload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79" name="Google Shape;979;p43"/>
          <p:cNvSpPr txBox="1"/>
          <p:nvPr/>
        </p:nvSpPr>
        <p:spPr>
          <a:xfrm>
            <a:off x="669300" y="1058513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                   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createTransaction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privateKey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payload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header:      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headerSignature: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                      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payload: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0" name="Google Shape;980;p43"/>
          <p:cNvSpPr txBox="1"/>
          <p:nvPr/>
        </p:nvSpPr>
        <p:spPr>
          <a:xfrm>
            <a:off x="669300" y="1058513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                   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sawtooth-sdk/protobuf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createTransaction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privateKey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payload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header:      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headerSignature: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                      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payload: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1" name="Google Shape;981;p43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                   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sawtooth-sdk/protobuf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createTransaction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privateKey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payload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encodedPayload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header:      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headerSignature: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                      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payload: encodedPayload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2" name="Google Shape;982;p43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Transaction, TransactionHeader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sawtooth-sdk/protobuf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createTransaction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privateKey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payload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encodedPayload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header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TransactionHeader.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   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finish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header: header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headerSignature: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                      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payload: encodedPayload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3" name="Google Shape;983;p43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Transaction, TransactionHeader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sawtooth-sdk/protobuf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createTransaction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privateKey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payload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encodedPayload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header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TransactionHeader.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 . . . }).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finish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header: header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headerSignature: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                       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payload: encodedPayload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4" name="Google Shape;984;p43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Transaction, TransactionHeader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sawtooth-sdk/protobuf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createTransaction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privateKey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payload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encodedPayload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header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TransactionHeader.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 . . . }).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finish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header: header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headerSignature: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sign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(privateKey, header),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payload: encodedPayload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5" name="Google Shape;985;p43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 Transaction, TransactionHeader }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sawtooth-sdk/protobuf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createTransaction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privateKey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payload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encodedPayload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(payload);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header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TransactionHeader.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 . . . }).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finish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Transaction.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create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header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headerSignature: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sign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(privateKey, header),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payload: encodedPayload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4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Using the REST API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991" name="Google Shape;991;p44"/>
          <p:cNvSpPr txBox="1"/>
          <p:nvPr>
            <p:ph idx="1" type="body"/>
          </p:nvPr>
        </p:nvSpPr>
        <p:spPr>
          <a:xfrm>
            <a:off x="769925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pre-built Sawtooth component for generic blockchain requests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Proxied with Docker to the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/api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route in your web app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2" name="Google Shape;992;p44"/>
          <p:cNvSpPr txBox="1"/>
          <p:nvPr>
            <p:ph idx="2" type="body"/>
          </p:nvPr>
        </p:nvSpPr>
        <p:spPr>
          <a:xfrm>
            <a:off x="4813950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Three routes you will need: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POST /batches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GET /state?address={prefix}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GET /state/{address}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Responses are wrapped in a JSON envelope. State entities are at the "data" key.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993" name="Google Shape;993;p44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994" name="Google Shape;994;p44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9" name="Google Shape;999;p44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0" name="Google Shape;1000;p44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1" name="Google Shape;1001;p44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4" name="Google Shape;1004;p44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5" name="Google Shape;1005;p44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6" name="Google Shape;1006;p44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7" name="Google Shape;1007;p44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8" name="Google Shape;1008;p44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9" name="Google Shape;1009;p44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0" name="Google Shape;1010;p44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2" name="Google Shape;1012;p44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3" name="Google Shape;1013;p44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6" name="Google Shape;1016;p44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7" name="Google Shape;1017;p44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8" name="Google Shape;1018;p44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5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REST API Routes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024" name="Google Shape;1024;p45"/>
          <p:cNvSpPr txBox="1"/>
          <p:nvPr>
            <p:ph idx="1" type="body"/>
          </p:nvPr>
        </p:nvSpPr>
        <p:spPr>
          <a:xfrm>
            <a:off x="769925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POST /batches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Submit transactions to the validator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Encode in a BatchList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Use the header 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Content-Type: application/octet-stream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5" name="Google Shape;1025;p45"/>
          <p:cNvSpPr txBox="1"/>
          <p:nvPr>
            <p:ph idx="2" type="body"/>
          </p:nvPr>
        </p:nvSpPr>
        <p:spPr>
          <a:xfrm>
            <a:off x="4813950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GET /state?address={prefix}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Fetches multiple encoded entities from state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Use an address prefix to filter the results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GET /state/{address}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Fetch a single resource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Uses a full 70-char address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026" name="Google Shape;1026;p45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1027" name="Google Shape;1027;p45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6"/>
          <p:cNvSpPr txBox="1"/>
          <p:nvPr>
            <p:ph idx="1" type="body"/>
          </p:nvPr>
        </p:nvSpPr>
        <p:spPr>
          <a:xfrm>
            <a:off x="2086950" y="3885975"/>
            <a:ext cx="4970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fetch</a:t>
            </a: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Owners</a:t>
            </a:r>
            <a:r>
              <a:rPr i="1" lang="en" sz="1800">
                <a:latin typeface="Nunito"/>
                <a:ea typeface="Nunito"/>
                <a:cs typeface="Nunito"/>
                <a:sym typeface="Nunito"/>
              </a:rPr>
              <a:t>()</a:t>
            </a:r>
            <a:endParaRPr i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7" name="Google Shape;1057;p46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8" name="Google Shape;1058;p46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REST API (example)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1059" name="Google Shape;1059;p46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1060" name="Google Shape;1060;p46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085" name="Google Shape;1085;p46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86" name="Google Shape;1086;p46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87" name="Google Shape;1087;p46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                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88" name="Google Shape;1088;p46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/api/state?address=       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89" name="Google Shape;1089;p46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/api/state?address=102fe100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90" name="Google Shape;1090;p46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/api/state?address=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102fe100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response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91" name="Google Shape;1091;p46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/api/state?address=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102fe100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response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response.data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92" name="Google Shape;1092;p46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/api/state?address=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102fe100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response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response.data.data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93" name="Google Shape;1093;p46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/api/state?address=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102fe100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response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response.data.data.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entity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94" name="Google Shape;1094;p46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/api/state?address=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102fe100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response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response.data.data.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entity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decoded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(entity     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decoded; 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95" name="Google Shape;1095;p46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/api/state?address=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102fe100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response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response.data.data.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entity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decoded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(entity.data);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decoded;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96" name="Google Shape;1096;p46"/>
          <p:cNvSpPr txBox="1"/>
          <p:nvPr/>
        </p:nvSpPr>
        <p:spPr>
          <a:xfrm>
            <a:off x="669300" y="1058525"/>
            <a:ext cx="7805400" cy="28074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axios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2C7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fetchOwners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 return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axios.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/api/state?address=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102fe100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response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 =&gt;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response.data.data.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entity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=&gt;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6BD9ED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decoded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(entity.data);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decoded.address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entity.address;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decoded;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});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" name="Google Shape;1101;p47"/>
          <p:cNvGrpSpPr/>
          <p:nvPr/>
        </p:nvGrpSpPr>
        <p:grpSpPr>
          <a:xfrm>
            <a:off x="-41825" y="-76209"/>
            <a:ext cx="9227659" cy="1618839"/>
            <a:chOff x="0" y="-156114"/>
            <a:chExt cx="24535120" cy="4304278"/>
          </a:xfrm>
        </p:grpSpPr>
        <p:sp>
          <p:nvSpPr>
            <p:cNvPr id="1102" name="Google Shape;1102;p47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27" name="Google Shape;1127;p47"/>
          <p:cNvSpPr txBox="1"/>
          <p:nvPr>
            <p:ph idx="4294967295" type="title"/>
          </p:nvPr>
        </p:nvSpPr>
        <p:spPr>
          <a:xfrm>
            <a:off x="308250" y="1312250"/>
            <a:ext cx="852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That's it! Thank you!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128" name="Google Shape;1128;p47"/>
          <p:cNvSpPr txBox="1"/>
          <p:nvPr>
            <p:ph idx="4294967295" type="body"/>
          </p:nvPr>
        </p:nvSpPr>
        <p:spPr>
          <a:xfrm>
            <a:off x="109800" y="2134075"/>
            <a:ext cx="8924400" cy="27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Hyperledger Cryptomoji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https://github.com/hyperledger/education-cryptomoji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App Developer's Guide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sawtooth.hyperledger.org/docs/core/releases/1.0/app_developers_guide.html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Sawtooth Chat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https://chat.hyperledger.org/channel/sawtooth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769938" y="12046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ashes link discrete "blocks"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of data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Hash is generated by combining the data with previous hash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16"/>
          <p:cNvSpPr txBox="1"/>
          <p:nvPr>
            <p:ph idx="2" type="body"/>
          </p:nvPr>
        </p:nvSpPr>
        <p:spPr>
          <a:xfrm>
            <a:off x="4813963" y="12046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"Genesis" block only one allowed to have no previous hash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Immutable. Cannot alter blocks without altering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every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later block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Basic 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Blockchain Structure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3637825" y="3317800"/>
            <a:ext cx="1977900" cy="12057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data: 'foo'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hash: 'b7d0fc'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previous: 'e3b0c4'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919425" y="4523500"/>
            <a:ext cx="54147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sha256(data + previous)  // first six chars displayed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2967075" y="3777775"/>
            <a:ext cx="4515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769925" y="3317800"/>
            <a:ext cx="1977900" cy="12057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data: ''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hash: 'e3b0c4'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6396150" y="3317800"/>
            <a:ext cx="1977900" cy="12057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data: 'bar'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hash: '27513c'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previous: 'b7d0fc'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5780175" y="3777775"/>
            <a:ext cx="4515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3637825" y="3317800"/>
            <a:ext cx="1977900" cy="1205700"/>
          </a:xfrm>
          <a:prstGeom prst="cube">
            <a:avLst>
              <a:gd fmla="val 25000" name="adj"/>
            </a:avLst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data: 'baz'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hash: 'b5d6f2'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previous: 'e3b0c4'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7187184" y="4160520"/>
            <a:ext cx="754200" cy="24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EA9999">
                <a:alpha val="74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'b7d0fc'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Signing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792088" y="1985075"/>
            <a:ext cx="1437325" cy="968125"/>
          </a:xfrm>
          <a:prstGeom prst="flowChartDecision">
            <a:avLst/>
          </a:prstGeom>
          <a:solidFill>
            <a:srgbClr val="1B243B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Private Key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397575" y="940750"/>
            <a:ext cx="1437325" cy="968125"/>
          </a:xfrm>
          <a:prstGeom prst="flowChartDecision">
            <a:avLst/>
          </a:prstGeom>
          <a:solidFill>
            <a:srgbClr val="78E0E6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Public Key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845075" y="4155250"/>
            <a:ext cx="1144200" cy="6240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2238488" y="3029413"/>
            <a:ext cx="1755500" cy="847425"/>
          </a:xfrm>
          <a:prstGeom prst="flowChartDecision">
            <a:avLst/>
          </a:prstGeom>
          <a:solidFill>
            <a:srgbClr val="78E0E6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Signature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7395675" y="2358350"/>
            <a:ext cx="956232" cy="760212"/>
          </a:xfrm>
          <a:prstGeom prst="cloud">
            <a:avLst/>
          </a:prstGeom>
          <a:solidFill>
            <a:srgbClr val="CAF0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? ? ?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5233238" y="940750"/>
            <a:ext cx="1437325" cy="968125"/>
          </a:xfrm>
          <a:prstGeom prst="flowChartDecision">
            <a:avLst/>
          </a:prstGeom>
          <a:solidFill>
            <a:srgbClr val="CAF0F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Public Key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5379811" y="4155250"/>
            <a:ext cx="1144200" cy="624000"/>
          </a:xfrm>
          <a:prstGeom prst="rect">
            <a:avLst/>
          </a:prstGeom>
          <a:solidFill>
            <a:srgbClr val="6EBDD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Data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5074175" y="3029413"/>
            <a:ext cx="1755500" cy="847425"/>
          </a:xfrm>
          <a:prstGeom prst="flowChartDecision">
            <a:avLst/>
          </a:prstGeom>
          <a:solidFill>
            <a:srgbClr val="CAF0F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Signature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17"/>
          <p:cNvSpPr/>
          <p:nvPr/>
        </p:nvSpPr>
        <p:spPr>
          <a:xfrm rot="-2181836">
            <a:off x="1964521" y="1842693"/>
            <a:ext cx="713428" cy="1761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 rot="2356194">
            <a:off x="1968062" y="2854743"/>
            <a:ext cx="682018" cy="1763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 rot="-2218035">
            <a:off x="2018185" y="3833726"/>
            <a:ext cx="670981" cy="17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4056025" y="1333763"/>
            <a:ext cx="956100" cy="182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4131663" y="3362088"/>
            <a:ext cx="855000" cy="182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2470850" y="4376200"/>
            <a:ext cx="2541300" cy="182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rot="2337193">
            <a:off x="6342675" y="1984918"/>
            <a:ext cx="1161948" cy="18216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2D8DC9">
              <a:alpha val="49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rot="-1466239">
            <a:off x="6506888" y="2925957"/>
            <a:ext cx="856423" cy="18218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2D8DC9">
              <a:alpha val="49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rot="-3037385">
            <a:off x="6380137" y="3721182"/>
            <a:ext cx="1478675" cy="18203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2D8DC9">
              <a:alpha val="49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3819600" y="709125"/>
            <a:ext cx="15048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(Secp256k1)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368300" y="1235900"/>
            <a:ext cx="1144200" cy="544200"/>
          </a:xfrm>
          <a:prstGeom prst="wedgeRectCallout">
            <a:avLst>
              <a:gd fmla="val 28140" name="adj1"/>
              <a:gd fmla="val 8804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Basically 32 random bytes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7076800" y="1261475"/>
            <a:ext cx="1630500" cy="723600"/>
          </a:xfrm>
          <a:prstGeom prst="wedgeRectCallout">
            <a:avLst>
              <a:gd fmla="val -11569" name="adj1"/>
              <a:gd fmla="val 953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Did public key and signature come from the same private key?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7491000" y="3559975"/>
            <a:ext cx="1341300" cy="723600"/>
          </a:xfrm>
          <a:prstGeom prst="wedgeRectCallout">
            <a:avLst>
              <a:gd fmla="val -28405" name="adj1"/>
              <a:gd fmla="val -9751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Is this the exact same data that was signed?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368300" y="3201125"/>
            <a:ext cx="1504800" cy="706200"/>
          </a:xfrm>
          <a:prstGeom prst="wedgeRectCallout">
            <a:avLst>
              <a:gd fmla="val 28150" name="adj1"/>
              <a:gd fmla="val 729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Blockchain updates made in atomic "transactions"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5319375" y="2139000"/>
            <a:ext cx="12651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Everything except private key is shared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845075" y="4155250"/>
            <a:ext cx="1144200" cy="6240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Transaction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5379813" y="4155250"/>
            <a:ext cx="1144200" cy="624000"/>
          </a:xfrm>
          <a:prstGeom prst="rect">
            <a:avLst/>
          </a:prstGeom>
          <a:solidFill>
            <a:srgbClr val="6EBDD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Transaction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/>
          <p:nvPr/>
        </p:nvSpPr>
        <p:spPr>
          <a:xfrm>
            <a:off x="1400488" y="2297531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395088" y="2297531"/>
            <a:ext cx="1000057" cy="800029"/>
          </a:xfrm>
          <a:prstGeom prst="flowChartMagneticDisk">
            <a:avLst/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Consensus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2806331" y="1227000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34125" y="1227025"/>
            <a:ext cx="760200" cy="2577000"/>
          </a:xfrm>
          <a:prstGeom prst="wedgeRectCallout">
            <a:avLst>
              <a:gd fmla="val 136119" name="adj1"/>
              <a:gd fmla="val 1212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459632" y="1372813"/>
            <a:ext cx="468900" cy="4713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18"/>
          <p:cNvSpPr/>
          <p:nvPr/>
        </p:nvSpPr>
        <p:spPr>
          <a:xfrm rot="-5400000">
            <a:off x="585026" y="1901335"/>
            <a:ext cx="218100" cy="204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479743" y="2162569"/>
            <a:ext cx="468900" cy="4713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18"/>
          <p:cNvSpPr/>
          <p:nvPr/>
        </p:nvSpPr>
        <p:spPr>
          <a:xfrm rot="-5400000">
            <a:off x="585036" y="2691079"/>
            <a:ext cx="218100" cy="204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479753" y="2952311"/>
            <a:ext cx="468900" cy="4713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2597713" y="2606488"/>
            <a:ext cx="1381500" cy="182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1888462" y="3687758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3682663" y="3687758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4179355" y="2297531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 rot="-1771916">
            <a:off x="2796676" y="3147022"/>
            <a:ext cx="1381595" cy="18229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 rot="1834783">
            <a:off x="2429627" y="3147174"/>
            <a:ext cx="1381658" cy="18198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rot="-4194987">
            <a:off x="2157875" y="2766330"/>
            <a:ext cx="1549841" cy="18213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-6622925">
            <a:off x="2901518" y="2766418"/>
            <a:ext cx="1549620" cy="181955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1400488" y="1372813"/>
            <a:ext cx="409500" cy="714600"/>
          </a:xfrm>
          <a:prstGeom prst="wedgeRectCallout">
            <a:avLst>
              <a:gd fmla="val -218712" name="adj1"/>
              <a:gd fmla="val -2135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1448038" y="1421963"/>
            <a:ext cx="314400" cy="1821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1448038" y="1632938"/>
            <a:ext cx="314400" cy="1821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1448038" y="1843913"/>
            <a:ext cx="314400" cy="1821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18"/>
          <p:cNvSpPr txBox="1"/>
          <p:nvPr>
            <p:ph idx="2" type="body"/>
          </p:nvPr>
        </p:nvSpPr>
        <p:spPr>
          <a:xfrm>
            <a:off x="5379550" y="1013200"/>
            <a:ext cx="3577200" cy="3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Use a lottery to determine who gets to create the next block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Always prefer "longest" chain, bad actors need 51% to catch up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18"/>
          <p:cNvSpPr/>
          <p:nvPr/>
        </p:nvSpPr>
        <p:spPr>
          <a:xfrm rot="-5400000">
            <a:off x="585036" y="3480829"/>
            <a:ext cx="218100" cy="204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475488" y="2953512"/>
            <a:ext cx="468900" cy="471300"/>
          </a:xfrm>
          <a:prstGeom prst="cube">
            <a:avLst>
              <a:gd fmla="val 25000" name="adj"/>
            </a:avLst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0" name="Google Shape;200;p18"/>
          <p:cNvSpPr txBox="1"/>
          <p:nvPr>
            <p:ph idx="2" type="body"/>
          </p:nvPr>
        </p:nvSpPr>
        <p:spPr>
          <a:xfrm>
            <a:off x="5379550" y="2907075"/>
            <a:ext cx="33990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Bitcoin and Ethereum use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Proof of Work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to randomly choose a "leader"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Sawtooth features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Proof of Elapsed Time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(and others)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3247500" y="687175"/>
            <a:ext cx="26490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(Byzantine Fault Tolerance)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4179350" y="2297544"/>
            <a:ext cx="1000057" cy="800029"/>
          </a:xfrm>
          <a:prstGeom prst="flowChartMagneticDisk">
            <a:avLst/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3682650" y="3687744"/>
            <a:ext cx="1000057" cy="800029"/>
          </a:xfrm>
          <a:prstGeom prst="flowChartMagneticDisk">
            <a:avLst/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2806338" y="1226994"/>
            <a:ext cx="1000057" cy="800029"/>
          </a:xfrm>
          <a:prstGeom prst="flowChartMagneticDisk">
            <a:avLst/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1888475" y="3687744"/>
            <a:ext cx="1000057" cy="800029"/>
          </a:xfrm>
          <a:prstGeom prst="flowChartMagneticDisk">
            <a:avLst/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Why Blockchain?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769925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Share a database between mutually distrusting entities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No reliance on trusted third parties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19"/>
          <p:cNvSpPr txBox="1"/>
          <p:nvPr>
            <p:ph idx="2" type="body"/>
          </p:nvPr>
        </p:nvSpPr>
        <p:spPr>
          <a:xfrm>
            <a:off x="4813950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Immutable transaction history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High availability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Crash fault tolerant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Byzantine fault tolerant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Liveness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13" name="Google Shape;213;p19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214" name="Google Shape;214;p19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Why NOT Blockchain?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44" name="Google Shape;244;p20"/>
          <p:cNvSpPr txBox="1"/>
          <p:nvPr>
            <p:ph idx="1" type="body"/>
          </p:nvPr>
        </p:nvSpPr>
        <p:spPr>
          <a:xfrm>
            <a:off x="769925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Wrong use case: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Internal-only business model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centralized blockchain is just bad database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20"/>
          <p:cNvSpPr txBox="1"/>
          <p:nvPr>
            <p:ph idx="2" type="body"/>
          </p:nvPr>
        </p:nvSpPr>
        <p:spPr>
          <a:xfrm>
            <a:off x="4813950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Active areas of research: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Transaction throughput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"Private" transactions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46" name="Google Shape;246;p20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247" name="Google Shape;247;p20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type="title"/>
          </p:nvPr>
        </p:nvSpPr>
        <p:spPr>
          <a:xfrm>
            <a:off x="2036450" y="1531050"/>
            <a:ext cx="38412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</a:t>
            </a:r>
            <a:b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Sawtooth?</a:t>
            </a:r>
            <a:endParaRPr sz="4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277" name="Google Shape;277;p21"/>
          <p:cNvGrpSpPr/>
          <p:nvPr/>
        </p:nvGrpSpPr>
        <p:grpSpPr>
          <a:xfrm>
            <a:off x="-106843" y="1614453"/>
            <a:ext cx="1850969" cy="1914586"/>
            <a:chOff x="-858390" y="4477832"/>
            <a:chExt cx="4092348" cy="4233000"/>
          </a:xfrm>
        </p:grpSpPr>
        <p:sp>
          <p:nvSpPr>
            <p:cNvPr id="278" name="Google Shape;278;p21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