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2"/>
  </p:notesMasterIdLst>
  <p:sldIdLst>
    <p:sldId id="256" r:id="rId2"/>
    <p:sldId id="306" r:id="rId3"/>
    <p:sldId id="257" r:id="rId4"/>
    <p:sldId id="258"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07" r:id="rId22"/>
    <p:sldId id="308" r:id="rId23"/>
    <p:sldId id="309" r:id="rId24"/>
    <p:sldId id="310" r:id="rId25"/>
    <p:sldId id="312" r:id="rId26"/>
    <p:sldId id="311" r:id="rId27"/>
    <p:sldId id="313" r:id="rId28"/>
    <p:sldId id="259" r:id="rId29"/>
    <p:sldId id="261" r:id="rId30"/>
    <p:sldId id="260" r:id="rId31"/>
    <p:sldId id="262" r:id="rId32"/>
    <p:sldId id="339" r:id="rId33"/>
    <p:sldId id="341" r:id="rId34"/>
    <p:sldId id="340" r:id="rId35"/>
    <p:sldId id="263" r:id="rId36"/>
    <p:sldId id="264" r:id="rId37"/>
    <p:sldId id="266" r:id="rId38"/>
    <p:sldId id="267" r:id="rId39"/>
    <p:sldId id="342" r:id="rId40"/>
    <p:sldId id="268" r:id="rId41"/>
    <p:sldId id="270" r:id="rId42"/>
    <p:sldId id="269" r:id="rId43"/>
    <p:sldId id="333" r:id="rId44"/>
    <p:sldId id="271" r:id="rId45"/>
    <p:sldId id="334" r:id="rId46"/>
    <p:sldId id="336" r:id="rId47"/>
    <p:sldId id="335" r:id="rId48"/>
    <p:sldId id="337" r:id="rId49"/>
    <p:sldId id="273" r:id="rId50"/>
    <p:sldId id="315" r:id="rId51"/>
    <p:sldId id="314" r:id="rId52"/>
    <p:sldId id="338" r:id="rId53"/>
    <p:sldId id="274" r:id="rId54"/>
    <p:sldId id="276" r:id="rId55"/>
    <p:sldId id="277" r:id="rId56"/>
    <p:sldId id="331" r:id="rId57"/>
    <p:sldId id="332" r:id="rId58"/>
    <p:sldId id="275" r:id="rId59"/>
    <p:sldId id="278" r:id="rId60"/>
    <p:sldId id="279" r:id="rId61"/>
    <p:sldId id="280" r:id="rId62"/>
    <p:sldId id="281" r:id="rId63"/>
    <p:sldId id="282" r:id="rId64"/>
    <p:sldId id="283" r:id="rId65"/>
    <p:sldId id="285" r:id="rId66"/>
    <p:sldId id="284" r:id="rId67"/>
    <p:sldId id="286" r:id="rId68"/>
    <p:sldId id="287" r:id="rId69"/>
    <p:sldId id="288" r:id="rId70"/>
    <p:sldId id="289" r:id="rId71"/>
    <p:sldId id="290" r:id="rId72"/>
    <p:sldId id="291" r:id="rId73"/>
    <p:sldId id="292" r:id="rId74"/>
    <p:sldId id="327" r:id="rId75"/>
    <p:sldId id="293" r:id="rId76"/>
    <p:sldId id="328" r:id="rId77"/>
    <p:sldId id="294" r:id="rId78"/>
    <p:sldId id="330" r:id="rId79"/>
    <p:sldId id="295" r:id="rId80"/>
    <p:sldId id="329" r:id="rId81"/>
    <p:sldId id="326" r:id="rId82"/>
    <p:sldId id="296" r:id="rId83"/>
    <p:sldId id="297" r:id="rId84"/>
    <p:sldId id="298" r:id="rId85"/>
    <p:sldId id="299" r:id="rId86"/>
    <p:sldId id="300" r:id="rId87"/>
    <p:sldId id="301" r:id="rId88"/>
    <p:sldId id="302" r:id="rId89"/>
    <p:sldId id="303" r:id="rId90"/>
    <p:sldId id="318" r:id="rId91"/>
    <p:sldId id="322" r:id="rId92"/>
    <p:sldId id="317" r:id="rId93"/>
    <p:sldId id="316" r:id="rId94"/>
    <p:sldId id="323" r:id="rId95"/>
    <p:sldId id="304" r:id="rId96"/>
    <p:sldId id="305" r:id="rId97"/>
    <p:sldId id="324" r:id="rId98"/>
    <p:sldId id="319" r:id="rId99"/>
    <p:sldId id="325" r:id="rId100"/>
    <p:sldId id="320" r:id="rId10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2" d="100"/>
          <a:sy n="82" d="100"/>
        </p:scale>
        <p:origin x="1026"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CEADA-D8BD-4143-8A8E-DEE4BDF3ACA8}" type="datetimeFigureOut">
              <a:rPr lang="en-US" smtClean="0"/>
              <a:t>3/19/2025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61207-8604-4877-B0A2-89BEBC1E7FD4}" type="slidenum">
              <a:rPr lang="en-US" smtClean="0"/>
              <a:t>‹#›</a:t>
            </a:fld>
            <a:endParaRPr lang="en-US"/>
          </a:p>
        </p:txBody>
      </p:sp>
    </p:spTree>
    <p:extLst>
      <p:ext uri="{BB962C8B-B14F-4D97-AF65-F5344CB8AC3E}">
        <p14:creationId xmlns:p14="http://schemas.microsoft.com/office/powerpoint/2010/main" val="1132764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B61207-8604-4877-B0A2-89BEBC1E7FD4}" type="slidenum">
              <a:rPr lang="en-US" smtClean="0"/>
              <a:t>95</a:t>
            </a:fld>
            <a:endParaRPr lang="en-US"/>
          </a:p>
        </p:txBody>
      </p:sp>
    </p:spTree>
    <p:extLst>
      <p:ext uri="{BB962C8B-B14F-4D97-AF65-F5344CB8AC3E}">
        <p14:creationId xmlns:p14="http://schemas.microsoft.com/office/powerpoint/2010/main" val="322360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093"/>
            <a:ext cx="8229600" cy="752354"/>
          </a:xfrm>
        </p:spPr>
        <p:txBody>
          <a:bodyPr>
            <a:noAutofit/>
          </a:bodyPr>
          <a:lstStyle/>
          <a:p>
            <a:r>
              <a:rPr lang="en-US" dirty="0" smtClean="0"/>
              <a:t>Truck Driving Essentials</a:t>
            </a:r>
            <a:endParaRPr dirty="0"/>
          </a:p>
        </p:txBody>
      </p:sp>
      <p:sp>
        <p:nvSpPr>
          <p:cNvPr id="3" name="Content Placeholder 2"/>
          <p:cNvSpPr>
            <a:spLocks noGrp="1"/>
          </p:cNvSpPr>
          <p:nvPr>
            <p:ph idx="1"/>
          </p:nvPr>
        </p:nvSpPr>
        <p:spPr>
          <a:xfrm>
            <a:off x="1956122" y="3684219"/>
            <a:ext cx="5845215" cy="1686433"/>
          </a:xfrm>
        </p:spPr>
        <p:txBody>
          <a:bodyPr>
            <a:normAutofit fontScale="77500" lnSpcReduction="20000"/>
          </a:bodyPr>
          <a:lstStyle/>
          <a:p>
            <a:pPr marL="0" indent="0" algn="ctr">
              <a:buNone/>
            </a:pPr>
            <a:r>
              <a:rPr lang="en-US" sz="3300" dirty="0">
                <a:solidFill>
                  <a:schemeClr val="tx1">
                    <a:lumMod val="65000"/>
                    <a:lumOff val="35000"/>
                  </a:schemeClr>
                </a:solidFill>
              </a:rPr>
              <a:t>General Knowledge, Air </a:t>
            </a:r>
            <a:r>
              <a:rPr lang="en-US" sz="3300" dirty="0" smtClean="0">
                <a:solidFill>
                  <a:schemeClr val="tx1">
                    <a:lumMod val="65000"/>
                    <a:lumOff val="35000"/>
                  </a:schemeClr>
                </a:solidFill>
              </a:rPr>
              <a:t>Brakes,</a:t>
            </a:r>
          </a:p>
          <a:p>
            <a:pPr marL="0" indent="0" algn="ctr">
              <a:buNone/>
            </a:pPr>
            <a:r>
              <a:rPr lang="en-US" sz="3300" dirty="0" smtClean="0">
                <a:solidFill>
                  <a:schemeClr val="tx1">
                    <a:lumMod val="65000"/>
                    <a:lumOff val="35000"/>
                  </a:schemeClr>
                </a:solidFill>
              </a:rPr>
              <a:t>Combination </a:t>
            </a:r>
            <a:r>
              <a:rPr lang="en-US" sz="3300" dirty="0">
                <a:solidFill>
                  <a:schemeClr val="tx1">
                    <a:lumMod val="65000"/>
                    <a:lumOff val="35000"/>
                  </a:schemeClr>
                </a:solidFill>
              </a:rPr>
              <a:t>Vehicles, </a:t>
            </a:r>
            <a:endParaRPr lang="en-US" sz="3300" dirty="0" smtClean="0">
              <a:solidFill>
                <a:schemeClr val="tx1">
                  <a:lumMod val="65000"/>
                  <a:lumOff val="35000"/>
                </a:schemeClr>
              </a:solidFill>
            </a:endParaRPr>
          </a:p>
          <a:p>
            <a:pPr marL="0" indent="0" algn="ctr">
              <a:buNone/>
            </a:pPr>
            <a:r>
              <a:rPr lang="en-US" sz="3300" dirty="0" smtClean="0">
                <a:solidFill>
                  <a:schemeClr val="tx1">
                    <a:lumMod val="65000"/>
                    <a:lumOff val="35000"/>
                  </a:schemeClr>
                </a:solidFill>
              </a:rPr>
              <a:t>Hazmat</a:t>
            </a:r>
            <a:r>
              <a:rPr lang="en-US" sz="3300" dirty="0">
                <a:solidFill>
                  <a:schemeClr val="tx1">
                    <a:lumMod val="65000"/>
                    <a:lumOff val="35000"/>
                  </a:schemeClr>
                </a:solidFill>
              </a:rPr>
              <a:t>, Pre-Trip &amp; </a:t>
            </a:r>
            <a:endParaRPr lang="en-US" sz="3300" dirty="0" smtClean="0">
              <a:solidFill>
                <a:schemeClr val="tx1">
                  <a:lumMod val="65000"/>
                  <a:lumOff val="35000"/>
                </a:schemeClr>
              </a:solidFill>
            </a:endParaRPr>
          </a:p>
          <a:p>
            <a:pPr marL="0" indent="0" algn="ctr">
              <a:buNone/>
            </a:pPr>
            <a:r>
              <a:rPr lang="en-US" sz="3300" dirty="0" smtClean="0">
                <a:solidFill>
                  <a:schemeClr val="tx1">
                    <a:lumMod val="65000"/>
                    <a:lumOff val="35000"/>
                  </a:schemeClr>
                </a:solidFill>
              </a:rPr>
              <a:t>Post-Trip </a:t>
            </a:r>
            <a:r>
              <a:rPr lang="en-US" sz="3300" dirty="0">
                <a:solidFill>
                  <a:schemeClr val="tx1">
                    <a:lumMod val="65000"/>
                    <a:lumOff val="35000"/>
                  </a:schemeClr>
                </a:solidFill>
              </a:rPr>
              <a:t>Inspections</a:t>
            </a:r>
          </a:p>
          <a:p>
            <a:pPr algn="just"/>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4000" dirty="0" smtClean="0"/>
              <a:t>Introducing Defensive Driving</a:t>
            </a:r>
            <a:endParaRPr sz="40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Blind </a:t>
            </a:r>
            <a:r>
              <a:rPr lang="en-US" dirty="0">
                <a:solidFill>
                  <a:schemeClr val="tx1">
                    <a:lumMod val="65000"/>
                    <a:lumOff val="35000"/>
                  </a:schemeClr>
                </a:solidFill>
              </a:rPr>
              <a:t>Spots (“No-Zones”):</a:t>
            </a:r>
          </a:p>
          <a:p>
            <a:r>
              <a:rPr lang="en-US" dirty="0" smtClean="0">
                <a:solidFill>
                  <a:schemeClr val="tx1">
                    <a:lumMod val="65000"/>
                    <a:lumOff val="35000"/>
                  </a:schemeClr>
                </a:solidFill>
              </a:rPr>
              <a:t>Trucks </a:t>
            </a:r>
            <a:r>
              <a:rPr lang="en-US" dirty="0">
                <a:solidFill>
                  <a:schemeClr val="tx1">
                    <a:lumMod val="65000"/>
                    <a:lumOff val="35000"/>
                  </a:schemeClr>
                </a:solidFill>
              </a:rPr>
              <a:t>have large blind spots on the sides, rear, and front</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Avoid driving directly beside or behind another vehicle for long periods.</a:t>
            </a:r>
          </a:p>
          <a:p>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Lane Changes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Use mirrors frequently and signal well in advance</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Change lanes gradually to avoid sudden movements.</a:t>
            </a:r>
          </a:p>
          <a:p>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Speed Control</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Adjust speed according to road, traffic, and weather conditions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Avoid excessive speeds, especially on curves and downhill sections</a:t>
            </a: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13203485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Summary</a:t>
            </a:r>
            <a:endParaRPr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solidFill>
                  <a:schemeClr val="tx1">
                    <a:lumMod val="65000"/>
                    <a:lumOff val="35000"/>
                  </a:schemeClr>
                </a:solidFill>
              </a:rPr>
              <a:t>Explains </a:t>
            </a:r>
            <a:r>
              <a:rPr lang="en-US" sz="2400" dirty="0">
                <a:solidFill>
                  <a:schemeClr val="tx1">
                    <a:lumMod val="65000"/>
                    <a:lumOff val="35000"/>
                  </a:schemeClr>
                </a:solidFill>
              </a:rPr>
              <a:t>FMCSA Hours of Service (HOS) regulations </a:t>
            </a:r>
            <a:endParaRPr lang="en-US" sz="2400" dirty="0">
              <a:solidFill>
                <a:schemeClr val="tx1">
                  <a:lumMod val="65000"/>
                  <a:lumOff val="35000"/>
                </a:schemeClr>
              </a:solidFill>
            </a:endParaRPr>
          </a:p>
          <a:p>
            <a:pPr>
              <a:buFont typeface="Wingdings" panose="05000000000000000000" pitchFamily="2" charset="2"/>
              <a:buChar char="ü"/>
            </a:pPr>
            <a:r>
              <a:rPr lang="en-US" sz="2400" dirty="0">
                <a:solidFill>
                  <a:schemeClr val="tx1">
                    <a:lumMod val="65000"/>
                    <a:lumOff val="35000"/>
                  </a:schemeClr>
                </a:solidFill>
              </a:rPr>
              <a:t>H</a:t>
            </a:r>
            <a:r>
              <a:rPr lang="en-US" sz="2400" dirty="0" smtClean="0">
                <a:solidFill>
                  <a:schemeClr val="tx1">
                    <a:lumMod val="65000"/>
                    <a:lumOff val="35000"/>
                  </a:schemeClr>
                </a:solidFill>
              </a:rPr>
              <a:t>ow </a:t>
            </a:r>
            <a:r>
              <a:rPr lang="en-US" sz="2400" dirty="0">
                <a:solidFill>
                  <a:schemeClr val="tx1">
                    <a:lumMod val="65000"/>
                    <a:lumOff val="35000"/>
                  </a:schemeClr>
                </a:solidFill>
              </a:rPr>
              <a:t>to record duty status using Electronic Logging Devices (ELDs).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Covers </a:t>
            </a:r>
            <a:r>
              <a:rPr lang="en-US" sz="2400" dirty="0">
                <a:solidFill>
                  <a:schemeClr val="tx1">
                    <a:lumMod val="65000"/>
                    <a:lumOff val="35000"/>
                  </a:schemeClr>
                </a:solidFill>
              </a:rPr>
              <a:t>rest break requirements and penalties for </a:t>
            </a:r>
            <a:r>
              <a:rPr lang="en-US" sz="2400" dirty="0" smtClean="0">
                <a:solidFill>
                  <a:schemeClr val="tx1">
                    <a:lumMod val="65000"/>
                    <a:lumOff val="35000"/>
                  </a:schemeClr>
                </a:solidFill>
              </a:rPr>
              <a:t>violations.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805640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Understanding Road Signs &amp; Rules</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solidFill>
                  <a:schemeClr val="tx1">
                    <a:lumMod val="65000"/>
                    <a:lumOff val="35000"/>
                  </a:schemeClr>
                </a:solidFill>
              </a:rPr>
              <a:t>Understanding road signs and traffic laws is crucial for safe truck driving.</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Regulatory Signs</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Speed limits, lane usage, weight restrictions, and truck routes must be obeyed.</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Warning Signs</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Indicate curves, steep grades, narrow bridges, and construction zones.</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Right of Way</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Always yield to emergency vehicles and pedestrians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Understand four-way stop and intersection rules.</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Railroad Crossings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Always slow down and check for trains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Stop 15-50 feet before tracks when required.</a:t>
            </a:r>
          </a:p>
          <a:p>
            <a:pPr marL="0" indent="0">
              <a:buNone/>
            </a:pP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766178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Cargo Securement</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chemeClr val="tx1">
                    <a:lumMod val="65000"/>
                    <a:lumOff val="35000"/>
                  </a:schemeClr>
                </a:solidFill>
              </a:rPr>
              <a:t>Ensuring cargo is properly secured prevents accidents and damage.</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Weight Limits</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Stay within legal weight limits for axles and overall gross weight.</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Load Distribution</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Cargo must be evenly distributed to prevent shifting.</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Tie Downs and Straps</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Use appropriate chains, straps, or tarps to keep loads stable.</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Hazardous Materials (Hazmat</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Follow DOT regulations for labeling, placarding, and handling dangerous goods.</a:t>
            </a:r>
            <a:endParaRPr lang="en-US"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758155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Weather &amp; Road Condition</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Adjusting driving techniques for different weather conditions is essential.</a:t>
            </a:r>
          </a:p>
          <a:p>
            <a:endParaRPr lang="en-US" dirty="0"/>
          </a:p>
          <a:p>
            <a:pPr marL="0" indent="0">
              <a:buNone/>
            </a:pPr>
            <a:r>
              <a:rPr lang="en-US" b="1" dirty="0"/>
              <a:t>Rain</a:t>
            </a:r>
            <a:r>
              <a:rPr lang="en-US" b="1" dirty="0" smtClean="0"/>
              <a:t>:</a:t>
            </a:r>
            <a:endParaRPr lang="en-US" dirty="0"/>
          </a:p>
          <a:p>
            <a:r>
              <a:rPr lang="en-US" dirty="0"/>
              <a:t>Increase following distance</a:t>
            </a:r>
            <a:r>
              <a:rPr lang="en-US" dirty="0" smtClean="0"/>
              <a:t>.</a:t>
            </a:r>
            <a:endParaRPr lang="en-US" dirty="0"/>
          </a:p>
          <a:p>
            <a:r>
              <a:rPr lang="en-US" dirty="0"/>
              <a:t>Avoid sudden braking to prevent skidding.</a:t>
            </a:r>
          </a:p>
          <a:p>
            <a:endParaRPr lang="en-US" dirty="0"/>
          </a:p>
          <a:p>
            <a:pPr marL="0" indent="0">
              <a:buNone/>
            </a:pPr>
            <a:r>
              <a:rPr lang="en-US" b="1" dirty="0"/>
              <a:t>Snow/Ice</a:t>
            </a:r>
            <a:r>
              <a:rPr lang="en-US" b="1" dirty="0" smtClean="0"/>
              <a:t>:</a:t>
            </a:r>
            <a:endParaRPr lang="en-US" dirty="0"/>
          </a:p>
          <a:p>
            <a:r>
              <a:rPr lang="en-US" dirty="0"/>
              <a:t>Use tire chains when required</a:t>
            </a:r>
            <a:r>
              <a:rPr lang="en-US" dirty="0" smtClean="0"/>
              <a:t>.</a:t>
            </a:r>
            <a:endParaRPr lang="en-US" dirty="0"/>
          </a:p>
          <a:p>
            <a:r>
              <a:rPr lang="en-US" dirty="0"/>
              <a:t>Reduce speed and avoid sudden movements.</a:t>
            </a:r>
          </a:p>
          <a:p>
            <a:endParaRPr lang="en-US" dirty="0"/>
          </a:p>
          <a:p>
            <a:pPr marL="0" indent="0">
              <a:buNone/>
            </a:pPr>
            <a:r>
              <a:rPr lang="en-US" b="1" dirty="0"/>
              <a:t>Fog</a:t>
            </a:r>
            <a:r>
              <a:rPr lang="en-US" b="1" dirty="0" smtClean="0"/>
              <a:t>:</a:t>
            </a:r>
            <a:endParaRPr lang="en-US" dirty="0"/>
          </a:p>
          <a:p>
            <a:r>
              <a:rPr lang="en-US" dirty="0"/>
              <a:t>Use low-beam headlights</a:t>
            </a:r>
            <a:r>
              <a:rPr lang="en-US" dirty="0" smtClean="0"/>
              <a:t>.</a:t>
            </a:r>
            <a:endParaRPr lang="en-US" dirty="0"/>
          </a:p>
          <a:p>
            <a:r>
              <a:rPr lang="en-US" dirty="0"/>
              <a:t>Drive at a slower speed for better reaction time.</a:t>
            </a:r>
          </a:p>
          <a:p>
            <a:endParaRPr lang="en-US" dirty="0"/>
          </a:p>
          <a:p>
            <a:pPr marL="0" indent="0">
              <a:buNone/>
            </a:pPr>
            <a:r>
              <a:rPr lang="en-US" b="1" dirty="0"/>
              <a:t>High Winds</a:t>
            </a:r>
            <a:r>
              <a:rPr lang="en-US" b="1" dirty="0" smtClean="0"/>
              <a:t>:</a:t>
            </a:r>
            <a:endParaRPr lang="en-US" dirty="0"/>
          </a:p>
          <a:p>
            <a:r>
              <a:rPr lang="en-US" dirty="0"/>
              <a:t>Be cautious on bridges and open roads</a:t>
            </a:r>
            <a:r>
              <a:rPr lang="en-US" sz="2800" dirty="0"/>
              <a:t>.</a:t>
            </a:r>
            <a:endParaRPr lang="en-US" sz="28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970985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Night Driving</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sz="3100" dirty="0">
                <a:solidFill>
                  <a:schemeClr val="tx1">
                    <a:lumMod val="65000"/>
                    <a:lumOff val="35000"/>
                  </a:schemeClr>
                </a:solidFill>
              </a:rPr>
              <a:t>Driving at night requires extra precautions.</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Use High Beams Wisely</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Only when necessary; dim for oncoming traffic.</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Clean Lights and Reflectors</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Keep headlights, taillights, and mirrors clean for maximum visibility.</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Watch for Fatigue</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Take breaks every 2-3 hours</a:t>
            </a:r>
            <a:r>
              <a:rPr lang="en-US" sz="3100"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Avoid driving if feeling </a:t>
            </a:r>
            <a:r>
              <a:rPr lang="en-US" sz="3100" dirty="0" smtClean="0">
                <a:solidFill>
                  <a:schemeClr val="tx1">
                    <a:lumMod val="65000"/>
                    <a:lumOff val="35000"/>
                  </a:schemeClr>
                </a:solidFill>
              </a:rPr>
              <a:t>drowsy</a:t>
            </a:r>
            <a:r>
              <a:rPr lang="en-US" sz="2800" dirty="0" smtClean="0">
                <a:solidFill>
                  <a:schemeClr val="tx1">
                    <a:lumMod val="65000"/>
                    <a:lumOff val="35000"/>
                  </a:schemeClr>
                </a:solidFill>
              </a:rPr>
              <a:t>.</a:t>
            </a:r>
            <a:endParaRPr lang="en-US" sz="28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009645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Night Driving</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sz="3100" dirty="0">
                <a:solidFill>
                  <a:schemeClr val="tx1">
                    <a:lumMod val="65000"/>
                    <a:lumOff val="35000"/>
                  </a:schemeClr>
                </a:solidFill>
              </a:rPr>
              <a:t>Driving at night requires extra precautions.</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Use High Beams Wisely</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Only when necessary; dim for oncoming traffic.</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Clean Lights and Reflectors</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Keep headlights, taillights, and mirrors clean for maximum visibility.</a:t>
            </a:r>
          </a:p>
          <a:p>
            <a:endParaRPr lang="en-US" sz="3100" dirty="0">
              <a:solidFill>
                <a:schemeClr val="tx1">
                  <a:lumMod val="65000"/>
                  <a:lumOff val="35000"/>
                </a:schemeClr>
              </a:solidFill>
            </a:endParaRPr>
          </a:p>
          <a:p>
            <a:pPr marL="0" indent="0">
              <a:buNone/>
            </a:pPr>
            <a:r>
              <a:rPr lang="en-US" sz="3100" b="1" dirty="0">
                <a:solidFill>
                  <a:schemeClr val="tx1">
                    <a:lumMod val="65000"/>
                    <a:lumOff val="35000"/>
                  </a:schemeClr>
                </a:solidFill>
              </a:rPr>
              <a:t>Watch for Fatigue</a:t>
            </a:r>
            <a:r>
              <a:rPr lang="en-US" sz="3100" b="1"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Take breaks every 2-3 hours</a:t>
            </a:r>
            <a:r>
              <a:rPr lang="en-US" sz="3100" dirty="0" smtClean="0">
                <a:solidFill>
                  <a:schemeClr val="tx1">
                    <a:lumMod val="65000"/>
                    <a:lumOff val="35000"/>
                  </a:schemeClr>
                </a:solidFill>
              </a:rPr>
              <a:t>.</a:t>
            </a:r>
            <a:endParaRPr lang="en-US" sz="3100" dirty="0">
              <a:solidFill>
                <a:schemeClr val="tx1">
                  <a:lumMod val="65000"/>
                  <a:lumOff val="35000"/>
                </a:schemeClr>
              </a:solidFill>
            </a:endParaRPr>
          </a:p>
          <a:p>
            <a:r>
              <a:rPr lang="en-US" sz="3100" dirty="0">
                <a:solidFill>
                  <a:schemeClr val="tx1">
                    <a:lumMod val="65000"/>
                    <a:lumOff val="35000"/>
                  </a:schemeClr>
                </a:solidFill>
              </a:rPr>
              <a:t>Avoid driving if feeling </a:t>
            </a:r>
            <a:r>
              <a:rPr lang="en-US" sz="3100" dirty="0" smtClean="0">
                <a:solidFill>
                  <a:schemeClr val="tx1">
                    <a:lumMod val="65000"/>
                    <a:lumOff val="35000"/>
                  </a:schemeClr>
                </a:solidFill>
              </a:rPr>
              <a:t>drowsy</a:t>
            </a:r>
            <a:r>
              <a:rPr lang="en-US" sz="2800" dirty="0" smtClean="0">
                <a:solidFill>
                  <a:schemeClr val="tx1">
                    <a:lumMod val="65000"/>
                    <a:lumOff val="35000"/>
                  </a:schemeClr>
                </a:solidFill>
              </a:rPr>
              <a:t>.</a:t>
            </a:r>
            <a:endParaRPr lang="en-US" sz="28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098866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Accident Procedures</a:t>
            </a:r>
            <a:endParaRPr sz="3600" dirty="0"/>
          </a:p>
        </p:txBody>
      </p:sp>
      <p:sp>
        <p:nvSpPr>
          <p:cNvPr id="3" name="Content Placeholder 2"/>
          <p:cNvSpPr>
            <a:spLocks noGrp="1"/>
          </p:cNvSpPr>
          <p:nvPr>
            <p:ph idx="1"/>
          </p:nvPr>
        </p:nvSpPr>
        <p:spPr/>
        <p:txBody>
          <a:bodyPr>
            <a:normAutofit lnSpcReduction="10000"/>
          </a:bodyPr>
          <a:lstStyle/>
          <a:p>
            <a:pPr marL="0" indent="0">
              <a:buNone/>
            </a:pPr>
            <a:r>
              <a:rPr lang="en-US" sz="2400" dirty="0">
                <a:solidFill>
                  <a:schemeClr val="tx1">
                    <a:lumMod val="75000"/>
                    <a:lumOff val="25000"/>
                  </a:schemeClr>
                </a:solidFill>
              </a:rPr>
              <a:t>If an accident occurs, follow these steps:</a:t>
            </a:r>
          </a:p>
          <a:p>
            <a:endParaRPr lang="en-US" sz="2400" dirty="0">
              <a:solidFill>
                <a:schemeClr val="tx1">
                  <a:lumMod val="75000"/>
                  <a:lumOff val="25000"/>
                </a:schemeClr>
              </a:solidFill>
            </a:endParaRPr>
          </a:p>
          <a:p>
            <a:pPr marL="514350" indent="-514350">
              <a:buFont typeface="+mj-lt"/>
              <a:buAutoNum type="arabicPeriod"/>
            </a:pPr>
            <a:r>
              <a:rPr lang="en-US" sz="2400" b="1" dirty="0">
                <a:solidFill>
                  <a:schemeClr val="tx1">
                    <a:lumMod val="75000"/>
                    <a:lumOff val="25000"/>
                  </a:schemeClr>
                </a:solidFill>
              </a:rPr>
              <a:t>Stop Immediately </a:t>
            </a:r>
            <a:r>
              <a:rPr lang="en-US" sz="2400" dirty="0">
                <a:solidFill>
                  <a:schemeClr val="tx1">
                    <a:lumMod val="75000"/>
                    <a:lumOff val="25000"/>
                  </a:schemeClr>
                </a:solidFill>
              </a:rPr>
              <a:t>– Move to a safe location if possible.</a:t>
            </a:r>
          </a:p>
          <a:p>
            <a:pPr marL="514350" indent="-514350">
              <a:buFont typeface="+mj-lt"/>
              <a:buAutoNum type="arabicPeriod"/>
            </a:pPr>
            <a:endParaRPr lang="en-US" sz="2400" dirty="0">
              <a:solidFill>
                <a:schemeClr val="tx1">
                  <a:lumMod val="75000"/>
                  <a:lumOff val="25000"/>
                </a:schemeClr>
              </a:solidFill>
            </a:endParaRPr>
          </a:p>
          <a:p>
            <a:pPr marL="514350" indent="-514350">
              <a:buFont typeface="+mj-lt"/>
              <a:buAutoNum type="arabicPeriod"/>
            </a:pPr>
            <a:r>
              <a:rPr lang="en-US" sz="2400" b="1" dirty="0">
                <a:solidFill>
                  <a:schemeClr val="tx1">
                    <a:lumMod val="75000"/>
                    <a:lumOff val="25000"/>
                  </a:schemeClr>
                </a:solidFill>
              </a:rPr>
              <a:t>Secure the Scene </a:t>
            </a:r>
            <a:r>
              <a:rPr lang="en-US" sz="2400" dirty="0">
                <a:solidFill>
                  <a:schemeClr val="tx1">
                    <a:lumMod val="75000"/>
                    <a:lumOff val="25000"/>
                  </a:schemeClr>
                </a:solidFill>
              </a:rPr>
              <a:t>– Use </a:t>
            </a:r>
            <a:r>
              <a:rPr lang="en-US" sz="2400" b="1" dirty="0">
                <a:solidFill>
                  <a:schemeClr val="tx1">
                    <a:lumMod val="75000"/>
                    <a:lumOff val="25000"/>
                  </a:schemeClr>
                </a:solidFill>
              </a:rPr>
              <a:t>warning triangles or flares.</a:t>
            </a:r>
          </a:p>
          <a:p>
            <a:pPr marL="514350" indent="-514350">
              <a:buFont typeface="+mj-lt"/>
              <a:buAutoNum type="arabicPeriod"/>
            </a:pPr>
            <a:endParaRPr lang="en-US" sz="2400" dirty="0">
              <a:solidFill>
                <a:schemeClr val="tx1">
                  <a:lumMod val="75000"/>
                  <a:lumOff val="25000"/>
                </a:schemeClr>
              </a:solidFill>
            </a:endParaRPr>
          </a:p>
          <a:p>
            <a:pPr marL="514350" indent="-514350">
              <a:buFont typeface="+mj-lt"/>
              <a:buAutoNum type="arabicPeriod"/>
            </a:pPr>
            <a:r>
              <a:rPr lang="en-US" sz="2400" b="1" dirty="0">
                <a:solidFill>
                  <a:schemeClr val="tx1">
                    <a:lumMod val="75000"/>
                    <a:lumOff val="25000"/>
                  </a:schemeClr>
                </a:solidFill>
              </a:rPr>
              <a:t>Call for Help </a:t>
            </a:r>
            <a:r>
              <a:rPr lang="en-US" sz="2400" dirty="0">
                <a:solidFill>
                  <a:schemeClr val="tx1">
                    <a:lumMod val="75000"/>
                    <a:lumOff val="25000"/>
                  </a:schemeClr>
                </a:solidFill>
              </a:rPr>
              <a:t>– Contact law enforcement and emergency services.</a:t>
            </a:r>
          </a:p>
          <a:p>
            <a:pPr marL="514350" indent="-514350">
              <a:buFont typeface="+mj-lt"/>
              <a:buAutoNum type="arabicPeriod"/>
            </a:pPr>
            <a:endParaRPr lang="en-US" sz="2400" dirty="0">
              <a:solidFill>
                <a:schemeClr val="tx1">
                  <a:lumMod val="75000"/>
                  <a:lumOff val="25000"/>
                </a:schemeClr>
              </a:solidFill>
            </a:endParaRPr>
          </a:p>
          <a:p>
            <a:pPr marL="514350" indent="-514350">
              <a:buFont typeface="+mj-lt"/>
              <a:buAutoNum type="arabicPeriod"/>
            </a:pPr>
            <a:r>
              <a:rPr lang="en-US" sz="2400" b="1" dirty="0">
                <a:solidFill>
                  <a:schemeClr val="tx1">
                    <a:lumMod val="75000"/>
                    <a:lumOff val="25000"/>
                  </a:schemeClr>
                </a:solidFill>
              </a:rPr>
              <a:t>Exchange Information </a:t>
            </a:r>
            <a:r>
              <a:rPr lang="en-US" sz="2400" dirty="0">
                <a:solidFill>
                  <a:schemeClr val="tx1">
                    <a:lumMod val="75000"/>
                    <a:lumOff val="25000"/>
                  </a:schemeClr>
                </a:solidFill>
              </a:rPr>
              <a:t>– Share license, insurance, and contact details.</a:t>
            </a:r>
            <a:endParaRPr lang="en-US" sz="2400" dirty="0">
              <a:solidFill>
                <a:schemeClr val="tx1">
                  <a:lumMod val="75000"/>
                  <a:lumOff val="2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3398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Fuel Efficiency</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75000"/>
                    <a:lumOff val="25000"/>
                  </a:schemeClr>
                </a:solidFill>
              </a:rPr>
              <a:t>Saving fuel reduces costs and environmental impact.</a:t>
            </a:r>
          </a:p>
          <a:p>
            <a:endParaRPr lang="en-US" sz="2400" dirty="0">
              <a:solidFill>
                <a:schemeClr val="tx1">
                  <a:lumMod val="75000"/>
                  <a:lumOff val="25000"/>
                </a:schemeClr>
              </a:solidFill>
            </a:endParaRPr>
          </a:p>
          <a:p>
            <a:r>
              <a:rPr lang="en-US" sz="2400" b="1" dirty="0">
                <a:solidFill>
                  <a:schemeClr val="tx1">
                    <a:lumMod val="75000"/>
                    <a:lumOff val="25000"/>
                  </a:schemeClr>
                </a:solidFill>
              </a:rPr>
              <a:t>Idle Reduction</a:t>
            </a:r>
            <a:r>
              <a:rPr lang="en-US" sz="2400" dirty="0">
                <a:solidFill>
                  <a:schemeClr val="tx1">
                    <a:lumMod val="75000"/>
                    <a:lumOff val="25000"/>
                  </a:schemeClr>
                </a:solidFill>
              </a:rPr>
              <a:t>: Turn off the engine when not in use.</a:t>
            </a:r>
          </a:p>
          <a:p>
            <a:endParaRPr lang="en-US" sz="2400" dirty="0">
              <a:solidFill>
                <a:schemeClr val="tx1">
                  <a:lumMod val="75000"/>
                  <a:lumOff val="25000"/>
                </a:schemeClr>
              </a:solidFill>
            </a:endParaRPr>
          </a:p>
          <a:p>
            <a:r>
              <a:rPr lang="en-US" sz="2400" b="1" dirty="0">
                <a:solidFill>
                  <a:schemeClr val="tx1">
                    <a:lumMod val="75000"/>
                    <a:lumOff val="25000"/>
                  </a:schemeClr>
                </a:solidFill>
              </a:rPr>
              <a:t>Smooth Driving</a:t>
            </a:r>
            <a:r>
              <a:rPr lang="en-US" sz="2400" dirty="0">
                <a:solidFill>
                  <a:schemeClr val="tx1">
                    <a:lumMod val="75000"/>
                    <a:lumOff val="25000"/>
                  </a:schemeClr>
                </a:solidFill>
              </a:rPr>
              <a:t>: Avoid rapid acceleration and braking.</a:t>
            </a:r>
          </a:p>
          <a:p>
            <a:endParaRPr lang="en-US" sz="2400" dirty="0">
              <a:solidFill>
                <a:schemeClr val="tx1">
                  <a:lumMod val="75000"/>
                  <a:lumOff val="25000"/>
                </a:schemeClr>
              </a:solidFill>
            </a:endParaRPr>
          </a:p>
          <a:p>
            <a:r>
              <a:rPr lang="en-US" sz="2400" b="1" dirty="0">
                <a:solidFill>
                  <a:schemeClr val="tx1">
                    <a:lumMod val="75000"/>
                    <a:lumOff val="25000"/>
                  </a:schemeClr>
                </a:solidFill>
              </a:rPr>
              <a:t>Proper Tire Inflation</a:t>
            </a:r>
            <a:r>
              <a:rPr lang="en-US" sz="2400" dirty="0">
                <a:solidFill>
                  <a:schemeClr val="tx1">
                    <a:lumMod val="75000"/>
                    <a:lumOff val="25000"/>
                  </a:schemeClr>
                </a:solidFill>
              </a:rPr>
              <a:t>: Maintain correct pressure to improve fuel economy.</a:t>
            </a:r>
            <a:endParaRPr lang="en-US" sz="2400" dirty="0">
              <a:solidFill>
                <a:schemeClr val="tx1">
                  <a:lumMod val="75000"/>
                  <a:lumOff val="2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638455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smtClean="0"/>
              <a:t>Communication on the Road</a:t>
            </a:r>
            <a:endParaRPr sz="3600" dirty="0"/>
          </a:p>
        </p:txBody>
      </p:sp>
      <p:sp>
        <p:nvSpPr>
          <p:cNvPr id="3" name="Content Placeholder 2"/>
          <p:cNvSpPr>
            <a:spLocks noGrp="1"/>
          </p:cNvSpPr>
          <p:nvPr>
            <p:ph idx="1"/>
          </p:nvPr>
        </p:nvSpPr>
        <p:spPr/>
        <p:txBody>
          <a:bodyPr>
            <a:normAutofit/>
          </a:bodyPr>
          <a:lstStyle/>
          <a:p>
            <a:r>
              <a:rPr lang="en-US" sz="2400" b="1" dirty="0">
                <a:solidFill>
                  <a:schemeClr val="tx1">
                    <a:lumMod val="75000"/>
                    <a:lumOff val="25000"/>
                  </a:schemeClr>
                </a:solidFill>
              </a:rPr>
              <a:t>CB Radio</a:t>
            </a:r>
            <a:r>
              <a:rPr lang="en-US" sz="2400" dirty="0">
                <a:solidFill>
                  <a:schemeClr val="tx1">
                    <a:lumMod val="75000"/>
                    <a:lumOff val="25000"/>
                  </a:schemeClr>
                </a:solidFill>
              </a:rPr>
              <a:t>: Useful for communicating road conditions with other truckers.</a:t>
            </a:r>
          </a:p>
          <a:p>
            <a:endParaRPr lang="en-US" sz="2400" dirty="0">
              <a:solidFill>
                <a:schemeClr val="tx1">
                  <a:lumMod val="75000"/>
                  <a:lumOff val="25000"/>
                </a:schemeClr>
              </a:solidFill>
            </a:endParaRPr>
          </a:p>
          <a:p>
            <a:r>
              <a:rPr lang="en-US" sz="2400" b="1" dirty="0">
                <a:solidFill>
                  <a:schemeClr val="tx1">
                    <a:lumMod val="75000"/>
                    <a:lumOff val="25000"/>
                  </a:schemeClr>
                </a:solidFill>
              </a:rPr>
              <a:t>Hand Signals</a:t>
            </a:r>
            <a:r>
              <a:rPr lang="en-US" sz="2400" dirty="0">
                <a:solidFill>
                  <a:schemeClr val="tx1">
                    <a:lumMod val="75000"/>
                    <a:lumOff val="25000"/>
                  </a:schemeClr>
                </a:solidFill>
              </a:rPr>
              <a:t>: Use when backing up with a spotter.</a:t>
            </a:r>
            <a:endParaRPr lang="en-US" sz="2400" dirty="0">
              <a:solidFill>
                <a:schemeClr val="tx1">
                  <a:lumMod val="75000"/>
                  <a:lumOff val="2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0157622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a:t>Backing Up with a Spotter</a:t>
            </a:r>
            <a:endParaRPr sz="3600" dirty="0"/>
          </a:p>
        </p:txBody>
      </p:sp>
      <p:sp>
        <p:nvSpPr>
          <p:cNvPr id="3" name="Content Placeholder 2"/>
          <p:cNvSpPr>
            <a:spLocks noGrp="1"/>
          </p:cNvSpPr>
          <p:nvPr>
            <p:ph idx="1"/>
          </p:nvPr>
        </p:nvSpPr>
        <p:spPr/>
        <p:txBody>
          <a:bodyPr>
            <a:normAutofit/>
          </a:bodyPr>
          <a:lstStyle/>
          <a:p>
            <a:r>
              <a:rPr lang="en-US" sz="2400" b="1" dirty="0">
                <a:solidFill>
                  <a:schemeClr val="tx1">
                    <a:lumMod val="75000"/>
                    <a:lumOff val="25000"/>
                  </a:schemeClr>
                </a:solidFill>
              </a:rPr>
              <a:t>Always agree on signals </a:t>
            </a:r>
            <a:r>
              <a:rPr lang="en-US" sz="2400" dirty="0">
                <a:solidFill>
                  <a:schemeClr val="tx1">
                    <a:lumMod val="75000"/>
                    <a:lumOff val="25000"/>
                  </a:schemeClr>
                </a:solidFill>
              </a:rPr>
              <a:t>with the spotter before starting.</a:t>
            </a:r>
          </a:p>
          <a:p>
            <a:endParaRPr lang="en-US" sz="2400" dirty="0">
              <a:solidFill>
                <a:schemeClr val="tx1">
                  <a:lumMod val="75000"/>
                  <a:lumOff val="25000"/>
                </a:schemeClr>
              </a:solidFill>
            </a:endParaRPr>
          </a:p>
          <a:p>
            <a:r>
              <a:rPr lang="en-US" sz="2400" dirty="0">
                <a:solidFill>
                  <a:schemeClr val="tx1">
                    <a:lumMod val="75000"/>
                    <a:lumOff val="25000"/>
                  </a:schemeClr>
                </a:solidFill>
              </a:rPr>
              <a:t>The spotter should stand </a:t>
            </a:r>
            <a:r>
              <a:rPr lang="en-US" sz="2400" b="1" dirty="0">
                <a:solidFill>
                  <a:schemeClr val="tx1">
                    <a:lumMod val="75000"/>
                    <a:lumOff val="25000"/>
                  </a:schemeClr>
                </a:solidFill>
              </a:rPr>
              <a:t>where the driver can see them</a:t>
            </a:r>
            <a:r>
              <a:rPr lang="en-US" sz="2400" dirty="0">
                <a:solidFill>
                  <a:schemeClr val="tx1">
                    <a:lumMod val="75000"/>
                    <a:lumOff val="25000"/>
                  </a:schemeClr>
                </a:solidFill>
              </a:rPr>
              <a:t> at all times.</a:t>
            </a:r>
          </a:p>
          <a:p>
            <a:endParaRPr lang="en-US" sz="2400" dirty="0">
              <a:solidFill>
                <a:schemeClr val="tx1">
                  <a:lumMod val="75000"/>
                  <a:lumOff val="25000"/>
                </a:schemeClr>
              </a:solidFill>
            </a:endParaRPr>
          </a:p>
          <a:p>
            <a:r>
              <a:rPr lang="en-US" sz="2400" dirty="0">
                <a:solidFill>
                  <a:schemeClr val="tx1">
                    <a:lumMod val="75000"/>
                    <a:lumOff val="25000"/>
                  </a:schemeClr>
                </a:solidFill>
              </a:rPr>
              <a:t>If the driver loses sight of the spotter, they should </a:t>
            </a:r>
            <a:r>
              <a:rPr lang="en-US" sz="2400" b="1" dirty="0">
                <a:solidFill>
                  <a:schemeClr val="tx1">
                    <a:lumMod val="75000"/>
                    <a:lumOff val="25000"/>
                  </a:schemeClr>
                </a:solidFill>
              </a:rPr>
              <a:t>stop immediately.</a:t>
            </a:r>
          </a:p>
          <a:p>
            <a:endParaRPr lang="en-US" sz="2400" dirty="0">
              <a:solidFill>
                <a:schemeClr val="tx1">
                  <a:lumMod val="75000"/>
                  <a:lumOff val="25000"/>
                </a:schemeClr>
              </a:solidFill>
            </a:endParaRPr>
          </a:p>
          <a:p>
            <a:r>
              <a:rPr lang="en-US" sz="2400" dirty="0">
                <a:solidFill>
                  <a:schemeClr val="tx1">
                    <a:lumMod val="75000"/>
                    <a:lumOff val="25000"/>
                  </a:schemeClr>
                </a:solidFill>
              </a:rPr>
              <a:t>The spotter should use clear, e</a:t>
            </a:r>
            <a:r>
              <a:rPr lang="en-US" sz="2400" b="1" dirty="0">
                <a:solidFill>
                  <a:schemeClr val="tx1">
                    <a:lumMod val="75000"/>
                    <a:lumOff val="25000"/>
                  </a:schemeClr>
                </a:solidFill>
              </a:rPr>
              <a:t>xaggerated hand movements</a:t>
            </a:r>
            <a:r>
              <a:rPr lang="en-US" sz="2400" dirty="0">
                <a:solidFill>
                  <a:schemeClr val="tx1">
                    <a:lumMod val="75000"/>
                    <a:lumOff val="25000"/>
                  </a:schemeClr>
                </a:solidFill>
              </a:rPr>
              <a:t> to avoid confusion.</a:t>
            </a:r>
          </a:p>
          <a:p>
            <a:pPr fontAlgn="t"/>
            <a:endParaRPr lang="en-US"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2350312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312" y="1412111"/>
            <a:ext cx="4531488" cy="5116011"/>
          </a:xfrm>
        </p:spPr>
        <p:txBody>
          <a:bodyPr>
            <a:normAutofit/>
          </a:bodyPr>
          <a:lstStyle/>
          <a:p>
            <a:pPr algn="l"/>
            <a:r>
              <a:rPr lang="en-US" sz="2400" dirty="0" smtClean="0">
                <a:solidFill>
                  <a:schemeClr val="tx1">
                    <a:lumMod val="65000"/>
                    <a:lumOff val="35000"/>
                  </a:schemeClr>
                </a:solidFill>
              </a:rPr>
              <a:t>1. General Knowledge</a:t>
            </a:r>
            <a:r>
              <a:rPr lang="en-US" sz="2400" dirty="0">
                <a:solidFill>
                  <a:schemeClr val="tx1">
                    <a:lumMod val="65000"/>
                    <a:lumOff val="35000"/>
                  </a:schemeClr>
                </a:solidFill>
              </a:rPr>
              <a:t/>
            </a:r>
            <a:br>
              <a:rPr lang="en-US" sz="2400" dirty="0">
                <a:solidFill>
                  <a:schemeClr val="tx1">
                    <a:lumMod val="65000"/>
                    <a:lumOff val="35000"/>
                  </a:schemeClr>
                </a:solidFill>
              </a:rPr>
            </a:br>
            <a:r>
              <a:rPr lang="en-US" sz="2400" dirty="0" smtClean="0">
                <a:solidFill>
                  <a:schemeClr val="tx1">
                    <a:lumMod val="65000"/>
                    <a:lumOff val="35000"/>
                  </a:schemeClr>
                </a:solidFill>
              </a:rPr>
              <a:t>2. Air Brakes</a:t>
            </a:r>
            <a:br>
              <a:rPr lang="en-US" sz="2400" dirty="0" smtClean="0">
                <a:solidFill>
                  <a:schemeClr val="tx1">
                    <a:lumMod val="65000"/>
                    <a:lumOff val="35000"/>
                  </a:schemeClr>
                </a:solidFill>
              </a:rPr>
            </a:br>
            <a:r>
              <a:rPr lang="en-US" sz="2400" dirty="0" smtClean="0">
                <a:solidFill>
                  <a:schemeClr val="tx1">
                    <a:lumMod val="65000"/>
                    <a:lumOff val="35000"/>
                  </a:schemeClr>
                </a:solidFill>
              </a:rPr>
              <a:t>3.Combination Vehicle</a:t>
            </a:r>
            <a:br>
              <a:rPr lang="en-US" sz="2400" dirty="0" smtClean="0">
                <a:solidFill>
                  <a:schemeClr val="tx1">
                    <a:lumMod val="65000"/>
                    <a:lumOff val="35000"/>
                  </a:schemeClr>
                </a:solidFill>
              </a:rPr>
            </a:br>
            <a:r>
              <a:rPr lang="en-US" sz="2400" dirty="0" smtClean="0">
                <a:solidFill>
                  <a:schemeClr val="tx1">
                    <a:lumMod val="65000"/>
                    <a:lumOff val="35000"/>
                  </a:schemeClr>
                </a:solidFill>
              </a:rPr>
              <a:t>4.</a:t>
            </a:r>
            <a:r>
              <a:rPr lang="en-US" sz="2400" dirty="0">
                <a:solidFill>
                  <a:schemeClr val="tx1">
                    <a:lumMod val="65000"/>
                    <a:lumOff val="35000"/>
                  </a:schemeClr>
                </a:solidFill>
              </a:rPr>
              <a:t> Hazardous </a:t>
            </a:r>
            <a:r>
              <a:rPr lang="en-US" sz="2400" dirty="0" smtClean="0">
                <a:solidFill>
                  <a:schemeClr val="tx1">
                    <a:lumMod val="65000"/>
                    <a:lumOff val="35000"/>
                  </a:schemeClr>
                </a:solidFill>
              </a:rPr>
              <a:t>Materials</a:t>
            </a:r>
            <a:br>
              <a:rPr lang="en-US" sz="2400" dirty="0" smtClean="0">
                <a:solidFill>
                  <a:schemeClr val="tx1">
                    <a:lumMod val="65000"/>
                    <a:lumOff val="35000"/>
                  </a:schemeClr>
                </a:solidFill>
              </a:rPr>
            </a:br>
            <a:r>
              <a:rPr lang="en-US" sz="2400" dirty="0" smtClean="0">
                <a:solidFill>
                  <a:schemeClr val="tx1">
                    <a:lumMod val="65000"/>
                    <a:lumOff val="35000"/>
                  </a:schemeClr>
                </a:solidFill>
              </a:rPr>
              <a:t>(Hazmat)</a:t>
            </a:r>
            <a:br>
              <a:rPr lang="en-US" sz="2400" dirty="0" smtClean="0">
                <a:solidFill>
                  <a:schemeClr val="tx1">
                    <a:lumMod val="65000"/>
                    <a:lumOff val="35000"/>
                  </a:schemeClr>
                </a:solidFill>
              </a:rPr>
            </a:br>
            <a:r>
              <a:rPr lang="en-US" sz="2400" dirty="0" smtClean="0">
                <a:solidFill>
                  <a:schemeClr val="tx1">
                    <a:lumMod val="65000"/>
                    <a:lumOff val="35000"/>
                  </a:schemeClr>
                </a:solidFill>
              </a:rPr>
              <a:t>5. </a:t>
            </a:r>
            <a:r>
              <a:rPr lang="en-US" sz="2400" dirty="0">
                <a:solidFill>
                  <a:schemeClr val="tx1">
                    <a:lumMod val="65000"/>
                    <a:lumOff val="35000"/>
                  </a:schemeClr>
                </a:solidFill>
              </a:rPr>
              <a:t>Tanker Endorsement </a:t>
            </a:r>
            <a:r>
              <a:rPr lang="en-US" sz="2400" dirty="0" smtClean="0">
                <a:solidFill>
                  <a:schemeClr val="tx1">
                    <a:lumMod val="65000"/>
                    <a:lumOff val="35000"/>
                  </a:schemeClr>
                </a:solidFill>
              </a:rPr>
              <a:t/>
            </a:r>
            <a:br>
              <a:rPr lang="en-US" sz="2400" dirty="0" smtClean="0">
                <a:solidFill>
                  <a:schemeClr val="tx1">
                    <a:lumMod val="65000"/>
                    <a:lumOff val="35000"/>
                  </a:schemeClr>
                </a:solidFill>
              </a:rPr>
            </a:br>
            <a:r>
              <a:rPr lang="en-US" sz="2400" dirty="0" smtClean="0">
                <a:solidFill>
                  <a:schemeClr val="tx1">
                    <a:lumMod val="65000"/>
                    <a:lumOff val="35000"/>
                  </a:schemeClr>
                </a:solidFill>
              </a:rPr>
              <a:t>6. Pre-Trip</a:t>
            </a:r>
            <a:r>
              <a:rPr lang="en-US" sz="2400" dirty="0">
                <a:solidFill>
                  <a:schemeClr val="tx1">
                    <a:lumMod val="65000"/>
                    <a:lumOff val="35000"/>
                  </a:schemeClr>
                </a:solidFill>
              </a:rPr>
              <a:t>, In-Route, and Post-Trip </a:t>
            </a:r>
            <a:r>
              <a:rPr lang="en-US" sz="2400" dirty="0" smtClean="0">
                <a:solidFill>
                  <a:schemeClr val="tx1">
                    <a:lumMod val="65000"/>
                    <a:lumOff val="35000"/>
                  </a:schemeClr>
                </a:solidFill>
              </a:rPr>
              <a:t>Inspections</a:t>
            </a:r>
            <a:br>
              <a:rPr lang="en-US" sz="2400" dirty="0" smtClean="0">
                <a:solidFill>
                  <a:schemeClr val="tx1">
                    <a:lumMod val="65000"/>
                    <a:lumOff val="35000"/>
                  </a:schemeClr>
                </a:solidFill>
              </a:rPr>
            </a:br>
            <a:r>
              <a:rPr lang="en-US" sz="2400" dirty="0" smtClean="0">
                <a:solidFill>
                  <a:schemeClr val="tx1">
                    <a:lumMod val="65000"/>
                    <a:lumOff val="35000"/>
                  </a:schemeClr>
                </a:solidFill>
              </a:rPr>
              <a:t>7. Defensive Driving</a:t>
            </a:r>
            <a:br>
              <a:rPr lang="en-US" sz="2400" dirty="0" smtClean="0">
                <a:solidFill>
                  <a:schemeClr val="tx1">
                    <a:lumMod val="65000"/>
                    <a:lumOff val="35000"/>
                  </a:schemeClr>
                </a:solidFill>
              </a:rPr>
            </a:br>
            <a:r>
              <a:rPr lang="en-US" sz="2400" dirty="0" smtClean="0">
                <a:solidFill>
                  <a:schemeClr val="tx1">
                    <a:lumMod val="65000"/>
                    <a:lumOff val="35000"/>
                  </a:schemeClr>
                </a:solidFill>
              </a:rPr>
              <a:t>8. </a:t>
            </a:r>
            <a:r>
              <a:rPr lang="en-US" sz="2400" dirty="0">
                <a:solidFill>
                  <a:schemeClr val="tx1">
                    <a:lumMod val="65000"/>
                    <a:lumOff val="35000"/>
                  </a:schemeClr>
                </a:solidFill>
              </a:rPr>
              <a:t>Log Book (ELD) Rules &amp; Regulations</a:t>
            </a:r>
            <a:endParaRPr sz="2400" dirty="0">
              <a:solidFill>
                <a:schemeClr val="tx1">
                  <a:lumMod val="65000"/>
                  <a:lumOff val="35000"/>
                </a:schemeClr>
              </a:solidFill>
            </a:endParaRPr>
          </a:p>
        </p:txBody>
      </p:sp>
      <p:sp>
        <p:nvSpPr>
          <p:cNvPr id="3" name="Content Placeholder 2"/>
          <p:cNvSpPr>
            <a:spLocks noGrp="1"/>
          </p:cNvSpPr>
          <p:nvPr>
            <p:ph idx="1"/>
          </p:nvPr>
        </p:nvSpPr>
        <p:spPr>
          <a:xfrm>
            <a:off x="1145894" y="2870522"/>
            <a:ext cx="1990845" cy="1180617"/>
          </a:xfrm>
        </p:spPr>
        <p:txBody>
          <a:bodyPr>
            <a:normAutofit fontScale="92500"/>
          </a:bodyPr>
          <a:lstStyle/>
          <a:p>
            <a:pPr marL="0" indent="0" algn="ctr">
              <a:buNone/>
            </a:pPr>
            <a:r>
              <a:rPr lang="en-US" b="1" dirty="0" smtClean="0"/>
              <a:t>TABLE OF</a:t>
            </a:r>
          </a:p>
          <a:p>
            <a:pPr marL="0" indent="0" algn="ctr">
              <a:buNone/>
            </a:pPr>
            <a:r>
              <a:rPr lang="en-US" b="1" dirty="0" smtClean="0"/>
              <a:t>CONTENTS</a:t>
            </a:r>
            <a:endParaRPr b="1"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978860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3600" dirty="0"/>
              <a:t>Parking and Backing</a:t>
            </a:r>
            <a:endParaRPr sz="3600" dirty="0"/>
          </a:p>
        </p:txBody>
      </p:sp>
      <p:sp>
        <p:nvSpPr>
          <p:cNvPr id="3" name="Content Placeholder 2"/>
          <p:cNvSpPr>
            <a:spLocks noGrp="1"/>
          </p:cNvSpPr>
          <p:nvPr>
            <p:ph idx="1"/>
          </p:nvPr>
        </p:nvSpPr>
        <p:spPr/>
        <p:txBody>
          <a:bodyPr>
            <a:normAutofit/>
          </a:bodyPr>
          <a:lstStyle/>
          <a:p>
            <a:r>
              <a:rPr lang="en-US" sz="2400" b="1" dirty="0"/>
              <a:t>Backing Up</a:t>
            </a:r>
            <a:r>
              <a:rPr lang="en-US" sz="2400" dirty="0"/>
              <a:t>: Always check mirrors and use a spotter if possible.</a:t>
            </a:r>
          </a:p>
          <a:p>
            <a:endParaRPr lang="en-US" sz="2400" dirty="0"/>
          </a:p>
          <a:p>
            <a:r>
              <a:rPr lang="en-US" sz="2400" b="1" dirty="0"/>
              <a:t>Docking</a:t>
            </a:r>
            <a:r>
              <a:rPr lang="en-US" sz="2400" dirty="0"/>
              <a:t>: Align properly with loading docks.</a:t>
            </a:r>
          </a:p>
          <a:p>
            <a:endParaRPr lang="en-US" sz="2400" dirty="0"/>
          </a:p>
          <a:p>
            <a:r>
              <a:rPr lang="en-US" sz="2400" b="1" dirty="0"/>
              <a:t>Parking Brakes</a:t>
            </a:r>
            <a:r>
              <a:rPr lang="en-US" sz="2400" dirty="0"/>
              <a:t>: Always engage when stopped.</a:t>
            </a:r>
          </a:p>
          <a:p>
            <a:pPr fontAlgn="t"/>
            <a:endParaRPr lang="en-US"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340198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585"/>
            <a:ext cx="8229600" cy="905080"/>
          </a:xfrm>
        </p:spPr>
        <p:txBody>
          <a:bodyPr>
            <a:normAutofit fontScale="90000"/>
          </a:bodyPr>
          <a:lstStyle/>
          <a:p>
            <a:pPr algn="l"/>
            <a:r>
              <a:rPr lang="en-US" dirty="0" smtClean="0"/>
              <a:t>Industry Regulations</a:t>
            </a:r>
            <a:br>
              <a:rPr lang="en-US" dirty="0" smtClean="0"/>
            </a:br>
            <a:endParaRPr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Truck </a:t>
            </a:r>
            <a:r>
              <a:rPr lang="en-US" sz="2400" dirty="0">
                <a:solidFill>
                  <a:schemeClr val="tx1">
                    <a:lumMod val="65000"/>
                    <a:lumOff val="35000"/>
                  </a:schemeClr>
                </a:solidFill>
              </a:rPr>
              <a:t>drivers must comply with national and state regulations to ensure road safety and legal operation</a:t>
            </a:r>
            <a:r>
              <a:rPr lang="en-US" sz="2400" dirty="0" smtClean="0">
                <a:solidFill>
                  <a:schemeClr val="tx1">
                    <a:lumMod val="65000"/>
                    <a:lumOff val="35000"/>
                  </a:schemeClr>
                </a:solidFill>
              </a:rPr>
              <a:t>.</a:t>
            </a:r>
          </a:p>
          <a:p>
            <a:pPr marL="0" indent="0">
              <a:buNone/>
            </a:pP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Weight </a:t>
            </a:r>
            <a:r>
              <a:rPr lang="en-US" sz="2400" dirty="0">
                <a:solidFill>
                  <a:schemeClr val="tx1">
                    <a:lumMod val="65000"/>
                    <a:lumOff val="35000"/>
                  </a:schemeClr>
                </a:solidFill>
              </a:rPr>
              <a:t>Limits and Licensing</a:t>
            </a:r>
            <a:r>
              <a:rPr lang="en-US" sz="2400" dirty="0" smtClean="0">
                <a:solidFill>
                  <a:schemeClr val="tx1">
                    <a:lumMod val="65000"/>
                    <a:lumOff val="35000"/>
                  </a:schemeClr>
                </a:solidFill>
              </a:rPr>
              <a:t>:</a:t>
            </a:r>
            <a:endParaRPr lang="en-US" sz="2400" dirty="0">
              <a:solidFill>
                <a:schemeClr val="tx1">
                  <a:lumMod val="65000"/>
                  <a:lumOff val="35000"/>
                </a:schemeClr>
              </a:solidFill>
            </a:endParaRPr>
          </a:p>
          <a:p>
            <a:pPr marL="0" indent="0">
              <a:buNone/>
            </a:pPr>
            <a:r>
              <a:rPr lang="en-US" sz="2400" dirty="0">
                <a:solidFill>
                  <a:schemeClr val="tx1">
                    <a:lumMod val="65000"/>
                    <a:lumOff val="35000"/>
                  </a:schemeClr>
                </a:solidFill>
              </a:rPr>
              <a:t>  - Understanding gross vehicle weight rating (GVWR) and axle weight limits.</a:t>
            </a:r>
          </a:p>
          <a:p>
            <a:pPr marL="0" indent="0">
              <a:buNone/>
            </a:pPr>
            <a:r>
              <a:rPr lang="en-US" sz="2400" dirty="0">
                <a:solidFill>
                  <a:schemeClr val="tx1">
                    <a:lumMod val="65000"/>
                    <a:lumOff val="35000"/>
                  </a:schemeClr>
                </a:solidFill>
              </a:rPr>
              <a:t>  - Obtaining the appropriate Commercial Driver’s License (CDL) classification.</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994483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0309"/>
            <a:ext cx="8229600" cy="870356"/>
          </a:xfrm>
        </p:spPr>
        <p:txBody>
          <a:bodyPr>
            <a:normAutofit fontScale="90000"/>
          </a:bodyPr>
          <a:lstStyle/>
          <a:p>
            <a:pPr algn="l"/>
            <a:r>
              <a:rPr lang="en-US" sz="4000" dirty="0" smtClean="0"/>
              <a:t>Industry Regulations</a:t>
            </a:r>
            <a:r>
              <a:rPr lang="en-US" dirty="0" smtClean="0"/>
              <a:t/>
            </a:r>
            <a:br>
              <a:rPr lang="en-US" dirty="0" smtClean="0"/>
            </a:br>
            <a:endParaRPr dirty="0"/>
          </a:p>
        </p:txBody>
      </p:sp>
      <p:sp>
        <p:nvSpPr>
          <p:cNvPr id="3" name="Content Placeholder 2"/>
          <p:cNvSpPr>
            <a:spLocks noGrp="1"/>
          </p:cNvSpPr>
          <p:nvPr>
            <p:ph idx="1"/>
          </p:nvPr>
        </p:nvSpPr>
        <p:spPr/>
        <p:txBody>
          <a:bodyPr>
            <a:normAutofit/>
          </a:bodyPr>
          <a:lstStyle/>
          <a:p>
            <a:pPr marL="0" indent="0">
              <a:buNone/>
            </a:pPr>
            <a:r>
              <a:rPr lang="en-US" sz="2200" dirty="0" smtClean="0">
                <a:solidFill>
                  <a:schemeClr val="tx1">
                    <a:lumMod val="65000"/>
                    <a:lumOff val="35000"/>
                  </a:schemeClr>
                </a:solidFill>
              </a:rPr>
              <a:t>Commercial </a:t>
            </a:r>
            <a:r>
              <a:rPr lang="en-US" sz="2200" dirty="0">
                <a:solidFill>
                  <a:schemeClr val="tx1">
                    <a:lumMod val="65000"/>
                    <a:lumOff val="35000"/>
                  </a:schemeClr>
                </a:solidFill>
              </a:rPr>
              <a:t>Driver’s License (CDL</a:t>
            </a:r>
            <a:r>
              <a:rPr lang="en-US" sz="2200" dirty="0" smtClean="0">
                <a:solidFill>
                  <a:schemeClr val="tx1">
                    <a:lumMod val="65000"/>
                    <a:lumOff val="35000"/>
                  </a:schemeClr>
                </a:solidFill>
              </a:rPr>
              <a:t>):</a:t>
            </a:r>
            <a:endParaRPr lang="en-US" sz="2200" dirty="0">
              <a:solidFill>
                <a:schemeClr val="tx1">
                  <a:lumMod val="65000"/>
                  <a:lumOff val="35000"/>
                </a:schemeClr>
              </a:solidFill>
            </a:endParaRPr>
          </a:p>
          <a:p>
            <a:pPr marL="0" indent="0">
              <a:buNone/>
            </a:pPr>
            <a:r>
              <a:rPr lang="en-US" sz="2200" dirty="0" smtClean="0">
                <a:solidFill>
                  <a:schemeClr val="tx1">
                    <a:lumMod val="65000"/>
                    <a:lumOff val="35000"/>
                  </a:schemeClr>
                </a:solidFill>
              </a:rPr>
              <a:t>CDL </a:t>
            </a:r>
            <a:r>
              <a:rPr lang="en-US" sz="2200" dirty="0">
                <a:solidFill>
                  <a:schemeClr val="tx1">
                    <a:lumMod val="65000"/>
                    <a:lumOff val="35000"/>
                  </a:schemeClr>
                </a:solidFill>
              </a:rPr>
              <a:t>Classes</a:t>
            </a:r>
            <a:r>
              <a:rPr lang="en-US" sz="2200" dirty="0" smtClean="0">
                <a:solidFill>
                  <a:schemeClr val="tx1">
                    <a:lumMod val="65000"/>
                    <a:lumOff val="35000"/>
                  </a:schemeClr>
                </a:solidFill>
              </a:rPr>
              <a:t>:</a:t>
            </a:r>
            <a:endParaRPr lang="en-US" sz="2200" dirty="0">
              <a:solidFill>
                <a:schemeClr val="tx1">
                  <a:lumMod val="65000"/>
                  <a:lumOff val="35000"/>
                </a:schemeClr>
              </a:solidFill>
            </a:endParaRPr>
          </a:p>
          <a:p>
            <a:r>
              <a:rPr lang="en-US" sz="2200" dirty="0">
                <a:solidFill>
                  <a:schemeClr val="tx1">
                    <a:lumMod val="65000"/>
                    <a:lumOff val="35000"/>
                  </a:schemeClr>
                </a:solidFill>
              </a:rPr>
              <a:t>    </a:t>
            </a:r>
            <a:r>
              <a:rPr lang="en-US" sz="2200" dirty="0" smtClean="0">
                <a:solidFill>
                  <a:schemeClr val="tx1">
                    <a:lumMod val="65000"/>
                    <a:lumOff val="35000"/>
                  </a:schemeClr>
                </a:solidFill>
              </a:rPr>
              <a:t>Class A: Required </a:t>
            </a:r>
            <a:r>
              <a:rPr lang="en-US" sz="2200" dirty="0">
                <a:solidFill>
                  <a:schemeClr val="tx1">
                    <a:lumMod val="65000"/>
                    <a:lumOff val="35000"/>
                  </a:schemeClr>
                </a:solidFill>
              </a:rPr>
              <a:t>for operating combination vehicles with a GVWR of 26,001 </a:t>
            </a:r>
            <a:r>
              <a:rPr lang="en-US" sz="2200" dirty="0" smtClean="0">
                <a:solidFill>
                  <a:schemeClr val="tx1">
                    <a:lumMod val="65000"/>
                    <a:lumOff val="35000"/>
                  </a:schemeClr>
                </a:solidFill>
              </a:rPr>
              <a:t>lbs. </a:t>
            </a:r>
            <a:r>
              <a:rPr lang="en-US" sz="2200" dirty="0">
                <a:solidFill>
                  <a:schemeClr val="tx1">
                    <a:lumMod val="65000"/>
                    <a:lumOff val="35000"/>
                  </a:schemeClr>
                </a:solidFill>
              </a:rPr>
              <a:t>or more, including tractor-trailers.</a:t>
            </a:r>
          </a:p>
          <a:p>
            <a:r>
              <a:rPr lang="en-US" sz="2200" dirty="0" smtClean="0">
                <a:solidFill>
                  <a:schemeClr val="tx1">
                    <a:lumMod val="65000"/>
                    <a:lumOff val="35000"/>
                  </a:schemeClr>
                </a:solidFill>
              </a:rPr>
              <a:t>  Class </a:t>
            </a:r>
            <a:r>
              <a:rPr lang="en-US" sz="2200" dirty="0">
                <a:solidFill>
                  <a:schemeClr val="tx1">
                    <a:lumMod val="65000"/>
                    <a:lumOff val="35000"/>
                  </a:schemeClr>
                </a:solidFill>
              </a:rPr>
              <a:t>B</a:t>
            </a:r>
            <a:r>
              <a:rPr lang="en-US" sz="2200" dirty="0" smtClean="0">
                <a:solidFill>
                  <a:schemeClr val="tx1">
                    <a:lumMod val="65000"/>
                    <a:lumOff val="35000"/>
                  </a:schemeClr>
                </a:solidFill>
              </a:rPr>
              <a:t>: </a:t>
            </a:r>
            <a:r>
              <a:rPr lang="en-US" sz="2200" dirty="0">
                <a:solidFill>
                  <a:schemeClr val="tx1">
                    <a:lumMod val="65000"/>
                    <a:lumOff val="35000"/>
                  </a:schemeClr>
                </a:solidFill>
              </a:rPr>
              <a:t>Required for single vehicles with a GVWR of 26,001 </a:t>
            </a:r>
            <a:r>
              <a:rPr lang="en-US" sz="2200" dirty="0" err="1">
                <a:solidFill>
                  <a:schemeClr val="tx1">
                    <a:lumMod val="65000"/>
                    <a:lumOff val="35000"/>
                  </a:schemeClr>
                </a:solidFill>
              </a:rPr>
              <a:t>lbs</a:t>
            </a:r>
            <a:r>
              <a:rPr lang="en-US" sz="2200" dirty="0">
                <a:solidFill>
                  <a:schemeClr val="tx1">
                    <a:lumMod val="65000"/>
                    <a:lumOff val="35000"/>
                  </a:schemeClr>
                </a:solidFill>
              </a:rPr>
              <a:t> or more, such as buses and dump </a:t>
            </a:r>
            <a:r>
              <a:rPr lang="en-US" sz="2200" dirty="0" smtClean="0">
                <a:solidFill>
                  <a:schemeClr val="tx1">
                    <a:lumMod val="65000"/>
                    <a:lumOff val="35000"/>
                  </a:schemeClr>
                </a:solidFill>
              </a:rPr>
              <a:t>trucks.</a:t>
            </a:r>
          </a:p>
          <a:p>
            <a:r>
              <a:rPr lang="en-US" sz="2200" dirty="0" smtClean="0">
                <a:solidFill>
                  <a:schemeClr val="tx1">
                    <a:lumMod val="65000"/>
                    <a:lumOff val="35000"/>
                  </a:schemeClr>
                </a:solidFill>
              </a:rPr>
              <a:t>   Class C: Required for vehicles transporting hazardous materials (</a:t>
            </a:r>
            <a:r>
              <a:rPr lang="en-US" sz="2200" dirty="0" err="1" smtClean="0">
                <a:solidFill>
                  <a:schemeClr val="tx1">
                    <a:lumMod val="65000"/>
                    <a:lumOff val="35000"/>
                  </a:schemeClr>
                </a:solidFill>
              </a:rPr>
              <a:t>HazMat</a:t>
            </a:r>
            <a:r>
              <a:rPr lang="en-US" sz="2200" dirty="0" smtClean="0">
                <a:solidFill>
                  <a:schemeClr val="tx1">
                    <a:lumMod val="65000"/>
                    <a:lumOff val="35000"/>
                  </a:schemeClr>
                </a:solidFill>
              </a:rPr>
              <a:t>) or passengers exceeding a specific limit.</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827210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8734"/>
            <a:ext cx="8229600" cy="881931"/>
          </a:xfrm>
        </p:spPr>
        <p:txBody>
          <a:bodyPr>
            <a:noAutofit/>
          </a:bodyPr>
          <a:lstStyle/>
          <a:p>
            <a:pPr algn="l"/>
            <a:r>
              <a:rPr lang="en-US" sz="3600" dirty="0" smtClean="0"/>
              <a:t>Industry Regulations</a:t>
            </a:r>
            <a:br>
              <a:rPr lang="en-US" sz="3600" dirty="0" smtClean="0"/>
            </a:b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Endorsements:</a:t>
            </a:r>
            <a:endParaRPr lang="en-US" sz="2400" dirty="0">
              <a:solidFill>
                <a:schemeClr val="tx1">
                  <a:lumMod val="65000"/>
                  <a:lumOff val="35000"/>
                </a:schemeClr>
              </a:solidFill>
            </a:endParaRPr>
          </a:p>
          <a:p>
            <a:r>
              <a:rPr lang="en-US" sz="2400" dirty="0" smtClean="0">
                <a:solidFill>
                  <a:schemeClr val="tx1">
                    <a:lumMod val="65000"/>
                    <a:lumOff val="35000"/>
                  </a:schemeClr>
                </a:solidFill>
              </a:rPr>
              <a:t>T </a:t>
            </a:r>
            <a:r>
              <a:rPr lang="en-US" sz="2400" dirty="0">
                <a:solidFill>
                  <a:schemeClr val="tx1">
                    <a:lumMod val="65000"/>
                    <a:lumOff val="35000"/>
                  </a:schemeClr>
                </a:solidFill>
              </a:rPr>
              <a:t>(Double/Triple Trailers</a:t>
            </a:r>
            <a:r>
              <a:rPr lang="en-US" sz="2400" dirty="0" smtClean="0">
                <a:solidFill>
                  <a:schemeClr val="tx1">
                    <a:lumMod val="65000"/>
                    <a:lumOff val="35000"/>
                  </a:schemeClr>
                </a:solidFill>
              </a:rPr>
              <a:t>): </a:t>
            </a:r>
            <a:r>
              <a:rPr lang="en-US" sz="2400" dirty="0">
                <a:solidFill>
                  <a:schemeClr val="tx1">
                    <a:lumMod val="65000"/>
                    <a:lumOff val="35000"/>
                  </a:schemeClr>
                </a:solidFill>
              </a:rPr>
              <a:t>Required for hauling multiple trailers.</a:t>
            </a:r>
          </a:p>
          <a:p>
            <a:r>
              <a:rPr lang="en-US" sz="2400" dirty="0">
                <a:solidFill>
                  <a:schemeClr val="tx1">
                    <a:lumMod val="65000"/>
                    <a:lumOff val="35000"/>
                  </a:schemeClr>
                </a:solidFill>
              </a:rPr>
              <a:t> </a:t>
            </a:r>
            <a:r>
              <a:rPr lang="en-US" sz="2400" dirty="0" smtClean="0">
                <a:solidFill>
                  <a:schemeClr val="tx1">
                    <a:lumMod val="65000"/>
                    <a:lumOff val="35000"/>
                  </a:schemeClr>
                </a:solidFill>
              </a:rPr>
              <a:t>P </a:t>
            </a:r>
            <a:r>
              <a:rPr lang="en-US" sz="2400" dirty="0">
                <a:solidFill>
                  <a:schemeClr val="tx1">
                    <a:lumMod val="65000"/>
                    <a:lumOff val="35000"/>
                  </a:schemeClr>
                </a:solidFill>
              </a:rPr>
              <a:t>(Passenger Transport</a:t>
            </a:r>
            <a:r>
              <a:rPr lang="en-US" sz="2400" dirty="0" smtClean="0">
                <a:solidFill>
                  <a:schemeClr val="tx1">
                    <a:lumMod val="65000"/>
                    <a:lumOff val="35000"/>
                  </a:schemeClr>
                </a:solidFill>
              </a:rPr>
              <a:t>): </a:t>
            </a:r>
            <a:r>
              <a:rPr lang="en-US" sz="2400" dirty="0">
                <a:solidFill>
                  <a:schemeClr val="tx1">
                    <a:lumMod val="65000"/>
                    <a:lumOff val="35000"/>
                  </a:schemeClr>
                </a:solidFill>
              </a:rPr>
              <a:t>Required for buses carrying passengers.</a:t>
            </a:r>
          </a:p>
          <a:p>
            <a:r>
              <a:rPr lang="en-US" sz="2400" dirty="0">
                <a:solidFill>
                  <a:schemeClr val="tx1">
                    <a:lumMod val="65000"/>
                    <a:lumOff val="35000"/>
                  </a:schemeClr>
                </a:solidFill>
              </a:rPr>
              <a:t> </a:t>
            </a:r>
            <a:r>
              <a:rPr lang="en-US" sz="2400" dirty="0" smtClean="0">
                <a:solidFill>
                  <a:schemeClr val="tx1">
                    <a:lumMod val="65000"/>
                    <a:lumOff val="35000"/>
                  </a:schemeClr>
                </a:solidFill>
              </a:rPr>
              <a:t>N </a:t>
            </a:r>
            <a:r>
              <a:rPr lang="en-US" sz="2400" dirty="0">
                <a:solidFill>
                  <a:schemeClr val="tx1">
                    <a:lumMod val="65000"/>
                    <a:lumOff val="35000"/>
                  </a:schemeClr>
                </a:solidFill>
              </a:rPr>
              <a:t>(Tanker Vehicles</a:t>
            </a:r>
            <a:r>
              <a:rPr lang="en-US" sz="2400" dirty="0" smtClean="0">
                <a:solidFill>
                  <a:schemeClr val="tx1">
                    <a:lumMod val="65000"/>
                    <a:lumOff val="35000"/>
                  </a:schemeClr>
                </a:solidFill>
              </a:rPr>
              <a:t>): </a:t>
            </a:r>
            <a:r>
              <a:rPr lang="en-US" sz="2400" dirty="0">
                <a:solidFill>
                  <a:schemeClr val="tx1">
                    <a:lumMod val="65000"/>
                    <a:lumOff val="35000"/>
                  </a:schemeClr>
                </a:solidFill>
              </a:rPr>
              <a:t>Required for transporting liquid cargo.</a:t>
            </a:r>
          </a:p>
          <a:p>
            <a:r>
              <a:rPr lang="en-US" sz="2400" dirty="0">
                <a:solidFill>
                  <a:schemeClr val="tx1">
                    <a:lumMod val="65000"/>
                    <a:lumOff val="35000"/>
                  </a:schemeClr>
                </a:solidFill>
              </a:rPr>
              <a:t>  </a:t>
            </a:r>
            <a:r>
              <a:rPr lang="en-US" sz="2400" dirty="0">
                <a:solidFill>
                  <a:schemeClr val="tx1">
                    <a:lumMod val="65000"/>
                    <a:lumOff val="35000"/>
                  </a:schemeClr>
                </a:solidFill>
              </a:rPr>
              <a:t>H</a:t>
            </a:r>
            <a:r>
              <a:rPr lang="en-US" sz="2400" dirty="0" smtClean="0">
                <a:solidFill>
                  <a:schemeClr val="tx1">
                    <a:lumMod val="65000"/>
                    <a:lumOff val="35000"/>
                  </a:schemeClr>
                </a:solidFill>
              </a:rPr>
              <a:t>(Hazardous </a:t>
            </a:r>
            <a:r>
              <a:rPr lang="en-US" sz="2400" dirty="0">
                <a:solidFill>
                  <a:schemeClr val="tx1">
                    <a:lumMod val="65000"/>
                    <a:lumOff val="35000"/>
                  </a:schemeClr>
                </a:solidFill>
              </a:rPr>
              <a:t>Materials</a:t>
            </a:r>
            <a:r>
              <a:rPr lang="en-US" sz="2400" dirty="0" smtClean="0">
                <a:solidFill>
                  <a:schemeClr val="tx1">
                    <a:lumMod val="65000"/>
                    <a:lumOff val="35000"/>
                  </a:schemeClr>
                </a:solidFill>
              </a:rPr>
              <a:t>):Required </a:t>
            </a:r>
            <a:r>
              <a:rPr lang="en-US" sz="2400" dirty="0">
                <a:solidFill>
                  <a:schemeClr val="tx1">
                    <a:lumMod val="65000"/>
                    <a:lumOff val="35000"/>
                  </a:schemeClr>
                </a:solidFill>
              </a:rPr>
              <a:t>for transporting hazardous materials.</a:t>
            </a:r>
          </a:p>
          <a:p>
            <a:r>
              <a:rPr lang="en-US" sz="2400" dirty="0">
                <a:solidFill>
                  <a:schemeClr val="tx1">
                    <a:lumMod val="65000"/>
                    <a:lumOff val="35000"/>
                  </a:schemeClr>
                </a:solidFill>
              </a:rPr>
              <a:t>   </a:t>
            </a:r>
            <a:r>
              <a:rPr lang="en-US" sz="2400" dirty="0" smtClean="0">
                <a:solidFill>
                  <a:schemeClr val="tx1">
                    <a:lumMod val="65000"/>
                    <a:lumOff val="35000"/>
                  </a:schemeClr>
                </a:solidFill>
              </a:rPr>
              <a:t>X </a:t>
            </a:r>
            <a:r>
              <a:rPr lang="en-US" sz="2400" dirty="0">
                <a:solidFill>
                  <a:schemeClr val="tx1">
                    <a:lumMod val="65000"/>
                    <a:lumOff val="35000"/>
                  </a:schemeClr>
                </a:solidFill>
              </a:rPr>
              <a:t>(Combination of Tanker and </a:t>
            </a:r>
            <a:r>
              <a:rPr lang="en-US" sz="2400" dirty="0" err="1">
                <a:solidFill>
                  <a:schemeClr val="tx1">
                    <a:lumMod val="65000"/>
                    <a:lumOff val="35000"/>
                  </a:schemeClr>
                </a:solidFill>
              </a:rPr>
              <a:t>HazMat</a:t>
            </a:r>
            <a:r>
              <a:rPr lang="en-US" sz="2400" dirty="0" smtClean="0">
                <a:solidFill>
                  <a:schemeClr val="tx1">
                    <a:lumMod val="65000"/>
                    <a:lumOff val="35000"/>
                  </a:schemeClr>
                </a:solidFill>
              </a:rPr>
              <a:t>): </a:t>
            </a:r>
            <a:r>
              <a:rPr lang="en-US" sz="2400" dirty="0">
                <a:solidFill>
                  <a:schemeClr val="tx1">
                    <a:lumMod val="65000"/>
                    <a:lumOff val="35000"/>
                  </a:schemeClr>
                </a:solidFill>
              </a:rPr>
              <a:t>Required for hauling hazardous liquids.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064047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8734"/>
            <a:ext cx="8229600" cy="881931"/>
          </a:xfrm>
        </p:spPr>
        <p:txBody>
          <a:bodyPr>
            <a:normAutofit fontScale="90000"/>
          </a:bodyPr>
          <a:lstStyle/>
          <a:p>
            <a:pPr algn="l"/>
            <a:r>
              <a:rPr lang="en-US" sz="4000" dirty="0" smtClean="0"/>
              <a:t>Industry</a:t>
            </a:r>
            <a:r>
              <a:rPr lang="en-US" dirty="0" smtClean="0"/>
              <a:t> Regulations</a:t>
            </a:r>
            <a:br>
              <a:rPr lang="en-US" dirty="0" smtClean="0"/>
            </a:br>
            <a:endParaRPr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F</a:t>
            </a:r>
            <a:r>
              <a:rPr lang="en-US" sz="2400" dirty="0" smtClean="0">
                <a:solidFill>
                  <a:schemeClr val="tx1">
                    <a:lumMod val="65000"/>
                    <a:lumOff val="35000"/>
                  </a:schemeClr>
                </a:solidFill>
              </a:rPr>
              <a:t>MCSA </a:t>
            </a:r>
            <a:r>
              <a:rPr lang="en-US" sz="2400" dirty="0">
                <a:solidFill>
                  <a:schemeClr val="tx1">
                    <a:lumMod val="65000"/>
                    <a:lumOff val="35000"/>
                  </a:schemeClr>
                </a:solidFill>
              </a:rPr>
              <a:t>and DOT </a:t>
            </a:r>
            <a:r>
              <a:rPr lang="en-US" sz="2400" dirty="0" smtClean="0">
                <a:solidFill>
                  <a:schemeClr val="tx1">
                    <a:lumMod val="65000"/>
                    <a:lumOff val="35000"/>
                  </a:schemeClr>
                </a:solidFill>
              </a:rPr>
              <a:t>Compliance:</a:t>
            </a: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Following </a:t>
            </a:r>
            <a:r>
              <a:rPr lang="en-US" sz="2400" dirty="0">
                <a:solidFill>
                  <a:schemeClr val="tx1">
                    <a:lumMod val="65000"/>
                    <a:lumOff val="35000"/>
                  </a:schemeClr>
                </a:solidFill>
              </a:rPr>
              <a:t>rules set by the </a:t>
            </a:r>
            <a:r>
              <a:rPr lang="en-US" sz="2400" dirty="0" smtClean="0">
                <a:solidFill>
                  <a:schemeClr val="tx1">
                    <a:lumMod val="65000"/>
                    <a:lumOff val="35000"/>
                  </a:schemeClr>
                </a:solidFill>
              </a:rPr>
              <a:t>Federal </a:t>
            </a:r>
            <a:r>
              <a:rPr lang="en-US" sz="2400" dirty="0">
                <a:solidFill>
                  <a:schemeClr val="tx1">
                    <a:lumMod val="65000"/>
                    <a:lumOff val="35000"/>
                  </a:schemeClr>
                </a:solidFill>
              </a:rPr>
              <a:t>Motor Carrier Safety Administration (FMCSA</a:t>
            </a:r>
            <a:r>
              <a:rPr lang="en-US" sz="2400" dirty="0" smtClean="0">
                <a:solidFill>
                  <a:schemeClr val="tx1">
                    <a:lumMod val="65000"/>
                    <a:lumOff val="35000"/>
                  </a:schemeClr>
                </a:solidFill>
              </a:rPr>
              <a:t>) </a:t>
            </a:r>
            <a:r>
              <a:rPr lang="en-US" sz="2400" dirty="0">
                <a:solidFill>
                  <a:schemeClr val="tx1">
                    <a:lumMod val="65000"/>
                    <a:lumOff val="35000"/>
                  </a:schemeClr>
                </a:solidFill>
              </a:rPr>
              <a:t>and </a:t>
            </a:r>
            <a:r>
              <a:rPr lang="en-US" sz="2400" dirty="0" smtClean="0">
                <a:solidFill>
                  <a:schemeClr val="tx1">
                    <a:lumMod val="65000"/>
                    <a:lumOff val="35000"/>
                  </a:schemeClr>
                </a:solidFill>
              </a:rPr>
              <a:t>Department </a:t>
            </a:r>
            <a:r>
              <a:rPr lang="en-US" sz="2400" dirty="0">
                <a:solidFill>
                  <a:schemeClr val="tx1">
                    <a:lumMod val="65000"/>
                    <a:lumOff val="35000"/>
                  </a:schemeClr>
                </a:solidFill>
              </a:rPr>
              <a:t>of Transportation (DOT</a:t>
            </a:r>
            <a:r>
              <a:rPr lang="en-US" sz="2400" dirty="0" smtClean="0">
                <a:solidFill>
                  <a:schemeClr val="tx1">
                    <a:lumMod val="65000"/>
                    <a:lumOff val="35000"/>
                  </a:schemeClr>
                </a:solidFill>
              </a:rPr>
              <a:t>).</a:t>
            </a: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Compliance </a:t>
            </a:r>
            <a:r>
              <a:rPr lang="en-US" sz="2400" dirty="0">
                <a:solidFill>
                  <a:schemeClr val="tx1">
                    <a:lumMod val="65000"/>
                    <a:lumOff val="35000"/>
                  </a:schemeClr>
                </a:solidFill>
              </a:rPr>
              <a:t>with drug and alcohol testing regulations, medical examinations, and operational safety standards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7409172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3458"/>
            <a:ext cx="8229600" cy="847207"/>
          </a:xfrm>
        </p:spPr>
        <p:txBody>
          <a:bodyPr>
            <a:normAutofit fontScale="90000"/>
          </a:bodyPr>
          <a:lstStyle/>
          <a:p>
            <a:pPr algn="l"/>
            <a:r>
              <a:rPr lang="en-US" sz="4000" dirty="0" smtClean="0"/>
              <a:t>Industry Regulations</a:t>
            </a:r>
            <a:r>
              <a:rPr lang="en-US" dirty="0" smtClean="0"/>
              <a:t/>
            </a:r>
            <a:br>
              <a:rPr lang="en-US" dirty="0" smtClean="0"/>
            </a:br>
            <a:endParaRPr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Road </a:t>
            </a:r>
            <a:r>
              <a:rPr lang="en-US" dirty="0">
                <a:solidFill>
                  <a:schemeClr val="tx1">
                    <a:lumMod val="65000"/>
                    <a:lumOff val="35000"/>
                  </a:schemeClr>
                </a:solidFill>
              </a:rPr>
              <a:t>Signs</a:t>
            </a:r>
            <a:r>
              <a:rPr lang="en-US" dirty="0" smtClean="0">
                <a:solidFill>
                  <a:schemeClr val="tx1">
                    <a:lumMod val="65000"/>
                    <a:lumOff val="35000"/>
                  </a:schemeClr>
                </a:solidFill>
              </a:rPr>
              <a:t>:</a:t>
            </a: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   Truck </a:t>
            </a:r>
            <a:r>
              <a:rPr lang="en-US" dirty="0">
                <a:solidFill>
                  <a:schemeClr val="tx1">
                    <a:lumMod val="65000"/>
                    <a:lumOff val="35000"/>
                  </a:schemeClr>
                </a:solidFill>
              </a:rPr>
              <a:t>drivers must be able to read and interpret road signs to navigate safely</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Highway </a:t>
            </a:r>
            <a:r>
              <a:rPr lang="en-US" dirty="0">
                <a:solidFill>
                  <a:schemeClr val="tx1">
                    <a:lumMod val="65000"/>
                    <a:lumOff val="35000"/>
                  </a:schemeClr>
                </a:solidFill>
              </a:rPr>
              <a:t>Signs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Understanding </a:t>
            </a:r>
            <a:r>
              <a:rPr lang="en-US" dirty="0">
                <a:solidFill>
                  <a:schemeClr val="tx1">
                    <a:lumMod val="65000"/>
                    <a:lumOff val="35000"/>
                  </a:schemeClr>
                </a:solidFill>
              </a:rPr>
              <a:t>regulatory, warning, and guide signs.</a:t>
            </a:r>
          </a:p>
          <a:p>
            <a:r>
              <a:rPr lang="en-US" dirty="0">
                <a:solidFill>
                  <a:schemeClr val="tx1">
                    <a:lumMod val="65000"/>
                    <a:lumOff val="35000"/>
                  </a:schemeClr>
                </a:solidFill>
              </a:rPr>
              <a:t>  </a:t>
            </a:r>
            <a:r>
              <a:rPr lang="en-US" dirty="0" smtClean="0">
                <a:solidFill>
                  <a:schemeClr val="tx1">
                    <a:lumMod val="65000"/>
                    <a:lumOff val="35000"/>
                  </a:schemeClr>
                </a:solidFill>
              </a:rPr>
              <a:t>Recognizing </a:t>
            </a:r>
            <a:r>
              <a:rPr lang="en-US" dirty="0">
                <a:solidFill>
                  <a:schemeClr val="tx1">
                    <a:lumMod val="65000"/>
                    <a:lumOff val="35000"/>
                  </a:schemeClr>
                </a:solidFill>
              </a:rPr>
              <a:t>speed limits, weight restrictions, and designated truck routes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Special </a:t>
            </a:r>
            <a:r>
              <a:rPr lang="en-US" dirty="0">
                <a:solidFill>
                  <a:schemeClr val="tx1">
                    <a:lumMod val="65000"/>
                    <a:lumOff val="35000"/>
                  </a:schemeClr>
                </a:solidFill>
              </a:rPr>
              <a:t>Truck-Related Signage</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a:solidFill>
                  <a:schemeClr val="tx1">
                    <a:lumMod val="65000"/>
                    <a:lumOff val="35000"/>
                  </a:schemeClr>
                </a:solidFill>
              </a:rPr>
              <a:t>Low clearance signs to prevent collisions with overpasses.</a:t>
            </a:r>
          </a:p>
          <a:p>
            <a:r>
              <a:rPr lang="en-US" dirty="0">
                <a:solidFill>
                  <a:schemeClr val="tx1">
                    <a:lumMod val="65000"/>
                    <a:lumOff val="35000"/>
                  </a:schemeClr>
                </a:solidFill>
              </a:rPr>
              <a:t>  </a:t>
            </a:r>
            <a:r>
              <a:rPr lang="en-US" dirty="0" smtClean="0">
                <a:solidFill>
                  <a:schemeClr val="tx1">
                    <a:lumMod val="65000"/>
                    <a:lumOff val="35000"/>
                  </a:schemeClr>
                </a:solidFill>
              </a:rPr>
              <a:t>Weight </a:t>
            </a:r>
            <a:r>
              <a:rPr lang="en-US" dirty="0">
                <a:solidFill>
                  <a:schemeClr val="tx1">
                    <a:lumMod val="65000"/>
                    <a:lumOff val="35000"/>
                  </a:schemeClr>
                </a:solidFill>
              </a:rPr>
              <a:t>limit postings for bridges and roads.</a:t>
            </a:r>
          </a:p>
          <a:p>
            <a:r>
              <a:rPr lang="en-US" dirty="0">
                <a:solidFill>
                  <a:schemeClr val="tx1">
                    <a:lumMod val="65000"/>
                    <a:lumOff val="35000"/>
                  </a:schemeClr>
                </a:solidFill>
              </a:rPr>
              <a:t>  </a:t>
            </a:r>
            <a:r>
              <a:rPr lang="en-US" dirty="0" smtClean="0">
                <a:solidFill>
                  <a:schemeClr val="tx1">
                    <a:lumMod val="65000"/>
                    <a:lumOff val="35000"/>
                  </a:schemeClr>
                </a:solidFill>
              </a:rPr>
              <a:t>Hazardous </a:t>
            </a:r>
            <a:r>
              <a:rPr lang="en-US" dirty="0">
                <a:solidFill>
                  <a:schemeClr val="tx1">
                    <a:lumMod val="65000"/>
                    <a:lumOff val="35000"/>
                  </a:schemeClr>
                </a:solidFill>
              </a:rPr>
              <a:t>material route designations.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2058422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0309"/>
            <a:ext cx="8229600" cy="870356"/>
          </a:xfrm>
        </p:spPr>
        <p:txBody>
          <a:bodyPr>
            <a:normAutofit fontScale="90000"/>
          </a:bodyPr>
          <a:lstStyle/>
          <a:p>
            <a:pPr algn="l"/>
            <a:r>
              <a:rPr lang="en-US" sz="4000" dirty="0" smtClean="0"/>
              <a:t>Industry Regulations</a:t>
            </a:r>
            <a:r>
              <a:rPr lang="en-US" dirty="0" smtClean="0"/>
              <a:t/>
            </a:r>
            <a:br>
              <a:rPr lang="en-US" dirty="0" smtClean="0"/>
            </a:br>
            <a:endParaRPr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tx1">
                    <a:lumMod val="65000"/>
                    <a:lumOff val="35000"/>
                  </a:schemeClr>
                </a:solidFill>
              </a:rPr>
              <a:t>Safety </a:t>
            </a:r>
            <a:r>
              <a:rPr lang="en-US" dirty="0">
                <a:solidFill>
                  <a:schemeClr val="tx1">
                    <a:lumMod val="65000"/>
                    <a:lumOff val="35000"/>
                  </a:schemeClr>
                </a:solidFill>
              </a:rPr>
              <a:t>Practices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Truck drivers must adhere to strict safety measures to prevent accidents and ensure efficient transport</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Defensive </a:t>
            </a:r>
            <a:r>
              <a:rPr lang="en-US" dirty="0">
                <a:solidFill>
                  <a:schemeClr val="tx1">
                    <a:lumMod val="65000"/>
                    <a:lumOff val="35000"/>
                  </a:schemeClr>
                </a:solidFill>
              </a:rPr>
              <a:t>Driving</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Anticipating </a:t>
            </a:r>
            <a:r>
              <a:rPr lang="en-US" dirty="0">
                <a:solidFill>
                  <a:schemeClr val="tx1">
                    <a:lumMod val="65000"/>
                    <a:lumOff val="35000"/>
                  </a:schemeClr>
                </a:solidFill>
              </a:rPr>
              <a:t>potential hazards and reacting appropriately.</a:t>
            </a:r>
          </a:p>
          <a:p>
            <a:r>
              <a:rPr lang="en-US" dirty="0">
                <a:solidFill>
                  <a:schemeClr val="tx1">
                    <a:lumMod val="65000"/>
                    <a:lumOff val="35000"/>
                  </a:schemeClr>
                </a:solidFill>
              </a:rPr>
              <a:t> </a:t>
            </a:r>
            <a:r>
              <a:rPr lang="en-US" dirty="0" smtClean="0">
                <a:solidFill>
                  <a:schemeClr val="tx1">
                    <a:lumMod val="65000"/>
                    <a:lumOff val="35000"/>
                  </a:schemeClr>
                </a:solidFill>
              </a:rPr>
              <a:t>Keeping </a:t>
            </a:r>
            <a:r>
              <a:rPr lang="en-US" dirty="0">
                <a:solidFill>
                  <a:schemeClr val="tx1">
                    <a:lumMod val="65000"/>
                    <a:lumOff val="35000"/>
                  </a:schemeClr>
                </a:solidFill>
              </a:rPr>
              <a:t>a safe following distance and managing blind spots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Emergency </a:t>
            </a:r>
            <a:r>
              <a:rPr lang="en-US" dirty="0">
                <a:solidFill>
                  <a:schemeClr val="tx1">
                    <a:lumMod val="65000"/>
                    <a:lumOff val="35000"/>
                  </a:schemeClr>
                </a:solidFill>
              </a:rPr>
              <a:t>Handling</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Recognizing </a:t>
            </a:r>
            <a:r>
              <a:rPr lang="en-US" dirty="0">
                <a:solidFill>
                  <a:schemeClr val="tx1">
                    <a:lumMod val="65000"/>
                    <a:lumOff val="35000"/>
                  </a:schemeClr>
                </a:solidFill>
              </a:rPr>
              <a:t>and responding to tire blowouts, brake failures, and engine issues.</a:t>
            </a:r>
          </a:p>
          <a:p>
            <a:r>
              <a:rPr lang="en-US" dirty="0">
                <a:solidFill>
                  <a:schemeClr val="tx1">
                    <a:lumMod val="65000"/>
                    <a:lumOff val="35000"/>
                  </a:schemeClr>
                </a:solidFill>
              </a:rPr>
              <a:t> </a:t>
            </a:r>
            <a:r>
              <a:rPr lang="en-US" dirty="0" smtClean="0">
                <a:solidFill>
                  <a:schemeClr val="tx1">
                    <a:lumMod val="65000"/>
                    <a:lumOff val="35000"/>
                  </a:schemeClr>
                </a:solidFill>
              </a:rPr>
              <a:t>Using </a:t>
            </a:r>
            <a:r>
              <a:rPr lang="en-US" dirty="0">
                <a:solidFill>
                  <a:schemeClr val="tx1">
                    <a:lumMod val="65000"/>
                    <a:lumOff val="35000"/>
                  </a:schemeClr>
                </a:solidFill>
              </a:rPr>
              <a:t>hazard signals and communicating with other road users in emergencies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Avoiding </a:t>
            </a:r>
            <a:r>
              <a:rPr lang="en-US" dirty="0">
                <a:solidFill>
                  <a:schemeClr val="tx1">
                    <a:lumMod val="65000"/>
                    <a:lumOff val="35000"/>
                  </a:schemeClr>
                </a:solidFill>
              </a:rPr>
              <a:t>Common Road Hazards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Staying </a:t>
            </a:r>
            <a:r>
              <a:rPr lang="en-US" dirty="0">
                <a:solidFill>
                  <a:schemeClr val="tx1">
                    <a:lumMod val="65000"/>
                    <a:lumOff val="35000"/>
                  </a:schemeClr>
                </a:solidFill>
              </a:rPr>
              <a:t>alert for sudden lane changes by other drivers.</a:t>
            </a:r>
          </a:p>
          <a:p>
            <a:r>
              <a:rPr lang="en-US" dirty="0">
                <a:solidFill>
                  <a:schemeClr val="tx1">
                    <a:lumMod val="65000"/>
                    <a:lumOff val="35000"/>
                  </a:schemeClr>
                </a:solidFill>
              </a:rPr>
              <a:t>  </a:t>
            </a:r>
            <a:r>
              <a:rPr lang="en-US" dirty="0" smtClean="0">
                <a:solidFill>
                  <a:schemeClr val="tx1">
                    <a:lumMod val="65000"/>
                    <a:lumOff val="35000"/>
                  </a:schemeClr>
                </a:solidFill>
              </a:rPr>
              <a:t>Adjusting </a:t>
            </a:r>
            <a:r>
              <a:rPr lang="en-US" dirty="0">
                <a:solidFill>
                  <a:schemeClr val="tx1">
                    <a:lumMod val="65000"/>
                    <a:lumOff val="35000"/>
                  </a:schemeClr>
                </a:solidFill>
              </a:rPr>
              <a:t>driving in adverse weather conditions such as rain, snow, and fog.</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111258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861"/>
            <a:ext cx="8229600" cy="939804"/>
          </a:xfrm>
        </p:spPr>
        <p:txBody>
          <a:bodyPr>
            <a:noAutofit/>
          </a:bodyPr>
          <a:lstStyle/>
          <a:p>
            <a:pPr algn="l"/>
            <a:r>
              <a:rPr lang="en-US" sz="3600" dirty="0" smtClean="0"/>
              <a:t>Industry Regulations</a:t>
            </a:r>
            <a:br>
              <a:rPr lang="en-US" sz="3600" dirty="0" smtClean="0"/>
            </a:b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Driver </a:t>
            </a:r>
            <a:r>
              <a:rPr lang="en-US" dirty="0">
                <a:solidFill>
                  <a:schemeClr val="tx1">
                    <a:lumMod val="65000"/>
                    <a:lumOff val="35000"/>
                  </a:schemeClr>
                </a:solidFill>
              </a:rPr>
              <a:t>Responsibilities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Truck drivers have essential duties beyond driving that contribute to overall safety and efficiency</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Maintaining </a:t>
            </a:r>
            <a:r>
              <a:rPr lang="en-US" dirty="0">
                <a:solidFill>
                  <a:schemeClr val="tx1">
                    <a:lumMod val="65000"/>
                    <a:lumOff val="35000"/>
                  </a:schemeClr>
                </a:solidFill>
              </a:rPr>
              <a:t>Logbooks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Keeping </a:t>
            </a:r>
            <a:r>
              <a:rPr lang="en-US" dirty="0">
                <a:solidFill>
                  <a:schemeClr val="tx1">
                    <a:lumMod val="65000"/>
                    <a:lumOff val="35000"/>
                  </a:schemeClr>
                </a:solidFill>
              </a:rPr>
              <a:t>accurate records of driving hours using paper or electronic logs.</a:t>
            </a:r>
          </a:p>
          <a:p>
            <a:r>
              <a:rPr lang="en-US" dirty="0">
                <a:solidFill>
                  <a:schemeClr val="tx1">
                    <a:lumMod val="65000"/>
                    <a:lumOff val="35000"/>
                  </a:schemeClr>
                </a:solidFill>
              </a:rPr>
              <a:t> </a:t>
            </a:r>
            <a:r>
              <a:rPr lang="en-US" dirty="0" smtClean="0">
                <a:solidFill>
                  <a:schemeClr val="tx1">
                    <a:lumMod val="65000"/>
                    <a:lumOff val="35000"/>
                  </a:schemeClr>
                </a:solidFill>
              </a:rPr>
              <a:t> </a:t>
            </a:r>
            <a:r>
              <a:rPr lang="en-US" dirty="0">
                <a:solidFill>
                  <a:schemeClr val="tx1">
                    <a:lumMod val="65000"/>
                    <a:lumOff val="35000"/>
                  </a:schemeClr>
                </a:solidFill>
              </a:rPr>
              <a:t>Ensuring compliance with </a:t>
            </a:r>
            <a:r>
              <a:rPr lang="en-US" b="1" dirty="0" smtClean="0">
                <a:solidFill>
                  <a:schemeClr val="tx1">
                    <a:lumMod val="65000"/>
                    <a:lumOff val="35000"/>
                  </a:schemeClr>
                </a:solidFill>
              </a:rPr>
              <a:t>Hours </a:t>
            </a:r>
            <a:r>
              <a:rPr lang="en-US" b="1" dirty="0">
                <a:solidFill>
                  <a:schemeClr val="tx1">
                    <a:lumMod val="65000"/>
                    <a:lumOff val="35000"/>
                  </a:schemeClr>
                </a:solidFill>
              </a:rPr>
              <a:t>of Service (HOS</a:t>
            </a:r>
            <a:r>
              <a:rPr lang="en-US" b="1" dirty="0" smtClean="0">
                <a:solidFill>
                  <a:schemeClr val="tx1">
                    <a:lumMod val="65000"/>
                    <a:lumOff val="35000"/>
                  </a:schemeClr>
                </a:solidFill>
              </a:rPr>
              <a:t>) </a:t>
            </a:r>
            <a:r>
              <a:rPr lang="en-US" dirty="0">
                <a:solidFill>
                  <a:schemeClr val="tx1">
                    <a:lumMod val="65000"/>
                    <a:lumOff val="35000"/>
                  </a:schemeClr>
                </a:solidFill>
              </a:rPr>
              <a:t>regulations to prevent driver fatigue</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Vehicle </a:t>
            </a:r>
            <a:r>
              <a:rPr lang="en-US" dirty="0">
                <a:solidFill>
                  <a:schemeClr val="tx1">
                    <a:lumMod val="65000"/>
                    <a:lumOff val="35000"/>
                  </a:schemeClr>
                </a:solidFill>
              </a:rPr>
              <a:t>Inspections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Conducting </a:t>
            </a:r>
            <a:r>
              <a:rPr lang="en-US" dirty="0">
                <a:solidFill>
                  <a:schemeClr val="tx1">
                    <a:lumMod val="65000"/>
                    <a:lumOff val="35000"/>
                  </a:schemeClr>
                </a:solidFill>
              </a:rPr>
              <a:t>pre-trip, in-route, and post-trip inspections.</a:t>
            </a:r>
          </a:p>
          <a:p>
            <a:r>
              <a:rPr lang="en-US" dirty="0" smtClean="0">
                <a:solidFill>
                  <a:schemeClr val="tx1">
                    <a:lumMod val="65000"/>
                    <a:lumOff val="35000"/>
                  </a:schemeClr>
                </a:solidFill>
              </a:rPr>
              <a:t>Checking </a:t>
            </a:r>
            <a:r>
              <a:rPr lang="en-US" dirty="0">
                <a:solidFill>
                  <a:schemeClr val="tx1">
                    <a:lumMod val="65000"/>
                    <a:lumOff val="35000"/>
                  </a:schemeClr>
                </a:solidFill>
              </a:rPr>
              <a:t>tires, brakes, lights, fluid levels, and cargo securement before departure.</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54415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Summary</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This module covers</a:t>
            </a:r>
          </a:p>
          <a:p>
            <a:pPr>
              <a:buFont typeface="Wingdings" panose="05000000000000000000" pitchFamily="2" charset="2"/>
              <a:buChar char="ü"/>
            </a:pPr>
            <a:r>
              <a:rPr lang="en-US" sz="2400" dirty="0">
                <a:solidFill>
                  <a:schemeClr val="tx1">
                    <a:lumMod val="65000"/>
                    <a:lumOff val="35000"/>
                  </a:schemeClr>
                </a:solidFill>
              </a:rPr>
              <a:t>F</a:t>
            </a:r>
            <a:r>
              <a:rPr lang="en-US" sz="2400" dirty="0" smtClean="0">
                <a:solidFill>
                  <a:schemeClr val="tx1">
                    <a:lumMod val="65000"/>
                    <a:lumOff val="35000"/>
                  </a:schemeClr>
                </a:solidFill>
              </a:rPr>
              <a:t>undamental </a:t>
            </a:r>
            <a:r>
              <a:rPr lang="en-US" sz="2400" dirty="0">
                <a:solidFill>
                  <a:schemeClr val="tx1">
                    <a:lumMod val="65000"/>
                    <a:lumOff val="35000"/>
                  </a:schemeClr>
                </a:solidFill>
              </a:rPr>
              <a:t>truck driving concepts, including vehicle operation, industry regulations, road signs, and safety practices.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Provides </a:t>
            </a:r>
            <a:r>
              <a:rPr lang="en-US" sz="2400" dirty="0">
                <a:solidFill>
                  <a:schemeClr val="tx1">
                    <a:lumMod val="65000"/>
                    <a:lumOff val="35000"/>
                  </a:schemeClr>
                </a:solidFill>
              </a:rPr>
              <a:t>an overview of FMCSA rules and driver responsibilities.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brakes</a:t>
            </a:r>
            <a:endParaRPr dirty="0"/>
          </a:p>
        </p:txBody>
      </p:sp>
      <p:sp>
        <p:nvSpPr>
          <p:cNvPr id="3" name="Content Placeholder 2"/>
          <p:cNvSpPr>
            <a:spLocks noGrp="1"/>
          </p:cNvSpPr>
          <p:nvPr>
            <p:ph idx="1"/>
          </p:nvPr>
        </p:nvSpPr>
        <p:spPr/>
        <p:txBody>
          <a:bodyPr/>
          <a:lstStyle/>
          <a:p>
            <a:pPr marL="0" indent="0">
              <a:buNone/>
            </a:pPr>
            <a:r>
              <a:rPr lang="en-US" sz="2400" dirty="0" smtClean="0"/>
              <a:t>Objectives:</a:t>
            </a:r>
          </a:p>
          <a:p>
            <a:pPr marL="0" indent="0">
              <a:buNone/>
            </a:pPr>
            <a:endParaRPr lang="en-US" dirty="0"/>
          </a:p>
          <a:p>
            <a:r>
              <a:rPr lang="en-US" sz="2400" dirty="0" smtClean="0"/>
              <a:t>Understand </a:t>
            </a:r>
            <a:r>
              <a:rPr lang="en-US" sz="2400" dirty="0"/>
              <a:t>the air brake system and how it works.</a:t>
            </a:r>
          </a:p>
          <a:p>
            <a:r>
              <a:rPr lang="en-US" sz="2400" dirty="0" smtClean="0"/>
              <a:t>Learn </a:t>
            </a:r>
            <a:r>
              <a:rPr lang="en-US" sz="2400" dirty="0"/>
              <a:t>proper inspection procedures.</a:t>
            </a:r>
          </a:p>
          <a:p>
            <a:r>
              <a:rPr lang="en-US" sz="2400" dirty="0" smtClean="0"/>
              <a:t>Identify </a:t>
            </a:r>
            <a:r>
              <a:rPr lang="en-US" sz="2400" dirty="0"/>
              <a:t>common failures and preventive measures.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General Knowledge in </a:t>
            </a:r>
            <a:br>
              <a:rPr lang="en-US" sz="3600" dirty="0" smtClean="0"/>
            </a:br>
            <a:r>
              <a:rPr lang="en-US" sz="3600" dirty="0" smtClean="0"/>
              <a:t>Truck driving</a:t>
            </a:r>
            <a:endParaRPr sz="3600" dirty="0"/>
          </a:p>
        </p:txBody>
      </p:sp>
      <p:sp>
        <p:nvSpPr>
          <p:cNvPr id="3" name="Content Placeholder 2"/>
          <p:cNvSpPr>
            <a:spLocks noGrp="1"/>
          </p:cNvSpPr>
          <p:nvPr>
            <p:ph idx="1"/>
          </p:nvPr>
        </p:nvSpPr>
        <p:spPr/>
        <p:txBody>
          <a:bodyPr/>
          <a:lstStyle/>
          <a:p>
            <a:pPr marL="0" indent="0">
              <a:buNone/>
            </a:pPr>
            <a:r>
              <a:rPr lang="en-US" dirty="0" smtClean="0">
                <a:solidFill>
                  <a:schemeClr val="tx1">
                    <a:lumMod val="65000"/>
                    <a:lumOff val="35000"/>
                  </a:schemeClr>
                </a:solidFill>
              </a:rPr>
              <a:t>Objectives:</a:t>
            </a:r>
          </a:p>
          <a:p>
            <a:pPr marL="0" indent="0">
              <a:buNone/>
            </a:pPr>
            <a:endParaRPr lang="en-US" dirty="0">
              <a:solidFill>
                <a:schemeClr val="tx1">
                  <a:lumMod val="65000"/>
                  <a:lumOff val="35000"/>
                </a:schemeClr>
              </a:solidFill>
            </a:endParaRP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the fundamental principles of truck driving.</a:t>
            </a:r>
          </a:p>
          <a:p>
            <a:r>
              <a:rPr lang="en-US" sz="2400" dirty="0" smtClean="0">
                <a:solidFill>
                  <a:schemeClr val="tx1">
                    <a:lumMod val="65000"/>
                    <a:lumOff val="35000"/>
                  </a:schemeClr>
                </a:solidFill>
              </a:rPr>
              <a:t>Learn </a:t>
            </a:r>
            <a:r>
              <a:rPr lang="en-US" sz="2400" dirty="0">
                <a:solidFill>
                  <a:schemeClr val="tx1">
                    <a:lumMod val="65000"/>
                    <a:lumOff val="35000"/>
                  </a:schemeClr>
                </a:solidFill>
              </a:rPr>
              <a:t>industry regulations and safety practices.</a:t>
            </a:r>
          </a:p>
          <a:p>
            <a:r>
              <a:rPr lang="en-US" sz="2400" dirty="0" smtClean="0">
                <a:solidFill>
                  <a:schemeClr val="tx1">
                    <a:lumMod val="65000"/>
                    <a:lumOff val="35000"/>
                  </a:schemeClr>
                </a:solidFill>
              </a:rPr>
              <a:t>Recognize </a:t>
            </a:r>
            <a:r>
              <a:rPr lang="en-US" sz="2400" dirty="0">
                <a:solidFill>
                  <a:schemeClr val="tx1">
                    <a:lumMod val="65000"/>
                    <a:lumOff val="35000"/>
                  </a:schemeClr>
                </a:solidFill>
              </a:rPr>
              <a:t>key FMCSA rules and driver responsibilities.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Introducing Air brakes</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Air brakes use compressed air to apply braking force in large vehicles. </a:t>
            </a:r>
            <a:r>
              <a:rPr lang="en-US" sz="2400" dirty="0" smtClean="0">
                <a:solidFill>
                  <a:schemeClr val="tx1">
                    <a:lumMod val="65000"/>
                    <a:lumOff val="35000"/>
                  </a:schemeClr>
                </a:solidFill>
              </a:rPr>
              <a:t>They </a:t>
            </a:r>
            <a:r>
              <a:rPr lang="en-US" sz="2400" dirty="0">
                <a:solidFill>
                  <a:schemeClr val="tx1">
                    <a:lumMod val="65000"/>
                    <a:lumOff val="35000"/>
                  </a:schemeClr>
                </a:solidFill>
              </a:rPr>
              <a:t>are a critical component in heavy-duty vehicles, utilizing compressed air to activate the braking mechanism. This system is favored in commercial trucks due to its reliability and ability to maintain braking power even with minor leaks</a:t>
            </a:r>
            <a:r>
              <a:rPr lang="en-US" sz="2400" dirty="0" smtClean="0">
                <a:solidFill>
                  <a:schemeClr val="tx1">
                    <a:lumMod val="65000"/>
                    <a:lumOff val="35000"/>
                  </a:schemeClr>
                </a:solidFill>
              </a:rPr>
              <a:t>.</a:t>
            </a:r>
          </a:p>
          <a:p>
            <a:pPr marL="0" indent="0">
              <a:buNone/>
            </a:pP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Understanding </a:t>
            </a:r>
            <a:r>
              <a:rPr lang="en-US" sz="2400" dirty="0">
                <a:solidFill>
                  <a:schemeClr val="tx1">
                    <a:lumMod val="65000"/>
                    <a:lumOff val="35000"/>
                  </a:schemeClr>
                </a:solidFill>
              </a:rPr>
              <a:t>their function, components, and maintenance is critical for safe operation and regulatory compliance.</a:t>
            </a: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How Air Brakes Function</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Air </a:t>
            </a:r>
            <a:r>
              <a:rPr lang="en-US" sz="2400" dirty="0">
                <a:solidFill>
                  <a:schemeClr val="tx1">
                    <a:lumMod val="65000"/>
                    <a:lumOff val="35000"/>
                  </a:schemeClr>
                </a:solidFill>
              </a:rPr>
              <a:t>brake systems are used in large commercial vehicles due to their reliability and effectiveness. </a:t>
            </a: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The </a:t>
            </a:r>
            <a:r>
              <a:rPr lang="en-US" sz="2400" dirty="0">
                <a:solidFill>
                  <a:schemeClr val="tx1">
                    <a:lumMod val="65000"/>
                    <a:lumOff val="35000"/>
                  </a:schemeClr>
                </a:solidFill>
              </a:rPr>
              <a:t>system relies on compressed air instead of hydraulic fluid to activate the brakes.</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Components &amp;</a:t>
            </a:r>
            <a:r>
              <a:rPr lang="en-US" sz="3600" dirty="0" smtClean="0"/>
              <a:t> </a:t>
            </a:r>
            <a:r>
              <a:rPr lang="en-US" sz="3600" dirty="0"/>
              <a:t>Their Functions</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sz="2400" b="1" dirty="0">
                <a:solidFill>
                  <a:schemeClr val="tx1">
                    <a:lumMod val="65000"/>
                    <a:lumOff val="35000"/>
                  </a:schemeClr>
                </a:solidFill>
              </a:rPr>
              <a:t>Air </a:t>
            </a:r>
            <a:r>
              <a:rPr lang="en-US" sz="2400" b="1" dirty="0" smtClean="0">
                <a:solidFill>
                  <a:schemeClr val="tx1">
                    <a:lumMod val="65000"/>
                    <a:lumOff val="35000"/>
                  </a:schemeClr>
                </a:solidFill>
              </a:rPr>
              <a:t>Compressor</a:t>
            </a:r>
            <a:endParaRPr lang="en-US" sz="2400" b="1" dirty="0">
              <a:solidFill>
                <a:schemeClr val="tx1">
                  <a:lumMod val="65000"/>
                  <a:lumOff val="35000"/>
                </a:schemeClr>
              </a:solidFill>
            </a:endParaRPr>
          </a:p>
          <a:p>
            <a:r>
              <a:rPr lang="en-US" sz="2400" dirty="0">
                <a:solidFill>
                  <a:schemeClr val="tx1">
                    <a:lumMod val="65000"/>
                    <a:lumOff val="35000"/>
                  </a:schemeClr>
                </a:solidFill>
              </a:rPr>
              <a:t>Function: Generates and supplies compressed air to the brake system.</a:t>
            </a:r>
          </a:p>
          <a:p>
            <a:endParaRPr lang="en-US" sz="2400" dirty="0">
              <a:solidFill>
                <a:schemeClr val="tx1">
                  <a:lumMod val="65000"/>
                  <a:lumOff val="35000"/>
                </a:schemeClr>
              </a:solidFill>
            </a:endParaRPr>
          </a:p>
          <a:p>
            <a:r>
              <a:rPr lang="en-US" sz="2400" dirty="0">
                <a:solidFill>
                  <a:schemeClr val="tx1">
                    <a:lumMod val="65000"/>
                    <a:lumOff val="35000"/>
                  </a:schemeClr>
                </a:solidFill>
              </a:rPr>
              <a:t>Operation: Typically engine-driven, ensuring a continuous supply of air.</a:t>
            </a:r>
          </a:p>
          <a:p>
            <a:endParaRPr lang="en-US" sz="2400" dirty="0">
              <a:solidFill>
                <a:schemeClr val="tx1">
                  <a:lumMod val="65000"/>
                  <a:lumOff val="35000"/>
                </a:schemeClr>
              </a:solidFill>
            </a:endParaRPr>
          </a:p>
          <a:p>
            <a:r>
              <a:rPr lang="en-US" sz="2400" dirty="0">
                <a:solidFill>
                  <a:schemeClr val="tx1">
                    <a:lumMod val="65000"/>
                    <a:lumOff val="35000"/>
                  </a:schemeClr>
                </a:solidFill>
              </a:rPr>
              <a:t>Maintenance Example: Regularly inspect for oil leaks and ensure the compressor is building pressure within the manufacturer's specified time frame.</a:t>
            </a:r>
          </a:p>
          <a:p>
            <a:endParaRPr lang="en-US" sz="2400" dirty="0">
              <a:solidFill>
                <a:schemeClr val="tx1">
                  <a:lumMod val="65000"/>
                  <a:lumOff val="35000"/>
                </a:schemeClr>
              </a:solidFill>
            </a:endParaRPr>
          </a:p>
          <a:p>
            <a:pPr marL="0" indent="0">
              <a:buNone/>
            </a:pPr>
            <a:r>
              <a:rPr lang="en-US" sz="2400" b="1" dirty="0">
                <a:solidFill>
                  <a:schemeClr val="tx1">
                    <a:lumMod val="65000"/>
                    <a:lumOff val="35000"/>
                  </a:schemeClr>
                </a:solidFill>
              </a:rPr>
              <a:t>Air Storage Tanks (Reservoirs</a:t>
            </a:r>
            <a:r>
              <a:rPr lang="en-US" sz="2400" b="1" dirty="0" smtClean="0">
                <a:solidFill>
                  <a:schemeClr val="tx1">
                    <a:lumMod val="65000"/>
                    <a:lumOff val="35000"/>
                  </a:schemeClr>
                </a:solidFill>
              </a:rPr>
              <a:t>)</a:t>
            </a:r>
            <a:endParaRPr lang="en-US" sz="2400" b="1" dirty="0">
              <a:solidFill>
                <a:schemeClr val="tx1">
                  <a:lumMod val="65000"/>
                  <a:lumOff val="35000"/>
                </a:schemeClr>
              </a:solidFill>
            </a:endParaRPr>
          </a:p>
          <a:p>
            <a:r>
              <a:rPr lang="en-US" sz="2400" dirty="0">
                <a:solidFill>
                  <a:schemeClr val="tx1">
                    <a:lumMod val="65000"/>
                    <a:lumOff val="35000"/>
                  </a:schemeClr>
                </a:solidFill>
              </a:rPr>
              <a:t>Function: Store compressed air for immediate use during braking.</a:t>
            </a:r>
          </a:p>
          <a:p>
            <a:endParaRPr lang="en-US" sz="2400" dirty="0">
              <a:solidFill>
                <a:schemeClr val="tx1">
                  <a:lumMod val="65000"/>
                  <a:lumOff val="35000"/>
                </a:schemeClr>
              </a:solidFill>
            </a:endParaRPr>
          </a:p>
          <a:p>
            <a:r>
              <a:rPr lang="en-US" sz="2400" dirty="0">
                <a:solidFill>
                  <a:schemeClr val="tx1">
                    <a:lumMod val="65000"/>
                    <a:lumOff val="35000"/>
                  </a:schemeClr>
                </a:solidFill>
              </a:rPr>
              <a:t>Safety Feature: Equipped with drain valves to remove accumulated moisture and oil.</a:t>
            </a:r>
          </a:p>
          <a:p>
            <a:endParaRPr lang="en-US" sz="2400" dirty="0">
              <a:solidFill>
                <a:schemeClr val="tx1">
                  <a:lumMod val="65000"/>
                  <a:lumOff val="35000"/>
                </a:schemeClr>
              </a:solidFill>
            </a:endParaRPr>
          </a:p>
          <a:p>
            <a:r>
              <a:rPr lang="en-US" sz="2400" dirty="0">
                <a:solidFill>
                  <a:schemeClr val="tx1">
                    <a:lumMod val="65000"/>
                    <a:lumOff val="35000"/>
                  </a:schemeClr>
                </a:solidFill>
              </a:rPr>
              <a:t>Maintenance Example: Drain the tanks daily to prevent water accumulation, especially in humid conditions, to avoid brake failure due to freezing.</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697445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Components &amp;</a:t>
            </a:r>
            <a:r>
              <a:rPr lang="en-US" sz="3600" dirty="0" smtClean="0"/>
              <a:t> </a:t>
            </a:r>
            <a:r>
              <a:rPr lang="en-US" sz="3600" dirty="0"/>
              <a:t>Their Functions</a:t>
            </a:r>
            <a:endParaRPr sz="3600" dirty="0"/>
          </a:p>
        </p:txBody>
      </p:sp>
      <p:sp>
        <p:nvSpPr>
          <p:cNvPr id="3" name="Content Placeholder 2"/>
          <p:cNvSpPr>
            <a:spLocks noGrp="1"/>
          </p:cNvSpPr>
          <p:nvPr>
            <p:ph idx="1"/>
          </p:nvPr>
        </p:nvSpPr>
        <p:spPr/>
        <p:txBody>
          <a:bodyPr>
            <a:normAutofit fontScale="92500"/>
          </a:bodyPr>
          <a:lstStyle/>
          <a:p>
            <a:pPr marL="0" indent="0">
              <a:buNone/>
            </a:pPr>
            <a:r>
              <a:rPr lang="en-US" sz="1800" b="1" dirty="0">
                <a:solidFill>
                  <a:schemeClr val="tx1">
                    <a:lumMod val="65000"/>
                    <a:lumOff val="35000"/>
                  </a:schemeClr>
                </a:solidFill>
              </a:rPr>
              <a:t>Brake </a:t>
            </a:r>
            <a:r>
              <a:rPr lang="en-US" sz="1800" b="1" dirty="0" smtClean="0">
                <a:solidFill>
                  <a:schemeClr val="tx1">
                    <a:lumMod val="65000"/>
                    <a:lumOff val="35000"/>
                  </a:schemeClr>
                </a:solidFill>
              </a:rPr>
              <a:t>Chambers</a:t>
            </a:r>
            <a:endParaRPr lang="en-US" sz="1800" dirty="0">
              <a:solidFill>
                <a:schemeClr val="tx1">
                  <a:lumMod val="65000"/>
                  <a:lumOff val="35000"/>
                </a:schemeClr>
              </a:solidFill>
            </a:endParaRPr>
          </a:p>
          <a:p>
            <a:r>
              <a:rPr lang="en-US" sz="1800" dirty="0">
                <a:solidFill>
                  <a:schemeClr val="tx1">
                    <a:lumMod val="65000"/>
                    <a:lumOff val="35000"/>
                  </a:schemeClr>
                </a:solidFill>
              </a:rPr>
              <a:t>Function: Convert air pressure into mechanical force to apply the brakes.</a:t>
            </a:r>
          </a:p>
          <a:p>
            <a:endParaRPr lang="en-US" sz="1800" dirty="0">
              <a:solidFill>
                <a:schemeClr val="tx1">
                  <a:lumMod val="65000"/>
                  <a:lumOff val="35000"/>
                </a:schemeClr>
              </a:solidFill>
            </a:endParaRPr>
          </a:p>
          <a:p>
            <a:r>
              <a:rPr lang="en-US" sz="1800" dirty="0">
                <a:solidFill>
                  <a:schemeClr val="tx1">
                    <a:lumMod val="65000"/>
                    <a:lumOff val="35000"/>
                  </a:schemeClr>
                </a:solidFill>
              </a:rPr>
              <a:t>Operation: Air pressure pushes a diaphragm, moving the pushrod to engage the brakes.</a:t>
            </a:r>
          </a:p>
          <a:p>
            <a:endParaRPr lang="en-US" sz="1800" dirty="0">
              <a:solidFill>
                <a:schemeClr val="tx1">
                  <a:lumMod val="65000"/>
                  <a:lumOff val="35000"/>
                </a:schemeClr>
              </a:solidFill>
            </a:endParaRPr>
          </a:p>
          <a:p>
            <a:r>
              <a:rPr lang="en-US" sz="1800" dirty="0">
                <a:solidFill>
                  <a:schemeClr val="tx1">
                    <a:lumMod val="65000"/>
                    <a:lumOff val="35000"/>
                  </a:schemeClr>
                </a:solidFill>
              </a:rPr>
              <a:t>Inspection Example: Check for audible air leaks around the chamber and ensure the pushrod moves freely without obstruction.</a:t>
            </a:r>
          </a:p>
          <a:p>
            <a:endParaRPr lang="en-US" sz="1800" dirty="0">
              <a:solidFill>
                <a:schemeClr val="tx1">
                  <a:lumMod val="65000"/>
                  <a:lumOff val="35000"/>
                </a:schemeClr>
              </a:solidFill>
            </a:endParaRPr>
          </a:p>
          <a:p>
            <a:pPr marL="0" indent="0">
              <a:buNone/>
            </a:pPr>
            <a:r>
              <a:rPr lang="en-US" sz="1800" b="1" dirty="0">
                <a:solidFill>
                  <a:schemeClr val="tx1">
                    <a:lumMod val="65000"/>
                    <a:lumOff val="35000"/>
                  </a:schemeClr>
                </a:solidFill>
              </a:rPr>
              <a:t>Slack Adjusters and </a:t>
            </a:r>
            <a:r>
              <a:rPr lang="en-US" sz="1800" b="1" dirty="0" smtClean="0">
                <a:solidFill>
                  <a:schemeClr val="tx1">
                    <a:lumMod val="65000"/>
                    <a:lumOff val="35000"/>
                  </a:schemeClr>
                </a:solidFill>
              </a:rPr>
              <a:t>Pushrods</a:t>
            </a:r>
            <a:endParaRPr lang="en-US" sz="1800" dirty="0">
              <a:solidFill>
                <a:schemeClr val="tx1">
                  <a:lumMod val="65000"/>
                  <a:lumOff val="35000"/>
                </a:schemeClr>
              </a:solidFill>
            </a:endParaRPr>
          </a:p>
          <a:p>
            <a:r>
              <a:rPr lang="en-US" sz="1800" dirty="0">
                <a:solidFill>
                  <a:schemeClr val="tx1">
                    <a:lumMod val="65000"/>
                    <a:lumOff val="35000"/>
                  </a:schemeClr>
                </a:solidFill>
              </a:rPr>
              <a:t>Function: Maintain the correct distance between brake shoes and drums, ensuring effective braking.</a:t>
            </a:r>
          </a:p>
          <a:p>
            <a:endParaRPr lang="en-US" sz="1800" dirty="0">
              <a:solidFill>
                <a:schemeClr val="tx1">
                  <a:lumMod val="65000"/>
                  <a:lumOff val="35000"/>
                </a:schemeClr>
              </a:solidFill>
            </a:endParaRPr>
          </a:p>
          <a:p>
            <a:r>
              <a:rPr lang="en-US" sz="1800" dirty="0">
                <a:solidFill>
                  <a:schemeClr val="tx1">
                    <a:lumMod val="65000"/>
                    <a:lumOff val="35000"/>
                  </a:schemeClr>
                </a:solidFill>
              </a:rPr>
              <a:t>Adjustment Example: During inspections, pull the slack adjuster by hand; it should not move more than approximately one inch. Excessive movement indicates the need for adjustment.</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633129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Components &amp;</a:t>
            </a:r>
            <a:r>
              <a:rPr lang="en-US" sz="3600" dirty="0" smtClean="0"/>
              <a:t> </a:t>
            </a:r>
            <a:r>
              <a:rPr lang="en-US" sz="3600" dirty="0"/>
              <a:t>Their Functions</a:t>
            </a:r>
            <a:endParaRPr sz="3600" dirty="0"/>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solidFill>
                  <a:schemeClr val="tx1">
                    <a:lumMod val="65000"/>
                    <a:lumOff val="35000"/>
                  </a:schemeClr>
                </a:solidFill>
              </a:rPr>
              <a:t>Brake </a:t>
            </a:r>
            <a:r>
              <a:rPr lang="en-US" sz="2400" b="1" dirty="0">
                <a:solidFill>
                  <a:schemeClr val="tx1">
                    <a:lumMod val="65000"/>
                    <a:lumOff val="35000"/>
                  </a:schemeClr>
                </a:solidFill>
              </a:rPr>
              <a:t>Shoes and </a:t>
            </a:r>
            <a:r>
              <a:rPr lang="en-US" sz="2400" b="1" dirty="0" smtClean="0">
                <a:solidFill>
                  <a:schemeClr val="tx1">
                    <a:lumMod val="65000"/>
                    <a:lumOff val="35000"/>
                  </a:schemeClr>
                </a:solidFill>
              </a:rPr>
              <a:t>Drums</a:t>
            </a:r>
            <a:endParaRPr lang="en-US" sz="2400" b="1" dirty="0">
              <a:solidFill>
                <a:schemeClr val="tx1">
                  <a:lumMod val="65000"/>
                  <a:lumOff val="35000"/>
                </a:schemeClr>
              </a:solidFill>
            </a:endParaRPr>
          </a:p>
          <a:p>
            <a:r>
              <a:rPr lang="en-US" sz="2400" dirty="0">
                <a:solidFill>
                  <a:schemeClr val="tx1">
                    <a:lumMod val="65000"/>
                    <a:lumOff val="35000"/>
                  </a:schemeClr>
                </a:solidFill>
              </a:rPr>
              <a:t>Function: Create the friction necessary to slow down or stop the vehicle.</a:t>
            </a:r>
          </a:p>
          <a:p>
            <a:endParaRPr lang="en-US" sz="2400" dirty="0">
              <a:solidFill>
                <a:schemeClr val="tx1">
                  <a:lumMod val="65000"/>
                  <a:lumOff val="35000"/>
                </a:schemeClr>
              </a:solidFill>
            </a:endParaRPr>
          </a:p>
          <a:p>
            <a:r>
              <a:rPr lang="en-US" sz="2400" dirty="0">
                <a:solidFill>
                  <a:schemeClr val="tx1">
                    <a:lumMod val="65000"/>
                    <a:lumOff val="35000"/>
                  </a:schemeClr>
                </a:solidFill>
              </a:rPr>
              <a:t>Wear Indicator Example: Regularly inspect brake shoes for wear; thin linings can lead to reduced braking efficiency and should be replaced promptly</a:t>
            </a:r>
            <a:r>
              <a:rPr lang="en-US" sz="2400" dirty="0" smtClean="0">
                <a:solidFill>
                  <a:schemeClr val="tx1">
                    <a:lumMod val="65000"/>
                    <a:lumOff val="35000"/>
                  </a:schemeClr>
                </a:solidFill>
              </a:rPr>
              <a:t>.</a:t>
            </a:r>
          </a:p>
          <a:p>
            <a:endParaRPr lang="en-US" sz="2400" dirty="0">
              <a:solidFill>
                <a:schemeClr val="tx1">
                  <a:lumMod val="65000"/>
                  <a:lumOff val="35000"/>
                </a:schemeClr>
              </a:solidFill>
            </a:endParaRPr>
          </a:p>
          <a:p>
            <a:pPr marL="0" indent="0">
              <a:buNone/>
            </a:pPr>
            <a:r>
              <a:rPr lang="en-US" sz="2400" b="1" dirty="0" smtClean="0">
                <a:solidFill>
                  <a:schemeClr val="tx1">
                    <a:lumMod val="65000"/>
                    <a:lumOff val="35000"/>
                  </a:schemeClr>
                </a:solidFill>
              </a:rPr>
              <a:t>Service Brakes</a:t>
            </a:r>
            <a:r>
              <a:rPr lang="en-US" sz="2400" dirty="0" smtClean="0">
                <a:solidFill>
                  <a:schemeClr val="tx1">
                    <a:lumMod val="65000"/>
                    <a:lumOff val="35000"/>
                  </a:schemeClr>
                </a:solidFill>
              </a:rPr>
              <a:t>:</a:t>
            </a:r>
          </a:p>
          <a:p>
            <a:r>
              <a:rPr lang="en-US" sz="2400" dirty="0" smtClean="0">
                <a:solidFill>
                  <a:schemeClr val="tx1">
                    <a:lumMod val="65000"/>
                    <a:lumOff val="35000"/>
                  </a:schemeClr>
                </a:solidFill>
              </a:rPr>
              <a:t>Activated </a:t>
            </a:r>
            <a:r>
              <a:rPr lang="en-US" sz="2400" dirty="0">
                <a:solidFill>
                  <a:schemeClr val="tx1">
                    <a:lumMod val="65000"/>
                    <a:lumOff val="35000"/>
                  </a:schemeClr>
                </a:solidFill>
              </a:rPr>
              <a:t>by the foot pedal, applying pressure to slow or stop the vehicle.</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095834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Components &amp; Their Functions</a:t>
            </a:r>
            <a:endParaRPr sz="3600" dirty="0"/>
          </a:p>
        </p:txBody>
      </p:sp>
      <p:sp>
        <p:nvSpPr>
          <p:cNvPr id="3" name="Content Placeholder 2"/>
          <p:cNvSpPr>
            <a:spLocks noGrp="1"/>
          </p:cNvSpPr>
          <p:nvPr>
            <p:ph idx="1"/>
          </p:nvPr>
        </p:nvSpPr>
        <p:spPr/>
        <p:txBody>
          <a:bodyPr/>
          <a:lstStyle/>
          <a:p>
            <a:pPr marL="0" indent="0">
              <a:buNone/>
            </a:pPr>
            <a:r>
              <a:rPr lang="en-US" sz="2400" dirty="0">
                <a:solidFill>
                  <a:schemeClr val="tx1">
                    <a:lumMod val="65000"/>
                    <a:lumOff val="35000"/>
                  </a:schemeClr>
                </a:solidFill>
              </a:rPr>
              <a:t> </a:t>
            </a:r>
            <a:r>
              <a:rPr lang="en-US" sz="2400" b="1" dirty="0" smtClean="0">
                <a:solidFill>
                  <a:schemeClr val="tx1">
                    <a:lumMod val="65000"/>
                    <a:lumOff val="35000"/>
                  </a:schemeClr>
                </a:solidFill>
              </a:rPr>
              <a:t>Emergency </a:t>
            </a:r>
            <a:r>
              <a:rPr lang="en-US" sz="2400" b="1" dirty="0">
                <a:solidFill>
                  <a:schemeClr val="tx1">
                    <a:lumMod val="65000"/>
                    <a:lumOff val="35000"/>
                  </a:schemeClr>
                </a:solidFill>
              </a:rPr>
              <a:t>Brakes</a:t>
            </a:r>
            <a:r>
              <a:rPr lang="en-US" sz="2400" b="1" dirty="0" smtClean="0">
                <a:solidFill>
                  <a:schemeClr val="tx1">
                    <a:lumMod val="65000"/>
                    <a:lumOff val="35000"/>
                  </a:schemeClr>
                </a:solidFill>
              </a:rPr>
              <a:t>:</a:t>
            </a:r>
          </a:p>
          <a:p>
            <a:r>
              <a:rPr lang="en-US" sz="2400" dirty="0" smtClean="0">
                <a:solidFill>
                  <a:schemeClr val="tx1">
                    <a:lumMod val="65000"/>
                    <a:lumOff val="35000"/>
                  </a:schemeClr>
                </a:solidFill>
              </a:rPr>
              <a:t> </a:t>
            </a:r>
            <a:r>
              <a:rPr lang="en-US" sz="2400" dirty="0">
                <a:solidFill>
                  <a:schemeClr val="tx1">
                    <a:lumMod val="65000"/>
                    <a:lumOff val="35000"/>
                  </a:schemeClr>
                </a:solidFill>
              </a:rPr>
              <a:t>Engaged automatically when air pressure drops below a safe level</a:t>
            </a:r>
            <a:r>
              <a:rPr lang="en-US" sz="2400" dirty="0" smtClean="0">
                <a:solidFill>
                  <a:schemeClr val="tx1">
                    <a:lumMod val="65000"/>
                    <a:lumOff val="35000"/>
                  </a:schemeClr>
                </a:solidFill>
              </a:rPr>
              <a:t>.</a:t>
            </a:r>
          </a:p>
          <a:p>
            <a:endParaRPr lang="en-US" sz="2400" dirty="0">
              <a:solidFill>
                <a:schemeClr val="tx1">
                  <a:lumMod val="65000"/>
                  <a:lumOff val="35000"/>
                </a:schemeClr>
              </a:solidFill>
            </a:endParaRPr>
          </a:p>
          <a:p>
            <a:pPr marL="0" indent="0">
              <a:buNone/>
            </a:pPr>
            <a:r>
              <a:rPr lang="en-US" sz="2400" b="1" dirty="0" smtClean="0">
                <a:solidFill>
                  <a:schemeClr val="tx1">
                    <a:lumMod val="65000"/>
                    <a:lumOff val="35000"/>
                  </a:schemeClr>
                </a:solidFill>
              </a:rPr>
              <a:t>Spring </a:t>
            </a:r>
            <a:r>
              <a:rPr lang="en-US" sz="2400" b="1" dirty="0">
                <a:solidFill>
                  <a:schemeClr val="tx1">
                    <a:lumMod val="65000"/>
                    <a:lumOff val="35000"/>
                  </a:schemeClr>
                </a:solidFill>
              </a:rPr>
              <a:t>Brakes</a:t>
            </a:r>
            <a:r>
              <a:rPr lang="en-US" sz="2400" b="1" dirty="0" smtClean="0">
                <a:solidFill>
                  <a:schemeClr val="tx1">
                    <a:lumMod val="65000"/>
                    <a:lumOff val="35000"/>
                  </a:schemeClr>
                </a:solidFill>
              </a:rPr>
              <a:t>:</a:t>
            </a:r>
          </a:p>
          <a:p>
            <a:r>
              <a:rPr lang="en-US" sz="2400" dirty="0" smtClean="0">
                <a:solidFill>
                  <a:schemeClr val="tx1">
                    <a:lumMod val="65000"/>
                    <a:lumOff val="35000"/>
                  </a:schemeClr>
                </a:solidFill>
              </a:rPr>
              <a:t> </a:t>
            </a:r>
            <a:r>
              <a:rPr lang="en-US" sz="2400" dirty="0">
                <a:solidFill>
                  <a:schemeClr val="tx1">
                    <a:lumMod val="65000"/>
                    <a:lumOff val="35000"/>
                  </a:schemeClr>
                </a:solidFill>
              </a:rPr>
              <a:t>Use a large coil spring to hold brakes in place when parking or during emergency stops.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Inspection Procedure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Regular </a:t>
            </a:r>
            <a:r>
              <a:rPr lang="en-US" dirty="0">
                <a:solidFill>
                  <a:schemeClr val="tx1">
                    <a:lumMod val="65000"/>
                    <a:lumOff val="35000"/>
                  </a:schemeClr>
                </a:solidFill>
              </a:rPr>
              <a:t>inspections ensure that air brake systems function correctly and prevent dangerous failures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Pre-Trip </a:t>
            </a:r>
            <a:r>
              <a:rPr lang="en-US" dirty="0">
                <a:solidFill>
                  <a:schemeClr val="tx1">
                    <a:lumMod val="65000"/>
                    <a:lumOff val="35000"/>
                  </a:schemeClr>
                </a:solidFill>
              </a:rPr>
              <a:t>Inspection</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Check </a:t>
            </a:r>
            <a:r>
              <a:rPr lang="en-US" dirty="0">
                <a:solidFill>
                  <a:schemeClr val="tx1">
                    <a:lumMod val="65000"/>
                    <a:lumOff val="35000"/>
                  </a:schemeClr>
                </a:solidFill>
              </a:rPr>
              <a:t>air compressor operation and reservoir pressure levels.</a:t>
            </a:r>
          </a:p>
          <a:p>
            <a:r>
              <a:rPr lang="en-US" dirty="0" smtClean="0">
                <a:solidFill>
                  <a:schemeClr val="tx1">
                    <a:lumMod val="65000"/>
                    <a:lumOff val="35000"/>
                  </a:schemeClr>
                </a:solidFill>
              </a:rPr>
              <a:t>Inspect </a:t>
            </a:r>
            <a:r>
              <a:rPr lang="en-US" dirty="0">
                <a:solidFill>
                  <a:schemeClr val="tx1">
                    <a:lumMod val="65000"/>
                    <a:lumOff val="35000"/>
                  </a:schemeClr>
                </a:solidFill>
              </a:rPr>
              <a:t>hoses and lines for leaks, cracks, or </a:t>
            </a:r>
            <a:r>
              <a:rPr lang="en-US" dirty="0" smtClean="0">
                <a:solidFill>
                  <a:schemeClr val="tx1">
                    <a:lumMod val="65000"/>
                    <a:lumOff val="35000"/>
                  </a:schemeClr>
                </a:solidFill>
              </a:rPr>
              <a:t>wear.</a:t>
            </a:r>
          </a:p>
          <a:p>
            <a:r>
              <a:rPr lang="en-US" dirty="0" smtClean="0">
                <a:solidFill>
                  <a:schemeClr val="tx1">
                    <a:lumMod val="65000"/>
                    <a:lumOff val="35000"/>
                  </a:schemeClr>
                </a:solidFill>
              </a:rPr>
              <a:t>Test </a:t>
            </a:r>
            <a:r>
              <a:rPr lang="en-US" dirty="0">
                <a:solidFill>
                  <a:schemeClr val="tx1">
                    <a:lumMod val="65000"/>
                    <a:lumOff val="35000"/>
                  </a:schemeClr>
                </a:solidFill>
              </a:rPr>
              <a:t>brake application to ensure proper response.</a:t>
            </a:r>
          </a:p>
          <a:p>
            <a:pPr marL="0" indent="0">
              <a:buNone/>
            </a:pPr>
            <a:r>
              <a:rPr lang="en-US" dirty="0" smtClean="0">
                <a:solidFill>
                  <a:schemeClr val="tx1">
                    <a:lumMod val="65000"/>
                    <a:lumOff val="35000"/>
                  </a:schemeClr>
                </a:solidFill>
              </a:rPr>
              <a:t>  </a:t>
            </a:r>
          </a:p>
          <a:p>
            <a:pPr marL="0" indent="0">
              <a:buNone/>
            </a:pPr>
            <a:r>
              <a:rPr lang="en-US" dirty="0" smtClean="0">
                <a:solidFill>
                  <a:schemeClr val="tx1">
                    <a:lumMod val="65000"/>
                    <a:lumOff val="35000"/>
                  </a:schemeClr>
                </a:solidFill>
              </a:rPr>
              <a:t>In-Route Inspection:</a:t>
            </a:r>
          </a:p>
          <a:p>
            <a:r>
              <a:rPr lang="en-US" dirty="0" smtClean="0">
                <a:solidFill>
                  <a:schemeClr val="tx1">
                    <a:lumMod val="65000"/>
                    <a:lumOff val="35000"/>
                  </a:schemeClr>
                </a:solidFill>
              </a:rPr>
              <a:t>Monitor </a:t>
            </a:r>
            <a:r>
              <a:rPr lang="en-US" dirty="0">
                <a:solidFill>
                  <a:schemeClr val="tx1">
                    <a:lumMod val="65000"/>
                    <a:lumOff val="35000"/>
                  </a:schemeClr>
                </a:solidFill>
              </a:rPr>
              <a:t>air pressure gauge to ensure it stays within the normal range (typically 90-120 PSI).</a:t>
            </a:r>
          </a:p>
          <a:p>
            <a:r>
              <a:rPr lang="en-US" dirty="0" smtClean="0">
                <a:solidFill>
                  <a:schemeClr val="tx1">
                    <a:lumMod val="65000"/>
                    <a:lumOff val="35000"/>
                  </a:schemeClr>
                </a:solidFill>
              </a:rPr>
              <a:t>Listen </a:t>
            </a:r>
            <a:r>
              <a:rPr lang="en-US" dirty="0">
                <a:solidFill>
                  <a:schemeClr val="tx1">
                    <a:lumMod val="65000"/>
                    <a:lumOff val="35000"/>
                  </a:schemeClr>
                </a:solidFill>
              </a:rPr>
              <a:t>for air leaks and check for unusual braking response.</a:t>
            </a:r>
          </a:p>
          <a:p>
            <a:r>
              <a:rPr lang="en-US" dirty="0" smtClean="0">
                <a:solidFill>
                  <a:schemeClr val="tx1">
                    <a:lumMod val="65000"/>
                    <a:lumOff val="35000"/>
                  </a:schemeClr>
                </a:solidFill>
              </a:rPr>
              <a:t>Ensure </a:t>
            </a:r>
            <a:r>
              <a:rPr lang="en-US" dirty="0">
                <a:solidFill>
                  <a:schemeClr val="tx1">
                    <a:lumMod val="65000"/>
                    <a:lumOff val="35000"/>
                  </a:schemeClr>
                </a:solidFill>
              </a:rPr>
              <a:t>proper function of emergency and parking brakes</a:t>
            </a: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Air Brake Test</a:t>
            </a:r>
            <a:endParaRPr sz="3600" dirty="0"/>
          </a:p>
        </p:txBody>
      </p:sp>
      <p:sp>
        <p:nvSpPr>
          <p:cNvPr id="3" name="Content Placeholder 2"/>
          <p:cNvSpPr>
            <a:spLocks noGrp="1"/>
          </p:cNvSpPr>
          <p:nvPr>
            <p:ph idx="1"/>
          </p:nvPr>
        </p:nvSpPr>
        <p:spPr>
          <a:xfrm>
            <a:off x="457200" y="1417638"/>
            <a:ext cx="8229600" cy="4525963"/>
          </a:xfrm>
        </p:spPr>
        <p:txBody>
          <a:bodyPr>
            <a:normAutofit fontScale="70000" lnSpcReduction="20000"/>
          </a:bodyPr>
          <a:lstStyle/>
          <a:p>
            <a:pPr marL="0" indent="0">
              <a:buNone/>
            </a:pPr>
            <a:r>
              <a:rPr lang="en-US" dirty="0" smtClean="0">
                <a:solidFill>
                  <a:schemeClr val="tx1">
                    <a:lumMod val="65000"/>
                    <a:lumOff val="35000"/>
                  </a:schemeClr>
                </a:solidFill>
              </a:rPr>
              <a:t>A </a:t>
            </a:r>
            <a:r>
              <a:rPr lang="en-US" dirty="0">
                <a:solidFill>
                  <a:schemeClr val="tx1">
                    <a:lumMod val="65000"/>
                    <a:lumOff val="35000"/>
                  </a:schemeClr>
                </a:solidFill>
              </a:rPr>
              <a:t>CDL holder must be able to conduct an air brake test to verify system performance</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Performing </a:t>
            </a:r>
            <a:r>
              <a:rPr lang="en-US" dirty="0">
                <a:solidFill>
                  <a:schemeClr val="tx1">
                    <a:lumMod val="65000"/>
                    <a:lumOff val="35000"/>
                  </a:schemeClr>
                </a:solidFill>
              </a:rPr>
              <a:t>the Leak Rate Test</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Fully </a:t>
            </a:r>
            <a:r>
              <a:rPr lang="en-US" dirty="0">
                <a:solidFill>
                  <a:schemeClr val="tx1">
                    <a:lumMod val="65000"/>
                    <a:lumOff val="35000"/>
                  </a:schemeClr>
                </a:solidFill>
              </a:rPr>
              <a:t>charge the air system and turn off the engine.</a:t>
            </a:r>
          </a:p>
          <a:p>
            <a:r>
              <a:rPr lang="en-US" dirty="0" smtClean="0">
                <a:solidFill>
                  <a:schemeClr val="tx1">
                    <a:lumMod val="65000"/>
                    <a:lumOff val="35000"/>
                  </a:schemeClr>
                </a:solidFill>
              </a:rPr>
              <a:t>Release </a:t>
            </a:r>
            <a:r>
              <a:rPr lang="en-US" dirty="0">
                <a:solidFill>
                  <a:schemeClr val="tx1">
                    <a:lumMod val="65000"/>
                    <a:lumOff val="35000"/>
                  </a:schemeClr>
                </a:solidFill>
              </a:rPr>
              <a:t>the parking brake and monitor the air pressure drop (should not exceed 3 PSI per minute in a single vehicle or 4 PSI per minute in a combination vehicle</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Understanding </a:t>
            </a:r>
            <a:r>
              <a:rPr lang="en-US" dirty="0">
                <a:solidFill>
                  <a:schemeClr val="tx1">
                    <a:lumMod val="65000"/>
                    <a:lumOff val="35000"/>
                  </a:schemeClr>
                </a:solidFill>
              </a:rPr>
              <a:t>Low Air Pressure Warning Systems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Vehicles </a:t>
            </a:r>
            <a:r>
              <a:rPr lang="en-US" dirty="0">
                <a:solidFill>
                  <a:schemeClr val="tx1">
                    <a:lumMod val="65000"/>
                    <a:lumOff val="35000"/>
                  </a:schemeClr>
                </a:solidFill>
              </a:rPr>
              <a:t>are equipped with a warning signal (light or buzzer) that activates when pressure drops below 60 PSI.</a:t>
            </a:r>
          </a:p>
          <a:p>
            <a:r>
              <a:rPr lang="en-US" dirty="0" smtClean="0">
                <a:solidFill>
                  <a:schemeClr val="tx1">
                    <a:lumMod val="65000"/>
                    <a:lumOff val="35000"/>
                  </a:schemeClr>
                </a:solidFill>
              </a:rPr>
              <a:t>Spring </a:t>
            </a:r>
            <a:r>
              <a:rPr lang="en-US" dirty="0">
                <a:solidFill>
                  <a:schemeClr val="tx1">
                    <a:lumMod val="65000"/>
                    <a:lumOff val="35000"/>
                  </a:schemeClr>
                </a:solidFill>
              </a:rPr>
              <a:t>brakes engage automatically if pressure falls below 20-45 PSI.</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Preventing Failures</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Proper </a:t>
            </a:r>
            <a:r>
              <a:rPr lang="en-US" dirty="0">
                <a:solidFill>
                  <a:schemeClr val="tx1">
                    <a:lumMod val="65000"/>
                    <a:lumOff val="35000"/>
                  </a:schemeClr>
                </a:solidFill>
              </a:rPr>
              <a:t>maintenance and correct braking techniques help prevent air brake failures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Regular </a:t>
            </a:r>
            <a:r>
              <a:rPr lang="en-US" dirty="0">
                <a:solidFill>
                  <a:schemeClr val="tx1">
                    <a:lumMod val="65000"/>
                    <a:lumOff val="35000"/>
                  </a:schemeClr>
                </a:solidFill>
              </a:rPr>
              <a:t>Maintenance</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Drain </a:t>
            </a:r>
            <a:r>
              <a:rPr lang="en-US" dirty="0">
                <a:solidFill>
                  <a:schemeClr val="tx1">
                    <a:lumMod val="65000"/>
                    <a:lumOff val="35000"/>
                  </a:schemeClr>
                </a:solidFill>
              </a:rPr>
              <a:t>air tanks daily to remove moisture and prevent </a:t>
            </a:r>
            <a:r>
              <a:rPr lang="en-US" dirty="0" smtClean="0">
                <a:solidFill>
                  <a:schemeClr val="tx1">
                    <a:lumMod val="65000"/>
                    <a:lumOff val="35000"/>
                  </a:schemeClr>
                </a:solidFill>
              </a:rPr>
              <a:t>freezing.</a:t>
            </a:r>
          </a:p>
          <a:p>
            <a:r>
              <a:rPr lang="en-US" dirty="0" smtClean="0">
                <a:solidFill>
                  <a:schemeClr val="tx1">
                    <a:lumMod val="65000"/>
                    <a:lumOff val="35000"/>
                  </a:schemeClr>
                </a:solidFill>
              </a:rPr>
              <a:t>Replace </a:t>
            </a:r>
            <a:r>
              <a:rPr lang="en-US" dirty="0">
                <a:solidFill>
                  <a:schemeClr val="tx1">
                    <a:lumMod val="65000"/>
                    <a:lumOff val="35000"/>
                  </a:schemeClr>
                </a:solidFill>
              </a:rPr>
              <a:t>worn-out hoses and fittings to prevent leaks.</a:t>
            </a:r>
          </a:p>
          <a:p>
            <a:r>
              <a:rPr lang="en-US" dirty="0" smtClean="0">
                <a:solidFill>
                  <a:schemeClr val="tx1">
                    <a:lumMod val="65000"/>
                    <a:lumOff val="35000"/>
                  </a:schemeClr>
                </a:solidFill>
              </a:rPr>
              <a:t>Ensure </a:t>
            </a:r>
            <a:r>
              <a:rPr lang="en-US" dirty="0">
                <a:solidFill>
                  <a:schemeClr val="tx1">
                    <a:lumMod val="65000"/>
                    <a:lumOff val="35000"/>
                  </a:schemeClr>
                </a:solidFill>
              </a:rPr>
              <a:t>air dryers function properly to reduce moisture in the </a:t>
            </a:r>
            <a:r>
              <a:rPr lang="en-US" dirty="0" smtClean="0">
                <a:solidFill>
                  <a:schemeClr val="tx1">
                    <a:lumMod val="65000"/>
                    <a:lumOff val="35000"/>
                  </a:schemeClr>
                </a:solidFill>
              </a:rPr>
              <a:t>system.</a:t>
            </a:r>
          </a:p>
          <a:p>
            <a:endParaRPr lang="en-US" dirty="0" smtClean="0">
              <a:solidFill>
                <a:schemeClr val="tx1">
                  <a:lumMod val="65000"/>
                  <a:lumOff val="35000"/>
                </a:schemeClr>
              </a:solidFill>
            </a:endParaRPr>
          </a:p>
          <a:p>
            <a:pPr marL="0" indent="0">
              <a:buNone/>
            </a:pPr>
            <a:r>
              <a:rPr lang="en-US" dirty="0" smtClean="0">
                <a:solidFill>
                  <a:schemeClr val="tx1">
                    <a:lumMod val="65000"/>
                    <a:lumOff val="35000"/>
                  </a:schemeClr>
                </a:solidFill>
              </a:rPr>
              <a:t>Proper </a:t>
            </a:r>
            <a:r>
              <a:rPr lang="en-US" dirty="0">
                <a:solidFill>
                  <a:schemeClr val="tx1">
                    <a:lumMod val="65000"/>
                    <a:lumOff val="35000"/>
                  </a:schemeClr>
                </a:solidFill>
              </a:rPr>
              <a:t>Braking Techniques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Avoid </a:t>
            </a:r>
            <a:r>
              <a:rPr lang="en-US" dirty="0">
                <a:solidFill>
                  <a:schemeClr val="tx1">
                    <a:lumMod val="65000"/>
                    <a:lumOff val="35000"/>
                  </a:schemeClr>
                </a:solidFill>
              </a:rPr>
              <a:t>excessive braking to prevent overheating and brake fade.</a:t>
            </a:r>
          </a:p>
          <a:p>
            <a:r>
              <a:rPr lang="en-US" dirty="0">
                <a:solidFill>
                  <a:schemeClr val="tx1">
                    <a:lumMod val="65000"/>
                    <a:lumOff val="35000"/>
                  </a:schemeClr>
                </a:solidFill>
              </a:rPr>
              <a:t>  </a:t>
            </a:r>
            <a:r>
              <a:rPr lang="en-US" dirty="0" smtClean="0">
                <a:solidFill>
                  <a:schemeClr val="tx1">
                    <a:lumMod val="65000"/>
                    <a:lumOff val="35000"/>
                  </a:schemeClr>
                </a:solidFill>
              </a:rPr>
              <a:t>Use </a:t>
            </a:r>
            <a:r>
              <a:rPr lang="en-US" dirty="0">
                <a:solidFill>
                  <a:schemeClr val="tx1">
                    <a:lumMod val="65000"/>
                    <a:lumOff val="35000"/>
                  </a:schemeClr>
                </a:solidFill>
              </a:rPr>
              <a:t>controlled braking or stab braking techniques when necessary.</a:t>
            </a:r>
          </a:p>
          <a:p>
            <a:r>
              <a:rPr lang="en-US" dirty="0">
                <a:solidFill>
                  <a:schemeClr val="tx1">
                    <a:lumMod val="65000"/>
                    <a:lumOff val="35000"/>
                  </a:schemeClr>
                </a:solidFill>
              </a:rPr>
              <a:t>  </a:t>
            </a:r>
            <a:r>
              <a:rPr lang="en-US" dirty="0" smtClean="0">
                <a:solidFill>
                  <a:schemeClr val="tx1">
                    <a:lumMod val="65000"/>
                    <a:lumOff val="35000"/>
                  </a:schemeClr>
                </a:solidFill>
              </a:rPr>
              <a:t>Keep </a:t>
            </a:r>
            <a:r>
              <a:rPr lang="en-US" dirty="0">
                <a:solidFill>
                  <a:schemeClr val="tx1">
                    <a:lumMod val="65000"/>
                    <a:lumOff val="35000"/>
                  </a:schemeClr>
                </a:solidFill>
              </a:rPr>
              <a:t>a safe following distance to reduce the need for sudden stops.</a:t>
            </a:r>
          </a:p>
          <a:p>
            <a:endParaRPr lang="en-US" dirty="0">
              <a:solidFill>
                <a:schemeClr val="tx1">
                  <a:lumMod val="65000"/>
                  <a:lumOff val="35000"/>
                </a:schemeClr>
              </a:solidFill>
            </a:endParaRP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Air </a:t>
            </a:r>
            <a:r>
              <a:rPr lang="en-US" sz="3600" dirty="0"/>
              <a:t>Brake System Operation</a:t>
            </a:r>
            <a:endParaRPr sz="3600" dirty="0"/>
          </a:p>
        </p:txBody>
      </p:sp>
      <p:sp>
        <p:nvSpPr>
          <p:cNvPr id="3" name="Content Placeholder 2"/>
          <p:cNvSpPr>
            <a:spLocks noGrp="1"/>
          </p:cNvSpPr>
          <p:nvPr>
            <p:ph idx="1"/>
          </p:nvPr>
        </p:nvSpPr>
        <p:spPr/>
        <p:txBody>
          <a:bodyPr>
            <a:normAutofit/>
          </a:bodyPr>
          <a:lstStyle/>
          <a:p>
            <a:r>
              <a:rPr lang="en-US" sz="2600" dirty="0">
                <a:solidFill>
                  <a:schemeClr val="tx1">
                    <a:lumMod val="65000"/>
                    <a:lumOff val="35000"/>
                  </a:schemeClr>
                </a:solidFill>
              </a:rPr>
              <a:t>Applying the Brakes: Pressing the brake pedal increases air pressure in the brake chambers, pushing the diaphragm and activating the brakes.</a:t>
            </a:r>
          </a:p>
          <a:p>
            <a:endParaRPr lang="en-US" sz="2600" dirty="0">
              <a:solidFill>
                <a:schemeClr val="tx1">
                  <a:lumMod val="65000"/>
                  <a:lumOff val="35000"/>
                </a:schemeClr>
              </a:solidFill>
            </a:endParaRPr>
          </a:p>
          <a:p>
            <a:r>
              <a:rPr lang="en-US" sz="2600" dirty="0">
                <a:solidFill>
                  <a:schemeClr val="tx1">
                    <a:lumMod val="65000"/>
                    <a:lumOff val="35000"/>
                  </a:schemeClr>
                </a:solidFill>
              </a:rPr>
              <a:t>Releasing the Brakes: Releasing the pedal decreases air pressure, allowing return springs to disengage the brakes.</a:t>
            </a:r>
          </a:p>
          <a:p>
            <a:endParaRPr lang="en-US" sz="2600" dirty="0">
              <a:solidFill>
                <a:schemeClr val="tx1">
                  <a:lumMod val="65000"/>
                  <a:lumOff val="35000"/>
                </a:schemeClr>
              </a:solidFill>
            </a:endParaRPr>
          </a:p>
          <a:p>
            <a:r>
              <a:rPr lang="en-US" sz="2600" dirty="0">
                <a:solidFill>
                  <a:schemeClr val="tx1">
                    <a:lumMod val="65000"/>
                    <a:lumOff val="35000"/>
                  </a:schemeClr>
                </a:solidFill>
              </a:rPr>
              <a:t>Emergency Braking: In case of significant air loss, spring brakes automatically engage to stop the vehicle.</a:t>
            </a:r>
          </a:p>
          <a:p>
            <a:endParaRPr lang="en-US" dirty="0">
              <a:solidFill>
                <a:schemeClr val="tx1">
                  <a:lumMod val="65000"/>
                  <a:lumOff val="35000"/>
                </a:schemeClr>
              </a:solidFill>
            </a:endParaRP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85614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fontScale="90000"/>
          </a:bodyPr>
          <a:lstStyle/>
          <a:p>
            <a:pPr algn="l"/>
            <a:r>
              <a:rPr lang="en-US" dirty="0" smtClean="0"/>
              <a:t/>
            </a:r>
            <a:br>
              <a:rPr lang="en-US" dirty="0" smtClean="0"/>
            </a:br>
            <a:r>
              <a:rPr lang="en-US" sz="4000" dirty="0" smtClean="0"/>
              <a:t>Introducing Truck driving</a:t>
            </a:r>
            <a:endParaRPr sz="4000" dirty="0"/>
          </a:p>
        </p:txBody>
      </p:sp>
      <p:sp>
        <p:nvSpPr>
          <p:cNvPr id="3" name="Content Placeholder 2"/>
          <p:cNvSpPr>
            <a:spLocks noGrp="1"/>
          </p:cNvSpPr>
          <p:nvPr>
            <p:ph idx="1"/>
          </p:nvPr>
        </p:nvSpPr>
        <p:spPr/>
        <p:txBody>
          <a:bodyPr/>
          <a:lstStyle/>
          <a:p>
            <a:pPr marL="0" indent="0">
              <a:buNone/>
            </a:pPr>
            <a:r>
              <a:rPr lang="en-US" sz="2400" dirty="0">
                <a:solidFill>
                  <a:schemeClr val="tx1">
                    <a:lumMod val="65000"/>
                    <a:lumOff val="35000"/>
                  </a:schemeClr>
                </a:solidFill>
              </a:rPr>
              <a:t>General knowledge in truck driving includes understanding fundamental driving concepts, industry regulations, safety practices, and the responsibilities of a commercial driver. </a:t>
            </a:r>
            <a:endParaRPr lang="en-US" sz="2400" dirty="0" smtClean="0">
              <a:solidFill>
                <a:schemeClr val="tx1">
                  <a:lumMod val="65000"/>
                  <a:lumOff val="35000"/>
                </a:schemeClr>
              </a:solidFill>
            </a:endParaRPr>
          </a:p>
          <a:p>
            <a:pPr marL="0" indent="0">
              <a:buNone/>
            </a:pP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This </a:t>
            </a:r>
            <a:r>
              <a:rPr lang="en-US" sz="2400" dirty="0">
                <a:solidFill>
                  <a:schemeClr val="tx1">
                    <a:lumMod val="65000"/>
                    <a:lumOff val="35000"/>
                  </a:schemeClr>
                </a:solidFill>
              </a:rPr>
              <a:t>knowledge is essential for ensuring safe and efficient transportation of goods while complying with legal and regulatory requirements.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Summary</a:t>
            </a:r>
            <a:endParaRPr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65000"/>
                    <a:lumOff val="35000"/>
                  </a:schemeClr>
                </a:solidFill>
              </a:rPr>
              <a:t>I</a:t>
            </a:r>
            <a:r>
              <a:rPr lang="en-US" sz="2400" dirty="0" smtClean="0">
                <a:solidFill>
                  <a:schemeClr val="tx1">
                    <a:lumMod val="65000"/>
                    <a:lumOff val="35000"/>
                  </a:schemeClr>
                </a:solidFill>
              </a:rPr>
              <a:t>n-depth </a:t>
            </a:r>
            <a:r>
              <a:rPr lang="en-US" sz="2400" dirty="0">
                <a:solidFill>
                  <a:schemeClr val="tx1">
                    <a:lumMod val="65000"/>
                    <a:lumOff val="35000"/>
                  </a:schemeClr>
                </a:solidFill>
              </a:rPr>
              <a:t>training on air brake systems, including how they function, how to inspect </a:t>
            </a:r>
            <a:r>
              <a:rPr lang="en-US" sz="2400" dirty="0" smtClean="0">
                <a:solidFill>
                  <a:schemeClr val="tx1">
                    <a:lumMod val="65000"/>
                    <a:lumOff val="35000"/>
                  </a:schemeClr>
                </a:solidFill>
              </a:rPr>
              <a:t>them,</a:t>
            </a:r>
          </a:p>
          <a:p>
            <a:pPr>
              <a:buFont typeface="Wingdings" panose="05000000000000000000" pitchFamily="2" charset="2"/>
              <a:buChar char="ü"/>
            </a:pPr>
            <a:r>
              <a:rPr lang="en-US" sz="2400" dirty="0" smtClean="0">
                <a:solidFill>
                  <a:schemeClr val="tx1">
                    <a:lumMod val="65000"/>
                    <a:lumOff val="35000"/>
                  </a:schemeClr>
                </a:solidFill>
              </a:rPr>
              <a:t>how </a:t>
            </a:r>
            <a:r>
              <a:rPr lang="en-US" sz="2400" dirty="0">
                <a:solidFill>
                  <a:schemeClr val="tx1">
                    <a:lumMod val="65000"/>
                    <a:lumOff val="35000"/>
                  </a:schemeClr>
                </a:solidFill>
              </a:rPr>
              <a:t>to prevent failures.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Covers </a:t>
            </a:r>
            <a:r>
              <a:rPr lang="en-US" sz="2400" dirty="0">
                <a:solidFill>
                  <a:schemeClr val="tx1">
                    <a:lumMod val="65000"/>
                    <a:lumOff val="35000"/>
                  </a:schemeClr>
                </a:solidFill>
              </a:rPr>
              <a:t>the air brake test required for CDL holder</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Combination Vehicles</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Objectives:</a:t>
            </a:r>
            <a:br>
              <a:rPr lang="en-US" sz="2400" dirty="0" smtClean="0">
                <a:solidFill>
                  <a:schemeClr val="tx1">
                    <a:lumMod val="65000"/>
                    <a:lumOff val="35000"/>
                  </a:schemeClr>
                </a:solidFill>
              </a:rPr>
            </a:br>
            <a:endParaRPr lang="en-US" sz="2400" dirty="0">
              <a:solidFill>
                <a:schemeClr val="tx1">
                  <a:lumMod val="65000"/>
                  <a:lumOff val="35000"/>
                </a:schemeClr>
              </a:solidFill>
            </a:endParaRPr>
          </a:p>
          <a:p>
            <a:r>
              <a:rPr lang="en-US" sz="2400" dirty="0" smtClean="0">
                <a:solidFill>
                  <a:schemeClr val="tx1">
                    <a:lumMod val="65000"/>
                    <a:lumOff val="35000"/>
                  </a:schemeClr>
                </a:solidFill>
              </a:rPr>
              <a:t>Learn </a:t>
            </a:r>
            <a:r>
              <a:rPr lang="en-US" sz="2400" dirty="0">
                <a:solidFill>
                  <a:schemeClr val="tx1">
                    <a:lumMod val="65000"/>
                    <a:lumOff val="35000"/>
                  </a:schemeClr>
                </a:solidFill>
              </a:rPr>
              <a:t>about tractor-trailers and their operation.</a:t>
            </a: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coupling and uncoupling procedures.</a:t>
            </a:r>
          </a:p>
          <a:p>
            <a:r>
              <a:rPr lang="en-US" sz="2400" dirty="0" smtClean="0">
                <a:solidFill>
                  <a:schemeClr val="tx1">
                    <a:lumMod val="65000"/>
                    <a:lumOff val="35000"/>
                  </a:schemeClr>
                </a:solidFill>
              </a:rPr>
              <a:t>Recognize </a:t>
            </a:r>
            <a:r>
              <a:rPr lang="en-US" sz="2400" dirty="0">
                <a:solidFill>
                  <a:schemeClr val="tx1">
                    <a:lumMod val="65000"/>
                    <a:lumOff val="35000"/>
                  </a:schemeClr>
                </a:solidFill>
              </a:rPr>
              <a:t>weight distribution and handling challenges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Introducing Combination Vehicles</a:t>
            </a:r>
            <a:endParaRPr sz="3600" dirty="0"/>
          </a:p>
        </p:txBody>
      </p:sp>
      <p:sp>
        <p:nvSpPr>
          <p:cNvPr id="3" name="Content Placeholder 2"/>
          <p:cNvSpPr>
            <a:spLocks noGrp="1"/>
          </p:cNvSpPr>
          <p:nvPr>
            <p:ph idx="1"/>
          </p:nvPr>
        </p:nvSpPr>
        <p:spPr/>
        <p:txBody>
          <a:bodyPr/>
          <a:lstStyle/>
          <a:p>
            <a:pPr marL="0" indent="0">
              <a:buNone/>
            </a:pPr>
            <a:r>
              <a:rPr lang="en-US" sz="2400" dirty="0">
                <a:solidFill>
                  <a:schemeClr val="tx1">
                    <a:lumMod val="65000"/>
                    <a:lumOff val="35000"/>
                  </a:schemeClr>
                </a:solidFill>
              </a:rPr>
              <a:t>Combination vehicles include trucks with trailers, such as tractor-trailers. </a:t>
            </a: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These </a:t>
            </a:r>
            <a:r>
              <a:rPr lang="en-US" sz="2400" dirty="0">
                <a:solidFill>
                  <a:schemeClr val="tx1">
                    <a:lumMod val="65000"/>
                    <a:lumOff val="35000"/>
                  </a:schemeClr>
                </a:solidFill>
              </a:rPr>
              <a:t>vehicles require special handling due to their size and articulation, making it essential for drivers to understand proper operation, weight distribution, and safety procedures.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Coupling &amp;</a:t>
            </a:r>
            <a:r>
              <a:rPr lang="en-US" sz="3600" dirty="0" smtClean="0"/>
              <a:t> </a:t>
            </a:r>
            <a:r>
              <a:rPr lang="en-US" sz="3600" dirty="0"/>
              <a:t>Uncoupling Procedures</a:t>
            </a:r>
            <a:endParaRPr sz="3600" dirty="0"/>
          </a:p>
        </p:txBody>
      </p:sp>
      <p:sp>
        <p:nvSpPr>
          <p:cNvPr id="3" name="Content Placeholder 2"/>
          <p:cNvSpPr>
            <a:spLocks noGrp="1"/>
          </p:cNvSpPr>
          <p:nvPr>
            <p:ph idx="1"/>
          </p:nvPr>
        </p:nvSpPr>
        <p:spPr/>
        <p:txBody>
          <a:bodyPr/>
          <a:lstStyle/>
          <a:p>
            <a:pPr marL="0" indent="0">
              <a:buNone/>
            </a:pPr>
            <a:r>
              <a:rPr lang="en-US" sz="2400" dirty="0">
                <a:solidFill>
                  <a:schemeClr val="tx1">
                    <a:lumMod val="75000"/>
                    <a:lumOff val="25000"/>
                  </a:schemeClr>
                </a:solidFill>
              </a:rPr>
              <a:t>Proper coupling and uncoupling of tractor-trailers are vital for safe operations. Incorrect procedures can lead to accidents, equipment damage, or cargo loss</a:t>
            </a:r>
            <a:r>
              <a:rPr lang="en-US" sz="2400" dirty="0" smtClean="0">
                <a:solidFill>
                  <a:schemeClr val="tx1">
                    <a:lumMod val="65000"/>
                    <a:lumOff val="35000"/>
                  </a:schemeClr>
                </a:solidFill>
              </a:rPr>
              <a:t>.</a:t>
            </a:r>
            <a:endParaRPr lang="en-US" sz="2400" dirty="0">
              <a:solidFill>
                <a:schemeClr val="tx1">
                  <a:lumMod val="65000"/>
                  <a:lumOff val="35000"/>
                </a:schemeClr>
              </a:solidFill>
            </a:endParaRP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757469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Coupling Procedure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solidFill>
                  <a:schemeClr val="tx1">
                    <a:lumMod val="75000"/>
                    <a:lumOff val="25000"/>
                  </a:schemeClr>
                </a:solidFill>
              </a:rPr>
              <a:t>1</a:t>
            </a:r>
            <a:r>
              <a:rPr lang="en-US" b="1" dirty="0">
                <a:solidFill>
                  <a:schemeClr val="tx1">
                    <a:lumMod val="75000"/>
                    <a:lumOff val="25000"/>
                  </a:schemeClr>
                </a:solidFill>
              </a:rPr>
              <a:t>. Inspect Fifth Wheel</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Ensure the fifth wheel is securely mounted, undamaged, and properly lubricated. Verify that the jaws are open and the locking mechanism is functional.</a:t>
            </a:r>
          </a:p>
          <a:p>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2. Inspect Trailer Kingpin and Area</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Check the trailer kingpin for damage or excessive wear. Ensure the area around the trailer is clear of obstacles.</a:t>
            </a:r>
          </a:p>
          <a:p>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3. Position Tractor</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Align the tractor directly in front of the trailer. Back up slowly, centering the kingpin with the fifth wheel. Stop just before contact.</a:t>
            </a:r>
          </a:p>
          <a:p>
            <a:pPr marL="0" indent="0">
              <a:buNone/>
            </a:pPr>
            <a:endParaRPr lang="en-US" dirty="0">
              <a:solidFill>
                <a:schemeClr val="tx1">
                  <a:lumMod val="75000"/>
                  <a:lumOff val="25000"/>
                </a:schemeClr>
              </a:solidFill>
            </a:endParaRP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Coupling Procedure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solidFill>
                  <a:schemeClr val="tx1">
                    <a:lumMod val="75000"/>
                    <a:lumOff val="25000"/>
                  </a:schemeClr>
                </a:solidFill>
              </a:rPr>
              <a:t>4. Secure Trailer</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Engage the trailer brakes to prevent movement during coupling.</a:t>
            </a:r>
          </a:p>
          <a:p>
            <a:pPr marL="0" indent="0">
              <a:buNone/>
            </a:pPr>
            <a:endParaRPr lang="en-US" b="1" dirty="0" smtClean="0">
              <a:solidFill>
                <a:schemeClr val="tx1">
                  <a:lumMod val="75000"/>
                  <a:lumOff val="25000"/>
                </a:schemeClr>
              </a:solidFill>
            </a:endParaRPr>
          </a:p>
          <a:p>
            <a:pPr marL="0" indent="0">
              <a:buNone/>
            </a:pPr>
            <a:r>
              <a:rPr lang="en-US" b="1" dirty="0" smtClean="0">
                <a:solidFill>
                  <a:schemeClr val="tx1">
                    <a:lumMod val="75000"/>
                    <a:lumOff val="25000"/>
                  </a:schemeClr>
                </a:solidFill>
              </a:rPr>
              <a:t>5</a:t>
            </a:r>
            <a:r>
              <a:rPr lang="en-US" b="1" dirty="0">
                <a:solidFill>
                  <a:schemeClr val="tx1">
                    <a:lumMod val="75000"/>
                    <a:lumOff val="25000"/>
                  </a:schemeClr>
                </a:solidFill>
              </a:rPr>
              <a:t>. Back Under Trailer</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Using the lowest reverse gear, back the tractor slowly under the trailer to avoid hitting the kingpin too hard. Stop when the kingpin is locked into the fifth wheel.</a:t>
            </a:r>
          </a:p>
          <a:p>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6. Check Connection Security</a:t>
            </a:r>
            <a:r>
              <a:rPr lang="en-US"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Perform a tug test by gently pulling forward with the trailer brakes engaged to ensure the fifth wheel jaws have locked onto the kingpin securely.</a:t>
            </a:r>
          </a:p>
          <a:p>
            <a:endParaRPr lang="en-US" dirty="0">
              <a:solidFill>
                <a:schemeClr val="tx1">
                  <a:lumMod val="75000"/>
                  <a:lumOff val="2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60353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Coupling Procedure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solidFill>
                  <a:schemeClr val="tx1">
                    <a:lumMod val="75000"/>
                    <a:lumOff val="25000"/>
                  </a:schemeClr>
                </a:solidFill>
              </a:rPr>
              <a:t>7</a:t>
            </a:r>
            <a:r>
              <a:rPr lang="en-US" b="1" dirty="0">
                <a:solidFill>
                  <a:schemeClr val="tx1">
                    <a:lumMod val="75000"/>
                    <a:lumOff val="25000"/>
                  </a:schemeClr>
                </a:solidFill>
              </a:rPr>
              <a:t>. Connect Air and Electrical Lines</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Attach the service and emergency air lines and the electrical cable between the tractor and trailer. Ensure all connections are secure and free from damage.</a:t>
            </a:r>
          </a:p>
          <a:p>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8. Raise Landing Gear</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Fully retract the landing gear to prevent damage during transit.</a:t>
            </a:r>
          </a:p>
          <a:p>
            <a:endParaRPr lang="en-US" dirty="0">
              <a:solidFill>
                <a:schemeClr val="tx1">
                  <a:lumMod val="75000"/>
                  <a:lumOff val="25000"/>
                </a:schemeClr>
              </a:solidFill>
            </a:endParaRPr>
          </a:p>
          <a:p>
            <a:pPr marL="0" indent="0">
              <a:buNone/>
            </a:pPr>
            <a:r>
              <a:rPr lang="en-US" b="1" dirty="0">
                <a:solidFill>
                  <a:schemeClr val="tx1">
                    <a:lumMod val="75000"/>
                    <a:lumOff val="25000"/>
                  </a:schemeClr>
                </a:solidFill>
              </a:rPr>
              <a:t>9. Final Inspection</a:t>
            </a:r>
            <a:r>
              <a:rPr lang="en-US" b="1" dirty="0" smtClean="0">
                <a:solidFill>
                  <a:schemeClr val="tx1">
                    <a:lumMod val="75000"/>
                    <a:lumOff val="25000"/>
                  </a:schemeClr>
                </a:solidFill>
              </a:rPr>
              <a:t>:</a:t>
            </a:r>
            <a:endParaRPr lang="en-US" dirty="0">
              <a:solidFill>
                <a:schemeClr val="tx1">
                  <a:lumMod val="75000"/>
                  <a:lumOff val="25000"/>
                </a:schemeClr>
              </a:solidFill>
            </a:endParaRPr>
          </a:p>
          <a:p>
            <a:r>
              <a:rPr lang="en-US" dirty="0">
                <a:solidFill>
                  <a:schemeClr val="tx1">
                    <a:lumMod val="75000"/>
                    <a:lumOff val="25000"/>
                  </a:schemeClr>
                </a:solidFill>
              </a:rPr>
              <a:t>Walk around the vehicle to verify all connections are secure, lights are functioning, and there are no visible issues</a:t>
            </a: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2692462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Uncoupling Procedure</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solidFill>
                  <a:schemeClr val="tx1">
                    <a:lumMod val="65000"/>
                    <a:lumOff val="35000"/>
                  </a:schemeClr>
                </a:solidFill>
              </a:rPr>
              <a:t>1</a:t>
            </a:r>
            <a:r>
              <a:rPr lang="en-US" b="1" dirty="0">
                <a:solidFill>
                  <a:schemeClr val="tx1">
                    <a:lumMod val="65000"/>
                    <a:lumOff val="35000"/>
                  </a:schemeClr>
                </a:solidFill>
              </a:rPr>
              <a:t>. Position Vehicle</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Park on level ground and apply both tractor and trailer parking brakes.</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2. Lower Landing Gear</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Extend the landing gear until it makes firm contact with the ground. In low gear, turn the crank a few extra times to lift some weight off the tractor.</a:t>
            </a:r>
          </a:p>
          <a:p>
            <a:pPr marL="0" indent="0">
              <a:buNone/>
            </a:pPr>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3. Disconnect Air and Electrical Lines</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Detach the air lines and electrical cable, securing them to the tractor to prevent damage.</a:t>
            </a:r>
          </a:p>
          <a:p>
            <a:pPr marL="0" indent="0">
              <a:buNone/>
            </a:pP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174109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Uncoupling Procedure</a:t>
            </a:r>
            <a:endParaRPr sz="3600"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solidFill>
                  <a:schemeClr val="tx1">
                    <a:lumMod val="65000"/>
                    <a:lumOff val="35000"/>
                  </a:schemeClr>
                </a:solidFill>
              </a:rPr>
              <a:t>4. Unlock Fifth Wheel</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Pull the fifth wheel release handle to disengage the locking mechanism.</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5. Pull Tractor Forward</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Slowly move the tractor forward until the fifth wheel is clear of the trailer kingpin.</a:t>
            </a:r>
          </a:p>
          <a:p>
            <a:endParaRPr lang="en-US" dirty="0">
              <a:solidFill>
                <a:schemeClr val="tx1">
                  <a:lumMod val="65000"/>
                  <a:lumOff val="35000"/>
                </a:schemeClr>
              </a:solidFill>
            </a:endParaRPr>
          </a:p>
          <a:p>
            <a:pPr marL="0" indent="0">
              <a:buNone/>
            </a:pPr>
            <a:r>
              <a:rPr lang="en-US" b="1" dirty="0">
                <a:solidFill>
                  <a:schemeClr val="tx1">
                    <a:lumMod val="65000"/>
                    <a:lumOff val="35000"/>
                  </a:schemeClr>
                </a:solidFill>
              </a:rPr>
              <a:t>6. Secure Tractor</a:t>
            </a:r>
            <a:r>
              <a:rPr lang="en-US" b="1"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Apply the tractor parking brake and conduct a final inspection to ensure the trailer is stable and the area is clear.</a:t>
            </a:r>
          </a:p>
          <a:p>
            <a:pPr marL="0" indent="0">
              <a:buNone/>
            </a:pP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215809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Weight Distribution</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Proper </a:t>
            </a:r>
            <a:r>
              <a:rPr lang="en-US" dirty="0">
                <a:solidFill>
                  <a:schemeClr val="tx1">
                    <a:lumMod val="65000"/>
                    <a:lumOff val="35000"/>
                  </a:schemeClr>
                </a:solidFill>
              </a:rPr>
              <a:t>weight distribution is essential for maintaining vehicle stability and control</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Load Balancing:</a:t>
            </a:r>
            <a:endParaRPr lang="en-US" dirty="0">
              <a:solidFill>
                <a:schemeClr val="tx1">
                  <a:lumMod val="65000"/>
                  <a:lumOff val="35000"/>
                </a:schemeClr>
              </a:solidFill>
            </a:endParaRPr>
          </a:p>
          <a:p>
            <a:r>
              <a:rPr lang="en-US" dirty="0" smtClean="0">
                <a:solidFill>
                  <a:schemeClr val="tx1">
                    <a:lumMod val="65000"/>
                    <a:lumOff val="35000"/>
                  </a:schemeClr>
                </a:solidFill>
              </a:rPr>
              <a:t>Evenly </a:t>
            </a:r>
            <a:r>
              <a:rPr lang="en-US" dirty="0">
                <a:solidFill>
                  <a:schemeClr val="tx1">
                    <a:lumMod val="65000"/>
                    <a:lumOff val="35000"/>
                  </a:schemeClr>
                </a:solidFill>
              </a:rPr>
              <a:t>distribute weight across axles to prevent overloading.</a:t>
            </a:r>
          </a:p>
          <a:p>
            <a:r>
              <a:rPr lang="en-US" dirty="0" smtClean="0">
                <a:solidFill>
                  <a:schemeClr val="tx1">
                    <a:lumMod val="65000"/>
                    <a:lumOff val="35000"/>
                  </a:schemeClr>
                </a:solidFill>
              </a:rPr>
              <a:t>Ensure </a:t>
            </a:r>
            <a:r>
              <a:rPr lang="en-US" dirty="0">
                <a:solidFill>
                  <a:schemeClr val="tx1">
                    <a:lumMod val="65000"/>
                    <a:lumOff val="35000"/>
                  </a:schemeClr>
                </a:solidFill>
              </a:rPr>
              <a:t>cargo is secured to prevent shifting during transit</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Effects </a:t>
            </a:r>
            <a:r>
              <a:rPr lang="en-US" dirty="0">
                <a:solidFill>
                  <a:schemeClr val="tx1">
                    <a:lumMod val="65000"/>
                    <a:lumOff val="35000"/>
                  </a:schemeClr>
                </a:solidFill>
              </a:rPr>
              <a:t>on Braking and Stability</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Poorly </a:t>
            </a:r>
            <a:r>
              <a:rPr lang="en-US" dirty="0">
                <a:solidFill>
                  <a:schemeClr val="tx1">
                    <a:lumMod val="65000"/>
                    <a:lumOff val="35000"/>
                  </a:schemeClr>
                </a:solidFill>
              </a:rPr>
              <a:t>distributed weight can cause uneven braking and loss of control.</a:t>
            </a:r>
          </a:p>
          <a:p>
            <a:r>
              <a:rPr lang="en-US" dirty="0" smtClean="0">
                <a:solidFill>
                  <a:schemeClr val="tx1">
                    <a:lumMod val="65000"/>
                    <a:lumOff val="35000"/>
                  </a:schemeClr>
                </a:solidFill>
              </a:rPr>
              <a:t>Overloaded </a:t>
            </a:r>
            <a:r>
              <a:rPr lang="en-US" dirty="0">
                <a:solidFill>
                  <a:schemeClr val="tx1">
                    <a:lumMod val="65000"/>
                    <a:lumOff val="35000"/>
                  </a:schemeClr>
                </a:solidFill>
              </a:rPr>
              <a:t>axles can lead to mechanical failures and regulatory violations.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fontScale="90000"/>
          </a:bodyPr>
          <a:lstStyle/>
          <a:p>
            <a:pPr algn="l"/>
            <a:r>
              <a:rPr lang="en-US" dirty="0" smtClean="0"/>
              <a:t/>
            </a:r>
            <a:br>
              <a:rPr lang="en-US" dirty="0" smtClean="0"/>
            </a:br>
            <a:r>
              <a:rPr lang="en-US" sz="4000" dirty="0"/>
              <a:t>Types of Trucking Jobs</a:t>
            </a:r>
            <a:endParaRPr sz="4000" dirty="0"/>
          </a:p>
        </p:txBody>
      </p:sp>
      <p:sp>
        <p:nvSpPr>
          <p:cNvPr id="3" name="Content Placeholder 2"/>
          <p:cNvSpPr>
            <a:spLocks noGrp="1"/>
          </p:cNvSpPr>
          <p:nvPr>
            <p:ph idx="1"/>
          </p:nvPr>
        </p:nvSpPr>
        <p:spPr/>
        <p:txBody>
          <a:bodyPr/>
          <a:lstStyle/>
          <a:p>
            <a:pPr marL="0" indent="0">
              <a:buNone/>
            </a:pPr>
            <a:r>
              <a:rPr lang="en-US" sz="2400" dirty="0">
                <a:solidFill>
                  <a:schemeClr val="tx1">
                    <a:lumMod val="75000"/>
                    <a:lumOff val="25000"/>
                  </a:schemeClr>
                </a:solidFill>
              </a:rPr>
              <a:t>• </a:t>
            </a:r>
            <a:r>
              <a:rPr lang="en-US" sz="2400" dirty="0">
                <a:solidFill>
                  <a:schemeClr val="tx1">
                    <a:lumMod val="65000"/>
                    <a:lumOff val="35000"/>
                  </a:schemeClr>
                </a:solidFill>
              </a:rPr>
              <a:t>Local Trucking – Short-distance deliveries, usually within a city or state.</a:t>
            </a:r>
          </a:p>
          <a:p>
            <a:pPr marL="0" indent="0">
              <a:buNone/>
            </a:pPr>
            <a:r>
              <a:rPr lang="en-US" sz="2400" dirty="0">
                <a:solidFill>
                  <a:schemeClr val="tx1">
                    <a:lumMod val="65000"/>
                    <a:lumOff val="35000"/>
                  </a:schemeClr>
                </a:solidFill>
              </a:rPr>
              <a:t>• Regional Trucking – Transporting goods within a specific region, covering multiple states.</a:t>
            </a:r>
          </a:p>
          <a:p>
            <a:pPr marL="0" indent="0">
              <a:buNone/>
            </a:pPr>
            <a:r>
              <a:rPr lang="en-US" sz="2400" dirty="0">
                <a:solidFill>
                  <a:schemeClr val="tx1">
                    <a:lumMod val="65000"/>
                    <a:lumOff val="35000"/>
                  </a:schemeClr>
                </a:solidFill>
              </a:rPr>
              <a:t>• Over-the-Road (OTR) Trucking – Long-distance transportation across the country.</a:t>
            </a:r>
          </a:p>
          <a:p>
            <a:pPr marL="0" indent="0">
              <a:buNone/>
            </a:pPr>
            <a:r>
              <a:rPr lang="en-US" sz="2400" dirty="0">
                <a:solidFill>
                  <a:schemeClr val="tx1">
                    <a:lumMod val="65000"/>
                    <a:lumOff val="35000"/>
                  </a:schemeClr>
                </a:solidFill>
              </a:rPr>
              <a:t>• Hazmat Trucking – Specialized transportation of hazardous materials, requiring extra safety training</a:t>
            </a:r>
            <a:r>
              <a:rPr lang="en-US" sz="2400" dirty="0">
                <a:solidFill>
                  <a:schemeClr val="tx1">
                    <a:lumMod val="75000"/>
                    <a:lumOff val="25000"/>
                  </a:schemeClr>
                </a:solidFill>
              </a:rPr>
              <a:t>.</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8103125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Handling Challenges</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1">
                    <a:lumMod val="65000"/>
                    <a:lumOff val="35000"/>
                  </a:schemeClr>
                </a:solidFill>
              </a:rPr>
              <a:t>Due </a:t>
            </a:r>
            <a:r>
              <a:rPr lang="en-US" dirty="0">
                <a:solidFill>
                  <a:schemeClr val="tx1">
                    <a:lumMod val="65000"/>
                    <a:lumOff val="35000"/>
                  </a:schemeClr>
                </a:solidFill>
              </a:rPr>
              <a:t>to their size, combination vehicles have unique handling difficulties that drivers must account for</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Wider </a:t>
            </a:r>
            <a:r>
              <a:rPr lang="en-US" dirty="0">
                <a:solidFill>
                  <a:schemeClr val="tx1">
                    <a:lumMod val="65000"/>
                    <a:lumOff val="35000"/>
                  </a:schemeClr>
                </a:solidFill>
              </a:rPr>
              <a:t>Turns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Trucks </a:t>
            </a:r>
            <a:r>
              <a:rPr lang="en-US" dirty="0">
                <a:solidFill>
                  <a:schemeClr val="tx1">
                    <a:lumMod val="65000"/>
                    <a:lumOff val="35000"/>
                  </a:schemeClr>
                </a:solidFill>
              </a:rPr>
              <a:t>with trailers require extra space when making turns.</a:t>
            </a:r>
          </a:p>
          <a:p>
            <a:r>
              <a:rPr lang="en-US" dirty="0">
                <a:solidFill>
                  <a:schemeClr val="tx1">
                    <a:lumMod val="65000"/>
                    <a:lumOff val="35000"/>
                  </a:schemeClr>
                </a:solidFill>
              </a:rPr>
              <a:t> </a:t>
            </a:r>
            <a:r>
              <a:rPr lang="en-US" dirty="0" smtClean="0">
                <a:solidFill>
                  <a:schemeClr val="tx1">
                    <a:lumMod val="65000"/>
                    <a:lumOff val="35000"/>
                  </a:schemeClr>
                </a:solidFill>
              </a:rPr>
              <a:t>Drivers </a:t>
            </a:r>
            <a:r>
              <a:rPr lang="en-US" dirty="0">
                <a:solidFill>
                  <a:schemeClr val="tx1">
                    <a:lumMod val="65000"/>
                    <a:lumOff val="35000"/>
                  </a:schemeClr>
                </a:solidFill>
              </a:rPr>
              <a:t>must swing wide to avoid hitting curbs or obstacles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Longer </a:t>
            </a:r>
            <a:r>
              <a:rPr lang="en-US" dirty="0">
                <a:solidFill>
                  <a:schemeClr val="tx1">
                    <a:lumMod val="65000"/>
                    <a:lumOff val="35000"/>
                  </a:schemeClr>
                </a:solidFill>
              </a:rPr>
              <a:t>Stopping Distances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Heavier </a:t>
            </a:r>
            <a:r>
              <a:rPr lang="en-US" dirty="0">
                <a:solidFill>
                  <a:schemeClr val="tx1">
                    <a:lumMod val="65000"/>
                    <a:lumOff val="35000"/>
                  </a:schemeClr>
                </a:solidFill>
              </a:rPr>
              <a:t>loads require more time and distance to come to a complete stop.</a:t>
            </a:r>
          </a:p>
          <a:p>
            <a:r>
              <a:rPr lang="en-US" dirty="0" smtClean="0">
                <a:solidFill>
                  <a:schemeClr val="tx1">
                    <a:lumMod val="65000"/>
                    <a:lumOff val="35000"/>
                  </a:schemeClr>
                </a:solidFill>
              </a:rPr>
              <a:t>Drivers </a:t>
            </a:r>
            <a:r>
              <a:rPr lang="en-US" dirty="0">
                <a:solidFill>
                  <a:schemeClr val="tx1">
                    <a:lumMod val="65000"/>
                    <a:lumOff val="35000"/>
                  </a:schemeClr>
                </a:solidFill>
              </a:rPr>
              <a:t>should maintain safe following distances and anticipate stops in advance</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Backing </a:t>
            </a:r>
            <a:r>
              <a:rPr lang="en-US" dirty="0">
                <a:solidFill>
                  <a:schemeClr val="tx1">
                    <a:lumMod val="65000"/>
                    <a:lumOff val="35000"/>
                  </a:schemeClr>
                </a:solidFill>
              </a:rPr>
              <a:t>Up with a Trailer</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Trailer </a:t>
            </a:r>
            <a:r>
              <a:rPr lang="en-US" dirty="0">
                <a:solidFill>
                  <a:schemeClr val="tx1">
                    <a:lumMod val="65000"/>
                    <a:lumOff val="35000"/>
                  </a:schemeClr>
                </a:solidFill>
              </a:rPr>
              <a:t>pivoting makes reversing more challenging.</a:t>
            </a:r>
          </a:p>
          <a:p>
            <a:r>
              <a:rPr lang="en-US" dirty="0" smtClean="0">
                <a:solidFill>
                  <a:schemeClr val="tx1">
                    <a:lumMod val="65000"/>
                    <a:lumOff val="35000"/>
                  </a:schemeClr>
                </a:solidFill>
              </a:rPr>
              <a:t>Small </a:t>
            </a:r>
            <a:r>
              <a:rPr lang="en-US" dirty="0">
                <a:solidFill>
                  <a:schemeClr val="tx1">
                    <a:lumMod val="65000"/>
                    <a:lumOff val="35000"/>
                  </a:schemeClr>
                </a:solidFill>
              </a:rPr>
              <a:t>steering adjustments are necessary to control trailer direction.</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393717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Jackknife Prevention</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Jackknifing </a:t>
            </a:r>
            <a:r>
              <a:rPr lang="en-US" dirty="0">
                <a:solidFill>
                  <a:schemeClr val="tx1">
                    <a:lumMod val="65000"/>
                    <a:lumOff val="35000"/>
                  </a:schemeClr>
                </a:solidFill>
              </a:rPr>
              <a:t>occurs when the trailer swings too far to one side, creating a sharp angle with the tractor. It can lead to loss of control and serious accidents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Understanding </a:t>
            </a:r>
            <a:r>
              <a:rPr lang="en-US" dirty="0">
                <a:solidFill>
                  <a:schemeClr val="tx1">
                    <a:lumMod val="65000"/>
                    <a:lumOff val="35000"/>
                  </a:schemeClr>
                </a:solidFill>
              </a:rPr>
              <a:t>Trailer Swing</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Rapid </a:t>
            </a:r>
            <a:r>
              <a:rPr lang="en-US" dirty="0">
                <a:solidFill>
                  <a:schemeClr val="tx1">
                    <a:lumMod val="65000"/>
                    <a:lumOff val="35000"/>
                  </a:schemeClr>
                </a:solidFill>
              </a:rPr>
              <a:t>braking or sudden steering can cause the trailer to swing uncontrollably.</a:t>
            </a:r>
          </a:p>
          <a:p>
            <a:r>
              <a:rPr lang="en-US" dirty="0" smtClean="0">
                <a:solidFill>
                  <a:schemeClr val="tx1">
                    <a:lumMod val="65000"/>
                    <a:lumOff val="35000"/>
                  </a:schemeClr>
                </a:solidFill>
              </a:rPr>
              <a:t>Drivers </a:t>
            </a:r>
            <a:r>
              <a:rPr lang="en-US" dirty="0">
                <a:solidFill>
                  <a:schemeClr val="tx1">
                    <a:lumMod val="65000"/>
                    <a:lumOff val="35000"/>
                  </a:schemeClr>
                </a:solidFill>
              </a:rPr>
              <a:t>should avoid harsh braking, especially on wet or slippery roads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Skid </a:t>
            </a:r>
            <a:r>
              <a:rPr lang="en-US" dirty="0">
                <a:solidFill>
                  <a:schemeClr val="tx1">
                    <a:lumMod val="65000"/>
                    <a:lumOff val="35000"/>
                  </a:schemeClr>
                </a:solidFill>
              </a:rPr>
              <a:t>Control Techniques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Reduce </a:t>
            </a:r>
            <a:r>
              <a:rPr lang="en-US" dirty="0">
                <a:solidFill>
                  <a:schemeClr val="tx1">
                    <a:lumMod val="65000"/>
                    <a:lumOff val="35000"/>
                  </a:schemeClr>
                </a:solidFill>
              </a:rPr>
              <a:t>speed before making turns to prevent skidding.</a:t>
            </a:r>
          </a:p>
          <a:p>
            <a:r>
              <a:rPr lang="en-US" dirty="0" smtClean="0">
                <a:solidFill>
                  <a:schemeClr val="tx1">
                    <a:lumMod val="65000"/>
                    <a:lumOff val="35000"/>
                  </a:schemeClr>
                </a:solidFill>
              </a:rPr>
              <a:t>Gradually </a:t>
            </a:r>
            <a:r>
              <a:rPr lang="en-US" dirty="0">
                <a:solidFill>
                  <a:schemeClr val="tx1">
                    <a:lumMod val="65000"/>
                    <a:lumOff val="35000"/>
                  </a:schemeClr>
                </a:solidFill>
              </a:rPr>
              <a:t>apply brakes instead of slamming them to maintain stability</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6714663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Safety Tips</a:t>
            </a:r>
            <a:endParaRPr sz="3600" dirty="0"/>
          </a:p>
        </p:txBody>
      </p:sp>
      <p:sp>
        <p:nvSpPr>
          <p:cNvPr id="3" name="Content Placeholder 2"/>
          <p:cNvSpPr>
            <a:spLocks noGrp="1"/>
          </p:cNvSpPr>
          <p:nvPr>
            <p:ph idx="1"/>
          </p:nvPr>
        </p:nvSpPr>
        <p:spPr/>
        <p:txBody>
          <a:bodyPr>
            <a:normAutofit/>
          </a:bodyPr>
          <a:lstStyle/>
          <a:p>
            <a:r>
              <a:rPr lang="en-US" sz="2400" b="1" dirty="0" smtClean="0">
                <a:solidFill>
                  <a:schemeClr val="tx1">
                    <a:lumMod val="65000"/>
                    <a:lumOff val="35000"/>
                  </a:schemeClr>
                </a:solidFill>
              </a:rPr>
              <a:t>Consistency</a:t>
            </a:r>
            <a:r>
              <a:rPr lang="en-US" sz="2400" dirty="0">
                <a:solidFill>
                  <a:schemeClr val="tx1">
                    <a:lumMod val="65000"/>
                    <a:lumOff val="35000"/>
                  </a:schemeClr>
                </a:solidFill>
              </a:rPr>
              <a:t>: Always follow a standardized procedure to minimize errors.</a:t>
            </a:r>
          </a:p>
          <a:p>
            <a:endParaRPr lang="en-US" sz="2400" dirty="0">
              <a:solidFill>
                <a:schemeClr val="tx1">
                  <a:lumMod val="65000"/>
                  <a:lumOff val="35000"/>
                </a:schemeClr>
              </a:solidFill>
            </a:endParaRPr>
          </a:p>
          <a:p>
            <a:r>
              <a:rPr lang="en-US" sz="2400" b="1" dirty="0">
                <a:solidFill>
                  <a:schemeClr val="tx1">
                    <a:lumMod val="65000"/>
                    <a:lumOff val="35000"/>
                  </a:schemeClr>
                </a:solidFill>
              </a:rPr>
              <a:t>Awareness</a:t>
            </a:r>
            <a:r>
              <a:rPr lang="en-US" sz="2400" dirty="0">
                <a:solidFill>
                  <a:schemeClr val="tx1">
                    <a:lumMod val="65000"/>
                    <a:lumOff val="35000"/>
                  </a:schemeClr>
                </a:solidFill>
              </a:rPr>
              <a:t>: Be mindful of your surroundings, especially in crowded or confined spaces.</a:t>
            </a:r>
          </a:p>
          <a:p>
            <a:endParaRPr lang="en-US" sz="2400" dirty="0">
              <a:solidFill>
                <a:schemeClr val="tx1">
                  <a:lumMod val="65000"/>
                  <a:lumOff val="35000"/>
                </a:schemeClr>
              </a:solidFill>
            </a:endParaRPr>
          </a:p>
          <a:p>
            <a:r>
              <a:rPr lang="en-US" sz="2400" b="1" dirty="0">
                <a:solidFill>
                  <a:schemeClr val="tx1">
                    <a:lumMod val="65000"/>
                    <a:lumOff val="35000"/>
                  </a:schemeClr>
                </a:solidFill>
              </a:rPr>
              <a:t>Training</a:t>
            </a:r>
            <a:r>
              <a:rPr lang="en-US" sz="2400" dirty="0">
                <a:solidFill>
                  <a:schemeClr val="tx1">
                    <a:lumMod val="65000"/>
                    <a:lumOff val="35000"/>
                  </a:schemeClr>
                </a:solidFill>
              </a:rPr>
              <a:t>: Regularly review and practice coupling and uncoupling techniques to maintain proficiency.</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239140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Summary</a:t>
            </a:r>
            <a:endParaRPr sz="3600"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solidFill>
                  <a:schemeClr val="tx1">
                    <a:lumMod val="65000"/>
                    <a:lumOff val="35000"/>
                  </a:schemeClr>
                </a:solidFill>
              </a:rPr>
              <a:t>Training on tractor-trailers and other combination vehicles.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Covers </a:t>
            </a:r>
            <a:r>
              <a:rPr lang="en-US" sz="2400" dirty="0">
                <a:solidFill>
                  <a:schemeClr val="tx1">
                    <a:lumMod val="65000"/>
                    <a:lumOff val="35000"/>
                  </a:schemeClr>
                </a:solidFill>
              </a:rPr>
              <a:t>coupling and uncoupling procedures, weight distribution, </a:t>
            </a:r>
            <a:endParaRPr lang="en-US" sz="2400" dirty="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Covers handling </a:t>
            </a:r>
            <a:r>
              <a:rPr lang="en-US" sz="2400" dirty="0">
                <a:solidFill>
                  <a:schemeClr val="tx1">
                    <a:lumMod val="65000"/>
                    <a:lumOff val="35000"/>
                  </a:schemeClr>
                </a:solidFill>
              </a:rPr>
              <a:t>challenges unique to these vehicles</a:t>
            </a:r>
            <a:r>
              <a:rPr lang="en-US" sz="2400" dirty="0" smtClean="0">
                <a:solidFill>
                  <a:schemeClr val="tx1">
                    <a:lumMod val="65000"/>
                    <a:lumOff val="35000"/>
                  </a:schemeClr>
                </a:solidFill>
              </a:rPr>
              <a:t>.</a:t>
            </a:r>
          </a:p>
          <a:p>
            <a:pPr>
              <a:buFont typeface="Wingdings" panose="05000000000000000000" pitchFamily="2" charset="2"/>
              <a:buChar char="ü"/>
            </a:pPr>
            <a:r>
              <a:rPr lang="en-US" sz="2400" dirty="0" smtClean="0">
                <a:solidFill>
                  <a:schemeClr val="tx1">
                    <a:lumMod val="65000"/>
                    <a:lumOff val="35000"/>
                  </a:schemeClr>
                </a:solidFill>
              </a:rPr>
              <a:t>Safety Tips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Hamzat</a:t>
            </a:r>
            <a:endParaRPr dirty="0"/>
          </a:p>
        </p:txBody>
      </p:sp>
      <p:sp>
        <p:nvSpPr>
          <p:cNvPr id="3" name="Content Placeholder 2"/>
          <p:cNvSpPr>
            <a:spLocks noGrp="1"/>
          </p:cNvSpPr>
          <p:nvPr>
            <p:ph idx="1"/>
          </p:nvPr>
        </p:nvSpPr>
        <p:spPr/>
        <p:txBody>
          <a:bodyPr/>
          <a:lstStyle/>
          <a:p>
            <a:pPr marL="0" indent="0">
              <a:buNone/>
            </a:pPr>
            <a:r>
              <a:rPr lang="en-US" dirty="0" smtClean="0">
                <a:solidFill>
                  <a:schemeClr val="tx1">
                    <a:lumMod val="65000"/>
                    <a:lumOff val="35000"/>
                  </a:schemeClr>
                </a:solidFill>
              </a:rPr>
              <a:t>Objectives</a:t>
            </a:r>
          </a:p>
          <a:p>
            <a:pPr marL="0" indent="0">
              <a:buNone/>
            </a:pPr>
            <a:endParaRPr lang="en-US" dirty="0">
              <a:solidFill>
                <a:schemeClr val="tx1">
                  <a:lumMod val="65000"/>
                  <a:lumOff val="35000"/>
                </a:schemeClr>
              </a:solidFill>
            </a:endParaRPr>
          </a:p>
          <a:p>
            <a:r>
              <a:rPr lang="en-US" sz="2400" dirty="0" smtClean="0">
                <a:solidFill>
                  <a:schemeClr val="tx1">
                    <a:lumMod val="65000"/>
                    <a:lumOff val="35000"/>
                  </a:schemeClr>
                </a:solidFill>
              </a:rPr>
              <a:t>Understand </a:t>
            </a:r>
            <a:r>
              <a:rPr lang="en-US" sz="2400" dirty="0" err="1">
                <a:solidFill>
                  <a:schemeClr val="tx1">
                    <a:lumMod val="65000"/>
                    <a:lumOff val="35000"/>
                  </a:schemeClr>
                </a:solidFill>
              </a:rPr>
              <a:t>HazMat</a:t>
            </a:r>
            <a:r>
              <a:rPr lang="en-US" sz="2400" dirty="0">
                <a:solidFill>
                  <a:schemeClr val="tx1">
                    <a:lumMod val="65000"/>
                    <a:lumOff val="35000"/>
                  </a:schemeClr>
                </a:solidFill>
              </a:rPr>
              <a:t> regulations and safety measures.</a:t>
            </a:r>
          </a:p>
          <a:p>
            <a:r>
              <a:rPr lang="en-US" sz="2400" dirty="0" smtClean="0">
                <a:solidFill>
                  <a:schemeClr val="tx1">
                    <a:lumMod val="65000"/>
                    <a:lumOff val="35000"/>
                  </a:schemeClr>
                </a:solidFill>
              </a:rPr>
              <a:t>Learn </a:t>
            </a:r>
            <a:r>
              <a:rPr lang="en-US" sz="2400" dirty="0">
                <a:solidFill>
                  <a:schemeClr val="tx1">
                    <a:lumMod val="65000"/>
                    <a:lumOff val="35000"/>
                  </a:schemeClr>
                </a:solidFill>
              </a:rPr>
              <a:t>how to handle and transport hazardous materials.</a:t>
            </a:r>
          </a:p>
          <a:p>
            <a:r>
              <a:rPr lang="en-US" sz="2400" dirty="0" smtClean="0">
                <a:solidFill>
                  <a:schemeClr val="tx1">
                    <a:lumMod val="65000"/>
                    <a:lumOff val="35000"/>
                  </a:schemeClr>
                </a:solidFill>
              </a:rPr>
              <a:t>Identify </a:t>
            </a:r>
            <a:r>
              <a:rPr lang="en-US" sz="2400" dirty="0">
                <a:solidFill>
                  <a:schemeClr val="tx1">
                    <a:lumMod val="65000"/>
                    <a:lumOff val="35000"/>
                  </a:schemeClr>
                </a:solidFill>
              </a:rPr>
              <a:t>emergency response procedures</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Introducing </a:t>
            </a:r>
            <a:r>
              <a:rPr lang="en-US" dirty="0" err="1" smtClean="0"/>
              <a:t>Hamzat</a:t>
            </a:r>
            <a:endParaRPr dirty="0"/>
          </a:p>
        </p:txBody>
      </p:sp>
      <p:sp>
        <p:nvSpPr>
          <p:cNvPr id="3" name="Content Placeholder 2"/>
          <p:cNvSpPr>
            <a:spLocks noGrp="1"/>
          </p:cNvSpPr>
          <p:nvPr>
            <p:ph idx="1"/>
          </p:nvPr>
        </p:nvSpPr>
        <p:spPr/>
        <p:txBody>
          <a:bodyPr/>
          <a:lstStyle/>
          <a:p>
            <a:pPr marL="0" indent="0">
              <a:buNone/>
            </a:pPr>
            <a:r>
              <a:rPr lang="en-US" sz="2400" dirty="0">
                <a:solidFill>
                  <a:schemeClr val="tx1">
                    <a:lumMod val="65000"/>
                    <a:lumOff val="35000"/>
                  </a:schemeClr>
                </a:solidFill>
              </a:rPr>
              <a:t>Hazmat stands for Hazardous Materials, which are substances that can pose a risk to health, safety, and the environment</a:t>
            </a:r>
            <a:r>
              <a:rPr lang="en-US" sz="2400" dirty="0" smtClean="0">
                <a:solidFill>
                  <a:schemeClr val="tx1">
                    <a:lumMod val="65000"/>
                    <a:lumOff val="35000"/>
                  </a:schemeClr>
                </a:solidFill>
              </a:rPr>
              <a:t>.</a:t>
            </a:r>
          </a:p>
          <a:p>
            <a:pPr marL="0" indent="0">
              <a:buNone/>
            </a:pP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 </a:t>
            </a:r>
            <a:r>
              <a:rPr lang="en-US" sz="2400" dirty="0">
                <a:solidFill>
                  <a:schemeClr val="tx1">
                    <a:lumMod val="65000"/>
                    <a:lumOff val="35000"/>
                  </a:schemeClr>
                </a:solidFill>
              </a:rPr>
              <a:t>Truck drivers must undergo special training and certification to transport hazmat safely.</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Classes of </a:t>
            </a:r>
            <a:r>
              <a:rPr lang="en-US" dirty="0" err="1" smtClean="0"/>
              <a:t>Hamzat</a:t>
            </a:r>
            <a:endParaRPr dirty="0"/>
          </a:p>
        </p:txBody>
      </p:sp>
      <p:sp>
        <p:nvSpPr>
          <p:cNvPr id="3" name="Content Placeholder 2"/>
          <p:cNvSpPr>
            <a:spLocks noGrp="1"/>
          </p:cNvSpPr>
          <p:nvPr>
            <p:ph idx="1"/>
          </p:nvPr>
        </p:nvSpPr>
        <p:spPr/>
        <p:txBody>
          <a:bodyPr/>
          <a:lstStyle/>
          <a:p>
            <a:pPr marL="0" indent="0">
              <a:buNone/>
            </a:pPr>
            <a:r>
              <a:rPr lang="en-US" sz="2400" dirty="0" smtClean="0">
                <a:solidFill>
                  <a:schemeClr val="tx1">
                    <a:lumMod val="65000"/>
                    <a:lumOff val="35000"/>
                  </a:schemeClr>
                </a:solidFill>
              </a:rPr>
              <a:t>.</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78004281"/>
              </p:ext>
            </p:extLst>
          </p:nvPr>
        </p:nvGraphicFramePr>
        <p:xfrm>
          <a:off x="891252" y="1736202"/>
          <a:ext cx="6643869" cy="3862372"/>
        </p:xfrm>
        <a:graphic>
          <a:graphicData uri="http://schemas.openxmlformats.org/drawingml/2006/table">
            <a:tbl>
              <a:tblPr firstRow="1" firstCol="1" bandRow="1">
                <a:tableStyleId>{5C22544A-7EE6-4342-B048-85BDC9FD1C3A}</a:tableStyleId>
              </a:tblPr>
              <a:tblGrid>
                <a:gridCol w="2214623"/>
                <a:gridCol w="2214623"/>
                <a:gridCol w="2214623"/>
              </a:tblGrid>
              <a:tr h="366817">
                <a:tc>
                  <a:txBody>
                    <a:bodyPr/>
                    <a:lstStyle/>
                    <a:p>
                      <a:pPr marL="0" marR="0">
                        <a:lnSpc>
                          <a:spcPct val="115000"/>
                        </a:lnSpc>
                        <a:spcBef>
                          <a:spcPts val="0"/>
                        </a:spcBef>
                        <a:spcAft>
                          <a:spcPts val="0"/>
                        </a:spcAft>
                      </a:pPr>
                      <a:r>
                        <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rPr>
                        <a:t>Class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rPr>
                        <a:t>Hazmat Type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rPr>
                        <a:t>Examples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dirty="0" smtClean="0">
                          <a:solidFill>
                            <a:schemeClr val="tx1">
                              <a:lumMod val="65000"/>
                              <a:lumOff val="35000"/>
                            </a:schemeClr>
                          </a:solidFill>
                          <a:effectLst/>
                        </a:rPr>
                        <a:t>1</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Explosives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Fireworks, Ammunition</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61191">
                <a:tc>
                  <a:txBody>
                    <a:bodyPr/>
                    <a:lstStyle/>
                    <a:p>
                      <a:pPr marL="0" marR="0">
                        <a:lnSpc>
                          <a:spcPct val="115000"/>
                        </a:lnSpc>
                        <a:spcBef>
                          <a:spcPts val="0"/>
                        </a:spcBef>
                        <a:spcAft>
                          <a:spcPts val="0"/>
                        </a:spcAft>
                      </a:pPr>
                      <a:r>
                        <a:rPr lang="en-US" sz="1100">
                          <a:solidFill>
                            <a:schemeClr val="tx1">
                              <a:lumMod val="65000"/>
                              <a:lumOff val="35000"/>
                            </a:schemeClr>
                          </a:solidFill>
                          <a:effectLst/>
                        </a:rPr>
                        <a:t>2</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Gases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Propane, Oxygen Tanks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04382">
                <a:tc>
                  <a:txBody>
                    <a:bodyPr/>
                    <a:lstStyle/>
                    <a:p>
                      <a:pPr marL="0" marR="0">
                        <a:lnSpc>
                          <a:spcPct val="115000"/>
                        </a:lnSpc>
                        <a:spcBef>
                          <a:spcPts val="0"/>
                        </a:spcBef>
                        <a:spcAft>
                          <a:spcPts val="0"/>
                        </a:spcAft>
                      </a:pPr>
                      <a:r>
                        <a:rPr lang="en-US" sz="1100" dirty="0">
                          <a:solidFill>
                            <a:schemeClr val="tx1">
                              <a:lumMod val="65000"/>
                              <a:lumOff val="35000"/>
                            </a:schemeClr>
                          </a:solidFill>
                          <a:effectLst/>
                        </a:rPr>
                        <a:t>3</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Flammable Liquids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Gasoline, Diesel, Paint Thinners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a:solidFill>
                            <a:schemeClr val="tx1">
                              <a:lumMod val="65000"/>
                              <a:lumOff val="35000"/>
                            </a:schemeClr>
                          </a:solidFill>
                          <a:effectLst/>
                        </a:rPr>
                        <a:t>4</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dirty="0">
                          <a:solidFill>
                            <a:schemeClr val="tx1">
                              <a:lumMod val="65000"/>
                              <a:lumOff val="35000"/>
                            </a:schemeClr>
                          </a:solidFill>
                          <a:effectLst/>
                        </a:rPr>
                        <a:t>Flammable Solids</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Matches, Magnesium</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a:solidFill>
                            <a:schemeClr val="tx1">
                              <a:lumMod val="65000"/>
                              <a:lumOff val="35000"/>
                            </a:schemeClr>
                          </a:solidFill>
                          <a:effectLst/>
                        </a:rPr>
                        <a:t>5</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Oxidizing Substances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Bleach, Hydrogen Peroxide</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a:solidFill>
                            <a:schemeClr val="tx1">
                              <a:lumMod val="65000"/>
                              <a:lumOff val="35000"/>
                            </a:schemeClr>
                          </a:solidFill>
                          <a:effectLst/>
                        </a:rPr>
                        <a:t>6</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Toxic &amp; Infectious Substances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Pesticides, Medical Waste</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dirty="0">
                          <a:solidFill>
                            <a:schemeClr val="tx1">
                              <a:lumMod val="65000"/>
                              <a:lumOff val="35000"/>
                            </a:schemeClr>
                          </a:solidFill>
                          <a:effectLst/>
                        </a:rPr>
                        <a:t>7</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Radioactive Materials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Uranium, Nuclear Medicine</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817">
                <a:tc>
                  <a:txBody>
                    <a:bodyPr/>
                    <a:lstStyle/>
                    <a:p>
                      <a:pPr marL="0" marR="0">
                        <a:lnSpc>
                          <a:spcPct val="115000"/>
                        </a:lnSpc>
                        <a:spcBef>
                          <a:spcPts val="0"/>
                        </a:spcBef>
                        <a:spcAft>
                          <a:spcPts val="0"/>
                        </a:spcAft>
                      </a:pPr>
                      <a:r>
                        <a:rPr lang="en-US" sz="1100">
                          <a:solidFill>
                            <a:schemeClr val="tx1">
                              <a:lumMod val="65000"/>
                              <a:lumOff val="35000"/>
                            </a:schemeClr>
                          </a:solidFill>
                          <a:effectLst/>
                        </a:rPr>
                        <a:t>8</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Corrosive Substances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Battery Acid, Drain Cleaner</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9080">
                <a:tc>
                  <a:txBody>
                    <a:bodyPr/>
                    <a:lstStyle/>
                    <a:p>
                      <a:pPr marL="0" marR="0">
                        <a:lnSpc>
                          <a:spcPct val="115000"/>
                        </a:lnSpc>
                        <a:spcBef>
                          <a:spcPts val="0"/>
                        </a:spcBef>
                        <a:spcAft>
                          <a:spcPts val="0"/>
                        </a:spcAft>
                      </a:pPr>
                      <a:r>
                        <a:rPr lang="en-US" sz="1100" dirty="0">
                          <a:solidFill>
                            <a:schemeClr val="tx1">
                              <a:lumMod val="65000"/>
                              <a:lumOff val="35000"/>
                            </a:schemeClr>
                          </a:solidFill>
                          <a:effectLst/>
                        </a:rPr>
                        <a:t>9</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a:solidFill>
                            <a:schemeClr val="tx1">
                              <a:lumMod val="65000"/>
                              <a:lumOff val="35000"/>
                            </a:schemeClr>
                          </a:solidFill>
                          <a:effectLst/>
                        </a:rPr>
                        <a:t>Miscellaneous Dangerous Goods</a:t>
                      </a:r>
                      <a:endParaRPr lang="en-US" sz="110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100" dirty="0">
                          <a:solidFill>
                            <a:schemeClr val="tx1">
                              <a:lumMod val="65000"/>
                              <a:lumOff val="35000"/>
                            </a:schemeClr>
                          </a:solidFill>
                          <a:effectLst/>
                        </a:rPr>
                        <a:t>Lithium Batteries, Dry Ice</a:t>
                      </a:r>
                      <a:endParaRPr lang="en-US" sz="1100" dirty="0">
                        <a:solidFill>
                          <a:schemeClr val="tx1">
                            <a:lumMod val="65000"/>
                            <a:lumOff val="35000"/>
                          </a:schemeClr>
                        </a:solidFill>
                        <a:effectLst/>
                        <a:latin typeface="Cambria" panose="02040503050406030204" pitchFamily="18" charset="0"/>
                        <a:ea typeface="MS Mincho"/>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58762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Rules for Transporting Hazmat Loads</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endParaRPr lang="en-US" sz="2400" dirty="0" smtClean="0">
              <a:solidFill>
                <a:schemeClr val="tx1">
                  <a:lumMod val="65000"/>
                  <a:lumOff val="35000"/>
                </a:schemeClr>
              </a:solidFill>
            </a:endParaRPr>
          </a:p>
          <a:p>
            <a:pPr marL="0" indent="0">
              <a:buNone/>
            </a:pPr>
            <a:r>
              <a:rPr lang="en-US" dirty="0">
                <a:solidFill>
                  <a:schemeClr val="tx1">
                    <a:lumMod val="75000"/>
                    <a:lumOff val="25000"/>
                  </a:schemeClr>
                </a:solidFill>
              </a:rPr>
              <a:t>1. Hazmat Endorsement – Drivers must pass a Hazmat Endorsement Test to obtain a special license.</a:t>
            </a:r>
          </a:p>
          <a:p>
            <a:pPr marL="0" indent="0">
              <a:buNone/>
            </a:pPr>
            <a:r>
              <a:rPr lang="en-US" dirty="0">
                <a:solidFill>
                  <a:schemeClr val="tx1">
                    <a:lumMod val="75000"/>
                    <a:lumOff val="25000"/>
                  </a:schemeClr>
                </a:solidFill>
              </a:rPr>
              <a:t>2. Proper Labeling – All hazmat shipments must have correct labels and placards on the truck.</a:t>
            </a:r>
          </a:p>
          <a:p>
            <a:pPr marL="0" indent="0">
              <a:buNone/>
            </a:pPr>
            <a:r>
              <a:rPr lang="en-US" dirty="0">
                <a:solidFill>
                  <a:schemeClr val="tx1">
                    <a:lumMod val="75000"/>
                    <a:lumOff val="25000"/>
                  </a:schemeClr>
                </a:solidFill>
              </a:rPr>
              <a:t>3. Securing the Load – Hazardous materials must be properly secured to prevent leaks or spills.</a:t>
            </a:r>
          </a:p>
          <a:p>
            <a:pPr marL="0" indent="0">
              <a:buNone/>
            </a:pPr>
            <a:r>
              <a:rPr lang="en-US" dirty="0">
                <a:solidFill>
                  <a:schemeClr val="tx1">
                    <a:lumMod val="75000"/>
                    <a:lumOff val="25000"/>
                  </a:schemeClr>
                </a:solidFill>
              </a:rPr>
              <a:t>4. Emergency Response Plan – Drivers must know what to do in case of an accident involving hazmat.</a:t>
            </a:r>
          </a:p>
          <a:p>
            <a:pPr marL="0" indent="0">
              <a:buNone/>
            </a:pPr>
            <a:r>
              <a:rPr lang="en-US" dirty="0">
                <a:solidFill>
                  <a:schemeClr val="tx1">
                    <a:lumMod val="75000"/>
                    <a:lumOff val="25000"/>
                  </a:schemeClr>
                </a:solidFill>
              </a:rPr>
              <a:t>5. Route Restrictions – Some roads and tunnels restrict hazmat transport, requiring drivers to plan alternative routes.</a:t>
            </a:r>
          </a:p>
          <a:p>
            <a:pPr marL="0" indent="0">
              <a:buNone/>
            </a:pPr>
            <a:r>
              <a:rPr lang="en-US" dirty="0">
                <a:solidFill>
                  <a:schemeClr val="tx1">
                    <a:lumMod val="75000"/>
                    <a:lumOff val="25000"/>
                  </a:schemeClr>
                </a:solidFill>
              </a:rPr>
              <a:t>6. Documentation – Truckers must carry proper paperwork, including a Material Safety Data Sheet (MSDS), with details about the hazardous cargo.</a:t>
            </a:r>
          </a:p>
          <a:p>
            <a:pPr marL="0" indent="0">
              <a:buNone/>
            </a:pPr>
            <a:r>
              <a:rPr lang="en-US" dirty="0">
                <a:solidFill>
                  <a:schemeClr val="tx1">
                    <a:lumMod val="75000"/>
                    <a:lumOff val="25000"/>
                  </a:schemeClr>
                </a:solidFill>
              </a:rPr>
              <a:t>7. Regular Vehicle Inspections – Hazmat trucks must be in top condition to prevent accidents.</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780841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dirty="0"/>
              <a:t>Hazardous Materials (</a:t>
            </a:r>
            <a:r>
              <a:rPr lang="en-US" sz="3600" dirty="0" err="1"/>
              <a:t>HazMat</a:t>
            </a:r>
            <a:r>
              <a:rPr lang="en-US" sz="3600" dirty="0"/>
              <a:t>) </a:t>
            </a:r>
            <a:r>
              <a:rPr lang="en-US" sz="3600" dirty="0" smtClean="0"/>
              <a:t>Endorsement</a:t>
            </a:r>
            <a:endParaRPr sz="3600" dirty="0"/>
          </a:p>
        </p:txBody>
      </p:sp>
      <p:sp>
        <p:nvSpPr>
          <p:cNvPr id="3" name="Content Placeholder 2"/>
          <p:cNvSpPr>
            <a:spLocks noGrp="1"/>
          </p:cNvSpPr>
          <p:nvPr>
            <p:ph idx="1"/>
          </p:nvPr>
        </p:nvSpPr>
        <p:spPr/>
        <p:txBody>
          <a:bodyPr/>
          <a:lstStyle/>
          <a:p>
            <a:pPr marL="0" indent="0">
              <a:buNone/>
            </a:pPr>
            <a:r>
              <a:rPr lang="en-US" sz="2400" dirty="0"/>
              <a:t>The </a:t>
            </a:r>
            <a:r>
              <a:rPr lang="en-US" sz="2400" dirty="0" err="1"/>
              <a:t>HazMat</a:t>
            </a:r>
            <a:r>
              <a:rPr lang="en-US" sz="2400" dirty="0"/>
              <a:t> endorsement allows commercial drivers to transport hazardous substances safely. </a:t>
            </a:r>
            <a:endParaRPr lang="en-US" sz="2400" dirty="0" smtClean="0"/>
          </a:p>
          <a:p>
            <a:pPr marL="0" indent="0">
              <a:buNone/>
            </a:pPr>
            <a:endParaRPr lang="en-US" sz="2400" dirty="0" smtClean="0"/>
          </a:p>
          <a:p>
            <a:pPr marL="0" indent="0">
              <a:buNone/>
            </a:pPr>
            <a:r>
              <a:rPr lang="en-US" sz="2400" dirty="0" smtClean="0"/>
              <a:t>Drivers </a:t>
            </a:r>
            <a:r>
              <a:rPr lang="en-US" sz="2400" dirty="0"/>
              <a:t>must follow strict federal regulations to ensure public safety and environmental protection.</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Labeling and Handling</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Proper </a:t>
            </a:r>
            <a:r>
              <a:rPr lang="en-US" dirty="0"/>
              <a:t>labeling and handling of hazardous materials ensure safety and compliance with federal regulations</a:t>
            </a:r>
            <a:r>
              <a:rPr lang="en-US" dirty="0" smtClean="0"/>
              <a:t>.</a:t>
            </a:r>
          </a:p>
          <a:p>
            <a:pPr marL="0" indent="0">
              <a:buNone/>
            </a:pPr>
            <a:endParaRPr lang="en-US" dirty="0"/>
          </a:p>
          <a:p>
            <a:pPr marL="0" indent="0">
              <a:buNone/>
            </a:pPr>
            <a:r>
              <a:rPr lang="en-US" dirty="0" smtClean="0"/>
              <a:t>Marking </a:t>
            </a:r>
            <a:r>
              <a:rPr lang="en-US" dirty="0"/>
              <a:t>and </a:t>
            </a:r>
            <a:r>
              <a:rPr lang="en-US" dirty="0" smtClean="0"/>
              <a:t>Labeling</a:t>
            </a:r>
            <a:r>
              <a:rPr lang="en-US" dirty="0"/>
              <a:t>:</a:t>
            </a:r>
            <a:endParaRPr lang="en-US" dirty="0"/>
          </a:p>
          <a:p>
            <a:r>
              <a:rPr lang="en-US" dirty="0" smtClean="0"/>
              <a:t>Understanding </a:t>
            </a:r>
            <a:r>
              <a:rPr lang="en-US" dirty="0"/>
              <a:t>DOT-required placards and </a:t>
            </a:r>
            <a:r>
              <a:rPr lang="en-US" dirty="0" smtClean="0"/>
              <a:t>labels.</a:t>
            </a:r>
          </a:p>
          <a:p>
            <a:r>
              <a:rPr lang="en-US" dirty="0" smtClean="0"/>
              <a:t>Identifying </a:t>
            </a:r>
            <a:r>
              <a:rPr lang="en-US" dirty="0"/>
              <a:t>hazard classes such as flammable, toxic, and corrosive materials</a:t>
            </a:r>
            <a:r>
              <a:rPr lang="en-US" dirty="0" smtClean="0"/>
              <a:t>.</a:t>
            </a:r>
          </a:p>
          <a:p>
            <a:endParaRPr lang="en-US" dirty="0"/>
          </a:p>
          <a:p>
            <a:pPr marL="0" indent="0">
              <a:buNone/>
            </a:pPr>
            <a:r>
              <a:rPr lang="en-US" dirty="0" smtClean="0"/>
              <a:t>Packaging </a:t>
            </a:r>
            <a:r>
              <a:rPr lang="en-US" dirty="0"/>
              <a:t>and Securement</a:t>
            </a:r>
            <a:r>
              <a:rPr lang="en-US" dirty="0" smtClean="0"/>
              <a:t>:</a:t>
            </a:r>
            <a:endParaRPr lang="en-US" dirty="0"/>
          </a:p>
          <a:p>
            <a:r>
              <a:rPr lang="en-US" dirty="0"/>
              <a:t> </a:t>
            </a:r>
            <a:r>
              <a:rPr lang="en-US" dirty="0" smtClean="0"/>
              <a:t>Ensuring </a:t>
            </a:r>
            <a:r>
              <a:rPr lang="en-US" dirty="0"/>
              <a:t>proper container usage for different hazardous substances.</a:t>
            </a:r>
          </a:p>
          <a:p>
            <a:r>
              <a:rPr lang="en-US" dirty="0"/>
              <a:t> </a:t>
            </a:r>
            <a:r>
              <a:rPr lang="en-US" dirty="0" smtClean="0"/>
              <a:t>Using </a:t>
            </a:r>
            <a:r>
              <a:rPr lang="en-US" dirty="0"/>
              <a:t>correct tie-downs and storage techniques to prevent leaks and spills.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4000" dirty="0"/>
              <a:t>Basic Vehicle Controls</a:t>
            </a:r>
            <a:endParaRPr sz="4000" dirty="0"/>
          </a:p>
        </p:txBody>
      </p:sp>
      <p:sp>
        <p:nvSpPr>
          <p:cNvPr id="3" name="Content Placeholder 2"/>
          <p:cNvSpPr>
            <a:spLocks noGrp="1"/>
          </p:cNvSpPr>
          <p:nvPr>
            <p:ph idx="1"/>
          </p:nvPr>
        </p:nvSpPr>
        <p:spPr/>
        <p:txBody>
          <a:bodyPr>
            <a:normAutofit fontScale="92500" lnSpcReduction="10000"/>
          </a:bodyPr>
          <a:lstStyle/>
          <a:p>
            <a:r>
              <a:rPr lang="en-US" sz="2600" dirty="0">
                <a:solidFill>
                  <a:schemeClr val="tx1">
                    <a:lumMod val="65000"/>
                    <a:lumOff val="35000"/>
                  </a:schemeClr>
                </a:solidFill>
              </a:rPr>
              <a:t>Driving a truck requires mastering basic vehicle controls to ensure safety and efficiency.</a:t>
            </a:r>
          </a:p>
          <a:p>
            <a:endParaRPr lang="en-US" sz="2600" dirty="0">
              <a:solidFill>
                <a:schemeClr val="tx1">
                  <a:lumMod val="65000"/>
                  <a:lumOff val="35000"/>
                </a:schemeClr>
              </a:solidFill>
            </a:endParaRPr>
          </a:p>
          <a:p>
            <a:r>
              <a:rPr lang="en-US" sz="2600" dirty="0">
                <a:solidFill>
                  <a:schemeClr val="tx1">
                    <a:lumMod val="65000"/>
                    <a:lumOff val="35000"/>
                  </a:schemeClr>
                </a:solidFill>
              </a:rPr>
              <a:t>Steering: Always keep both hands on the wheel at the 9 and 3 o’clock positions to maintain full control. Avoid sudden steering movements, as trucks are large and heavy, making abrupt turns dangerous.</a:t>
            </a:r>
          </a:p>
          <a:p>
            <a:endParaRPr lang="en-US" sz="2600" dirty="0">
              <a:solidFill>
                <a:schemeClr val="tx1">
                  <a:lumMod val="65000"/>
                  <a:lumOff val="35000"/>
                </a:schemeClr>
              </a:solidFill>
            </a:endParaRPr>
          </a:p>
          <a:p>
            <a:r>
              <a:rPr lang="en-US" sz="2600" dirty="0">
                <a:solidFill>
                  <a:schemeClr val="tx1">
                    <a:lumMod val="65000"/>
                    <a:lumOff val="35000"/>
                  </a:schemeClr>
                </a:solidFill>
              </a:rPr>
              <a:t>Braking: Trucks have multiple braking systems:</a:t>
            </a:r>
          </a:p>
          <a:p>
            <a:endParaRPr lang="en-US" sz="2600" dirty="0">
              <a:solidFill>
                <a:schemeClr val="tx1">
                  <a:lumMod val="65000"/>
                  <a:lumOff val="35000"/>
                </a:schemeClr>
              </a:solidFill>
            </a:endParaRPr>
          </a:p>
          <a:p>
            <a:r>
              <a:rPr lang="en-US" sz="2600" dirty="0">
                <a:solidFill>
                  <a:schemeClr val="tx1">
                    <a:lumMod val="65000"/>
                    <a:lumOff val="35000"/>
                  </a:schemeClr>
                </a:solidFill>
              </a:rPr>
              <a:t>Service Brakes: Used during normal driving.</a:t>
            </a:r>
          </a:p>
          <a:p>
            <a:endParaRPr lang="en-US" dirty="0">
              <a:solidFill>
                <a:schemeClr val="tx1">
                  <a:lumMod val="65000"/>
                  <a:lumOff val="35000"/>
                </a:schemeClr>
              </a:solidFill>
            </a:endParaRP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8913809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Emergency Response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Being </a:t>
            </a:r>
            <a:r>
              <a:rPr lang="en-US" dirty="0">
                <a:solidFill>
                  <a:schemeClr val="tx1">
                    <a:lumMod val="65000"/>
                    <a:lumOff val="35000"/>
                  </a:schemeClr>
                </a:solidFill>
              </a:rPr>
              <a:t>prepared for hazardous material incidents is crucial for safety</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Handling </a:t>
            </a:r>
            <a:r>
              <a:rPr lang="en-US" b="1" dirty="0">
                <a:solidFill>
                  <a:schemeClr val="tx1">
                    <a:lumMod val="65000"/>
                    <a:lumOff val="35000"/>
                  </a:schemeClr>
                </a:solidFill>
              </a:rPr>
              <a:t>Spills and </a:t>
            </a:r>
            <a:r>
              <a:rPr lang="en-US" b="1" dirty="0" smtClean="0">
                <a:solidFill>
                  <a:schemeClr val="tx1">
                    <a:lumMod val="65000"/>
                    <a:lumOff val="35000"/>
                  </a:schemeClr>
                </a:solidFill>
              </a:rPr>
              <a:t>Leaks:</a:t>
            </a:r>
            <a:endParaRPr lang="en-US" b="1" dirty="0">
              <a:solidFill>
                <a:schemeClr val="tx1">
                  <a:lumMod val="65000"/>
                  <a:lumOff val="35000"/>
                </a:schemeClr>
              </a:solidFill>
            </a:endParaRPr>
          </a:p>
          <a:p>
            <a:r>
              <a:rPr lang="en-US" dirty="0">
                <a:solidFill>
                  <a:schemeClr val="tx1">
                    <a:lumMod val="65000"/>
                    <a:lumOff val="35000"/>
                  </a:schemeClr>
                </a:solidFill>
              </a:rPr>
              <a:t>F</a:t>
            </a:r>
            <a:r>
              <a:rPr lang="en-US" dirty="0" smtClean="0">
                <a:solidFill>
                  <a:schemeClr val="tx1">
                    <a:lumMod val="65000"/>
                    <a:lumOff val="35000"/>
                  </a:schemeClr>
                </a:solidFill>
              </a:rPr>
              <a:t>ollowing </a:t>
            </a:r>
            <a:r>
              <a:rPr lang="en-US" dirty="0">
                <a:solidFill>
                  <a:schemeClr val="tx1">
                    <a:lumMod val="65000"/>
                    <a:lumOff val="35000"/>
                  </a:schemeClr>
                </a:solidFill>
              </a:rPr>
              <a:t>emergency action plans to contain and clean up spills.</a:t>
            </a:r>
          </a:p>
          <a:p>
            <a:r>
              <a:rPr lang="en-US" dirty="0" smtClean="0">
                <a:solidFill>
                  <a:schemeClr val="tx1">
                    <a:lumMod val="65000"/>
                    <a:lumOff val="35000"/>
                  </a:schemeClr>
                </a:solidFill>
              </a:rPr>
              <a:t>Understanding </a:t>
            </a:r>
            <a:r>
              <a:rPr lang="en-US" dirty="0">
                <a:solidFill>
                  <a:schemeClr val="tx1">
                    <a:lumMod val="65000"/>
                    <a:lumOff val="35000"/>
                  </a:schemeClr>
                </a:solidFill>
              </a:rPr>
              <a:t>first-aid procedures in case of exposure.</a:t>
            </a:r>
          </a:p>
          <a:p>
            <a:r>
              <a:rPr lang="en-US" dirty="0" smtClean="0">
                <a:solidFill>
                  <a:schemeClr val="tx1">
                    <a:lumMod val="65000"/>
                    <a:lumOff val="35000"/>
                  </a:schemeClr>
                </a:solidFill>
              </a:rPr>
              <a:t>Using </a:t>
            </a:r>
            <a:r>
              <a:rPr lang="en-US" dirty="0">
                <a:solidFill>
                  <a:schemeClr val="tx1">
                    <a:lumMod val="65000"/>
                    <a:lumOff val="35000"/>
                  </a:schemeClr>
                </a:solidFill>
              </a:rPr>
              <a:t>absorbent materials and spill containment barriers to prevent environmental damage.</a:t>
            </a:r>
          </a:p>
          <a:p>
            <a:pPr marL="0" indent="0">
              <a:buNone/>
            </a:pPr>
            <a:r>
              <a:rPr lang="en-US" b="1" dirty="0" smtClean="0">
                <a:solidFill>
                  <a:schemeClr val="tx1">
                    <a:lumMod val="65000"/>
                    <a:lumOff val="35000"/>
                  </a:schemeClr>
                </a:solidFill>
              </a:rPr>
              <a:t>Fire </a:t>
            </a:r>
            <a:r>
              <a:rPr lang="en-US" b="1" dirty="0">
                <a:solidFill>
                  <a:schemeClr val="tx1">
                    <a:lumMod val="65000"/>
                    <a:lumOff val="35000"/>
                  </a:schemeClr>
                </a:solidFill>
              </a:rPr>
              <a:t>and Explosion Response</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Knowing </a:t>
            </a:r>
            <a:r>
              <a:rPr lang="en-US" dirty="0">
                <a:solidFill>
                  <a:schemeClr val="tx1">
                    <a:lumMod val="65000"/>
                    <a:lumOff val="35000"/>
                  </a:schemeClr>
                </a:solidFill>
              </a:rPr>
              <a:t>which fire extinguishers to use for specific hazardous materials.</a:t>
            </a:r>
          </a:p>
          <a:p>
            <a:r>
              <a:rPr lang="en-US" dirty="0" smtClean="0">
                <a:solidFill>
                  <a:schemeClr val="tx1">
                    <a:lumMod val="65000"/>
                    <a:lumOff val="35000"/>
                  </a:schemeClr>
                </a:solidFill>
              </a:rPr>
              <a:t>Evacuation </a:t>
            </a:r>
            <a:r>
              <a:rPr lang="en-US" dirty="0">
                <a:solidFill>
                  <a:schemeClr val="tx1">
                    <a:lumMod val="65000"/>
                    <a:lumOff val="35000"/>
                  </a:schemeClr>
                </a:solidFill>
              </a:rPr>
              <a:t>procedures and notifying emergency responders.</a:t>
            </a:r>
          </a:p>
          <a:p>
            <a:r>
              <a:rPr lang="en-US" dirty="0" smtClean="0">
                <a:solidFill>
                  <a:schemeClr val="tx1">
                    <a:lumMod val="65000"/>
                    <a:lumOff val="35000"/>
                  </a:schemeClr>
                </a:solidFill>
              </a:rPr>
              <a:t>Identifying </a:t>
            </a:r>
            <a:r>
              <a:rPr lang="en-US" dirty="0">
                <a:solidFill>
                  <a:schemeClr val="tx1">
                    <a:lumMod val="65000"/>
                    <a:lumOff val="35000"/>
                  </a:schemeClr>
                </a:solidFill>
              </a:rPr>
              <a:t>potential ignition sources and mitigating risks in case of a fire.</a:t>
            </a:r>
          </a:p>
          <a:p>
            <a:pPr marL="0" indent="0">
              <a:buNone/>
            </a:pPr>
            <a:r>
              <a:rPr lang="en-US" dirty="0">
                <a:solidFill>
                  <a:schemeClr val="tx1">
                    <a:lumMod val="65000"/>
                    <a:lumOff val="35000"/>
                  </a:schemeClr>
                </a:solidFill>
              </a:rPr>
              <a:t> </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Emergency Equipment &amp; Protocols</a:t>
            </a:r>
            <a:endParaRPr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solidFill>
                  <a:schemeClr val="tx1">
                    <a:lumMod val="65000"/>
                    <a:lumOff val="35000"/>
                  </a:schemeClr>
                </a:solidFill>
              </a:rPr>
              <a:t>Carrying </a:t>
            </a:r>
            <a:r>
              <a:rPr lang="en-US" dirty="0">
                <a:solidFill>
                  <a:schemeClr val="tx1">
                    <a:lumMod val="65000"/>
                    <a:lumOff val="35000"/>
                  </a:schemeClr>
                </a:solidFill>
              </a:rPr>
              <a:t>emergency response kits, including protective gear, absorbent materials, and neutralizing agents</a:t>
            </a:r>
            <a:r>
              <a:rPr lang="en-US" dirty="0" smtClean="0">
                <a:solidFill>
                  <a:schemeClr val="tx1">
                    <a:lumMod val="65000"/>
                    <a:lumOff val="35000"/>
                  </a:schemeClr>
                </a:solidFill>
              </a:rPr>
              <a:t>.</a:t>
            </a:r>
          </a:p>
          <a:p>
            <a:pPr marL="0" indent="0">
              <a:buNone/>
            </a:pPr>
            <a:endParaRPr lang="en-US" dirty="0" smtClean="0">
              <a:solidFill>
                <a:schemeClr val="tx1">
                  <a:lumMod val="65000"/>
                  <a:lumOff val="35000"/>
                </a:schemeClr>
              </a:solidFill>
            </a:endParaRPr>
          </a:p>
          <a:p>
            <a:r>
              <a:rPr lang="en-US" dirty="0" smtClean="0">
                <a:solidFill>
                  <a:schemeClr val="tx1">
                    <a:lumMod val="65000"/>
                    <a:lumOff val="35000"/>
                  </a:schemeClr>
                </a:solidFill>
              </a:rPr>
              <a:t>Using </a:t>
            </a:r>
            <a:r>
              <a:rPr lang="en-US" dirty="0">
                <a:solidFill>
                  <a:schemeClr val="tx1">
                    <a:lumMod val="65000"/>
                    <a:lumOff val="35000"/>
                  </a:schemeClr>
                </a:solidFill>
              </a:rPr>
              <a:t>the Emergency Response Guidebook (ERG) to identify the correct procedures for different types of hazardous materials.</a:t>
            </a:r>
          </a:p>
          <a:p>
            <a:r>
              <a:rPr lang="en-US" dirty="0" smtClean="0">
                <a:solidFill>
                  <a:schemeClr val="tx1">
                    <a:lumMod val="65000"/>
                    <a:lumOff val="35000"/>
                  </a:schemeClr>
                </a:solidFill>
              </a:rPr>
              <a:t>Coordinating </a:t>
            </a:r>
            <a:r>
              <a:rPr lang="en-US" dirty="0">
                <a:solidFill>
                  <a:schemeClr val="tx1">
                    <a:lumMod val="65000"/>
                    <a:lumOff val="35000"/>
                  </a:schemeClr>
                </a:solidFill>
              </a:rPr>
              <a:t>with first responders and law enforcement to ensure proper containment and public safety measures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Incident </a:t>
            </a:r>
            <a:r>
              <a:rPr lang="en-US" dirty="0">
                <a:solidFill>
                  <a:schemeClr val="tx1">
                    <a:lumMod val="65000"/>
                    <a:lumOff val="35000"/>
                  </a:schemeClr>
                </a:solidFill>
              </a:rPr>
              <a:t>Reporting</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Understanding </a:t>
            </a:r>
            <a:r>
              <a:rPr lang="en-US" dirty="0">
                <a:solidFill>
                  <a:schemeClr val="tx1">
                    <a:lumMod val="65000"/>
                    <a:lumOff val="35000"/>
                  </a:schemeClr>
                </a:solidFill>
              </a:rPr>
              <a:t>the importance of immediate reporting to the proper authorities, including DOT and local emergency services.</a:t>
            </a:r>
          </a:p>
          <a:p>
            <a:r>
              <a:rPr lang="en-US" dirty="0" smtClean="0">
                <a:solidFill>
                  <a:schemeClr val="tx1">
                    <a:lumMod val="65000"/>
                    <a:lumOff val="35000"/>
                  </a:schemeClr>
                </a:solidFill>
              </a:rPr>
              <a:t>Maintaining </a:t>
            </a:r>
            <a:r>
              <a:rPr lang="en-US" dirty="0">
                <a:solidFill>
                  <a:schemeClr val="tx1">
                    <a:lumMod val="65000"/>
                    <a:lumOff val="35000"/>
                  </a:schemeClr>
                </a:solidFill>
              </a:rPr>
              <a:t>accurate records of incidents and corrective actions taken.</a:t>
            </a:r>
          </a:p>
          <a:p>
            <a:r>
              <a:rPr lang="en-US" dirty="0" smtClean="0">
                <a:solidFill>
                  <a:schemeClr val="tx1">
                    <a:lumMod val="65000"/>
                    <a:lumOff val="35000"/>
                  </a:schemeClr>
                </a:solidFill>
              </a:rPr>
              <a:t>Cooperating </a:t>
            </a:r>
            <a:r>
              <a:rPr lang="en-US" dirty="0">
                <a:solidFill>
                  <a:schemeClr val="tx1">
                    <a:lumMod val="65000"/>
                    <a:lumOff val="35000"/>
                  </a:schemeClr>
                </a:solidFill>
              </a:rPr>
              <a:t>with investigations and follow-up measures to prevent future incidents.</a:t>
            </a:r>
          </a:p>
          <a:p>
            <a:pPr marL="0" indent="0">
              <a:buNone/>
            </a:pPr>
            <a:r>
              <a:rPr lang="en-US" dirty="0">
                <a:solidFill>
                  <a:schemeClr val="tx1">
                    <a:lumMod val="65000"/>
                    <a:lumOff val="35000"/>
                  </a:schemeClr>
                </a:solidFill>
              </a:rPr>
              <a:t> </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Endorsement Requirements</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To </a:t>
            </a:r>
            <a:r>
              <a:rPr lang="en-US" dirty="0">
                <a:solidFill>
                  <a:schemeClr val="tx1">
                    <a:lumMod val="65000"/>
                    <a:lumOff val="35000"/>
                  </a:schemeClr>
                </a:solidFill>
              </a:rPr>
              <a:t>obtain a </a:t>
            </a:r>
            <a:r>
              <a:rPr lang="en-US" dirty="0" err="1">
                <a:solidFill>
                  <a:schemeClr val="tx1">
                    <a:lumMod val="65000"/>
                    <a:lumOff val="35000"/>
                  </a:schemeClr>
                </a:solidFill>
              </a:rPr>
              <a:t>HazMat</a:t>
            </a:r>
            <a:r>
              <a:rPr lang="en-US" dirty="0">
                <a:solidFill>
                  <a:schemeClr val="tx1">
                    <a:lumMod val="65000"/>
                    <a:lumOff val="35000"/>
                  </a:schemeClr>
                </a:solidFill>
              </a:rPr>
              <a:t> endorsement, drivers must meet federal requirements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TSA </a:t>
            </a:r>
            <a:r>
              <a:rPr lang="en-US" dirty="0">
                <a:solidFill>
                  <a:schemeClr val="tx1">
                    <a:lumMod val="65000"/>
                    <a:lumOff val="35000"/>
                  </a:schemeClr>
                </a:solidFill>
              </a:rPr>
              <a:t>Background Checks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Passing </a:t>
            </a:r>
            <a:r>
              <a:rPr lang="en-US" dirty="0">
                <a:solidFill>
                  <a:schemeClr val="tx1">
                    <a:lumMod val="65000"/>
                    <a:lumOff val="35000"/>
                  </a:schemeClr>
                </a:solidFill>
              </a:rPr>
              <a:t>a security threat assessment from the Transportation Security Administration (TSA).</a:t>
            </a:r>
          </a:p>
          <a:p>
            <a:r>
              <a:rPr lang="en-US" dirty="0" smtClean="0">
                <a:solidFill>
                  <a:schemeClr val="tx1">
                    <a:lumMod val="65000"/>
                    <a:lumOff val="35000"/>
                  </a:schemeClr>
                </a:solidFill>
              </a:rPr>
              <a:t>Submitting </a:t>
            </a:r>
            <a:r>
              <a:rPr lang="en-US" dirty="0">
                <a:solidFill>
                  <a:schemeClr val="tx1">
                    <a:lumMod val="65000"/>
                    <a:lumOff val="35000"/>
                  </a:schemeClr>
                </a:solidFill>
              </a:rPr>
              <a:t>fingerprints and personal information for clearance</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Written </a:t>
            </a:r>
            <a:r>
              <a:rPr lang="en-US" dirty="0">
                <a:solidFill>
                  <a:schemeClr val="tx1">
                    <a:lumMod val="65000"/>
                    <a:lumOff val="35000"/>
                  </a:schemeClr>
                </a:solidFill>
              </a:rPr>
              <a:t>Exam</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Covering </a:t>
            </a:r>
            <a:r>
              <a:rPr lang="en-US" dirty="0">
                <a:solidFill>
                  <a:schemeClr val="tx1">
                    <a:lumMod val="65000"/>
                    <a:lumOff val="35000"/>
                  </a:schemeClr>
                </a:solidFill>
              </a:rPr>
              <a:t>hazardous material classifications, safe transport, and emergency </a:t>
            </a:r>
            <a:r>
              <a:rPr lang="en-US" dirty="0" smtClean="0">
                <a:solidFill>
                  <a:schemeClr val="tx1">
                    <a:lumMod val="65000"/>
                    <a:lumOff val="35000"/>
                  </a:schemeClr>
                </a:solidFill>
              </a:rPr>
              <a:t>response.</a:t>
            </a:r>
          </a:p>
          <a:p>
            <a:r>
              <a:rPr lang="en-US" dirty="0">
                <a:solidFill>
                  <a:schemeClr val="tx1">
                    <a:lumMod val="65000"/>
                    <a:lumOff val="35000"/>
                  </a:schemeClr>
                </a:solidFill>
              </a:rPr>
              <a:t>S</a:t>
            </a:r>
            <a:r>
              <a:rPr lang="en-US" dirty="0" smtClean="0">
                <a:solidFill>
                  <a:schemeClr val="tx1">
                    <a:lumMod val="65000"/>
                    <a:lumOff val="35000"/>
                  </a:schemeClr>
                </a:solidFill>
              </a:rPr>
              <a:t>tudying </a:t>
            </a:r>
            <a:r>
              <a:rPr lang="en-US" dirty="0">
                <a:solidFill>
                  <a:schemeClr val="tx1">
                    <a:lumMod val="65000"/>
                    <a:lumOff val="35000"/>
                  </a:schemeClr>
                </a:solidFill>
              </a:rPr>
              <a:t>the Hazardous Materials Regulations (HMR) handbook.</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Regulatory Compliance</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Compliance </a:t>
            </a:r>
            <a:r>
              <a:rPr lang="en-US" dirty="0">
                <a:solidFill>
                  <a:schemeClr val="tx1">
                    <a:lumMod val="65000"/>
                    <a:lumOff val="35000"/>
                  </a:schemeClr>
                </a:solidFill>
              </a:rPr>
              <a:t>with DOT and FMCSA regulations is essential for legally transporting hazardous materials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Transport </a:t>
            </a:r>
            <a:r>
              <a:rPr lang="en-US" dirty="0">
                <a:solidFill>
                  <a:schemeClr val="tx1">
                    <a:lumMod val="65000"/>
                    <a:lumOff val="35000"/>
                  </a:schemeClr>
                </a:solidFill>
              </a:rPr>
              <a:t>Restrictions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Understanding </a:t>
            </a:r>
            <a:r>
              <a:rPr lang="en-US" dirty="0">
                <a:solidFill>
                  <a:schemeClr val="tx1">
                    <a:lumMod val="65000"/>
                    <a:lumOff val="35000"/>
                  </a:schemeClr>
                </a:solidFill>
              </a:rPr>
              <a:t>restricted routes and prohibited materials.</a:t>
            </a:r>
          </a:p>
          <a:p>
            <a:r>
              <a:rPr lang="en-US" dirty="0" smtClean="0">
                <a:solidFill>
                  <a:schemeClr val="tx1">
                    <a:lumMod val="65000"/>
                    <a:lumOff val="35000"/>
                  </a:schemeClr>
                </a:solidFill>
              </a:rPr>
              <a:t>Following </a:t>
            </a:r>
            <a:r>
              <a:rPr lang="en-US" dirty="0">
                <a:solidFill>
                  <a:schemeClr val="tx1">
                    <a:lumMod val="65000"/>
                    <a:lumOff val="35000"/>
                  </a:schemeClr>
                </a:solidFill>
              </a:rPr>
              <a:t>load limits and segregation rules for different hazard classes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dirty="0" smtClean="0">
                <a:solidFill>
                  <a:schemeClr val="tx1">
                    <a:lumMod val="65000"/>
                    <a:lumOff val="35000"/>
                  </a:schemeClr>
                </a:solidFill>
              </a:rPr>
              <a:t>Documentation </a:t>
            </a:r>
            <a:r>
              <a:rPr lang="en-US" dirty="0">
                <a:solidFill>
                  <a:schemeClr val="tx1">
                    <a:lumMod val="65000"/>
                    <a:lumOff val="35000"/>
                  </a:schemeClr>
                </a:solidFill>
              </a:rPr>
              <a:t>Requirements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Maintaining </a:t>
            </a:r>
            <a:r>
              <a:rPr lang="en-US" dirty="0">
                <a:solidFill>
                  <a:schemeClr val="tx1">
                    <a:lumMod val="65000"/>
                    <a:lumOff val="35000"/>
                  </a:schemeClr>
                </a:solidFill>
              </a:rPr>
              <a:t>proper shipping papers, manifests, and emergency contact details.</a:t>
            </a:r>
          </a:p>
          <a:p>
            <a:r>
              <a:rPr lang="en-US" dirty="0" smtClean="0">
                <a:solidFill>
                  <a:schemeClr val="tx1">
                    <a:lumMod val="65000"/>
                    <a:lumOff val="35000"/>
                  </a:schemeClr>
                </a:solidFill>
              </a:rPr>
              <a:t>Ensuring </a:t>
            </a:r>
            <a:r>
              <a:rPr lang="en-US" dirty="0">
                <a:solidFill>
                  <a:schemeClr val="tx1">
                    <a:lumMod val="65000"/>
                    <a:lumOff val="35000"/>
                  </a:schemeClr>
                </a:solidFill>
              </a:rPr>
              <a:t>all paperwork is accessible to authorities during inspections</a:t>
            </a: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Summary</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Provides </a:t>
            </a:r>
            <a:r>
              <a:rPr lang="en-US" sz="2400" dirty="0">
                <a:solidFill>
                  <a:schemeClr val="tx1">
                    <a:lumMod val="65000"/>
                    <a:lumOff val="35000"/>
                  </a:schemeClr>
                </a:solidFill>
              </a:rPr>
              <a:t>knowledge on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err="1" smtClean="0">
                <a:solidFill>
                  <a:schemeClr val="tx1">
                    <a:lumMod val="65000"/>
                    <a:lumOff val="35000"/>
                  </a:schemeClr>
                </a:solidFill>
              </a:rPr>
              <a:t>Hamzat</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Classes of </a:t>
            </a:r>
            <a:r>
              <a:rPr lang="en-US" sz="2400" dirty="0" err="1" smtClean="0">
                <a:solidFill>
                  <a:schemeClr val="tx1">
                    <a:lumMod val="65000"/>
                    <a:lumOff val="35000"/>
                  </a:schemeClr>
                </a:solidFill>
              </a:rPr>
              <a:t>Hamzat</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Rules for transporting </a:t>
            </a:r>
            <a:r>
              <a:rPr lang="en-US" sz="2400" dirty="0" err="1" smtClean="0">
                <a:solidFill>
                  <a:schemeClr val="tx1">
                    <a:lumMod val="65000"/>
                    <a:lumOff val="35000"/>
                  </a:schemeClr>
                </a:solidFill>
              </a:rPr>
              <a:t>Hamzat</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Safe transportation of </a:t>
            </a:r>
            <a:r>
              <a:rPr lang="en-US" sz="2400" dirty="0">
                <a:solidFill>
                  <a:schemeClr val="tx1">
                    <a:lumMod val="65000"/>
                    <a:lumOff val="35000"/>
                  </a:schemeClr>
                </a:solidFill>
              </a:rPr>
              <a:t>hazardous materials, including labeling, handling, emergency </a:t>
            </a:r>
            <a:r>
              <a:rPr lang="en-US" sz="2400" dirty="0" smtClean="0">
                <a:solidFill>
                  <a:schemeClr val="tx1">
                    <a:lumMod val="65000"/>
                    <a:lumOff val="35000"/>
                  </a:schemeClr>
                </a:solidFill>
              </a:rPr>
              <a:t>response</a:t>
            </a:r>
          </a:p>
          <a:p>
            <a:pPr>
              <a:buFont typeface="Wingdings" panose="05000000000000000000" pitchFamily="2" charset="2"/>
              <a:buChar char="ü"/>
            </a:pPr>
            <a:r>
              <a:rPr lang="en-US" sz="2400" dirty="0" err="1" smtClean="0">
                <a:solidFill>
                  <a:schemeClr val="tx1">
                    <a:lumMod val="65000"/>
                    <a:lumOff val="35000"/>
                  </a:schemeClr>
                </a:solidFill>
              </a:rPr>
              <a:t>HazMat</a:t>
            </a:r>
            <a:r>
              <a:rPr lang="en-US" sz="2400" dirty="0" smtClean="0">
                <a:solidFill>
                  <a:schemeClr val="tx1">
                    <a:lumMod val="65000"/>
                    <a:lumOff val="35000"/>
                  </a:schemeClr>
                </a:solidFill>
              </a:rPr>
              <a:t> </a:t>
            </a:r>
            <a:r>
              <a:rPr lang="en-US" sz="2400" dirty="0">
                <a:solidFill>
                  <a:schemeClr val="tx1">
                    <a:lumMod val="65000"/>
                    <a:lumOff val="35000"/>
                  </a:schemeClr>
                </a:solidFill>
              </a:rPr>
              <a:t>endorsement </a:t>
            </a:r>
            <a:r>
              <a:rPr lang="en-US" sz="2400" dirty="0" smtClean="0">
                <a:solidFill>
                  <a:schemeClr val="tx1">
                    <a:lumMod val="65000"/>
                    <a:lumOff val="35000"/>
                  </a:schemeClr>
                </a:solidFill>
              </a:rPr>
              <a:t>requirements</a:t>
            </a:r>
            <a:endParaRPr lang="en-US" sz="2400" dirty="0">
              <a:solidFill>
                <a:schemeClr val="tx1">
                  <a:lumMod val="65000"/>
                  <a:lumOff val="35000"/>
                </a:schemeClr>
              </a:solidFill>
            </a:endParaRPr>
          </a:p>
          <a:p>
            <a:pPr marL="0" indent="0">
              <a:buNone/>
            </a:pPr>
            <a:r>
              <a:rPr lang="en-US" sz="2400" dirty="0">
                <a:solidFill>
                  <a:schemeClr val="tx1">
                    <a:lumMod val="65000"/>
                    <a:lumOff val="35000"/>
                  </a:schemeClr>
                </a:solidFill>
              </a:rPr>
              <a:t/>
            </a:r>
            <a:br>
              <a:rPr lang="en-US" sz="2400" dirty="0">
                <a:solidFill>
                  <a:schemeClr val="tx1">
                    <a:lumMod val="65000"/>
                    <a:lumOff val="35000"/>
                  </a:schemeClr>
                </a:solidFill>
              </a:rPr>
            </a:b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Tankers Endorsement</a:t>
            </a:r>
            <a:endParaRPr sz="3600" dirty="0"/>
          </a:p>
        </p:txBody>
      </p:sp>
      <p:sp>
        <p:nvSpPr>
          <p:cNvPr id="3" name="Content Placeholder 2"/>
          <p:cNvSpPr>
            <a:spLocks noGrp="1"/>
          </p:cNvSpPr>
          <p:nvPr>
            <p:ph idx="1"/>
          </p:nvPr>
        </p:nvSpPr>
        <p:spPr/>
        <p:txBody>
          <a:bodyPr>
            <a:normAutofit/>
          </a:bodyPr>
          <a:lstStyle/>
          <a:p>
            <a:pPr marL="0" indent="0">
              <a:buNone/>
            </a:pPr>
            <a:r>
              <a:rPr lang="en-US" dirty="0" smtClean="0">
                <a:solidFill>
                  <a:schemeClr val="tx1">
                    <a:lumMod val="65000"/>
                    <a:lumOff val="35000"/>
                  </a:schemeClr>
                </a:solidFill>
              </a:rPr>
              <a:t>Objectives</a:t>
            </a:r>
          </a:p>
          <a:p>
            <a:pPr marL="0" indent="0">
              <a:buNone/>
            </a:pPr>
            <a:endParaRPr lang="en-US" dirty="0">
              <a:solidFill>
                <a:schemeClr val="tx1">
                  <a:lumMod val="65000"/>
                  <a:lumOff val="35000"/>
                </a:schemeClr>
              </a:solidFill>
            </a:endParaRP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the challenges of transporting liquid cargo.</a:t>
            </a:r>
          </a:p>
          <a:p>
            <a:r>
              <a:rPr lang="en-US" sz="2400" dirty="0" smtClean="0">
                <a:solidFill>
                  <a:schemeClr val="tx1">
                    <a:lumMod val="65000"/>
                    <a:lumOff val="35000"/>
                  </a:schemeClr>
                </a:solidFill>
              </a:rPr>
              <a:t>Learn </a:t>
            </a:r>
            <a:r>
              <a:rPr lang="en-US" sz="2400" dirty="0">
                <a:solidFill>
                  <a:schemeClr val="tx1">
                    <a:lumMod val="65000"/>
                    <a:lumOff val="35000"/>
                  </a:schemeClr>
                </a:solidFill>
              </a:rPr>
              <a:t>about load surge and weight shifting.</a:t>
            </a:r>
          </a:p>
          <a:p>
            <a:r>
              <a:rPr lang="en-US" sz="2400" dirty="0" smtClean="0">
                <a:solidFill>
                  <a:schemeClr val="tx1">
                    <a:lumMod val="65000"/>
                    <a:lumOff val="35000"/>
                  </a:schemeClr>
                </a:solidFill>
              </a:rPr>
              <a:t>Master </a:t>
            </a:r>
            <a:r>
              <a:rPr lang="en-US" sz="2400" dirty="0">
                <a:solidFill>
                  <a:schemeClr val="tx1">
                    <a:lumMod val="65000"/>
                    <a:lumOff val="35000"/>
                  </a:schemeClr>
                </a:solidFill>
              </a:rPr>
              <a:t>safe braking techniques for tankers.</a:t>
            </a:r>
          </a:p>
          <a:p>
            <a:r>
              <a:rPr lang="en-US" sz="2400" dirty="0" smtClean="0">
                <a:solidFill>
                  <a:schemeClr val="tx1">
                    <a:lumMod val="65000"/>
                    <a:lumOff val="35000"/>
                  </a:schemeClr>
                </a:solidFill>
              </a:rPr>
              <a:t>Comprehend </a:t>
            </a:r>
            <a:r>
              <a:rPr lang="en-US" sz="2400" dirty="0">
                <a:solidFill>
                  <a:schemeClr val="tx1">
                    <a:lumMod val="65000"/>
                    <a:lumOff val="35000"/>
                  </a:schemeClr>
                </a:solidFill>
              </a:rPr>
              <a:t>regulatory requirements for liquid </a:t>
            </a:r>
            <a:r>
              <a:rPr lang="en-US" sz="2400" dirty="0" smtClean="0">
                <a:solidFill>
                  <a:schemeClr val="tx1">
                    <a:lumMod val="65000"/>
                    <a:lumOff val="35000"/>
                  </a:schemeClr>
                </a:solidFill>
              </a:rPr>
              <a:t>transport.</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Introducing Tanker Endorsement</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The tanker endorsement is required for commercial drivers transporting liquid cargo. </a:t>
            </a: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Liquid </a:t>
            </a:r>
            <a:r>
              <a:rPr lang="en-US" sz="2400" dirty="0">
                <a:solidFill>
                  <a:schemeClr val="tx1">
                    <a:lumMod val="65000"/>
                    <a:lumOff val="35000"/>
                  </a:schemeClr>
                </a:solidFill>
              </a:rPr>
              <a:t>loads behave differently than solid freight, affecting vehicle handling and stability.</a:t>
            </a:r>
          </a:p>
          <a:p>
            <a:pPr marL="0" indent="0">
              <a:buNone/>
            </a:pPr>
            <a:r>
              <a:rPr lang="en-US" sz="2400" dirty="0">
                <a:solidFill>
                  <a:schemeClr val="tx1">
                    <a:lumMod val="65000"/>
                    <a:lumOff val="35000"/>
                  </a:schemeClr>
                </a:solidFill>
              </a:rPr>
              <a:t> </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Load Surge Effects</a:t>
            </a:r>
            <a:endParaRPr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Liquid </a:t>
            </a:r>
            <a:r>
              <a:rPr lang="en-US" dirty="0">
                <a:solidFill>
                  <a:schemeClr val="tx1">
                    <a:lumMod val="65000"/>
                    <a:lumOff val="35000"/>
                  </a:schemeClr>
                </a:solidFill>
              </a:rPr>
              <a:t>cargo movement significantly impacts a vehicle’s stability and control</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Understanding </a:t>
            </a:r>
            <a:r>
              <a:rPr lang="en-US" b="1" dirty="0">
                <a:solidFill>
                  <a:schemeClr val="tx1">
                    <a:lumMod val="65000"/>
                    <a:lumOff val="35000"/>
                  </a:schemeClr>
                </a:solidFill>
              </a:rPr>
              <a:t>Load Surge</a:t>
            </a:r>
            <a:r>
              <a:rPr lang="en-US" b="1" dirty="0" smtClean="0">
                <a:solidFill>
                  <a:schemeClr val="tx1">
                    <a:lumMod val="65000"/>
                    <a:lumOff val="35000"/>
                  </a:schemeClr>
                </a:solidFill>
              </a:rPr>
              <a:t>:</a:t>
            </a:r>
          </a:p>
          <a:p>
            <a:r>
              <a:rPr lang="en-US" dirty="0" smtClean="0">
                <a:solidFill>
                  <a:schemeClr val="tx1">
                    <a:lumMod val="65000"/>
                    <a:lumOff val="35000"/>
                  </a:schemeClr>
                </a:solidFill>
              </a:rPr>
              <a:t>Liquid cargo moves back and forth inside the tank when braking, accelerating, or turning.</a:t>
            </a:r>
          </a:p>
          <a:p>
            <a:r>
              <a:rPr lang="en-US" dirty="0" smtClean="0">
                <a:solidFill>
                  <a:schemeClr val="tx1">
                    <a:lumMod val="65000"/>
                    <a:lumOff val="35000"/>
                  </a:schemeClr>
                </a:solidFill>
              </a:rPr>
              <a:t>The </a:t>
            </a:r>
            <a:r>
              <a:rPr lang="en-US" dirty="0">
                <a:solidFill>
                  <a:schemeClr val="tx1">
                    <a:lumMod val="65000"/>
                    <a:lumOff val="35000"/>
                  </a:schemeClr>
                </a:solidFill>
              </a:rPr>
              <a:t>surge can cause the truck to lurch forward or backward, making it harder to stop or accelerate smoothly</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Managing </a:t>
            </a:r>
            <a:r>
              <a:rPr lang="en-US" b="1" dirty="0">
                <a:solidFill>
                  <a:schemeClr val="tx1">
                    <a:lumMod val="65000"/>
                    <a:lumOff val="35000"/>
                  </a:schemeClr>
                </a:solidFill>
              </a:rPr>
              <a:t>Load Surge</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Using </a:t>
            </a:r>
            <a:r>
              <a:rPr lang="en-US" dirty="0">
                <a:solidFill>
                  <a:schemeClr val="tx1">
                    <a:lumMod val="65000"/>
                    <a:lumOff val="35000"/>
                  </a:schemeClr>
                </a:solidFill>
              </a:rPr>
              <a:t>smooth and gradual acceleration and braking to reduce movement.</a:t>
            </a:r>
          </a:p>
          <a:p>
            <a:r>
              <a:rPr lang="en-US" dirty="0" smtClean="0">
                <a:solidFill>
                  <a:schemeClr val="tx1">
                    <a:lumMod val="65000"/>
                    <a:lumOff val="35000"/>
                  </a:schemeClr>
                </a:solidFill>
              </a:rPr>
              <a:t>Ensuring </a:t>
            </a:r>
            <a:r>
              <a:rPr lang="en-US" dirty="0">
                <a:solidFill>
                  <a:schemeClr val="tx1">
                    <a:lumMod val="65000"/>
                    <a:lumOff val="35000"/>
                  </a:schemeClr>
                </a:solidFill>
              </a:rPr>
              <a:t>proper baffling inside the tanker to limit liquid flow</a:t>
            </a:r>
            <a:r>
              <a:rPr lang="en-US" dirty="0"/>
              <a:t>.</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Weight Shifting</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Weight </a:t>
            </a:r>
            <a:r>
              <a:rPr lang="en-US" dirty="0">
                <a:solidFill>
                  <a:schemeClr val="tx1">
                    <a:lumMod val="65000"/>
                    <a:lumOff val="35000"/>
                  </a:schemeClr>
                </a:solidFill>
              </a:rPr>
              <a:t>shifting occurs when liquid cargo moves unpredictably, affecting balance</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Center </a:t>
            </a:r>
            <a:r>
              <a:rPr lang="en-US" b="1" dirty="0">
                <a:solidFill>
                  <a:schemeClr val="tx1">
                    <a:lumMod val="65000"/>
                    <a:lumOff val="35000"/>
                  </a:schemeClr>
                </a:solidFill>
              </a:rPr>
              <a:t>of Gravity Considerations</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Liquid </a:t>
            </a:r>
            <a:r>
              <a:rPr lang="en-US" dirty="0">
                <a:solidFill>
                  <a:schemeClr val="tx1">
                    <a:lumMod val="65000"/>
                    <a:lumOff val="35000"/>
                  </a:schemeClr>
                </a:solidFill>
              </a:rPr>
              <a:t>cargo can shift side to side, increasing the risk of </a:t>
            </a:r>
            <a:r>
              <a:rPr lang="en-US" dirty="0" smtClean="0">
                <a:solidFill>
                  <a:schemeClr val="tx1">
                    <a:lumMod val="65000"/>
                    <a:lumOff val="35000"/>
                  </a:schemeClr>
                </a:solidFill>
              </a:rPr>
              <a:t>rollovers.</a:t>
            </a:r>
          </a:p>
          <a:p>
            <a:r>
              <a:rPr lang="en-US" dirty="0" smtClean="0">
                <a:solidFill>
                  <a:schemeClr val="tx1">
                    <a:lumMod val="65000"/>
                    <a:lumOff val="35000"/>
                  </a:schemeClr>
                </a:solidFill>
              </a:rPr>
              <a:t>Tanker </a:t>
            </a:r>
            <a:r>
              <a:rPr lang="en-US" dirty="0">
                <a:solidFill>
                  <a:schemeClr val="tx1">
                    <a:lumMod val="65000"/>
                    <a:lumOff val="35000"/>
                  </a:schemeClr>
                </a:solidFill>
              </a:rPr>
              <a:t>trucks have a higher center of gravity, making turns more dangerous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Adjusting </a:t>
            </a:r>
            <a:r>
              <a:rPr lang="en-US" b="1" dirty="0">
                <a:solidFill>
                  <a:schemeClr val="tx1">
                    <a:lumMod val="65000"/>
                    <a:lumOff val="35000"/>
                  </a:schemeClr>
                </a:solidFill>
              </a:rPr>
              <a:t>Driving for </a:t>
            </a:r>
            <a:r>
              <a:rPr lang="en-US" b="1" dirty="0" smtClean="0">
                <a:solidFill>
                  <a:schemeClr val="tx1">
                    <a:lumMod val="65000"/>
                    <a:lumOff val="35000"/>
                  </a:schemeClr>
                </a:solidFill>
              </a:rPr>
              <a:t>Stability:</a:t>
            </a:r>
            <a:endParaRPr lang="en-US" b="1" dirty="0">
              <a:solidFill>
                <a:schemeClr val="tx1">
                  <a:lumMod val="65000"/>
                  <a:lumOff val="35000"/>
                </a:schemeClr>
              </a:solidFill>
            </a:endParaRPr>
          </a:p>
          <a:p>
            <a:r>
              <a:rPr lang="en-US" dirty="0" smtClean="0">
                <a:solidFill>
                  <a:schemeClr val="tx1">
                    <a:lumMod val="65000"/>
                    <a:lumOff val="35000"/>
                  </a:schemeClr>
                </a:solidFill>
              </a:rPr>
              <a:t>Slowing </a:t>
            </a:r>
            <a:r>
              <a:rPr lang="en-US" dirty="0">
                <a:solidFill>
                  <a:schemeClr val="tx1">
                    <a:lumMod val="65000"/>
                    <a:lumOff val="35000"/>
                  </a:schemeClr>
                </a:solidFill>
              </a:rPr>
              <a:t>down before curves and turns.</a:t>
            </a:r>
          </a:p>
          <a:p>
            <a:r>
              <a:rPr lang="en-US" dirty="0" smtClean="0">
                <a:solidFill>
                  <a:schemeClr val="tx1">
                    <a:lumMod val="65000"/>
                    <a:lumOff val="35000"/>
                  </a:schemeClr>
                </a:solidFill>
              </a:rPr>
              <a:t>Keeping </a:t>
            </a:r>
            <a:r>
              <a:rPr lang="en-US" dirty="0">
                <a:solidFill>
                  <a:schemeClr val="tx1">
                    <a:lumMod val="65000"/>
                    <a:lumOff val="35000"/>
                  </a:schemeClr>
                </a:solidFill>
              </a:rPr>
              <a:t>a steady speed to minimize the risk of cargo sloshing and shifting.</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Braking Techniques</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Proper </a:t>
            </a:r>
            <a:r>
              <a:rPr lang="en-US" dirty="0">
                <a:solidFill>
                  <a:schemeClr val="tx1">
                    <a:lumMod val="65000"/>
                    <a:lumOff val="35000"/>
                  </a:schemeClr>
                </a:solidFill>
              </a:rPr>
              <a:t>braking techniques help prevent cargo shifts and maintain control</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Gradual </a:t>
            </a:r>
            <a:r>
              <a:rPr lang="en-US" b="1" dirty="0">
                <a:solidFill>
                  <a:schemeClr val="tx1">
                    <a:lumMod val="65000"/>
                    <a:lumOff val="35000"/>
                  </a:schemeClr>
                </a:solidFill>
              </a:rPr>
              <a:t>Braking</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Abrupt </a:t>
            </a:r>
            <a:r>
              <a:rPr lang="en-US" dirty="0">
                <a:solidFill>
                  <a:schemeClr val="tx1">
                    <a:lumMod val="65000"/>
                    <a:lumOff val="35000"/>
                  </a:schemeClr>
                </a:solidFill>
              </a:rPr>
              <a:t>braking can cause liquid to surge forward, leading to loss of control.</a:t>
            </a:r>
          </a:p>
          <a:p>
            <a:r>
              <a:rPr lang="en-US" dirty="0" smtClean="0">
                <a:solidFill>
                  <a:schemeClr val="tx1">
                    <a:lumMod val="65000"/>
                    <a:lumOff val="35000"/>
                  </a:schemeClr>
                </a:solidFill>
              </a:rPr>
              <a:t>Using </a:t>
            </a:r>
            <a:r>
              <a:rPr lang="en-US" dirty="0">
                <a:solidFill>
                  <a:schemeClr val="tx1">
                    <a:lumMod val="65000"/>
                    <a:lumOff val="35000"/>
                  </a:schemeClr>
                </a:solidFill>
              </a:rPr>
              <a:t>controlled, progressive braking to maintain stability</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Stopping </a:t>
            </a:r>
            <a:r>
              <a:rPr lang="en-US" b="1" dirty="0">
                <a:solidFill>
                  <a:schemeClr val="tx1">
                    <a:lumMod val="65000"/>
                    <a:lumOff val="35000"/>
                  </a:schemeClr>
                </a:solidFill>
              </a:rPr>
              <a:t>Distance Considerations</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Tankers </a:t>
            </a:r>
            <a:r>
              <a:rPr lang="en-US" dirty="0">
                <a:solidFill>
                  <a:schemeClr val="tx1">
                    <a:lumMod val="65000"/>
                    <a:lumOff val="35000"/>
                  </a:schemeClr>
                </a:solidFill>
              </a:rPr>
              <a:t>require longer stopping distances due to weight and liquid motion.</a:t>
            </a:r>
          </a:p>
          <a:p>
            <a:r>
              <a:rPr lang="en-US" dirty="0" smtClean="0">
                <a:solidFill>
                  <a:schemeClr val="tx1">
                    <a:lumMod val="65000"/>
                    <a:lumOff val="35000"/>
                  </a:schemeClr>
                </a:solidFill>
              </a:rPr>
              <a:t>Anticipating </a:t>
            </a:r>
            <a:r>
              <a:rPr lang="en-US" dirty="0">
                <a:solidFill>
                  <a:schemeClr val="tx1">
                    <a:lumMod val="65000"/>
                    <a:lumOff val="35000"/>
                  </a:schemeClr>
                </a:solidFill>
              </a:rPr>
              <a:t>traffic changes and maintaining a safe following distance.</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4000" dirty="0"/>
              <a:t>Basic Vehicle Controls</a:t>
            </a:r>
            <a:endParaRPr sz="4000"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1">
                    <a:lumMod val="65000"/>
                    <a:lumOff val="35000"/>
                  </a:schemeClr>
                </a:solidFill>
              </a:rPr>
              <a:t>Emergency Brakes</a:t>
            </a:r>
            <a:r>
              <a:rPr lang="en-US" dirty="0">
                <a:solidFill>
                  <a:schemeClr val="tx1">
                    <a:lumMod val="65000"/>
                    <a:lumOff val="35000"/>
                  </a:schemeClr>
                </a:solidFill>
              </a:rPr>
              <a:t>: Engage when air pressure drops too low.</a:t>
            </a:r>
          </a:p>
          <a:p>
            <a:endParaRPr lang="en-US" dirty="0">
              <a:solidFill>
                <a:schemeClr val="tx1">
                  <a:lumMod val="65000"/>
                  <a:lumOff val="35000"/>
                </a:schemeClr>
              </a:solidFill>
            </a:endParaRPr>
          </a:p>
          <a:p>
            <a:r>
              <a:rPr lang="en-US" dirty="0">
                <a:solidFill>
                  <a:schemeClr val="tx1">
                    <a:lumMod val="65000"/>
                    <a:lumOff val="35000"/>
                  </a:schemeClr>
                </a:solidFill>
              </a:rPr>
              <a:t>Parking Brakes: Used when the truck is stopped to prevent rolling.</a:t>
            </a:r>
          </a:p>
          <a:p>
            <a:endParaRPr lang="en-US" dirty="0">
              <a:solidFill>
                <a:schemeClr val="tx1">
                  <a:lumMod val="65000"/>
                  <a:lumOff val="35000"/>
                </a:schemeClr>
              </a:solidFill>
            </a:endParaRPr>
          </a:p>
          <a:p>
            <a:r>
              <a:rPr lang="en-US" dirty="0">
                <a:solidFill>
                  <a:schemeClr val="tx1">
                    <a:lumMod val="65000"/>
                    <a:lumOff val="35000"/>
                  </a:schemeClr>
                </a:solidFill>
              </a:rPr>
              <a:t>Acceleration: Trucks take longer to speed up compared to regular vehicles. Gradual acceleration prevents cargo from shifting and maintains fuel efficiency.</a:t>
            </a:r>
          </a:p>
          <a:p>
            <a:endParaRPr lang="en-US" dirty="0">
              <a:solidFill>
                <a:schemeClr val="tx1">
                  <a:lumMod val="65000"/>
                  <a:lumOff val="35000"/>
                </a:schemeClr>
              </a:solidFill>
            </a:endParaRPr>
          </a:p>
          <a:p>
            <a:r>
              <a:rPr lang="en-US" dirty="0">
                <a:solidFill>
                  <a:schemeClr val="tx1">
                    <a:lumMod val="65000"/>
                    <a:lumOff val="35000"/>
                  </a:schemeClr>
                </a:solidFill>
              </a:rPr>
              <a:t>Shifting Gears: Manual transmissions require smooth gear shifting to prevent transmission damage. Automatic trucks adjust gears automatically, but the driver should still monitor RPMs and road conditions.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8649619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Regulatory Requirements</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tx1">
                    <a:lumMod val="65000"/>
                    <a:lumOff val="35000"/>
                  </a:schemeClr>
                </a:solidFill>
              </a:rPr>
              <a:t>Transporting </a:t>
            </a:r>
            <a:r>
              <a:rPr lang="en-US" dirty="0">
                <a:solidFill>
                  <a:schemeClr val="tx1">
                    <a:lumMod val="65000"/>
                    <a:lumOff val="35000"/>
                  </a:schemeClr>
                </a:solidFill>
              </a:rPr>
              <a:t>liquid cargo is subject to strict federal and state regulations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Types </a:t>
            </a:r>
            <a:r>
              <a:rPr lang="en-US" b="1" dirty="0">
                <a:solidFill>
                  <a:schemeClr val="tx1">
                    <a:lumMod val="65000"/>
                    <a:lumOff val="35000"/>
                  </a:schemeClr>
                </a:solidFill>
              </a:rPr>
              <a:t>of Liquid Cargo</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Fuel </a:t>
            </a:r>
            <a:r>
              <a:rPr lang="en-US" dirty="0">
                <a:solidFill>
                  <a:schemeClr val="tx1">
                    <a:lumMod val="65000"/>
                    <a:lumOff val="35000"/>
                  </a:schemeClr>
                </a:solidFill>
              </a:rPr>
              <a:t>Transport</a:t>
            </a:r>
            <a:r>
              <a:rPr lang="en-US" dirty="0" smtClean="0">
                <a:solidFill>
                  <a:schemeClr val="tx1">
                    <a:lumMod val="65000"/>
                    <a:lumOff val="35000"/>
                  </a:schemeClr>
                </a:solidFill>
              </a:rPr>
              <a:t>: </a:t>
            </a:r>
            <a:r>
              <a:rPr lang="en-US" dirty="0">
                <a:solidFill>
                  <a:schemeClr val="tx1">
                    <a:lumMod val="65000"/>
                    <a:lumOff val="35000"/>
                  </a:schemeClr>
                </a:solidFill>
              </a:rPr>
              <a:t>Requires additional hazardous materials (</a:t>
            </a:r>
            <a:r>
              <a:rPr lang="en-US" dirty="0" err="1">
                <a:solidFill>
                  <a:schemeClr val="tx1">
                    <a:lumMod val="65000"/>
                    <a:lumOff val="35000"/>
                  </a:schemeClr>
                </a:solidFill>
              </a:rPr>
              <a:t>HazMat</a:t>
            </a:r>
            <a:r>
              <a:rPr lang="en-US" dirty="0">
                <a:solidFill>
                  <a:schemeClr val="tx1">
                    <a:lumMod val="65000"/>
                    <a:lumOff val="35000"/>
                  </a:schemeClr>
                </a:solidFill>
              </a:rPr>
              <a:t>) endorsement.</a:t>
            </a:r>
          </a:p>
          <a:p>
            <a:r>
              <a:rPr lang="en-US" dirty="0" smtClean="0">
                <a:solidFill>
                  <a:schemeClr val="tx1">
                    <a:lumMod val="65000"/>
                    <a:lumOff val="35000"/>
                  </a:schemeClr>
                </a:solidFill>
              </a:rPr>
              <a:t>Chemical </a:t>
            </a:r>
            <a:r>
              <a:rPr lang="en-US" dirty="0">
                <a:solidFill>
                  <a:schemeClr val="tx1">
                    <a:lumMod val="65000"/>
                    <a:lumOff val="35000"/>
                  </a:schemeClr>
                </a:solidFill>
              </a:rPr>
              <a:t>Transport</a:t>
            </a:r>
            <a:r>
              <a:rPr lang="en-US" dirty="0" smtClean="0">
                <a:solidFill>
                  <a:schemeClr val="tx1">
                    <a:lumMod val="65000"/>
                    <a:lumOff val="35000"/>
                  </a:schemeClr>
                </a:solidFill>
              </a:rPr>
              <a:t>: </a:t>
            </a:r>
            <a:r>
              <a:rPr lang="en-US" dirty="0">
                <a:solidFill>
                  <a:schemeClr val="tx1">
                    <a:lumMod val="65000"/>
                    <a:lumOff val="35000"/>
                  </a:schemeClr>
                </a:solidFill>
              </a:rPr>
              <a:t>Must follow environmental safety regulations.</a:t>
            </a:r>
          </a:p>
          <a:p>
            <a:r>
              <a:rPr lang="en-US" dirty="0" smtClean="0">
                <a:solidFill>
                  <a:schemeClr val="tx1">
                    <a:lumMod val="65000"/>
                    <a:lumOff val="35000"/>
                  </a:schemeClr>
                </a:solidFill>
              </a:rPr>
              <a:t>Food-Grade </a:t>
            </a:r>
            <a:r>
              <a:rPr lang="en-US" dirty="0">
                <a:solidFill>
                  <a:schemeClr val="tx1">
                    <a:lumMod val="65000"/>
                    <a:lumOff val="35000"/>
                  </a:schemeClr>
                </a:solidFill>
              </a:rPr>
              <a:t>Liquids</a:t>
            </a:r>
            <a:r>
              <a:rPr lang="en-US" dirty="0" smtClean="0">
                <a:solidFill>
                  <a:schemeClr val="tx1">
                    <a:lumMod val="65000"/>
                    <a:lumOff val="35000"/>
                  </a:schemeClr>
                </a:solidFill>
              </a:rPr>
              <a:t>: </a:t>
            </a:r>
            <a:r>
              <a:rPr lang="en-US" dirty="0">
                <a:solidFill>
                  <a:schemeClr val="tx1">
                    <a:lumMod val="65000"/>
                    <a:lumOff val="35000"/>
                  </a:schemeClr>
                </a:solidFill>
              </a:rPr>
              <a:t>Must comply with sanitation and contamination prevention rules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Federal </a:t>
            </a:r>
            <a:r>
              <a:rPr lang="en-US" b="1" dirty="0">
                <a:solidFill>
                  <a:schemeClr val="tx1">
                    <a:lumMod val="65000"/>
                    <a:lumOff val="35000"/>
                  </a:schemeClr>
                </a:solidFill>
              </a:rPr>
              <a:t>Compliance</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Following </a:t>
            </a:r>
            <a:r>
              <a:rPr lang="en-US" dirty="0">
                <a:solidFill>
                  <a:schemeClr val="tx1">
                    <a:lumMod val="65000"/>
                    <a:lumOff val="35000"/>
                  </a:schemeClr>
                </a:solidFill>
              </a:rPr>
              <a:t>DOT and FMCSA regulations on tanker truck operation.</a:t>
            </a:r>
          </a:p>
          <a:p>
            <a:r>
              <a:rPr lang="en-US" dirty="0" smtClean="0">
                <a:solidFill>
                  <a:schemeClr val="tx1">
                    <a:lumMod val="65000"/>
                    <a:lumOff val="35000"/>
                  </a:schemeClr>
                </a:solidFill>
              </a:rPr>
              <a:t>Adhering </a:t>
            </a:r>
            <a:r>
              <a:rPr lang="en-US" dirty="0">
                <a:solidFill>
                  <a:schemeClr val="tx1">
                    <a:lumMod val="65000"/>
                    <a:lumOff val="35000"/>
                  </a:schemeClr>
                </a:solidFill>
              </a:rPr>
              <a:t>to load weight limits and transportation routes</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Inspection </a:t>
            </a:r>
            <a:r>
              <a:rPr lang="en-US" b="1" dirty="0">
                <a:solidFill>
                  <a:schemeClr val="tx1">
                    <a:lumMod val="65000"/>
                    <a:lumOff val="35000"/>
                  </a:schemeClr>
                </a:solidFill>
              </a:rPr>
              <a:t>and Maintenance</a:t>
            </a:r>
            <a:r>
              <a:rPr lang="en-US" b="1" dirty="0" smtClean="0">
                <a:solidFill>
                  <a:schemeClr val="tx1">
                    <a:lumMod val="65000"/>
                    <a:lumOff val="35000"/>
                  </a:schemeClr>
                </a:solidFill>
              </a:rPr>
              <a:t>:</a:t>
            </a:r>
          </a:p>
          <a:p>
            <a:r>
              <a:rPr lang="en-US" dirty="0">
                <a:solidFill>
                  <a:schemeClr val="tx1">
                    <a:lumMod val="65000"/>
                    <a:lumOff val="35000"/>
                  </a:schemeClr>
                </a:solidFill>
              </a:rPr>
              <a:t>C</a:t>
            </a:r>
            <a:r>
              <a:rPr lang="en-US" dirty="0" smtClean="0">
                <a:solidFill>
                  <a:schemeClr val="tx1">
                    <a:lumMod val="65000"/>
                    <a:lumOff val="35000"/>
                  </a:schemeClr>
                </a:solidFill>
              </a:rPr>
              <a:t>onducting </a:t>
            </a:r>
            <a:r>
              <a:rPr lang="en-US" dirty="0">
                <a:solidFill>
                  <a:schemeClr val="tx1">
                    <a:lumMod val="65000"/>
                    <a:lumOff val="35000"/>
                  </a:schemeClr>
                </a:solidFill>
              </a:rPr>
              <a:t>pre-trip and post-trip inspections to ensure tank integrity.</a:t>
            </a:r>
          </a:p>
          <a:p>
            <a:r>
              <a:rPr lang="en-US" dirty="0" smtClean="0">
                <a:solidFill>
                  <a:schemeClr val="tx1">
                    <a:lumMod val="65000"/>
                    <a:lumOff val="35000"/>
                  </a:schemeClr>
                </a:solidFill>
              </a:rPr>
              <a:t>Checking </a:t>
            </a:r>
            <a:r>
              <a:rPr lang="en-US" dirty="0">
                <a:solidFill>
                  <a:schemeClr val="tx1">
                    <a:lumMod val="65000"/>
                    <a:lumOff val="35000"/>
                  </a:schemeClr>
                </a:solidFill>
              </a:rPr>
              <a:t>for leaks, valve security, and pressure systems before transportation</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Covers </a:t>
            </a:r>
            <a:r>
              <a:rPr lang="en-US" sz="2400" dirty="0">
                <a:solidFill>
                  <a:schemeClr val="tx1">
                    <a:lumMod val="65000"/>
                    <a:lumOff val="35000"/>
                  </a:schemeClr>
                </a:solidFill>
              </a:rPr>
              <a:t>safe transportation of liquid cargo, including </a:t>
            </a:r>
            <a:endParaRPr lang="en-US" sz="2400" dirty="0" smtClean="0">
              <a:solidFill>
                <a:schemeClr val="tx1">
                  <a:lumMod val="65000"/>
                  <a:lumOff val="35000"/>
                </a:schemeClr>
              </a:solidFill>
            </a:endParaRPr>
          </a:p>
          <a:p>
            <a:pPr>
              <a:buFont typeface="Wingdings" panose="05000000000000000000" pitchFamily="2" charset="2"/>
              <a:buChar char="ü"/>
            </a:pPr>
            <a:r>
              <a:rPr lang="en-US" sz="2400" dirty="0" smtClean="0">
                <a:solidFill>
                  <a:schemeClr val="tx1">
                    <a:lumMod val="65000"/>
                    <a:lumOff val="35000"/>
                  </a:schemeClr>
                </a:solidFill>
              </a:rPr>
              <a:t>load </a:t>
            </a:r>
            <a:r>
              <a:rPr lang="en-US" sz="2400" dirty="0">
                <a:solidFill>
                  <a:schemeClr val="tx1">
                    <a:lumMod val="65000"/>
                    <a:lumOff val="35000"/>
                  </a:schemeClr>
                </a:solidFill>
              </a:rPr>
              <a:t>surge </a:t>
            </a:r>
            <a:r>
              <a:rPr lang="en-US" sz="2400" dirty="0" smtClean="0">
                <a:solidFill>
                  <a:schemeClr val="tx1">
                    <a:lumMod val="65000"/>
                    <a:lumOff val="35000"/>
                  </a:schemeClr>
                </a:solidFill>
              </a:rPr>
              <a:t>effects</a:t>
            </a:r>
          </a:p>
          <a:p>
            <a:pPr>
              <a:buFont typeface="Wingdings" panose="05000000000000000000" pitchFamily="2" charset="2"/>
              <a:buChar char="ü"/>
            </a:pPr>
            <a:r>
              <a:rPr lang="en-US" sz="2400" dirty="0" smtClean="0">
                <a:solidFill>
                  <a:schemeClr val="tx1">
                    <a:lumMod val="65000"/>
                    <a:lumOff val="35000"/>
                  </a:schemeClr>
                </a:solidFill>
              </a:rPr>
              <a:t>weight shifting</a:t>
            </a:r>
          </a:p>
          <a:p>
            <a:pPr>
              <a:buFont typeface="Wingdings" panose="05000000000000000000" pitchFamily="2" charset="2"/>
              <a:buChar char="ü"/>
            </a:pPr>
            <a:r>
              <a:rPr lang="en-US" sz="2400" dirty="0" smtClean="0">
                <a:solidFill>
                  <a:schemeClr val="tx1">
                    <a:lumMod val="65000"/>
                    <a:lumOff val="35000"/>
                  </a:schemeClr>
                </a:solidFill>
              </a:rPr>
              <a:t>proper </a:t>
            </a:r>
            <a:r>
              <a:rPr lang="en-US" sz="2400" dirty="0">
                <a:solidFill>
                  <a:schemeClr val="tx1">
                    <a:lumMod val="65000"/>
                    <a:lumOff val="35000"/>
                  </a:schemeClr>
                </a:solidFill>
              </a:rPr>
              <a:t>braking </a:t>
            </a:r>
            <a:r>
              <a:rPr lang="en-US" sz="2400" dirty="0" smtClean="0">
                <a:solidFill>
                  <a:schemeClr val="tx1">
                    <a:lumMod val="65000"/>
                    <a:lumOff val="35000"/>
                  </a:schemeClr>
                </a:solidFill>
              </a:rPr>
              <a:t>techniques</a:t>
            </a:r>
          </a:p>
          <a:p>
            <a:pPr>
              <a:buFont typeface="Wingdings" panose="05000000000000000000" pitchFamily="2" charset="2"/>
              <a:buChar char="ü"/>
            </a:pPr>
            <a:r>
              <a:rPr lang="en-US" sz="2400" dirty="0" smtClean="0">
                <a:solidFill>
                  <a:schemeClr val="tx1">
                    <a:lumMod val="65000"/>
                    <a:lumOff val="35000"/>
                  </a:schemeClr>
                </a:solidFill>
              </a:rPr>
              <a:t>regulatory requirements</a:t>
            </a:r>
          </a:p>
          <a:p>
            <a:pPr>
              <a:buFont typeface="Wingdings" panose="05000000000000000000" pitchFamily="2" charset="2"/>
              <a:buChar char="ü"/>
            </a:pPr>
            <a:r>
              <a:rPr lang="en-US" sz="2400" dirty="0" smtClean="0">
                <a:solidFill>
                  <a:schemeClr val="tx1">
                    <a:lumMod val="65000"/>
                    <a:lumOff val="35000"/>
                  </a:schemeClr>
                </a:solidFill>
              </a:rPr>
              <a:t>Essential </a:t>
            </a:r>
            <a:r>
              <a:rPr lang="en-US" sz="2400" dirty="0">
                <a:solidFill>
                  <a:schemeClr val="tx1">
                    <a:lumMod val="65000"/>
                    <a:lumOff val="35000"/>
                  </a:schemeClr>
                </a:solidFill>
              </a:rPr>
              <a:t>for fuel, chemical, and food-grade liquid transport</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
        <p:nvSpPr>
          <p:cNvPr id="2" name="Title 1"/>
          <p:cNvSpPr>
            <a:spLocks noGrp="1"/>
          </p:cNvSpPr>
          <p:nvPr>
            <p:ph type="title"/>
          </p:nvPr>
        </p:nvSpPr>
        <p:spPr/>
        <p:txBody>
          <a:bodyPr>
            <a:normAutofit fontScale="90000"/>
          </a:bodyPr>
          <a:lstStyle/>
          <a:p>
            <a:r>
              <a:rPr lang="en-US" sz="3600" dirty="0" smtClean="0"/>
              <a:t>Pre-Trip , In-Route, &amp; Post-Trip</a:t>
            </a:r>
            <a:br>
              <a:rPr lang="en-US" sz="3600" dirty="0" smtClean="0"/>
            </a:br>
            <a:r>
              <a:rPr lang="en-US" sz="3600" dirty="0" smtClean="0"/>
              <a:t> Inspections</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Objectives</a:t>
            </a:r>
          </a:p>
          <a:p>
            <a:endParaRPr lang="en-US" sz="2400" dirty="0" smtClean="0">
              <a:solidFill>
                <a:schemeClr val="tx1">
                  <a:lumMod val="65000"/>
                  <a:lumOff val="35000"/>
                </a:schemeClr>
              </a:solidFill>
            </a:endParaRPr>
          </a:p>
          <a:p>
            <a:r>
              <a:rPr lang="en-US" sz="2400" dirty="0" smtClean="0">
                <a:solidFill>
                  <a:schemeClr val="tx1">
                    <a:lumMod val="65000"/>
                    <a:lumOff val="35000"/>
                  </a:schemeClr>
                </a:solidFill>
              </a:rPr>
              <a:t>Learn </a:t>
            </a:r>
            <a:r>
              <a:rPr lang="en-US" sz="2400" dirty="0">
                <a:solidFill>
                  <a:schemeClr val="tx1">
                    <a:lumMod val="65000"/>
                    <a:lumOff val="35000"/>
                  </a:schemeClr>
                </a:solidFill>
              </a:rPr>
              <a:t>the importance of inspections for safety and compliance.</a:t>
            </a: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pre-trip, in-route, and post-trip inspection procedures.</a:t>
            </a:r>
          </a:p>
          <a:p>
            <a:r>
              <a:rPr lang="en-US" sz="2400" dirty="0" smtClean="0">
                <a:solidFill>
                  <a:schemeClr val="tx1">
                    <a:lumMod val="65000"/>
                    <a:lumOff val="35000"/>
                  </a:schemeClr>
                </a:solidFill>
              </a:rPr>
              <a:t>Identify </a:t>
            </a:r>
            <a:r>
              <a:rPr lang="en-US" sz="2400" dirty="0">
                <a:solidFill>
                  <a:schemeClr val="tx1">
                    <a:lumMod val="65000"/>
                    <a:lumOff val="35000"/>
                  </a:schemeClr>
                </a:solidFill>
              </a:rPr>
              <a:t>critical inspection points to prevent breakdowns and violations</a:t>
            </a:r>
            <a:endParaRPr sz="2400" dirty="0">
              <a:solidFill>
                <a:schemeClr val="tx1">
                  <a:lumMod val="65000"/>
                  <a:lumOff val="35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
        <p:nvSpPr>
          <p:cNvPr id="2" name="Title 1"/>
          <p:cNvSpPr>
            <a:spLocks noGrp="1"/>
          </p:cNvSpPr>
          <p:nvPr>
            <p:ph type="title"/>
          </p:nvPr>
        </p:nvSpPr>
        <p:spPr/>
        <p:txBody>
          <a:bodyPr>
            <a:noAutofit/>
          </a:bodyPr>
          <a:lstStyle/>
          <a:p>
            <a:r>
              <a:rPr lang="en-US" sz="3600" dirty="0" smtClean="0"/>
              <a:t>Introducing  </a:t>
            </a:r>
            <a:r>
              <a:rPr lang="en-US" sz="3600" dirty="0"/>
              <a:t>Pre-trip, in-route, </a:t>
            </a:r>
            <a:r>
              <a:rPr lang="en-US" sz="3600" dirty="0" smtClean="0"/>
              <a:t>&amp; </a:t>
            </a:r>
            <a:r>
              <a:rPr lang="en-US" sz="3600" dirty="0"/>
              <a:t>post-trip inspections </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Pre-trip, in-route, and post-trip inspections are </a:t>
            </a:r>
            <a:r>
              <a:rPr lang="en-US" sz="2400" dirty="0" smtClean="0">
                <a:solidFill>
                  <a:schemeClr val="tx1">
                    <a:lumMod val="65000"/>
                    <a:lumOff val="35000"/>
                  </a:schemeClr>
                </a:solidFill>
              </a:rPr>
              <a:t>essential</a:t>
            </a:r>
          </a:p>
          <a:p>
            <a:pPr marL="0" indent="0">
              <a:buNone/>
            </a:pPr>
            <a:r>
              <a:rPr lang="en-US" sz="2400" dirty="0" smtClean="0">
                <a:solidFill>
                  <a:schemeClr val="tx1">
                    <a:lumMod val="65000"/>
                    <a:lumOff val="35000"/>
                  </a:schemeClr>
                </a:solidFill>
              </a:rPr>
              <a:t>procedures </a:t>
            </a:r>
            <a:r>
              <a:rPr lang="en-US" sz="2400" dirty="0">
                <a:solidFill>
                  <a:schemeClr val="tx1">
                    <a:lumMod val="65000"/>
                    <a:lumOff val="35000"/>
                  </a:schemeClr>
                </a:solidFill>
              </a:rPr>
              <a:t>that ensure a commercial vehicle is safe and compliant with federal regulations. </a:t>
            </a:r>
            <a:endParaRPr lang="en-US" sz="2400" dirty="0" smtClean="0">
              <a:solidFill>
                <a:schemeClr val="tx1">
                  <a:lumMod val="65000"/>
                  <a:lumOff val="35000"/>
                </a:schemeClr>
              </a:solidFill>
            </a:endParaRPr>
          </a:p>
          <a:p>
            <a:pPr marL="0" indent="0">
              <a:buNone/>
            </a:pP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These </a:t>
            </a:r>
            <a:r>
              <a:rPr lang="en-US" sz="2400" dirty="0">
                <a:solidFill>
                  <a:schemeClr val="tx1">
                    <a:lumMod val="65000"/>
                    <a:lumOff val="35000"/>
                  </a:schemeClr>
                </a:solidFill>
              </a:rPr>
              <a:t>inspections help identify mechanical issues before they lead to accidents or costly repairs.</a:t>
            </a:r>
          </a:p>
          <a:p>
            <a:endParaRPr sz="2400" dirty="0">
              <a:solidFill>
                <a:schemeClr val="tx1">
                  <a:lumMod val="65000"/>
                  <a:lumOff val="35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
        <p:nvSpPr>
          <p:cNvPr id="2" name="Title 1"/>
          <p:cNvSpPr>
            <a:spLocks noGrp="1"/>
          </p:cNvSpPr>
          <p:nvPr>
            <p:ph type="title"/>
          </p:nvPr>
        </p:nvSpPr>
        <p:spPr/>
        <p:txBody>
          <a:bodyPr>
            <a:noAutofit/>
          </a:bodyPr>
          <a:lstStyle/>
          <a:p>
            <a:pPr algn="l"/>
            <a:r>
              <a:rPr lang="en-US" sz="3600" dirty="0" smtClean="0"/>
              <a:t>What is a Pre-trip Inspection</a:t>
            </a:r>
            <a:endParaRPr sz="3600"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A pre-trip </a:t>
            </a:r>
            <a:r>
              <a:rPr lang="en-US" sz="2400" dirty="0">
                <a:solidFill>
                  <a:schemeClr val="tx1">
                    <a:lumMod val="65000"/>
                    <a:lumOff val="35000"/>
                  </a:schemeClr>
                </a:solidFill>
              </a:rPr>
              <a:t>inspection is a mandatory vehicle check before starting a trip to ensure the truck is safe and roadworthy. The inspection prevents mechanical failures and ensures compliance with Department of Transportation (DOT) regulations.</a:t>
            </a:r>
          </a:p>
          <a:p>
            <a:pPr marL="0" indent="0">
              <a:buNone/>
            </a:pPr>
            <a:endParaRPr sz="2400" dirty="0">
              <a:solidFill>
                <a:schemeClr val="tx1">
                  <a:lumMod val="65000"/>
                  <a:lumOff val="35000"/>
                </a:schemeClr>
              </a:solidFill>
            </a:endParaRPr>
          </a:p>
        </p:txBody>
      </p:sp>
    </p:spTree>
    <p:extLst>
      <p:ext uri="{BB962C8B-B14F-4D97-AF65-F5344CB8AC3E}">
        <p14:creationId xmlns:p14="http://schemas.microsoft.com/office/powerpoint/2010/main" val="344205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Steps for a Proper Pre-Trip Inspection</a:t>
            </a:r>
            <a:endParaRPr sz="3600"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A </a:t>
            </a:r>
            <a:r>
              <a:rPr lang="en-US" dirty="0"/>
              <a:t>thorough pre-trip inspection ensures the vehicle is roadworthy before starting a journey</a:t>
            </a:r>
            <a:r>
              <a:rPr lang="en-US" dirty="0" smtClean="0"/>
              <a:t>.</a:t>
            </a:r>
          </a:p>
          <a:p>
            <a:pPr marL="0" indent="0">
              <a:buNone/>
            </a:pPr>
            <a:endParaRPr lang="en-US" dirty="0"/>
          </a:p>
          <a:p>
            <a:pPr marL="0" indent="0">
              <a:buNone/>
            </a:pPr>
            <a:r>
              <a:rPr lang="en-US" dirty="0" smtClean="0"/>
              <a:t>Exterior </a:t>
            </a:r>
            <a:r>
              <a:rPr lang="en-US" dirty="0"/>
              <a:t>Inspection</a:t>
            </a:r>
            <a:r>
              <a:rPr lang="en-US" dirty="0" smtClean="0"/>
              <a:t>:</a:t>
            </a:r>
            <a:endParaRPr lang="en-US" dirty="0"/>
          </a:p>
          <a:p>
            <a:r>
              <a:rPr lang="en-US" dirty="0" smtClean="0"/>
              <a:t>Check </a:t>
            </a:r>
            <a:r>
              <a:rPr lang="en-US" dirty="0"/>
              <a:t>tire pressure, tread depth, and signs of wear or damage.</a:t>
            </a:r>
          </a:p>
          <a:p>
            <a:r>
              <a:rPr lang="en-US" dirty="0" smtClean="0"/>
              <a:t>Inspect </a:t>
            </a:r>
            <a:r>
              <a:rPr lang="en-US" dirty="0"/>
              <a:t>brakes, including air brake pressure levels and leaks.</a:t>
            </a:r>
          </a:p>
          <a:p>
            <a:r>
              <a:rPr lang="en-US" dirty="0" smtClean="0"/>
              <a:t>Test </a:t>
            </a:r>
            <a:r>
              <a:rPr lang="en-US" dirty="0"/>
              <a:t>headlights, brake lights, turn signals, and reflective markers</a:t>
            </a:r>
            <a:r>
              <a:rPr lang="en-US" dirty="0" smtClean="0"/>
              <a:t>.</a:t>
            </a:r>
          </a:p>
          <a:p>
            <a:endParaRPr lang="en-US" dirty="0"/>
          </a:p>
          <a:p>
            <a:pPr marL="0" indent="0">
              <a:buNone/>
            </a:pPr>
            <a:r>
              <a:rPr lang="en-US" dirty="0" smtClean="0"/>
              <a:t>Engine </a:t>
            </a:r>
            <a:r>
              <a:rPr lang="en-US" dirty="0"/>
              <a:t>Compartment</a:t>
            </a:r>
            <a:r>
              <a:rPr lang="en-US" dirty="0" smtClean="0"/>
              <a:t>:</a:t>
            </a:r>
            <a:endParaRPr lang="en-US" dirty="0"/>
          </a:p>
          <a:p>
            <a:r>
              <a:rPr lang="en-US" dirty="0" smtClean="0"/>
              <a:t>Verify </a:t>
            </a:r>
            <a:r>
              <a:rPr lang="en-US" dirty="0"/>
              <a:t>fluid levels (oil, coolant, transmission, power steering, and windshield washer fluid).</a:t>
            </a:r>
          </a:p>
          <a:p>
            <a:r>
              <a:rPr lang="en-US" dirty="0" smtClean="0"/>
              <a:t>Check </a:t>
            </a:r>
            <a:r>
              <a:rPr lang="en-US" dirty="0"/>
              <a:t>belts and hoses for cracks, leaks, or loose fittings.</a:t>
            </a:r>
          </a:p>
          <a:p>
            <a:r>
              <a:rPr lang="en-US" dirty="0" smtClean="0"/>
              <a:t>Inspect </a:t>
            </a:r>
            <a:r>
              <a:rPr lang="en-US" dirty="0"/>
              <a:t>battery connections and ensure they are secure</a:t>
            </a:r>
            <a:r>
              <a:rPr lang="en-US" dirty="0" smtClean="0"/>
              <a:t>.</a:t>
            </a:r>
          </a:p>
          <a:p>
            <a:endParaRPr lang="en-US" dirty="0"/>
          </a:p>
          <a:p>
            <a:pPr marL="0" indent="0">
              <a:buNone/>
            </a:pPr>
            <a:r>
              <a:rPr lang="en-US" dirty="0" smtClean="0"/>
              <a:t>Cab </a:t>
            </a:r>
            <a:r>
              <a:rPr lang="en-US" dirty="0"/>
              <a:t>Inspection</a:t>
            </a:r>
            <a:r>
              <a:rPr lang="en-US" dirty="0" smtClean="0"/>
              <a:t>:</a:t>
            </a:r>
            <a:endParaRPr lang="en-US" dirty="0"/>
          </a:p>
          <a:p>
            <a:r>
              <a:rPr lang="en-US" dirty="0" smtClean="0"/>
              <a:t>Confirm </a:t>
            </a:r>
            <a:r>
              <a:rPr lang="en-US" dirty="0"/>
              <a:t>dashboard warning lights are off and gauges are functioning.</a:t>
            </a:r>
          </a:p>
          <a:p>
            <a:r>
              <a:rPr lang="en-US" dirty="0" smtClean="0"/>
              <a:t>Test </a:t>
            </a:r>
            <a:r>
              <a:rPr lang="en-US" dirty="0"/>
              <a:t>windshield wipers, defrost, and climate control.</a:t>
            </a:r>
          </a:p>
          <a:p>
            <a:r>
              <a:rPr lang="en-US" dirty="0" smtClean="0"/>
              <a:t>Check </a:t>
            </a:r>
            <a:r>
              <a:rPr lang="en-US" dirty="0"/>
              <a:t>mirrors and adjust them for proper visibility</a:t>
            </a:r>
            <a:r>
              <a:rPr lang="en-US" dirty="0" smtClean="0"/>
              <a:t>.</a:t>
            </a:r>
          </a:p>
          <a:p>
            <a:endParaRPr lang="en-US" dirty="0"/>
          </a:p>
          <a:p>
            <a:pPr marL="0" indent="0">
              <a:buNone/>
            </a:pPr>
            <a:r>
              <a:rPr lang="en-US" dirty="0" smtClean="0"/>
              <a:t>Cargo </a:t>
            </a:r>
            <a:r>
              <a:rPr lang="en-US" dirty="0"/>
              <a:t>Securement</a:t>
            </a:r>
            <a:r>
              <a:rPr lang="en-US" dirty="0" smtClean="0"/>
              <a:t>:</a:t>
            </a:r>
            <a:endParaRPr lang="en-US" dirty="0"/>
          </a:p>
          <a:p>
            <a:r>
              <a:rPr lang="en-US" dirty="0"/>
              <a:t> </a:t>
            </a:r>
            <a:r>
              <a:rPr lang="en-US" dirty="0" smtClean="0"/>
              <a:t>Ensure </a:t>
            </a:r>
            <a:r>
              <a:rPr lang="en-US" dirty="0"/>
              <a:t>cargo is properly loaded and secured to prevent shifting.</a:t>
            </a:r>
          </a:p>
          <a:p>
            <a:r>
              <a:rPr lang="en-US" dirty="0"/>
              <a:t> </a:t>
            </a:r>
            <a:r>
              <a:rPr lang="en-US" dirty="0" smtClean="0"/>
              <a:t>Confirm </a:t>
            </a:r>
            <a:r>
              <a:rPr lang="en-US" dirty="0"/>
              <a:t>trailer coupling is locked and safety chains are in place.</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Why is a pre-trip Important?</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75000"/>
                    <a:lumOff val="25000"/>
                  </a:schemeClr>
                </a:solidFill>
              </a:rPr>
              <a:t>• Ensures safety by preventing breakdowns.</a:t>
            </a:r>
          </a:p>
          <a:p>
            <a:pPr marL="0" indent="0">
              <a:buNone/>
            </a:pPr>
            <a:r>
              <a:rPr lang="en-US" sz="2400" dirty="0">
                <a:solidFill>
                  <a:schemeClr val="tx1">
                    <a:lumMod val="75000"/>
                    <a:lumOff val="25000"/>
                  </a:schemeClr>
                </a:solidFill>
              </a:rPr>
              <a:t>• Helps drivers comply with DOT regulations.</a:t>
            </a:r>
          </a:p>
          <a:p>
            <a:pPr marL="0" indent="0">
              <a:buNone/>
            </a:pPr>
            <a:r>
              <a:rPr lang="en-US" sz="2400" dirty="0">
                <a:solidFill>
                  <a:schemeClr val="tx1">
                    <a:lumMod val="75000"/>
                    <a:lumOff val="25000"/>
                  </a:schemeClr>
                </a:solidFill>
              </a:rPr>
              <a:t>• Saves money by reducing costly repairs.</a:t>
            </a:r>
          </a:p>
          <a:p>
            <a:pPr marL="0" indent="0">
              <a:buNone/>
            </a:pPr>
            <a:r>
              <a:rPr lang="en-US" sz="2400" dirty="0">
                <a:solidFill>
                  <a:schemeClr val="tx1">
                    <a:lumMod val="75000"/>
                    <a:lumOff val="25000"/>
                  </a:schemeClr>
                </a:solidFill>
              </a:rPr>
              <a:t>• Prevents accidents due to mechanical failures.</a:t>
            </a:r>
          </a:p>
          <a:p>
            <a:pPr marL="0" indent="0">
              <a:buNone/>
            </a:pPr>
            <a:endParaRPr lang="en-US" sz="2400" dirty="0"/>
          </a:p>
          <a:p>
            <a:endParaRPr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709798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a:t>
            </a:r>
            <a:r>
              <a:rPr lang="en-US" sz="3600" dirty="0" smtClean="0"/>
              <a:t>is</a:t>
            </a:r>
            <a:r>
              <a:rPr lang="en-US" dirty="0" smtClean="0"/>
              <a:t> a In-Route Inspection</a:t>
            </a:r>
            <a:endParaRPr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r>
              <a:rPr lang="en-US" dirty="0"/>
              <a:t>During a trip, periodic checks help detect potential issues before they escalate.</a:t>
            </a:r>
          </a:p>
          <a:p>
            <a:r>
              <a:rPr lang="en-US" dirty="0"/>
              <a:t>- *Monitoring Vehicle Performance:*</a:t>
            </a:r>
          </a:p>
          <a:p>
            <a:r>
              <a:rPr lang="en-US" dirty="0"/>
              <a:t>  - Keep an eye on gauges for engine temperature, oil pressure, and battery voltage.</a:t>
            </a:r>
          </a:p>
          <a:p>
            <a:r>
              <a:rPr lang="en-US" dirty="0"/>
              <a:t>  - Listen for unusual noises or vibrations that indicate mechanical issues.</a:t>
            </a:r>
          </a:p>
          <a:p>
            <a:r>
              <a:rPr lang="en-US" dirty="0"/>
              <a:t>- *Brake and Tire Checks:*</a:t>
            </a:r>
          </a:p>
          <a:p>
            <a:r>
              <a:rPr lang="en-US" dirty="0"/>
              <a:t>  - Stop periodically to inspect brake function and air pressure levels.</a:t>
            </a:r>
          </a:p>
          <a:p>
            <a:r>
              <a:rPr lang="en-US" dirty="0"/>
              <a:t>  - Check tire condition and pressure to avoid blowouts.</a:t>
            </a:r>
          </a:p>
          <a:p>
            <a:r>
              <a:rPr lang="en-US" dirty="0"/>
              <a:t>- *Cargo and Load Securement:*</a:t>
            </a:r>
          </a:p>
          <a:p>
            <a:r>
              <a:rPr lang="en-US" dirty="0"/>
              <a:t>  - Ensure tie-downs and straps remain tight.</a:t>
            </a:r>
          </a:p>
          <a:p>
            <a:r>
              <a:rPr lang="en-US" dirty="0"/>
              <a:t>  - Confirm hazardous material placards are visible and in place.</a:t>
            </a:r>
          </a:p>
          <a:p>
            <a:r>
              <a:rPr lang="en-US" dirty="0"/>
              <a:t>- *Weather and Road Conditions:*</a:t>
            </a:r>
          </a:p>
          <a:p>
            <a:r>
              <a:rPr lang="en-US" dirty="0"/>
              <a:t>  - Adjust driving based on weather conditions (rain, snow, ice).</a:t>
            </a:r>
          </a:p>
          <a:p>
            <a:r>
              <a:rPr lang="en-US" dirty="0"/>
              <a:t>  - Be prepared to pull over if conditions become unsafe</a:t>
            </a: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In-Route Inspection</a:t>
            </a:r>
            <a:endParaRPr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a:p>
          <a:p>
            <a:r>
              <a:rPr lang="en-US" dirty="0"/>
              <a:t>During a trip, periodic checks help detect potential issues before they escalate.</a:t>
            </a:r>
          </a:p>
          <a:p>
            <a:r>
              <a:rPr lang="en-US" dirty="0"/>
              <a:t>- *Monitoring Vehicle Performance:*</a:t>
            </a:r>
          </a:p>
          <a:p>
            <a:r>
              <a:rPr lang="en-US" dirty="0"/>
              <a:t>  - Keep an eye on gauges for engine temperature, oil pressure, and battery voltage.</a:t>
            </a:r>
          </a:p>
          <a:p>
            <a:r>
              <a:rPr lang="en-US" dirty="0"/>
              <a:t>  - Listen for unusual noises or vibrations that indicate mechanical issues.</a:t>
            </a:r>
          </a:p>
          <a:p>
            <a:r>
              <a:rPr lang="en-US" dirty="0"/>
              <a:t>- *Brake and Tire Checks:*</a:t>
            </a:r>
          </a:p>
          <a:p>
            <a:r>
              <a:rPr lang="en-US" dirty="0"/>
              <a:t>  - Stop periodically to inspect brake function and air pressure levels.</a:t>
            </a:r>
          </a:p>
          <a:p>
            <a:r>
              <a:rPr lang="en-US" dirty="0"/>
              <a:t>  - Check tire condition and pressure to avoid blowouts.</a:t>
            </a:r>
          </a:p>
          <a:p>
            <a:r>
              <a:rPr lang="en-US" dirty="0"/>
              <a:t>- *Cargo and Load Securement:*</a:t>
            </a:r>
          </a:p>
          <a:p>
            <a:r>
              <a:rPr lang="en-US" dirty="0"/>
              <a:t>  - Ensure tie-downs and straps remain tight.</a:t>
            </a:r>
          </a:p>
          <a:p>
            <a:r>
              <a:rPr lang="en-US" dirty="0"/>
              <a:t>  - Confirm hazardous material placards are visible and in place.</a:t>
            </a:r>
          </a:p>
          <a:p>
            <a:r>
              <a:rPr lang="en-US" dirty="0"/>
              <a:t>- *Weather and Road Conditions:*</a:t>
            </a:r>
          </a:p>
          <a:p>
            <a:r>
              <a:rPr lang="en-US" dirty="0"/>
              <a:t>  - Adjust driving based on weather conditions (rain, snow, ice).</a:t>
            </a:r>
          </a:p>
          <a:p>
            <a:r>
              <a:rPr lang="en-US" dirty="0"/>
              <a:t>  - Be prepared to pull over if conditions become unsafe</a:t>
            </a: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8479718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What is a post-trip Inspection?</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A post-trip inspection is performed after completing a trip to identify any mechanical issues that need fixing before the next trip.</a:t>
            </a:r>
          </a:p>
          <a:p>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4000" dirty="0"/>
              <a:t>Basic Vehicle Controls</a:t>
            </a:r>
            <a:endParaRPr sz="4000" dirty="0"/>
          </a:p>
        </p:txBody>
      </p:sp>
      <p:sp>
        <p:nvSpPr>
          <p:cNvPr id="3" name="Content Placeholder 2"/>
          <p:cNvSpPr>
            <a:spLocks noGrp="1"/>
          </p:cNvSpPr>
          <p:nvPr>
            <p:ph idx="1"/>
          </p:nvPr>
        </p:nvSpPr>
        <p:spPr/>
        <p:txBody>
          <a:bodyPr>
            <a:normAutofit fontScale="70000" lnSpcReduction="20000"/>
          </a:bodyPr>
          <a:lstStyle/>
          <a:p>
            <a:r>
              <a:rPr lang="en-US" dirty="0" smtClean="0">
                <a:solidFill>
                  <a:schemeClr val="tx1">
                    <a:lumMod val="65000"/>
                    <a:lumOff val="35000"/>
                  </a:schemeClr>
                </a:solidFill>
              </a:rPr>
              <a:t>Emergency Brakes</a:t>
            </a:r>
            <a:r>
              <a:rPr lang="en-US" dirty="0">
                <a:solidFill>
                  <a:schemeClr val="tx1">
                    <a:lumMod val="65000"/>
                    <a:lumOff val="35000"/>
                  </a:schemeClr>
                </a:solidFill>
              </a:rPr>
              <a:t>: Engage when air pressure drops too low.</a:t>
            </a:r>
          </a:p>
          <a:p>
            <a:endParaRPr lang="en-US" dirty="0">
              <a:solidFill>
                <a:schemeClr val="tx1">
                  <a:lumMod val="65000"/>
                  <a:lumOff val="35000"/>
                </a:schemeClr>
              </a:solidFill>
            </a:endParaRPr>
          </a:p>
          <a:p>
            <a:r>
              <a:rPr lang="en-US" dirty="0">
                <a:solidFill>
                  <a:schemeClr val="tx1">
                    <a:lumMod val="65000"/>
                    <a:lumOff val="35000"/>
                  </a:schemeClr>
                </a:solidFill>
              </a:rPr>
              <a:t>Parking Brakes: Used when the truck is stopped to prevent rolling.</a:t>
            </a:r>
          </a:p>
          <a:p>
            <a:endParaRPr lang="en-US" dirty="0">
              <a:solidFill>
                <a:schemeClr val="tx1">
                  <a:lumMod val="65000"/>
                  <a:lumOff val="35000"/>
                </a:schemeClr>
              </a:solidFill>
            </a:endParaRPr>
          </a:p>
          <a:p>
            <a:r>
              <a:rPr lang="en-US" dirty="0">
                <a:solidFill>
                  <a:schemeClr val="tx1">
                    <a:lumMod val="65000"/>
                    <a:lumOff val="35000"/>
                  </a:schemeClr>
                </a:solidFill>
              </a:rPr>
              <a:t>Acceleration: Trucks take longer to speed up compared to regular vehicles. Gradual acceleration prevents cargo from shifting and maintains fuel efficiency.</a:t>
            </a:r>
          </a:p>
          <a:p>
            <a:endParaRPr lang="en-US" dirty="0">
              <a:solidFill>
                <a:schemeClr val="tx1">
                  <a:lumMod val="65000"/>
                  <a:lumOff val="35000"/>
                </a:schemeClr>
              </a:solidFill>
            </a:endParaRPr>
          </a:p>
          <a:p>
            <a:r>
              <a:rPr lang="en-US" dirty="0">
                <a:solidFill>
                  <a:schemeClr val="tx1">
                    <a:lumMod val="65000"/>
                    <a:lumOff val="35000"/>
                  </a:schemeClr>
                </a:solidFill>
              </a:rPr>
              <a:t>Shifting Gears: Manual transmissions require smooth gear shifting to prevent transmission damage. Automatic trucks adjust gears automatically, but the driver should still monitor RPMs and road conditions.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75817147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Steps in a Post-Trip Inspection</a:t>
            </a:r>
            <a:endParaRPr sz="36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After </a:t>
            </a:r>
            <a:r>
              <a:rPr lang="en-US" dirty="0">
                <a:solidFill>
                  <a:schemeClr val="tx1">
                    <a:lumMod val="65000"/>
                    <a:lumOff val="35000"/>
                  </a:schemeClr>
                </a:solidFill>
              </a:rPr>
              <a:t>completing a trip, an inspection helps identify any maintenance needs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Final Walk around </a:t>
            </a:r>
            <a:r>
              <a:rPr lang="en-US" b="1" dirty="0">
                <a:solidFill>
                  <a:schemeClr val="tx1">
                    <a:lumMod val="65000"/>
                    <a:lumOff val="35000"/>
                  </a:schemeClr>
                </a:solidFill>
              </a:rPr>
              <a:t>Check</a:t>
            </a:r>
            <a:r>
              <a:rPr lang="en-US" b="1" dirty="0" smtClean="0">
                <a:solidFill>
                  <a:schemeClr val="tx1">
                    <a:lumMod val="65000"/>
                    <a:lumOff val="35000"/>
                  </a:schemeClr>
                </a:solidFill>
              </a:rPr>
              <a:t>:</a:t>
            </a:r>
          </a:p>
          <a:p>
            <a:r>
              <a:rPr lang="en-US" dirty="0" smtClean="0">
                <a:solidFill>
                  <a:schemeClr val="tx1">
                    <a:lumMod val="65000"/>
                    <a:lumOff val="35000"/>
                  </a:schemeClr>
                </a:solidFill>
              </a:rPr>
              <a:t>Inspect </a:t>
            </a:r>
            <a:r>
              <a:rPr lang="en-US" dirty="0">
                <a:solidFill>
                  <a:schemeClr val="tx1">
                    <a:lumMod val="65000"/>
                    <a:lumOff val="35000"/>
                  </a:schemeClr>
                </a:solidFill>
              </a:rPr>
              <a:t>tires, brakes, and lights for any new damage or issues.</a:t>
            </a:r>
          </a:p>
          <a:p>
            <a:r>
              <a:rPr lang="en-US" dirty="0" smtClean="0">
                <a:solidFill>
                  <a:schemeClr val="tx1">
                    <a:lumMod val="65000"/>
                    <a:lumOff val="35000"/>
                  </a:schemeClr>
                </a:solidFill>
              </a:rPr>
              <a:t>Ensure </a:t>
            </a:r>
            <a:r>
              <a:rPr lang="en-US" dirty="0">
                <a:solidFill>
                  <a:schemeClr val="tx1">
                    <a:lumMod val="65000"/>
                    <a:lumOff val="35000"/>
                  </a:schemeClr>
                </a:solidFill>
              </a:rPr>
              <a:t>no leaks have developed from the engine or fuel system</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Reporting </a:t>
            </a:r>
            <a:r>
              <a:rPr lang="en-US" b="1" dirty="0">
                <a:solidFill>
                  <a:schemeClr val="tx1">
                    <a:lumMod val="65000"/>
                    <a:lumOff val="35000"/>
                  </a:schemeClr>
                </a:solidFill>
              </a:rPr>
              <a:t>and Documentation</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Complete </a:t>
            </a:r>
            <a:r>
              <a:rPr lang="en-US" dirty="0">
                <a:solidFill>
                  <a:schemeClr val="tx1">
                    <a:lumMod val="65000"/>
                    <a:lumOff val="35000"/>
                  </a:schemeClr>
                </a:solidFill>
              </a:rPr>
              <a:t>a Driver Vehicle Inspection Report (DVIR).</a:t>
            </a:r>
          </a:p>
          <a:p>
            <a:r>
              <a:rPr lang="en-US" dirty="0" smtClean="0">
                <a:solidFill>
                  <a:schemeClr val="tx1">
                    <a:lumMod val="65000"/>
                    <a:lumOff val="35000"/>
                  </a:schemeClr>
                </a:solidFill>
              </a:rPr>
              <a:t>Report </a:t>
            </a:r>
            <a:r>
              <a:rPr lang="en-US" dirty="0">
                <a:solidFill>
                  <a:schemeClr val="tx1">
                    <a:lumMod val="65000"/>
                    <a:lumOff val="35000"/>
                  </a:schemeClr>
                </a:solidFill>
              </a:rPr>
              <a:t>any mechanical defects to maintenance personnel immediately.</a:t>
            </a:r>
          </a:p>
          <a:p>
            <a:r>
              <a:rPr lang="en-US" dirty="0" smtClean="0">
                <a:solidFill>
                  <a:schemeClr val="tx1">
                    <a:lumMod val="65000"/>
                    <a:lumOff val="35000"/>
                  </a:schemeClr>
                </a:solidFill>
              </a:rPr>
              <a:t>Note </a:t>
            </a:r>
            <a:r>
              <a:rPr lang="en-US" dirty="0">
                <a:solidFill>
                  <a:schemeClr val="tx1">
                    <a:lumMod val="65000"/>
                    <a:lumOff val="35000"/>
                  </a:schemeClr>
                </a:solidFill>
              </a:rPr>
              <a:t>any issues that need attention before the next trip</a:t>
            </a:r>
            <a:r>
              <a:rPr lang="en-US" dirty="0"/>
              <a:t>.</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6612717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600" dirty="0" smtClean="0"/>
              <a:t>Summary</a:t>
            </a:r>
            <a:endParaRPr sz="3600"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t>Teaches </a:t>
            </a:r>
            <a:r>
              <a:rPr lang="en-US" sz="2400" dirty="0"/>
              <a:t>drivers how to properly inspect a truck before, during, and after a trip to ensure </a:t>
            </a:r>
            <a:r>
              <a:rPr lang="en-US" sz="2400" dirty="0" smtClean="0"/>
              <a:t>roadworthiness.</a:t>
            </a:r>
          </a:p>
          <a:p>
            <a:pPr>
              <a:buFont typeface="Wingdings" panose="05000000000000000000" pitchFamily="2" charset="2"/>
              <a:buChar char="ü"/>
            </a:pPr>
            <a:r>
              <a:rPr lang="en-US" sz="2400" dirty="0" smtClean="0"/>
              <a:t>Covers </a:t>
            </a:r>
            <a:r>
              <a:rPr lang="en-US" sz="2400" dirty="0"/>
              <a:t>checking tires, brakes, lights, fluid levels, and cargo </a:t>
            </a:r>
            <a:r>
              <a:rPr lang="en-US" sz="2400" dirty="0" smtClean="0"/>
              <a:t>securement</a:t>
            </a:r>
            <a:endParaRPr sz="24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5862547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Defensive Driving</a:t>
            </a:r>
            <a:endParaRPr sz="3600" dirty="0"/>
          </a:p>
        </p:txBody>
      </p:sp>
      <p:sp>
        <p:nvSpPr>
          <p:cNvPr id="3" name="Content Placeholder 2"/>
          <p:cNvSpPr>
            <a:spLocks noGrp="1"/>
          </p:cNvSpPr>
          <p:nvPr>
            <p:ph idx="1"/>
          </p:nvPr>
        </p:nvSpPr>
        <p:spPr/>
        <p:txBody>
          <a:bodyPr/>
          <a:lstStyle/>
          <a:p>
            <a:pPr marL="0" indent="0">
              <a:buNone/>
            </a:pPr>
            <a:r>
              <a:rPr lang="en-US" sz="2800" dirty="0" smtClean="0">
                <a:solidFill>
                  <a:schemeClr val="tx1">
                    <a:lumMod val="65000"/>
                    <a:lumOff val="35000"/>
                  </a:schemeClr>
                </a:solidFill>
              </a:rPr>
              <a:t>Objectives</a:t>
            </a:r>
          </a:p>
          <a:p>
            <a:pPr marL="0" indent="0">
              <a:buNone/>
            </a:pPr>
            <a:endParaRPr lang="en-US" sz="2800" b="1" dirty="0">
              <a:solidFill>
                <a:schemeClr val="tx1">
                  <a:lumMod val="65000"/>
                  <a:lumOff val="35000"/>
                </a:schemeClr>
              </a:solidFill>
            </a:endParaRP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the principles of defensive driving.</a:t>
            </a:r>
          </a:p>
          <a:p>
            <a:r>
              <a:rPr lang="en-US" sz="2400" dirty="0" smtClean="0">
                <a:solidFill>
                  <a:schemeClr val="tx1">
                    <a:lumMod val="65000"/>
                    <a:lumOff val="35000"/>
                  </a:schemeClr>
                </a:solidFill>
              </a:rPr>
              <a:t>Learn </a:t>
            </a:r>
            <a:r>
              <a:rPr lang="en-US" sz="2400" dirty="0">
                <a:solidFill>
                  <a:schemeClr val="tx1">
                    <a:lumMod val="65000"/>
                    <a:lumOff val="35000"/>
                  </a:schemeClr>
                </a:solidFill>
              </a:rPr>
              <a:t>techniques to prevent accidents.</a:t>
            </a:r>
          </a:p>
          <a:p>
            <a:r>
              <a:rPr lang="en-US" sz="2400" dirty="0" smtClean="0">
                <a:solidFill>
                  <a:schemeClr val="tx1">
                    <a:lumMod val="65000"/>
                    <a:lumOff val="35000"/>
                  </a:schemeClr>
                </a:solidFill>
              </a:rPr>
              <a:t>Adapt </a:t>
            </a:r>
            <a:r>
              <a:rPr lang="en-US" sz="2400" dirty="0">
                <a:solidFill>
                  <a:schemeClr val="tx1">
                    <a:lumMod val="65000"/>
                    <a:lumOff val="35000"/>
                  </a:schemeClr>
                </a:solidFill>
              </a:rPr>
              <a:t>to changing road conditions and hazards.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Introducing Defensive Driving</a:t>
            </a: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Defensive driving involves anticipating road hazards, maintaining control in unpredictable situations, and taking proactive measures to prevent accidents. </a:t>
            </a:r>
            <a:endParaRPr lang="en-US" sz="2400" dirty="0" smtClean="0">
              <a:solidFill>
                <a:schemeClr val="tx1">
                  <a:lumMod val="65000"/>
                  <a:lumOff val="35000"/>
                </a:schemeClr>
              </a:solidFill>
            </a:endParaRPr>
          </a:p>
          <a:p>
            <a:pPr marL="0" indent="0">
              <a:buNone/>
            </a:pP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This </a:t>
            </a:r>
            <a:r>
              <a:rPr lang="en-US" sz="2400" dirty="0">
                <a:solidFill>
                  <a:schemeClr val="tx1">
                    <a:lumMod val="65000"/>
                    <a:lumOff val="35000"/>
                  </a:schemeClr>
                </a:solidFill>
              </a:rPr>
              <a:t>approach helps drivers stay safe and reduce risks on the </a:t>
            </a:r>
            <a:r>
              <a:rPr lang="en-US" sz="2400" dirty="0" smtClean="0">
                <a:solidFill>
                  <a:schemeClr val="tx1">
                    <a:lumMod val="65000"/>
                    <a:lumOff val="35000"/>
                  </a:schemeClr>
                </a:solidFill>
              </a:rPr>
              <a:t>road.</a:t>
            </a: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Hazard Awareness</a:t>
            </a:r>
            <a:endParaRPr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solidFill>
                  <a:schemeClr val="tx1">
                    <a:lumMod val="65000"/>
                    <a:lumOff val="35000"/>
                  </a:schemeClr>
                </a:solidFill>
              </a:rPr>
              <a:t>Recognizing </a:t>
            </a:r>
            <a:r>
              <a:rPr lang="en-US" dirty="0">
                <a:solidFill>
                  <a:schemeClr val="tx1">
                    <a:lumMod val="65000"/>
                    <a:lumOff val="35000"/>
                  </a:schemeClr>
                </a:solidFill>
              </a:rPr>
              <a:t>potential hazards on the road helps drivers prepare and react </a:t>
            </a:r>
            <a:r>
              <a:rPr lang="en-US" dirty="0" smtClean="0">
                <a:solidFill>
                  <a:schemeClr val="tx1">
                    <a:lumMod val="65000"/>
                    <a:lumOff val="35000"/>
                  </a:schemeClr>
                </a:solidFill>
              </a:rPr>
              <a:t>appropriately.</a:t>
            </a:r>
          </a:p>
          <a:p>
            <a:pPr marL="0" indent="0">
              <a:buNone/>
            </a:pPr>
            <a:endParaRPr lang="en-US" dirty="0" smtClean="0">
              <a:solidFill>
                <a:schemeClr val="tx1">
                  <a:lumMod val="65000"/>
                  <a:lumOff val="35000"/>
                </a:schemeClr>
              </a:solidFill>
            </a:endParaRPr>
          </a:p>
          <a:p>
            <a:pPr marL="0" indent="0">
              <a:buNone/>
            </a:pPr>
            <a:r>
              <a:rPr lang="en-US" sz="4200" b="1" dirty="0" smtClean="0">
                <a:solidFill>
                  <a:schemeClr val="tx1">
                    <a:lumMod val="65000"/>
                    <a:lumOff val="35000"/>
                  </a:schemeClr>
                </a:solidFill>
              </a:rPr>
              <a:t>Identifying </a:t>
            </a:r>
            <a:r>
              <a:rPr lang="en-US" sz="4200" b="1" dirty="0">
                <a:solidFill>
                  <a:schemeClr val="tx1">
                    <a:lumMod val="65000"/>
                    <a:lumOff val="35000"/>
                  </a:schemeClr>
                </a:solidFill>
              </a:rPr>
              <a:t>Common Hazards</a:t>
            </a:r>
            <a:r>
              <a:rPr lang="en-US" sz="4200" b="1" dirty="0" smtClean="0">
                <a:solidFill>
                  <a:schemeClr val="tx1">
                    <a:lumMod val="65000"/>
                    <a:lumOff val="35000"/>
                  </a:schemeClr>
                </a:solidFill>
              </a:rPr>
              <a:t>:</a:t>
            </a:r>
            <a:endParaRPr lang="en-US" sz="4200" b="1" dirty="0">
              <a:solidFill>
                <a:schemeClr val="tx1">
                  <a:lumMod val="65000"/>
                  <a:lumOff val="35000"/>
                </a:schemeClr>
              </a:solidFill>
            </a:endParaRPr>
          </a:p>
          <a:p>
            <a:pPr marL="0" indent="0">
              <a:buNone/>
            </a:pPr>
            <a:endParaRPr lang="en-US" sz="4200" dirty="0">
              <a:solidFill>
                <a:schemeClr val="tx1">
                  <a:lumMod val="65000"/>
                  <a:lumOff val="35000"/>
                </a:schemeClr>
              </a:solidFill>
            </a:endParaRPr>
          </a:p>
          <a:p>
            <a:r>
              <a:rPr lang="en-US" sz="4200" dirty="0" smtClean="0">
                <a:solidFill>
                  <a:schemeClr val="tx1">
                    <a:lumMod val="65000"/>
                    <a:lumOff val="35000"/>
                  </a:schemeClr>
                </a:solidFill>
              </a:rPr>
              <a:t>Weather </a:t>
            </a:r>
            <a:r>
              <a:rPr lang="en-US" sz="4200" dirty="0">
                <a:solidFill>
                  <a:schemeClr val="tx1">
                    <a:lumMod val="65000"/>
                    <a:lumOff val="35000"/>
                  </a:schemeClr>
                </a:solidFill>
              </a:rPr>
              <a:t>conditions such as rain, snow, fog, and ice that reduce visibility and </a:t>
            </a:r>
            <a:r>
              <a:rPr lang="en-US" sz="4200" dirty="0" smtClean="0">
                <a:solidFill>
                  <a:schemeClr val="tx1">
                    <a:lumMod val="65000"/>
                    <a:lumOff val="35000"/>
                  </a:schemeClr>
                </a:solidFill>
              </a:rPr>
              <a:t>traction.</a:t>
            </a:r>
          </a:p>
          <a:p>
            <a:r>
              <a:rPr lang="en-US" sz="4200" dirty="0" smtClean="0">
                <a:solidFill>
                  <a:schemeClr val="tx1">
                    <a:lumMod val="65000"/>
                    <a:lumOff val="35000"/>
                  </a:schemeClr>
                </a:solidFill>
              </a:rPr>
              <a:t>Road </a:t>
            </a:r>
            <a:r>
              <a:rPr lang="en-US" sz="4200" dirty="0">
                <a:solidFill>
                  <a:schemeClr val="tx1">
                    <a:lumMod val="65000"/>
                    <a:lumOff val="35000"/>
                  </a:schemeClr>
                </a:solidFill>
              </a:rPr>
              <a:t>conditions like potholes, debris, and construction zones that require cautious </a:t>
            </a:r>
            <a:r>
              <a:rPr lang="en-US" sz="4200" dirty="0" smtClean="0">
                <a:solidFill>
                  <a:schemeClr val="tx1">
                    <a:lumMod val="65000"/>
                    <a:lumOff val="35000"/>
                  </a:schemeClr>
                </a:solidFill>
              </a:rPr>
              <a:t>navigation.</a:t>
            </a:r>
          </a:p>
          <a:p>
            <a:r>
              <a:rPr lang="en-US" sz="4200" dirty="0" smtClean="0">
                <a:solidFill>
                  <a:schemeClr val="tx1">
                    <a:lumMod val="65000"/>
                    <a:lumOff val="35000"/>
                  </a:schemeClr>
                </a:solidFill>
              </a:rPr>
              <a:t>Pedestrians</a:t>
            </a:r>
            <a:r>
              <a:rPr lang="en-US" sz="4200" dirty="0">
                <a:solidFill>
                  <a:schemeClr val="tx1">
                    <a:lumMod val="65000"/>
                    <a:lumOff val="35000"/>
                  </a:schemeClr>
                </a:solidFill>
              </a:rPr>
              <a:t>, cyclists, and motorcyclists who may be unpredictable in traffic</a:t>
            </a:r>
            <a:r>
              <a:rPr lang="en-US" sz="4200" dirty="0" smtClean="0">
                <a:solidFill>
                  <a:schemeClr val="tx1">
                    <a:lumMod val="65000"/>
                    <a:lumOff val="35000"/>
                  </a:schemeClr>
                </a:solidFill>
              </a:rPr>
              <a:t>.</a:t>
            </a:r>
          </a:p>
          <a:p>
            <a:endParaRPr lang="en-US" sz="4200" dirty="0">
              <a:solidFill>
                <a:schemeClr val="tx1">
                  <a:lumMod val="65000"/>
                  <a:lumOff val="35000"/>
                </a:schemeClr>
              </a:solidFill>
            </a:endParaRPr>
          </a:p>
          <a:p>
            <a:pPr marL="0" indent="0">
              <a:buNone/>
            </a:pPr>
            <a:r>
              <a:rPr lang="en-US" sz="4200" b="1" dirty="0" smtClean="0">
                <a:solidFill>
                  <a:schemeClr val="tx1">
                    <a:lumMod val="65000"/>
                    <a:lumOff val="35000"/>
                  </a:schemeClr>
                </a:solidFill>
              </a:rPr>
              <a:t>Recognizing </a:t>
            </a:r>
            <a:r>
              <a:rPr lang="en-US" sz="4200" b="1" dirty="0">
                <a:solidFill>
                  <a:schemeClr val="tx1">
                    <a:lumMod val="65000"/>
                    <a:lumOff val="35000"/>
                  </a:schemeClr>
                </a:solidFill>
              </a:rPr>
              <a:t>Aggressive Drivers</a:t>
            </a:r>
            <a:r>
              <a:rPr lang="en-US" sz="4200" b="1" dirty="0" smtClean="0">
                <a:solidFill>
                  <a:schemeClr val="tx1">
                    <a:lumMod val="65000"/>
                    <a:lumOff val="35000"/>
                  </a:schemeClr>
                </a:solidFill>
              </a:rPr>
              <a:t>:</a:t>
            </a:r>
            <a:endParaRPr lang="en-US" sz="4200" b="1" dirty="0">
              <a:solidFill>
                <a:schemeClr val="tx1">
                  <a:lumMod val="65000"/>
                  <a:lumOff val="35000"/>
                </a:schemeClr>
              </a:solidFill>
            </a:endParaRPr>
          </a:p>
          <a:p>
            <a:r>
              <a:rPr lang="en-US" sz="4200" dirty="0" smtClean="0">
                <a:solidFill>
                  <a:schemeClr val="tx1">
                    <a:lumMod val="65000"/>
                    <a:lumOff val="35000"/>
                  </a:schemeClr>
                </a:solidFill>
              </a:rPr>
              <a:t>Signs </a:t>
            </a:r>
            <a:r>
              <a:rPr lang="en-US" sz="4200" dirty="0">
                <a:solidFill>
                  <a:schemeClr val="tx1">
                    <a:lumMod val="65000"/>
                    <a:lumOff val="35000"/>
                  </a:schemeClr>
                </a:solidFill>
              </a:rPr>
              <a:t>include tailgating, excessive lane changing, and speeding.</a:t>
            </a:r>
          </a:p>
          <a:p>
            <a:r>
              <a:rPr lang="en-US" sz="4200" dirty="0" smtClean="0">
                <a:solidFill>
                  <a:schemeClr val="tx1">
                    <a:lumMod val="65000"/>
                    <a:lumOff val="35000"/>
                  </a:schemeClr>
                </a:solidFill>
              </a:rPr>
              <a:t>Strategies </a:t>
            </a:r>
            <a:r>
              <a:rPr lang="en-US" sz="4200" dirty="0">
                <a:solidFill>
                  <a:schemeClr val="tx1">
                    <a:lumMod val="65000"/>
                    <a:lumOff val="35000"/>
                  </a:schemeClr>
                </a:solidFill>
              </a:rPr>
              <a:t>for dealing with aggressive drivers include staying calm, avoiding confrontations, and giving them space</a:t>
            </a:r>
            <a:r>
              <a:rPr lang="en-US" sz="4200" dirty="0" smtClean="0">
                <a:solidFill>
                  <a:schemeClr val="tx1">
                    <a:lumMod val="65000"/>
                    <a:lumOff val="35000"/>
                  </a:schemeClr>
                </a:solidFill>
              </a:rPr>
              <a:t>.</a:t>
            </a:r>
          </a:p>
          <a:p>
            <a:endParaRPr lang="en-US" sz="4200" dirty="0">
              <a:solidFill>
                <a:schemeClr val="tx1">
                  <a:lumMod val="65000"/>
                  <a:lumOff val="35000"/>
                </a:schemeClr>
              </a:solidFill>
            </a:endParaRPr>
          </a:p>
          <a:p>
            <a:pPr marL="0" indent="0">
              <a:buNone/>
            </a:pPr>
            <a:r>
              <a:rPr lang="en-US" sz="4200" b="1" dirty="0" smtClean="0">
                <a:solidFill>
                  <a:schemeClr val="tx1">
                    <a:lumMod val="65000"/>
                    <a:lumOff val="35000"/>
                  </a:schemeClr>
                </a:solidFill>
              </a:rPr>
              <a:t>Monitoring </a:t>
            </a:r>
            <a:r>
              <a:rPr lang="en-US" sz="4200" b="1" dirty="0">
                <a:solidFill>
                  <a:schemeClr val="tx1">
                    <a:lumMod val="65000"/>
                    <a:lumOff val="35000"/>
                  </a:schemeClr>
                </a:solidFill>
              </a:rPr>
              <a:t>Traffic Flow</a:t>
            </a:r>
            <a:r>
              <a:rPr lang="en-US" sz="4200" b="1" dirty="0" smtClean="0">
                <a:solidFill>
                  <a:schemeClr val="tx1">
                    <a:lumMod val="65000"/>
                    <a:lumOff val="35000"/>
                  </a:schemeClr>
                </a:solidFill>
              </a:rPr>
              <a:t>:</a:t>
            </a:r>
            <a:endParaRPr lang="en-US" sz="4200" b="1" dirty="0">
              <a:solidFill>
                <a:schemeClr val="tx1">
                  <a:lumMod val="65000"/>
                  <a:lumOff val="35000"/>
                </a:schemeClr>
              </a:solidFill>
            </a:endParaRPr>
          </a:p>
          <a:p>
            <a:r>
              <a:rPr lang="en-US" sz="4200" dirty="0" smtClean="0">
                <a:solidFill>
                  <a:schemeClr val="tx1">
                    <a:lumMod val="65000"/>
                    <a:lumOff val="35000"/>
                  </a:schemeClr>
                </a:solidFill>
              </a:rPr>
              <a:t>Watching </a:t>
            </a:r>
            <a:r>
              <a:rPr lang="en-US" sz="4200" dirty="0">
                <a:solidFill>
                  <a:schemeClr val="tx1">
                    <a:lumMod val="65000"/>
                    <a:lumOff val="35000"/>
                  </a:schemeClr>
                </a:solidFill>
              </a:rPr>
              <a:t>for sudden stops, merging vehicles, and unexpected lane changes.</a:t>
            </a:r>
          </a:p>
          <a:p>
            <a:r>
              <a:rPr lang="en-US" sz="4200" dirty="0" smtClean="0">
                <a:solidFill>
                  <a:schemeClr val="tx1">
                    <a:lumMod val="65000"/>
                    <a:lumOff val="35000"/>
                  </a:schemeClr>
                </a:solidFill>
              </a:rPr>
              <a:t>Using </a:t>
            </a:r>
            <a:r>
              <a:rPr lang="en-US" sz="4200" dirty="0">
                <a:solidFill>
                  <a:schemeClr val="tx1">
                    <a:lumMod val="65000"/>
                    <a:lumOff val="35000"/>
                  </a:schemeClr>
                </a:solidFill>
              </a:rPr>
              <a:t>scanning techniques to assess surroundings, including checking intersections and blind </a:t>
            </a:r>
            <a:r>
              <a:rPr lang="en-US" dirty="0">
                <a:solidFill>
                  <a:schemeClr val="tx1">
                    <a:lumMod val="65000"/>
                    <a:lumOff val="35000"/>
                  </a:schemeClr>
                </a:solidFill>
              </a:rPr>
              <a:t>spots.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Accident Prevention</a:t>
            </a:r>
            <a:endParaRPr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tx1">
                    <a:lumMod val="65000"/>
                    <a:lumOff val="35000"/>
                  </a:schemeClr>
                </a:solidFill>
              </a:rPr>
              <a:t>Taking </a:t>
            </a:r>
            <a:r>
              <a:rPr lang="en-US" dirty="0">
                <a:solidFill>
                  <a:schemeClr val="tx1">
                    <a:lumMod val="65000"/>
                    <a:lumOff val="35000"/>
                  </a:schemeClr>
                </a:solidFill>
              </a:rPr>
              <a:t>proactive steps to reduce the risk of collisions is essential for defensive driving</a:t>
            </a:r>
            <a:r>
              <a:rPr lang="en-US" dirty="0" smtClean="0">
                <a:solidFill>
                  <a:schemeClr val="tx1">
                    <a:lumMod val="65000"/>
                    <a:lumOff val="35000"/>
                  </a:schemeClr>
                </a:solidFill>
              </a:rPr>
              <a:t>.</a:t>
            </a:r>
          </a:p>
          <a:p>
            <a:pPr marL="0" indent="0">
              <a:buNone/>
            </a:pPr>
            <a:endParaRPr lang="en-US" dirty="0" smtClean="0">
              <a:solidFill>
                <a:schemeClr val="tx1">
                  <a:lumMod val="65000"/>
                  <a:lumOff val="35000"/>
                </a:schemeClr>
              </a:solidFill>
            </a:endParaRPr>
          </a:p>
          <a:p>
            <a:pPr marL="0" indent="0">
              <a:buNone/>
            </a:pPr>
            <a:r>
              <a:rPr lang="en-US" b="1" dirty="0" smtClean="0">
                <a:solidFill>
                  <a:schemeClr val="tx1">
                    <a:lumMod val="65000"/>
                    <a:lumOff val="35000"/>
                  </a:schemeClr>
                </a:solidFill>
              </a:rPr>
              <a:t>Maintaining </a:t>
            </a:r>
            <a:r>
              <a:rPr lang="en-US" b="1" dirty="0">
                <a:solidFill>
                  <a:schemeClr val="tx1">
                    <a:lumMod val="65000"/>
                    <a:lumOff val="35000"/>
                  </a:schemeClr>
                </a:solidFill>
              </a:rPr>
              <a:t>Safe Following Distances</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Using </a:t>
            </a:r>
            <a:r>
              <a:rPr lang="en-US" dirty="0">
                <a:solidFill>
                  <a:schemeClr val="tx1">
                    <a:lumMod val="65000"/>
                    <a:lumOff val="35000"/>
                  </a:schemeClr>
                </a:solidFill>
              </a:rPr>
              <a:t>the "three-second rule" to ensure enough stopping distance between vehicles.</a:t>
            </a:r>
          </a:p>
          <a:p>
            <a:r>
              <a:rPr lang="en-US" dirty="0" smtClean="0">
                <a:solidFill>
                  <a:schemeClr val="tx1">
                    <a:lumMod val="65000"/>
                    <a:lumOff val="35000"/>
                  </a:schemeClr>
                </a:solidFill>
              </a:rPr>
              <a:t>Increasing </a:t>
            </a:r>
            <a:r>
              <a:rPr lang="en-US" dirty="0">
                <a:solidFill>
                  <a:schemeClr val="tx1">
                    <a:lumMod val="65000"/>
                    <a:lumOff val="35000"/>
                  </a:schemeClr>
                </a:solidFill>
              </a:rPr>
              <a:t>following distance in bad weather or heavy traffic</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Staying </a:t>
            </a:r>
            <a:r>
              <a:rPr lang="en-US" b="1" dirty="0">
                <a:solidFill>
                  <a:schemeClr val="tx1">
                    <a:lumMod val="65000"/>
                    <a:lumOff val="35000"/>
                  </a:schemeClr>
                </a:solidFill>
              </a:rPr>
              <a:t>Alert and </a:t>
            </a:r>
            <a:r>
              <a:rPr lang="en-US" b="1" dirty="0" smtClean="0">
                <a:solidFill>
                  <a:schemeClr val="tx1">
                    <a:lumMod val="65000"/>
                    <a:lumOff val="35000"/>
                  </a:schemeClr>
                </a:solidFill>
              </a:rPr>
              <a:t>Focused:</a:t>
            </a:r>
            <a:endParaRPr lang="en-US" b="1" dirty="0">
              <a:solidFill>
                <a:schemeClr val="tx1">
                  <a:lumMod val="65000"/>
                  <a:lumOff val="35000"/>
                </a:schemeClr>
              </a:solidFill>
            </a:endParaRPr>
          </a:p>
          <a:p>
            <a:r>
              <a:rPr lang="en-US" dirty="0" smtClean="0">
                <a:solidFill>
                  <a:schemeClr val="tx1">
                    <a:lumMod val="65000"/>
                    <a:lumOff val="35000"/>
                  </a:schemeClr>
                </a:solidFill>
              </a:rPr>
              <a:t>Avoiding </a:t>
            </a:r>
            <a:r>
              <a:rPr lang="en-US" dirty="0">
                <a:solidFill>
                  <a:schemeClr val="tx1">
                    <a:lumMod val="65000"/>
                    <a:lumOff val="35000"/>
                  </a:schemeClr>
                </a:solidFill>
              </a:rPr>
              <a:t>distractions such as mobile phones, eating, or adjusting controls while driving.</a:t>
            </a:r>
          </a:p>
          <a:p>
            <a:r>
              <a:rPr lang="en-US" dirty="0" smtClean="0">
                <a:solidFill>
                  <a:schemeClr val="tx1">
                    <a:lumMod val="65000"/>
                    <a:lumOff val="35000"/>
                  </a:schemeClr>
                </a:solidFill>
              </a:rPr>
              <a:t>Recognizing </a:t>
            </a:r>
            <a:r>
              <a:rPr lang="en-US" dirty="0">
                <a:solidFill>
                  <a:schemeClr val="tx1">
                    <a:lumMod val="65000"/>
                    <a:lumOff val="35000"/>
                  </a:schemeClr>
                </a:solidFill>
              </a:rPr>
              <a:t>signs of driver fatigue and taking breaks when needed</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Anticipating </a:t>
            </a:r>
            <a:r>
              <a:rPr lang="en-US" b="1" dirty="0">
                <a:solidFill>
                  <a:schemeClr val="tx1">
                    <a:lumMod val="65000"/>
                    <a:lumOff val="35000"/>
                  </a:schemeClr>
                </a:solidFill>
              </a:rPr>
              <a:t>Other Drivers’ Actions</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Watching </a:t>
            </a:r>
            <a:r>
              <a:rPr lang="en-US" dirty="0">
                <a:solidFill>
                  <a:schemeClr val="tx1">
                    <a:lumMod val="65000"/>
                    <a:lumOff val="35000"/>
                  </a:schemeClr>
                </a:solidFill>
              </a:rPr>
              <a:t>for signals, brake lights, and lane movements to predict behavior.</a:t>
            </a:r>
          </a:p>
          <a:p>
            <a:r>
              <a:rPr lang="en-US" dirty="0" smtClean="0">
                <a:solidFill>
                  <a:schemeClr val="tx1">
                    <a:lumMod val="65000"/>
                    <a:lumOff val="35000"/>
                  </a:schemeClr>
                </a:solidFill>
              </a:rPr>
              <a:t>Being </a:t>
            </a:r>
            <a:r>
              <a:rPr lang="en-US" dirty="0">
                <a:solidFill>
                  <a:schemeClr val="tx1">
                    <a:lumMod val="65000"/>
                    <a:lumOff val="35000"/>
                  </a:schemeClr>
                </a:solidFill>
              </a:rPr>
              <a:t>prepared for sudden stops or reckless maneuvers by other drivers.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Managing Blind Spots</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tx1">
                    <a:lumMod val="65000"/>
                    <a:lumOff val="35000"/>
                  </a:schemeClr>
                </a:solidFill>
              </a:rPr>
              <a:t>Blind </a:t>
            </a:r>
            <a:r>
              <a:rPr lang="en-US" dirty="0">
                <a:solidFill>
                  <a:schemeClr val="tx1">
                    <a:lumMod val="65000"/>
                    <a:lumOff val="35000"/>
                  </a:schemeClr>
                </a:solidFill>
              </a:rPr>
              <a:t>spots are areas around a vehicle that cannot be seen using mirrors alone, making them a common cause of accidents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Using </a:t>
            </a:r>
            <a:r>
              <a:rPr lang="en-US" b="1" dirty="0">
                <a:solidFill>
                  <a:schemeClr val="tx1">
                    <a:lumMod val="65000"/>
                    <a:lumOff val="35000"/>
                  </a:schemeClr>
                </a:solidFill>
              </a:rPr>
              <a:t>Mirrors Effectively</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a:solidFill>
                  <a:schemeClr val="tx1">
                    <a:lumMod val="65000"/>
                    <a:lumOff val="35000"/>
                  </a:schemeClr>
                </a:solidFill>
              </a:rPr>
              <a:t> </a:t>
            </a:r>
            <a:r>
              <a:rPr lang="en-US" dirty="0" smtClean="0">
                <a:solidFill>
                  <a:schemeClr val="tx1">
                    <a:lumMod val="65000"/>
                    <a:lumOff val="35000"/>
                  </a:schemeClr>
                </a:solidFill>
              </a:rPr>
              <a:t>Adjusting </a:t>
            </a:r>
            <a:r>
              <a:rPr lang="en-US" dirty="0">
                <a:solidFill>
                  <a:schemeClr val="tx1">
                    <a:lumMod val="65000"/>
                    <a:lumOff val="35000"/>
                  </a:schemeClr>
                </a:solidFill>
              </a:rPr>
              <a:t>side and rearview mirrors properly to minimize blind spots.</a:t>
            </a:r>
          </a:p>
          <a:p>
            <a:r>
              <a:rPr lang="en-US" dirty="0">
                <a:solidFill>
                  <a:schemeClr val="tx1">
                    <a:lumMod val="65000"/>
                    <a:lumOff val="35000"/>
                  </a:schemeClr>
                </a:solidFill>
              </a:rPr>
              <a:t>  </a:t>
            </a:r>
            <a:r>
              <a:rPr lang="en-US" dirty="0" smtClean="0">
                <a:solidFill>
                  <a:schemeClr val="tx1">
                    <a:lumMod val="65000"/>
                    <a:lumOff val="35000"/>
                  </a:schemeClr>
                </a:solidFill>
              </a:rPr>
              <a:t>Checking </a:t>
            </a:r>
            <a:r>
              <a:rPr lang="en-US" dirty="0">
                <a:solidFill>
                  <a:schemeClr val="tx1">
                    <a:lumMod val="65000"/>
                    <a:lumOff val="35000"/>
                  </a:schemeClr>
                </a:solidFill>
              </a:rPr>
              <a:t>mirrors frequently, especially before changing lanes or merging</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Performing </a:t>
            </a:r>
            <a:r>
              <a:rPr lang="en-US" b="1" dirty="0">
                <a:solidFill>
                  <a:schemeClr val="tx1">
                    <a:lumMod val="65000"/>
                    <a:lumOff val="35000"/>
                  </a:schemeClr>
                </a:solidFill>
              </a:rPr>
              <a:t>Head Checks</a:t>
            </a:r>
            <a:r>
              <a:rPr lang="en-US" b="1" dirty="0" smtClean="0">
                <a:solidFill>
                  <a:schemeClr val="tx1">
                    <a:lumMod val="65000"/>
                    <a:lumOff val="35000"/>
                  </a:schemeClr>
                </a:solidFill>
              </a:rPr>
              <a:t>:</a:t>
            </a:r>
          </a:p>
          <a:p>
            <a:r>
              <a:rPr lang="en-US" dirty="0">
                <a:solidFill>
                  <a:schemeClr val="tx1">
                    <a:lumMod val="65000"/>
                    <a:lumOff val="35000"/>
                  </a:schemeClr>
                </a:solidFill>
              </a:rPr>
              <a:t>Looking over the shoulder before making turns or lane changes.</a:t>
            </a:r>
          </a:p>
          <a:p>
            <a:r>
              <a:rPr lang="en-US" dirty="0" smtClean="0">
                <a:solidFill>
                  <a:schemeClr val="tx1">
                    <a:lumMod val="65000"/>
                    <a:lumOff val="35000"/>
                  </a:schemeClr>
                </a:solidFill>
              </a:rPr>
              <a:t>Ensuring </a:t>
            </a:r>
            <a:r>
              <a:rPr lang="en-US" dirty="0">
                <a:solidFill>
                  <a:schemeClr val="tx1">
                    <a:lumMod val="65000"/>
                    <a:lumOff val="35000"/>
                  </a:schemeClr>
                </a:solidFill>
              </a:rPr>
              <a:t>there are no vehicles or motorcycles in blind spots before maneuvering</a:t>
            </a:r>
            <a:r>
              <a:rPr lang="en-US" dirty="0" smtClean="0">
                <a:solidFill>
                  <a:schemeClr val="tx1">
                    <a:lumMod val="65000"/>
                    <a:lumOff val="35000"/>
                  </a:schemeClr>
                </a:solidFill>
              </a:rPr>
              <a:t>.</a:t>
            </a:r>
          </a:p>
          <a:p>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Avoiding </a:t>
            </a:r>
            <a:r>
              <a:rPr lang="en-US" b="1" dirty="0">
                <a:solidFill>
                  <a:schemeClr val="tx1">
                    <a:lumMod val="65000"/>
                    <a:lumOff val="35000"/>
                  </a:schemeClr>
                </a:solidFill>
              </a:rPr>
              <a:t>Other Vehicles’ Blind Spots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smtClean="0">
                <a:solidFill>
                  <a:schemeClr val="tx1">
                    <a:lumMod val="65000"/>
                    <a:lumOff val="35000"/>
                  </a:schemeClr>
                </a:solidFill>
              </a:rPr>
              <a:t>Staying </a:t>
            </a:r>
            <a:r>
              <a:rPr lang="en-US" dirty="0">
                <a:solidFill>
                  <a:schemeClr val="tx1">
                    <a:lumMod val="65000"/>
                    <a:lumOff val="35000"/>
                  </a:schemeClr>
                </a:solidFill>
              </a:rPr>
              <a:t>out of the "No-Zone" areas of large trucks where drivers have limited visibility.</a:t>
            </a:r>
          </a:p>
          <a:p>
            <a:r>
              <a:rPr lang="en-US" dirty="0" smtClean="0">
                <a:solidFill>
                  <a:schemeClr val="tx1">
                    <a:lumMod val="65000"/>
                    <a:lumOff val="35000"/>
                  </a:schemeClr>
                </a:solidFill>
              </a:rPr>
              <a:t>Moving </a:t>
            </a:r>
            <a:r>
              <a:rPr lang="en-US" dirty="0">
                <a:solidFill>
                  <a:schemeClr val="tx1">
                    <a:lumMod val="65000"/>
                    <a:lumOff val="35000"/>
                  </a:schemeClr>
                </a:solidFill>
              </a:rPr>
              <a:t>ahead or slowing down if caught in another vehicle’s blind spot.</a:t>
            </a:r>
          </a:p>
          <a:p>
            <a:endParaRPr lang="en-US" dirty="0">
              <a:solidFill>
                <a:schemeClr val="tx1">
                  <a:lumMod val="65000"/>
                  <a:lumOff val="35000"/>
                </a:schemeClr>
              </a:solidFill>
            </a:endParaRP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Avoiding Aggressive Driving</a:t>
            </a:r>
            <a:endParaRPr sz="3600"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solidFill>
                  <a:schemeClr val="tx1">
                    <a:lumMod val="65000"/>
                    <a:lumOff val="35000"/>
                  </a:schemeClr>
                </a:solidFill>
              </a:rPr>
              <a:t>Aggressive </a:t>
            </a:r>
            <a:r>
              <a:rPr lang="en-US" dirty="0">
                <a:solidFill>
                  <a:schemeClr val="tx1">
                    <a:lumMod val="65000"/>
                    <a:lumOff val="35000"/>
                  </a:schemeClr>
                </a:solidFill>
              </a:rPr>
              <a:t>driving behaviors increase the risk of accidents and road rage incidents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Maintaining </a:t>
            </a:r>
            <a:r>
              <a:rPr lang="en-US" b="1" dirty="0">
                <a:solidFill>
                  <a:schemeClr val="tx1">
                    <a:lumMod val="65000"/>
                    <a:lumOff val="35000"/>
                  </a:schemeClr>
                </a:solidFill>
              </a:rPr>
              <a:t>Patience and Self-Control</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Avoiding </a:t>
            </a:r>
            <a:r>
              <a:rPr lang="en-US" dirty="0">
                <a:solidFill>
                  <a:schemeClr val="tx1">
                    <a:lumMod val="65000"/>
                    <a:lumOff val="35000"/>
                  </a:schemeClr>
                </a:solidFill>
              </a:rPr>
              <a:t>emotional reactions to rude or reckless drivers.</a:t>
            </a:r>
          </a:p>
          <a:p>
            <a:r>
              <a:rPr lang="en-US" dirty="0" smtClean="0">
                <a:solidFill>
                  <a:schemeClr val="tx1">
                    <a:lumMod val="65000"/>
                    <a:lumOff val="35000"/>
                  </a:schemeClr>
                </a:solidFill>
              </a:rPr>
              <a:t>Focusing </a:t>
            </a:r>
            <a:r>
              <a:rPr lang="en-US" dirty="0">
                <a:solidFill>
                  <a:schemeClr val="tx1">
                    <a:lumMod val="65000"/>
                    <a:lumOff val="35000"/>
                  </a:schemeClr>
                </a:solidFill>
              </a:rPr>
              <a:t>on safe driving rather than retaliating or engaging with aggressive drivers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Obeying </a:t>
            </a:r>
            <a:r>
              <a:rPr lang="en-US" b="1" dirty="0">
                <a:solidFill>
                  <a:schemeClr val="tx1">
                    <a:lumMod val="65000"/>
                    <a:lumOff val="35000"/>
                  </a:schemeClr>
                </a:solidFill>
              </a:rPr>
              <a:t>Speed Limits</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Adhering </a:t>
            </a:r>
            <a:r>
              <a:rPr lang="en-US" dirty="0">
                <a:solidFill>
                  <a:schemeClr val="tx1">
                    <a:lumMod val="65000"/>
                    <a:lumOff val="35000"/>
                  </a:schemeClr>
                </a:solidFill>
              </a:rPr>
              <a:t>to posted speed limits to maintain control and reaction time.</a:t>
            </a:r>
          </a:p>
          <a:p>
            <a:r>
              <a:rPr lang="en-US" dirty="0" smtClean="0">
                <a:solidFill>
                  <a:schemeClr val="tx1">
                    <a:lumMod val="65000"/>
                    <a:lumOff val="35000"/>
                  </a:schemeClr>
                </a:solidFill>
              </a:rPr>
              <a:t>Reducing </a:t>
            </a:r>
            <a:r>
              <a:rPr lang="en-US" dirty="0">
                <a:solidFill>
                  <a:schemeClr val="tx1">
                    <a:lumMod val="65000"/>
                    <a:lumOff val="35000"/>
                  </a:schemeClr>
                </a:solidFill>
              </a:rPr>
              <a:t>speed in hazardous conditions, such as fog, rain, or heavy traffic</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Yielding </a:t>
            </a:r>
            <a:r>
              <a:rPr lang="en-US" b="1" dirty="0">
                <a:solidFill>
                  <a:schemeClr val="tx1">
                    <a:lumMod val="65000"/>
                    <a:lumOff val="35000"/>
                  </a:schemeClr>
                </a:solidFill>
              </a:rPr>
              <a:t>the Right of Way</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Following </a:t>
            </a:r>
            <a:r>
              <a:rPr lang="en-US" dirty="0">
                <a:solidFill>
                  <a:schemeClr val="tx1">
                    <a:lumMod val="65000"/>
                    <a:lumOff val="35000"/>
                  </a:schemeClr>
                </a:solidFill>
              </a:rPr>
              <a:t>traffic rules at intersections, merging lanes, and pedestrian crossings.</a:t>
            </a:r>
          </a:p>
          <a:p>
            <a:r>
              <a:rPr lang="en-US" dirty="0" smtClean="0">
                <a:solidFill>
                  <a:schemeClr val="tx1">
                    <a:lumMod val="65000"/>
                    <a:lumOff val="35000"/>
                  </a:schemeClr>
                </a:solidFill>
              </a:rPr>
              <a:t>Allowing </a:t>
            </a:r>
            <a:r>
              <a:rPr lang="en-US" dirty="0">
                <a:solidFill>
                  <a:schemeClr val="tx1">
                    <a:lumMod val="65000"/>
                    <a:lumOff val="35000"/>
                  </a:schemeClr>
                </a:solidFill>
              </a:rPr>
              <a:t>faster-moving vehicles to pass rather than blocking lanes.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Summary</a:t>
            </a:r>
            <a:endParaRPr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This lesson focuses on</a:t>
            </a:r>
          </a:p>
          <a:p>
            <a:pPr>
              <a:buFont typeface="Wingdings" panose="05000000000000000000" pitchFamily="2" charset="2"/>
              <a:buChar char="ü"/>
            </a:pPr>
            <a:r>
              <a:rPr lang="en-US" sz="2400" dirty="0">
                <a:solidFill>
                  <a:schemeClr val="tx1">
                    <a:lumMod val="65000"/>
                    <a:lumOff val="35000"/>
                  </a:schemeClr>
                </a:solidFill>
              </a:rPr>
              <a:t>H</a:t>
            </a:r>
            <a:r>
              <a:rPr lang="en-US" sz="2400" dirty="0" smtClean="0">
                <a:solidFill>
                  <a:schemeClr val="tx1">
                    <a:lumMod val="65000"/>
                    <a:lumOff val="35000"/>
                  </a:schemeClr>
                </a:solidFill>
              </a:rPr>
              <a:t>azard awareness</a:t>
            </a:r>
          </a:p>
          <a:p>
            <a:pPr>
              <a:buFont typeface="Wingdings" panose="05000000000000000000" pitchFamily="2" charset="2"/>
              <a:buChar char="ü"/>
            </a:pPr>
            <a:r>
              <a:rPr lang="en-US" sz="2400" dirty="0">
                <a:solidFill>
                  <a:schemeClr val="tx1">
                    <a:lumMod val="65000"/>
                    <a:lumOff val="35000"/>
                  </a:schemeClr>
                </a:solidFill>
              </a:rPr>
              <a:t>A</a:t>
            </a:r>
            <a:r>
              <a:rPr lang="en-US" sz="2400" dirty="0" smtClean="0">
                <a:solidFill>
                  <a:schemeClr val="tx1">
                    <a:lumMod val="65000"/>
                    <a:lumOff val="35000"/>
                  </a:schemeClr>
                </a:solidFill>
              </a:rPr>
              <a:t>ccident prevention</a:t>
            </a:r>
          </a:p>
          <a:p>
            <a:pPr>
              <a:buFont typeface="Wingdings" panose="05000000000000000000" pitchFamily="2" charset="2"/>
              <a:buChar char="ü"/>
            </a:pPr>
            <a:r>
              <a:rPr lang="en-US" sz="2400" dirty="0">
                <a:solidFill>
                  <a:schemeClr val="tx1">
                    <a:lumMod val="65000"/>
                    <a:lumOff val="35000"/>
                  </a:schemeClr>
                </a:solidFill>
              </a:rPr>
              <a:t>A</a:t>
            </a:r>
            <a:r>
              <a:rPr lang="en-US" sz="2400" dirty="0" smtClean="0">
                <a:solidFill>
                  <a:schemeClr val="tx1">
                    <a:lumMod val="65000"/>
                    <a:lumOff val="35000"/>
                  </a:schemeClr>
                </a:solidFill>
              </a:rPr>
              <a:t>dapting </a:t>
            </a:r>
            <a:r>
              <a:rPr lang="en-US" sz="2400" dirty="0">
                <a:solidFill>
                  <a:schemeClr val="tx1">
                    <a:lumMod val="65000"/>
                    <a:lumOff val="35000"/>
                  </a:schemeClr>
                </a:solidFill>
              </a:rPr>
              <a:t>to road conditions</a:t>
            </a:r>
            <a:r>
              <a:rPr lang="en-US" sz="2400" dirty="0" smtClean="0">
                <a:solidFill>
                  <a:schemeClr val="tx1">
                    <a:lumMod val="65000"/>
                    <a:lumOff val="35000"/>
                  </a:schemeClr>
                </a:solidFill>
              </a:rPr>
              <a:t>.</a:t>
            </a:r>
          </a:p>
          <a:p>
            <a:endParaRPr lang="en-US" sz="2400" dirty="0" smtClean="0">
              <a:solidFill>
                <a:schemeClr val="tx1">
                  <a:lumMod val="65000"/>
                  <a:lumOff val="35000"/>
                </a:schemeClr>
              </a:solidFill>
            </a:endParaRPr>
          </a:p>
          <a:p>
            <a:pPr marL="0" indent="0">
              <a:buNone/>
            </a:pPr>
            <a:r>
              <a:rPr lang="en-US" sz="2400" dirty="0">
                <a:solidFill>
                  <a:schemeClr val="tx1">
                    <a:lumMod val="65000"/>
                    <a:lumOff val="35000"/>
                  </a:schemeClr>
                </a:solidFill>
              </a:rPr>
              <a:t>S</a:t>
            </a:r>
            <a:r>
              <a:rPr lang="en-US" sz="2400" dirty="0" smtClean="0">
                <a:solidFill>
                  <a:schemeClr val="tx1">
                    <a:lumMod val="65000"/>
                    <a:lumOff val="35000"/>
                  </a:schemeClr>
                </a:solidFill>
              </a:rPr>
              <a:t>trategies </a:t>
            </a:r>
            <a:r>
              <a:rPr lang="en-US" sz="2400" dirty="0">
                <a:solidFill>
                  <a:schemeClr val="tx1">
                    <a:lumMod val="65000"/>
                    <a:lumOff val="35000"/>
                  </a:schemeClr>
                </a:solidFill>
              </a:rPr>
              <a:t>for maintaining safe following </a:t>
            </a:r>
            <a:r>
              <a:rPr lang="en-US" sz="2400" dirty="0" smtClean="0">
                <a:solidFill>
                  <a:schemeClr val="tx1">
                    <a:lumMod val="65000"/>
                    <a:lumOff val="35000"/>
                  </a:schemeClr>
                </a:solidFill>
              </a:rPr>
              <a:t>distances which are:</a:t>
            </a:r>
          </a:p>
          <a:p>
            <a:pPr>
              <a:buFont typeface="Wingdings" panose="05000000000000000000" pitchFamily="2" charset="2"/>
              <a:buChar char="ü"/>
            </a:pPr>
            <a:r>
              <a:rPr lang="en-US" sz="2400" dirty="0">
                <a:solidFill>
                  <a:schemeClr val="tx1">
                    <a:lumMod val="65000"/>
                    <a:lumOff val="35000"/>
                  </a:schemeClr>
                </a:solidFill>
              </a:rPr>
              <a:t>M</a:t>
            </a:r>
            <a:r>
              <a:rPr lang="en-US" sz="2400" dirty="0" smtClean="0">
                <a:solidFill>
                  <a:schemeClr val="tx1">
                    <a:lumMod val="65000"/>
                    <a:lumOff val="35000"/>
                  </a:schemeClr>
                </a:solidFill>
              </a:rPr>
              <a:t>anaging </a:t>
            </a:r>
            <a:r>
              <a:rPr lang="en-US" sz="2400" dirty="0">
                <a:solidFill>
                  <a:schemeClr val="tx1">
                    <a:lumMod val="65000"/>
                    <a:lumOff val="35000"/>
                  </a:schemeClr>
                </a:solidFill>
              </a:rPr>
              <a:t>blind </a:t>
            </a:r>
            <a:r>
              <a:rPr lang="en-US" sz="2400" dirty="0" smtClean="0">
                <a:solidFill>
                  <a:schemeClr val="tx1">
                    <a:lumMod val="65000"/>
                    <a:lumOff val="35000"/>
                  </a:schemeClr>
                </a:solidFill>
              </a:rPr>
              <a:t>spots</a:t>
            </a:r>
          </a:p>
          <a:p>
            <a:pPr>
              <a:buFont typeface="Wingdings" panose="05000000000000000000" pitchFamily="2" charset="2"/>
              <a:buChar char="ü"/>
            </a:pPr>
            <a:r>
              <a:rPr lang="en-US" sz="2400" dirty="0">
                <a:solidFill>
                  <a:schemeClr val="tx1">
                    <a:lumMod val="65000"/>
                    <a:lumOff val="35000"/>
                  </a:schemeClr>
                </a:solidFill>
              </a:rPr>
              <a:t>A</a:t>
            </a:r>
            <a:r>
              <a:rPr lang="en-US" sz="2400" dirty="0" smtClean="0">
                <a:solidFill>
                  <a:schemeClr val="tx1">
                    <a:lumMod val="65000"/>
                    <a:lumOff val="35000"/>
                  </a:schemeClr>
                </a:solidFill>
              </a:rPr>
              <a:t>voiding </a:t>
            </a:r>
            <a:r>
              <a:rPr lang="en-US" sz="2400" dirty="0">
                <a:solidFill>
                  <a:schemeClr val="tx1">
                    <a:lumMod val="65000"/>
                    <a:lumOff val="35000"/>
                  </a:schemeClr>
                </a:solidFill>
              </a:rPr>
              <a:t>aggressive driving</a:t>
            </a:r>
            <a:r>
              <a:rPr lang="en-US" dirty="0"/>
              <a:t>.</a:t>
            </a: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Log Book (ELD) Rules &amp; Regulations</a:t>
            </a:r>
            <a:endParaRPr sz="3200" dirty="0"/>
          </a:p>
        </p:txBody>
      </p:sp>
      <p:sp>
        <p:nvSpPr>
          <p:cNvPr id="3" name="Content Placeholder 2"/>
          <p:cNvSpPr>
            <a:spLocks noGrp="1"/>
          </p:cNvSpPr>
          <p:nvPr>
            <p:ph idx="1"/>
          </p:nvPr>
        </p:nvSpPr>
        <p:spPr/>
        <p:txBody>
          <a:bodyPr/>
          <a:lstStyle/>
          <a:p>
            <a:pPr marL="0" indent="0">
              <a:buNone/>
            </a:pPr>
            <a:r>
              <a:rPr lang="en-US" sz="2800" dirty="0" smtClean="0">
                <a:solidFill>
                  <a:schemeClr val="tx1">
                    <a:lumMod val="65000"/>
                    <a:lumOff val="35000"/>
                  </a:schemeClr>
                </a:solidFill>
              </a:rPr>
              <a:t>Objectives</a:t>
            </a:r>
          </a:p>
          <a:p>
            <a:pPr marL="0" indent="0">
              <a:buNone/>
            </a:pPr>
            <a:endParaRPr lang="en-US" sz="2800" dirty="0">
              <a:solidFill>
                <a:schemeClr val="tx1">
                  <a:lumMod val="65000"/>
                  <a:lumOff val="35000"/>
                </a:schemeClr>
              </a:solidFill>
            </a:endParaRP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FMCSA HOS regulations.</a:t>
            </a:r>
          </a:p>
          <a:p>
            <a:r>
              <a:rPr lang="en-US" sz="2400" dirty="0" smtClean="0">
                <a:solidFill>
                  <a:schemeClr val="tx1">
                    <a:lumMod val="65000"/>
                    <a:lumOff val="35000"/>
                  </a:schemeClr>
                </a:solidFill>
              </a:rPr>
              <a:t>Learn </a:t>
            </a:r>
            <a:r>
              <a:rPr lang="en-US" sz="2400" dirty="0">
                <a:solidFill>
                  <a:schemeClr val="tx1">
                    <a:lumMod val="65000"/>
                    <a:lumOff val="35000"/>
                  </a:schemeClr>
                </a:solidFill>
              </a:rPr>
              <a:t>how to record duty status using ELDs.</a:t>
            </a:r>
          </a:p>
          <a:p>
            <a:r>
              <a:rPr lang="en-US" sz="2400" dirty="0" smtClean="0">
                <a:solidFill>
                  <a:schemeClr val="tx1">
                    <a:lumMod val="65000"/>
                    <a:lumOff val="35000"/>
                  </a:schemeClr>
                </a:solidFill>
              </a:rPr>
              <a:t>Recognize </a:t>
            </a:r>
            <a:r>
              <a:rPr lang="en-US" sz="2400" dirty="0">
                <a:solidFill>
                  <a:schemeClr val="tx1">
                    <a:lumMod val="65000"/>
                    <a:lumOff val="35000"/>
                  </a:schemeClr>
                </a:solidFill>
              </a:rPr>
              <a:t>penalties for logbook violations.</a:t>
            </a:r>
          </a:p>
          <a:p>
            <a:r>
              <a:rPr lang="en-US" sz="2400" dirty="0" smtClean="0">
                <a:solidFill>
                  <a:schemeClr val="tx1">
                    <a:lumMod val="65000"/>
                    <a:lumOff val="35000"/>
                  </a:schemeClr>
                </a:solidFill>
              </a:rPr>
              <a:t>Understand </a:t>
            </a:r>
            <a:r>
              <a:rPr lang="en-US" sz="2400" dirty="0">
                <a:solidFill>
                  <a:schemeClr val="tx1">
                    <a:lumMod val="65000"/>
                    <a:lumOff val="35000"/>
                  </a:schemeClr>
                </a:solidFill>
              </a:rPr>
              <a:t>the functionality and benefits of ELDs.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86027"/>
          </a:xfrm>
        </p:spPr>
        <p:txBody>
          <a:bodyPr>
            <a:normAutofit/>
          </a:bodyPr>
          <a:lstStyle/>
          <a:p>
            <a:pPr algn="l"/>
            <a:r>
              <a:rPr lang="en-US" sz="4000" dirty="0" smtClean="0"/>
              <a:t>Introducing Defensive Driving</a:t>
            </a:r>
            <a:endParaRPr sz="4000"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solidFill>
                  <a:schemeClr val="tx1">
                    <a:lumMod val="65000"/>
                    <a:lumOff val="35000"/>
                  </a:schemeClr>
                </a:solidFill>
              </a:rPr>
              <a:t>Defensive driving techniques help prevent accidents and keep drivers safe.</a:t>
            </a:r>
          </a:p>
          <a:p>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Space Management</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Maintain at least 7-8 seconds following distance to allow for braking time</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Be extra cautious in heavy traffic, construction zones, or bad weather.</a:t>
            </a:r>
          </a:p>
          <a:p>
            <a:endParaRPr lang="en-US" dirty="0">
              <a:solidFill>
                <a:schemeClr val="tx1">
                  <a:lumMod val="65000"/>
                  <a:lumOff val="35000"/>
                </a:schemeClr>
              </a:solidFill>
            </a:endParaRPr>
          </a:p>
          <a:p>
            <a:pPr marL="0" indent="0">
              <a:buNone/>
            </a:pPr>
            <a:r>
              <a:rPr lang="en-US" dirty="0">
                <a:solidFill>
                  <a:schemeClr val="tx1">
                    <a:lumMod val="65000"/>
                    <a:lumOff val="35000"/>
                  </a:schemeClr>
                </a:solidFill>
              </a:rPr>
              <a:t>Looking Ahead</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Scan the road 12-15 seconds ahead to anticipate potential hazards</a:t>
            </a:r>
            <a:r>
              <a:rPr lang="en-US" dirty="0" smtClean="0">
                <a:solidFill>
                  <a:schemeClr val="tx1">
                    <a:lumMod val="65000"/>
                    <a:lumOff val="35000"/>
                  </a:schemeClr>
                </a:solidFill>
              </a:rPr>
              <a:t>.</a:t>
            </a:r>
            <a:endParaRPr lang="en-US" dirty="0">
              <a:solidFill>
                <a:schemeClr val="tx1">
                  <a:lumMod val="65000"/>
                  <a:lumOff val="35000"/>
                </a:schemeClr>
              </a:solidFill>
            </a:endParaRPr>
          </a:p>
          <a:p>
            <a:r>
              <a:rPr lang="en-US" dirty="0">
                <a:solidFill>
                  <a:schemeClr val="tx1">
                    <a:lumMod val="65000"/>
                    <a:lumOff val="35000"/>
                  </a:schemeClr>
                </a:solidFill>
              </a:rPr>
              <a:t>Identify slow-moving vehicles, road debris, or sudden stops early.</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7024439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Introducing ELDs</a:t>
            </a:r>
            <a:endParaRPr dirty="0"/>
          </a:p>
        </p:txBody>
      </p:sp>
      <p:sp>
        <p:nvSpPr>
          <p:cNvPr id="3" name="Content Placeholder 2"/>
          <p:cNvSpPr>
            <a:spLocks noGrp="1"/>
          </p:cNvSpPr>
          <p:nvPr>
            <p:ph idx="1"/>
          </p:nvPr>
        </p:nvSpPr>
        <p:spPr/>
        <p:txBody>
          <a:bodyPr/>
          <a:lstStyle/>
          <a:p>
            <a:pPr marL="0" indent="0">
              <a:buNone/>
            </a:pPr>
            <a:r>
              <a:rPr lang="en-US" sz="2800" dirty="0">
                <a:solidFill>
                  <a:schemeClr val="tx1">
                    <a:lumMod val="65000"/>
                    <a:lumOff val="35000"/>
                  </a:schemeClr>
                </a:solidFill>
              </a:rPr>
              <a:t>Electronic Logging Devices (ELDs) are digital systems that automatically record a driver's Hours of Service (HOS) to ensure compliance with </a:t>
            </a:r>
            <a:r>
              <a:rPr lang="en-US" sz="2800" b="1" dirty="0">
                <a:solidFill>
                  <a:schemeClr val="tx1">
                    <a:lumMod val="65000"/>
                    <a:lumOff val="35000"/>
                  </a:schemeClr>
                </a:solidFill>
              </a:rPr>
              <a:t>Federal Motor Carrier Safety Administration (FMCSA) regulations</a:t>
            </a:r>
            <a:r>
              <a:rPr lang="en-US" sz="2800" dirty="0">
                <a:solidFill>
                  <a:schemeClr val="tx1">
                    <a:lumMod val="65000"/>
                    <a:lumOff val="35000"/>
                  </a:schemeClr>
                </a:solidFill>
              </a:rPr>
              <a:t>. </a:t>
            </a:r>
            <a:endParaRPr lang="en-US" sz="2800" dirty="0" smtClean="0">
              <a:solidFill>
                <a:schemeClr val="tx1">
                  <a:lumMod val="65000"/>
                  <a:lumOff val="35000"/>
                </a:schemeClr>
              </a:solidFill>
            </a:endParaRPr>
          </a:p>
          <a:p>
            <a:pPr marL="0" indent="0">
              <a:buNone/>
            </a:pPr>
            <a:endParaRPr lang="en-US" sz="2800" dirty="0">
              <a:solidFill>
                <a:schemeClr val="tx1">
                  <a:lumMod val="65000"/>
                  <a:lumOff val="35000"/>
                </a:schemeClr>
              </a:solidFill>
            </a:endParaRPr>
          </a:p>
          <a:p>
            <a:pPr marL="0" indent="0">
              <a:buNone/>
            </a:pPr>
            <a:r>
              <a:rPr lang="en-US" sz="2800" dirty="0" smtClean="0">
                <a:solidFill>
                  <a:schemeClr val="tx1">
                    <a:lumMod val="65000"/>
                    <a:lumOff val="35000"/>
                  </a:schemeClr>
                </a:solidFill>
              </a:rPr>
              <a:t>They </a:t>
            </a:r>
            <a:r>
              <a:rPr lang="en-US" sz="2800" dirty="0">
                <a:solidFill>
                  <a:schemeClr val="tx1">
                    <a:lumMod val="65000"/>
                    <a:lumOff val="35000"/>
                  </a:schemeClr>
                </a:solidFill>
              </a:rPr>
              <a:t>replace traditional paper logbooks and help prevent violations related to excessive driving hours.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8286455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Components of ELDs</a:t>
            </a:r>
            <a:endParaRPr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rPr>
              <a:t>ELDs are designed to track and log a driver’s hours automatically, improving accuracy and compliance</a:t>
            </a:r>
            <a:r>
              <a:rPr lang="en-US" sz="2400" dirty="0" smtClean="0">
                <a:solidFill>
                  <a:schemeClr val="tx1">
                    <a:lumMod val="65000"/>
                    <a:lumOff val="35000"/>
                  </a:schemeClr>
                </a:solidFill>
              </a:rPr>
              <a:t>.</a:t>
            </a:r>
          </a:p>
          <a:p>
            <a:pPr marL="0" indent="0">
              <a:buNone/>
            </a:pPr>
            <a:endParaRPr lang="en-US" sz="2400" dirty="0" smtClean="0">
              <a:solidFill>
                <a:schemeClr val="tx1">
                  <a:lumMod val="65000"/>
                  <a:lumOff val="35000"/>
                </a:schemeClr>
              </a:solidFill>
            </a:endParaRPr>
          </a:p>
          <a:p>
            <a:pPr marL="0" indent="0">
              <a:buNone/>
            </a:pPr>
            <a:r>
              <a:rPr lang="en-US" sz="2400" dirty="0" smtClean="0">
                <a:solidFill>
                  <a:schemeClr val="tx1">
                    <a:lumMod val="65000"/>
                    <a:lumOff val="35000"/>
                  </a:schemeClr>
                </a:solidFill>
              </a:rPr>
              <a:t>We have different components of ELDs. </a:t>
            </a:r>
          </a:p>
          <a:p>
            <a:pPr marL="0" indent="0">
              <a:buNone/>
            </a:pPr>
            <a:r>
              <a:rPr lang="en-US" sz="2400" dirty="0" smtClean="0">
                <a:solidFill>
                  <a:schemeClr val="tx1">
                    <a:lumMod val="65000"/>
                    <a:lumOff val="35000"/>
                  </a:schemeClr>
                </a:solidFill>
              </a:rPr>
              <a:t>In this module, we will focus on 4 types namely:</a:t>
            </a:r>
          </a:p>
          <a:p>
            <a:pPr marL="0" indent="0">
              <a:buNone/>
            </a:pPr>
            <a:r>
              <a:rPr lang="en-US" sz="2400" dirty="0" smtClean="0">
                <a:solidFill>
                  <a:schemeClr val="tx1">
                    <a:lumMod val="65000"/>
                    <a:lumOff val="35000"/>
                  </a:schemeClr>
                </a:solidFill>
              </a:rPr>
              <a:t>1. </a:t>
            </a:r>
            <a:r>
              <a:rPr lang="en-US" sz="2400" dirty="0">
                <a:solidFill>
                  <a:schemeClr val="tx1">
                    <a:lumMod val="65000"/>
                    <a:lumOff val="35000"/>
                  </a:schemeClr>
                </a:solidFill>
              </a:rPr>
              <a:t>Hours of Service (HOS) </a:t>
            </a:r>
            <a:r>
              <a:rPr lang="en-US" sz="2400" dirty="0" smtClean="0">
                <a:solidFill>
                  <a:schemeClr val="tx1">
                    <a:lumMod val="65000"/>
                    <a:lumOff val="35000"/>
                  </a:schemeClr>
                </a:solidFill>
              </a:rPr>
              <a:t>Regulations</a:t>
            </a:r>
            <a:endParaRPr lang="en-US" sz="2400" dirty="0">
              <a:solidFill>
                <a:schemeClr val="tx1">
                  <a:lumMod val="65000"/>
                  <a:lumOff val="35000"/>
                </a:schemeClr>
              </a:solidFill>
            </a:endParaRPr>
          </a:p>
          <a:p>
            <a:pPr marL="0" indent="0">
              <a:buNone/>
            </a:pPr>
            <a:r>
              <a:rPr lang="en-US" sz="2400" dirty="0" smtClean="0">
                <a:solidFill>
                  <a:schemeClr val="tx1">
                    <a:lumMod val="65000"/>
                    <a:lumOff val="35000"/>
                  </a:schemeClr>
                </a:solidFill>
              </a:rPr>
              <a:t>2. </a:t>
            </a:r>
            <a:r>
              <a:rPr lang="en-US" sz="2400" dirty="0">
                <a:solidFill>
                  <a:schemeClr val="tx1">
                    <a:lumMod val="65000"/>
                    <a:lumOff val="35000"/>
                  </a:schemeClr>
                </a:solidFill>
              </a:rPr>
              <a:t>Electronic Logging Devices (ELDs</a:t>
            </a:r>
            <a:r>
              <a:rPr lang="en-US" sz="2400" dirty="0" smtClean="0">
                <a:solidFill>
                  <a:schemeClr val="tx1">
                    <a:lumMod val="65000"/>
                    <a:lumOff val="35000"/>
                  </a:schemeClr>
                </a:solidFill>
              </a:rPr>
              <a:t>)</a:t>
            </a:r>
          </a:p>
          <a:p>
            <a:pPr marL="0" indent="0">
              <a:buNone/>
            </a:pPr>
            <a:r>
              <a:rPr lang="en-US" sz="2400" dirty="0" smtClean="0">
                <a:solidFill>
                  <a:schemeClr val="tx1">
                    <a:lumMod val="65000"/>
                    <a:lumOff val="35000"/>
                  </a:schemeClr>
                </a:solidFill>
              </a:rPr>
              <a:t>3. </a:t>
            </a:r>
            <a:r>
              <a:rPr lang="en-US" sz="2400" dirty="0">
                <a:solidFill>
                  <a:schemeClr val="tx1">
                    <a:lumMod val="65000"/>
                    <a:lumOff val="35000"/>
                  </a:schemeClr>
                </a:solidFill>
              </a:rPr>
              <a:t>Duty Status Recording</a:t>
            </a:r>
          </a:p>
          <a:p>
            <a:pPr marL="0" indent="0">
              <a:buNone/>
            </a:pPr>
            <a:r>
              <a:rPr lang="en-US" sz="2400" dirty="0" smtClean="0">
                <a:solidFill>
                  <a:schemeClr val="tx1">
                    <a:lumMod val="65000"/>
                    <a:lumOff val="35000"/>
                  </a:schemeClr>
                </a:solidFill>
              </a:rPr>
              <a:t>4. </a:t>
            </a:r>
            <a:r>
              <a:rPr lang="en-US" sz="2400" dirty="0">
                <a:solidFill>
                  <a:schemeClr val="tx1">
                    <a:lumMod val="65000"/>
                    <a:lumOff val="35000"/>
                  </a:schemeClr>
                </a:solidFill>
              </a:rPr>
              <a:t>Rest Break Requirements</a:t>
            </a:r>
            <a:endParaRPr lang="en-US" sz="2400" dirty="0">
              <a:solidFill>
                <a:schemeClr val="tx1">
                  <a:lumMod val="65000"/>
                  <a:lumOff val="35000"/>
                </a:schemeClr>
              </a:solidFill>
            </a:endParaRP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3263512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Hours of Service (HOS) Regulations</a:t>
            </a:r>
            <a:endParaRPr sz="3600" dirty="0"/>
          </a:p>
        </p:txBody>
      </p:sp>
      <p:sp>
        <p:nvSpPr>
          <p:cNvPr id="3" name="Content Placeholder 2"/>
          <p:cNvSpPr>
            <a:spLocks noGrp="1"/>
          </p:cNvSpPr>
          <p:nvPr>
            <p:ph idx="1"/>
          </p:nvPr>
        </p:nvSpPr>
        <p:spPr/>
        <p:txBody>
          <a:bodyPr>
            <a:normAutofit fontScale="32500" lnSpcReduction="20000"/>
          </a:bodyPr>
          <a:lstStyle/>
          <a:p>
            <a:pPr marL="0" indent="0">
              <a:buNone/>
            </a:pPr>
            <a:r>
              <a:rPr lang="en-US" sz="6000" dirty="0" smtClean="0">
                <a:solidFill>
                  <a:schemeClr val="tx1">
                    <a:lumMod val="65000"/>
                    <a:lumOff val="35000"/>
                  </a:schemeClr>
                </a:solidFill>
              </a:rPr>
              <a:t>HOS </a:t>
            </a:r>
            <a:r>
              <a:rPr lang="en-US" sz="6000" dirty="0">
                <a:solidFill>
                  <a:schemeClr val="tx1">
                    <a:lumMod val="65000"/>
                    <a:lumOff val="35000"/>
                  </a:schemeClr>
                </a:solidFill>
              </a:rPr>
              <a:t>regulations are designed to prevent driver fatigue and ensure road </a:t>
            </a:r>
            <a:r>
              <a:rPr lang="en-US" sz="6000" dirty="0" smtClean="0">
                <a:solidFill>
                  <a:schemeClr val="tx1">
                    <a:lumMod val="65000"/>
                    <a:lumOff val="35000"/>
                  </a:schemeClr>
                </a:solidFill>
              </a:rPr>
              <a:t>safety.</a:t>
            </a:r>
          </a:p>
          <a:p>
            <a:pPr marL="0" indent="0">
              <a:buNone/>
            </a:pPr>
            <a:endParaRPr lang="en-US" sz="6000" dirty="0" smtClean="0">
              <a:solidFill>
                <a:schemeClr val="tx1">
                  <a:lumMod val="65000"/>
                  <a:lumOff val="35000"/>
                </a:schemeClr>
              </a:solidFill>
            </a:endParaRPr>
          </a:p>
          <a:p>
            <a:pPr marL="0" indent="0">
              <a:buNone/>
            </a:pPr>
            <a:r>
              <a:rPr lang="en-US" sz="6000" b="1" dirty="0" smtClean="0">
                <a:solidFill>
                  <a:schemeClr val="tx1">
                    <a:lumMod val="65000"/>
                    <a:lumOff val="35000"/>
                  </a:schemeClr>
                </a:solidFill>
              </a:rPr>
              <a:t>Daily and Weekly Driving Limits</a:t>
            </a:r>
            <a:r>
              <a:rPr lang="en-US" sz="6000" dirty="0" smtClean="0">
                <a:solidFill>
                  <a:schemeClr val="tx1">
                    <a:lumMod val="65000"/>
                    <a:lumOff val="35000"/>
                  </a:schemeClr>
                </a:solidFill>
              </a:rPr>
              <a:t>:</a:t>
            </a:r>
          </a:p>
          <a:p>
            <a:r>
              <a:rPr lang="en-US" sz="6000" dirty="0" smtClean="0">
                <a:solidFill>
                  <a:schemeClr val="tx1">
                    <a:lumMod val="65000"/>
                    <a:lumOff val="35000"/>
                  </a:schemeClr>
                </a:solidFill>
              </a:rPr>
              <a:t>Maximum </a:t>
            </a:r>
            <a:r>
              <a:rPr lang="en-US" sz="6000" dirty="0">
                <a:solidFill>
                  <a:schemeClr val="tx1">
                    <a:lumMod val="65000"/>
                    <a:lumOff val="35000"/>
                  </a:schemeClr>
                </a:solidFill>
              </a:rPr>
              <a:t>of 11 hours of driving after 10 consecutive off-duty hours.</a:t>
            </a:r>
          </a:p>
          <a:p>
            <a:r>
              <a:rPr lang="en-US" sz="6000" dirty="0" smtClean="0">
                <a:solidFill>
                  <a:schemeClr val="tx1">
                    <a:lumMod val="65000"/>
                    <a:lumOff val="35000"/>
                  </a:schemeClr>
                </a:solidFill>
              </a:rPr>
              <a:t>Maximum </a:t>
            </a:r>
            <a:r>
              <a:rPr lang="en-US" sz="6000" dirty="0">
                <a:solidFill>
                  <a:schemeClr val="tx1">
                    <a:lumMod val="65000"/>
                    <a:lumOff val="35000"/>
                  </a:schemeClr>
                </a:solidFill>
              </a:rPr>
              <a:t>of 14 consecutive hours on duty, including driving and breaks.</a:t>
            </a:r>
          </a:p>
          <a:p>
            <a:r>
              <a:rPr lang="en-US" sz="6000" dirty="0" smtClean="0">
                <a:solidFill>
                  <a:schemeClr val="tx1">
                    <a:lumMod val="65000"/>
                    <a:lumOff val="35000"/>
                  </a:schemeClr>
                </a:solidFill>
              </a:rPr>
              <a:t>Mandatory </a:t>
            </a:r>
            <a:r>
              <a:rPr lang="en-US" sz="6000" dirty="0">
                <a:solidFill>
                  <a:schemeClr val="tx1">
                    <a:lumMod val="65000"/>
                    <a:lumOff val="35000"/>
                  </a:schemeClr>
                </a:solidFill>
              </a:rPr>
              <a:t>30-minute rest break after 8 hours of driving.</a:t>
            </a:r>
          </a:p>
          <a:p>
            <a:r>
              <a:rPr lang="en-US" sz="6000" dirty="0" smtClean="0">
                <a:solidFill>
                  <a:schemeClr val="tx1">
                    <a:lumMod val="65000"/>
                    <a:lumOff val="35000"/>
                  </a:schemeClr>
                </a:solidFill>
              </a:rPr>
              <a:t>Maximum </a:t>
            </a:r>
            <a:r>
              <a:rPr lang="en-US" sz="6000" dirty="0">
                <a:solidFill>
                  <a:schemeClr val="tx1">
                    <a:lumMod val="65000"/>
                    <a:lumOff val="35000"/>
                  </a:schemeClr>
                </a:solidFill>
              </a:rPr>
              <a:t>of 60 hours on duty in 7 days or 70 hours in 8 days</a:t>
            </a:r>
            <a:r>
              <a:rPr lang="en-US" sz="6000" dirty="0" smtClean="0">
                <a:solidFill>
                  <a:schemeClr val="tx1">
                    <a:lumMod val="65000"/>
                    <a:lumOff val="35000"/>
                  </a:schemeClr>
                </a:solidFill>
              </a:rPr>
              <a:t>.</a:t>
            </a:r>
          </a:p>
          <a:p>
            <a:pPr marL="0" indent="0">
              <a:buNone/>
            </a:pPr>
            <a:endParaRPr lang="en-US" sz="6000" dirty="0">
              <a:solidFill>
                <a:schemeClr val="tx1">
                  <a:lumMod val="65000"/>
                  <a:lumOff val="35000"/>
                </a:schemeClr>
              </a:solidFill>
            </a:endParaRPr>
          </a:p>
          <a:p>
            <a:pPr marL="0" indent="0">
              <a:buNone/>
            </a:pPr>
            <a:r>
              <a:rPr lang="en-US" sz="6000" b="1" dirty="0" smtClean="0">
                <a:solidFill>
                  <a:schemeClr val="tx1">
                    <a:lumMod val="65000"/>
                    <a:lumOff val="35000"/>
                  </a:schemeClr>
                </a:solidFill>
              </a:rPr>
              <a:t>On-Duty </a:t>
            </a:r>
            <a:r>
              <a:rPr lang="en-US" sz="6000" b="1" dirty="0">
                <a:solidFill>
                  <a:schemeClr val="tx1">
                    <a:lumMod val="65000"/>
                    <a:lumOff val="35000"/>
                  </a:schemeClr>
                </a:solidFill>
              </a:rPr>
              <a:t>vs. Off-Duty Time</a:t>
            </a:r>
            <a:r>
              <a:rPr lang="en-US" sz="6000" b="1" dirty="0" smtClean="0">
                <a:solidFill>
                  <a:schemeClr val="tx1">
                    <a:lumMod val="65000"/>
                    <a:lumOff val="35000"/>
                  </a:schemeClr>
                </a:solidFill>
              </a:rPr>
              <a:t>:</a:t>
            </a:r>
            <a:endParaRPr lang="en-US" sz="6000" b="1" dirty="0">
              <a:solidFill>
                <a:schemeClr val="tx1">
                  <a:lumMod val="65000"/>
                  <a:lumOff val="35000"/>
                </a:schemeClr>
              </a:solidFill>
            </a:endParaRPr>
          </a:p>
          <a:p>
            <a:r>
              <a:rPr lang="en-US" sz="6000" dirty="0" smtClean="0">
                <a:solidFill>
                  <a:schemeClr val="tx1">
                    <a:lumMod val="65000"/>
                    <a:lumOff val="35000"/>
                  </a:schemeClr>
                </a:solidFill>
              </a:rPr>
              <a:t>Off-duty </a:t>
            </a:r>
            <a:r>
              <a:rPr lang="en-US" sz="6000" dirty="0">
                <a:solidFill>
                  <a:schemeClr val="tx1">
                    <a:lumMod val="65000"/>
                    <a:lumOff val="35000"/>
                  </a:schemeClr>
                </a:solidFill>
              </a:rPr>
              <a:t>time includes rest, meals, and personal activities.</a:t>
            </a:r>
          </a:p>
          <a:p>
            <a:r>
              <a:rPr lang="en-US" sz="6000" dirty="0" smtClean="0">
                <a:solidFill>
                  <a:schemeClr val="tx1">
                    <a:lumMod val="65000"/>
                    <a:lumOff val="35000"/>
                  </a:schemeClr>
                </a:solidFill>
              </a:rPr>
              <a:t>On-duty </a:t>
            </a:r>
            <a:r>
              <a:rPr lang="en-US" sz="6000" dirty="0">
                <a:solidFill>
                  <a:schemeClr val="tx1">
                    <a:lumMod val="65000"/>
                    <a:lumOff val="35000"/>
                  </a:schemeClr>
                </a:solidFill>
              </a:rPr>
              <a:t>time includes driving, fueling, loading/unloading, and vehicle inspections.</a:t>
            </a:r>
          </a:p>
          <a:p>
            <a:pPr marL="0" indent="0">
              <a:buNone/>
            </a:pPr>
            <a:r>
              <a:rPr lang="en-US" sz="6000" dirty="0"/>
              <a:t> </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066844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Functionality of ELDs</a:t>
            </a:r>
            <a:endParaRPr sz="3600" dirty="0"/>
          </a:p>
        </p:txBody>
      </p:sp>
      <p:sp>
        <p:nvSpPr>
          <p:cNvPr id="3" name="Content Placeholder 2"/>
          <p:cNvSpPr>
            <a:spLocks noGrp="1"/>
          </p:cNvSpPr>
          <p:nvPr>
            <p:ph idx="1"/>
          </p:nvPr>
        </p:nvSpPr>
        <p:spPr/>
        <p:txBody>
          <a:bodyPr>
            <a:normAutofit/>
          </a:bodyPr>
          <a:lstStyle/>
          <a:p>
            <a:r>
              <a:rPr lang="en-US" sz="2600" dirty="0" smtClean="0">
                <a:solidFill>
                  <a:schemeClr val="tx1">
                    <a:lumMod val="65000"/>
                    <a:lumOff val="35000"/>
                  </a:schemeClr>
                </a:solidFill>
              </a:rPr>
              <a:t>Syncs </a:t>
            </a:r>
            <a:r>
              <a:rPr lang="en-US" sz="2600" dirty="0">
                <a:solidFill>
                  <a:schemeClr val="tx1">
                    <a:lumMod val="65000"/>
                    <a:lumOff val="35000"/>
                  </a:schemeClr>
                </a:solidFill>
              </a:rPr>
              <a:t>with the vehicle’s engine to record driving time automatically.</a:t>
            </a:r>
          </a:p>
          <a:p>
            <a:r>
              <a:rPr lang="en-US" sz="2600" dirty="0" smtClean="0">
                <a:solidFill>
                  <a:schemeClr val="tx1">
                    <a:lumMod val="65000"/>
                    <a:lumOff val="35000"/>
                  </a:schemeClr>
                </a:solidFill>
              </a:rPr>
              <a:t>Tracks </a:t>
            </a:r>
            <a:r>
              <a:rPr lang="en-US" sz="2600" dirty="0">
                <a:solidFill>
                  <a:schemeClr val="tx1">
                    <a:lumMod val="65000"/>
                    <a:lumOff val="35000"/>
                  </a:schemeClr>
                </a:solidFill>
              </a:rPr>
              <a:t>duty status (driving, on-duty not driving, off-duty, and sleeper berth).</a:t>
            </a:r>
          </a:p>
          <a:p>
            <a:r>
              <a:rPr lang="en-US" sz="2600" dirty="0">
                <a:solidFill>
                  <a:schemeClr val="tx1">
                    <a:lumMod val="65000"/>
                    <a:lumOff val="35000"/>
                  </a:schemeClr>
                </a:solidFill>
              </a:rPr>
              <a:t>S</a:t>
            </a:r>
            <a:r>
              <a:rPr lang="en-US" sz="2600" dirty="0" smtClean="0">
                <a:solidFill>
                  <a:schemeClr val="tx1">
                    <a:lumMod val="65000"/>
                    <a:lumOff val="35000"/>
                  </a:schemeClr>
                </a:solidFill>
              </a:rPr>
              <a:t>tores </a:t>
            </a:r>
            <a:r>
              <a:rPr lang="en-US" sz="2600" dirty="0">
                <a:solidFill>
                  <a:schemeClr val="tx1">
                    <a:lumMod val="65000"/>
                    <a:lumOff val="35000"/>
                  </a:schemeClr>
                </a:solidFill>
              </a:rPr>
              <a:t>data securely and allows roadside inspection access.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5111833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Benefits of ELDs</a:t>
            </a:r>
            <a:endParaRPr sz="3600" dirty="0"/>
          </a:p>
        </p:txBody>
      </p:sp>
      <p:sp>
        <p:nvSpPr>
          <p:cNvPr id="3" name="Content Placeholder 2"/>
          <p:cNvSpPr>
            <a:spLocks noGrp="1"/>
          </p:cNvSpPr>
          <p:nvPr>
            <p:ph idx="1"/>
          </p:nvPr>
        </p:nvSpPr>
        <p:spPr/>
        <p:txBody>
          <a:bodyPr>
            <a:normAutofit/>
          </a:bodyPr>
          <a:lstStyle/>
          <a:p>
            <a:r>
              <a:rPr lang="en-US" sz="2400" dirty="0" smtClean="0">
                <a:solidFill>
                  <a:schemeClr val="tx1">
                    <a:lumMod val="65000"/>
                    <a:lumOff val="35000"/>
                  </a:schemeClr>
                </a:solidFill>
              </a:rPr>
              <a:t>Reduces </a:t>
            </a:r>
            <a:r>
              <a:rPr lang="en-US" sz="2400" dirty="0">
                <a:solidFill>
                  <a:schemeClr val="tx1">
                    <a:lumMod val="65000"/>
                    <a:lumOff val="35000"/>
                  </a:schemeClr>
                </a:solidFill>
              </a:rPr>
              <a:t>paperwork and human errors in logging hours.</a:t>
            </a:r>
          </a:p>
          <a:p>
            <a:r>
              <a:rPr lang="en-US" sz="2400" dirty="0" smtClean="0">
                <a:solidFill>
                  <a:schemeClr val="tx1">
                    <a:lumMod val="65000"/>
                    <a:lumOff val="35000"/>
                  </a:schemeClr>
                </a:solidFill>
              </a:rPr>
              <a:t>Prevents </a:t>
            </a:r>
            <a:r>
              <a:rPr lang="en-US" sz="2400" dirty="0">
                <a:solidFill>
                  <a:schemeClr val="tx1">
                    <a:lumMod val="65000"/>
                    <a:lumOff val="35000"/>
                  </a:schemeClr>
                </a:solidFill>
              </a:rPr>
              <a:t>HOS violations by providing real-time tracking.</a:t>
            </a:r>
          </a:p>
          <a:p>
            <a:r>
              <a:rPr lang="en-US" sz="2400" dirty="0" smtClean="0">
                <a:solidFill>
                  <a:schemeClr val="tx1">
                    <a:lumMod val="65000"/>
                    <a:lumOff val="35000"/>
                  </a:schemeClr>
                </a:solidFill>
              </a:rPr>
              <a:t>Enhances </a:t>
            </a:r>
            <a:r>
              <a:rPr lang="en-US" sz="2400" dirty="0">
                <a:solidFill>
                  <a:schemeClr val="tx1">
                    <a:lumMod val="65000"/>
                    <a:lumOff val="35000"/>
                  </a:schemeClr>
                </a:solidFill>
              </a:rPr>
              <a:t>safety by reducing driver </a:t>
            </a:r>
            <a:r>
              <a:rPr lang="en-US" sz="2400" dirty="0" smtClean="0">
                <a:solidFill>
                  <a:schemeClr val="tx1">
                    <a:lumMod val="65000"/>
                    <a:lumOff val="35000"/>
                  </a:schemeClr>
                </a:solidFill>
              </a:rPr>
              <a:t>fatigue.</a:t>
            </a:r>
          </a:p>
          <a:p>
            <a:r>
              <a:rPr lang="en-US" sz="2400" dirty="0" smtClean="0">
                <a:solidFill>
                  <a:schemeClr val="tx1">
                    <a:lumMod val="65000"/>
                    <a:lumOff val="35000"/>
                  </a:schemeClr>
                </a:solidFill>
              </a:rPr>
              <a:t>Helps </a:t>
            </a:r>
            <a:r>
              <a:rPr lang="en-US" sz="2400" dirty="0">
                <a:solidFill>
                  <a:schemeClr val="tx1">
                    <a:lumMod val="65000"/>
                    <a:lumOff val="35000"/>
                  </a:schemeClr>
                </a:solidFill>
              </a:rPr>
              <a:t>fleet managers monitor and optimize operations.</a:t>
            </a:r>
          </a:p>
          <a:p>
            <a:pPr marL="0" indent="0">
              <a:buNone/>
            </a:pP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867183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Duty Status Recording</a:t>
            </a:r>
            <a:endParaRPr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tx1">
                    <a:lumMod val="65000"/>
                    <a:lumOff val="35000"/>
                  </a:schemeClr>
                </a:solidFill>
              </a:rPr>
              <a:t>Drivers </a:t>
            </a:r>
            <a:r>
              <a:rPr lang="en-US" dirty="0">
                <a:solidFill>
                  <a:schemeClr val="tx1">
                    <a:lumMod val="65000"/>
                    <a:lumOff val="35000"/>
                  </a:schemeClr>
                </a:solidFill>
              </a:rPr>
              <a:t>must accurately log their duty status using ELDs</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Types </a:t>
            </a:r>
            <a:r>
              <a:rPr lang="en-US" b="1" dirty="0">
                <a:solidFill>
                  <a:schemeClr val="tx1">
                    <a:lumMod val="65000"/>
                    <a:lumOff val="35000"/>
                  </a:schemeClr>
                </a:solidFill>
              </a:rPr>
              <a:t>of Duty </a:t>
            </a:r>
            <a:r>
              <a:rPr lang="en-US" b="1" dirty="0" smtClean="0">
                <a:solidFill>
                  <a:schemeClr val="tx1">
                    <a:lumMod val="65000"/>
                    <a:lumOff val="35000"/>
                  </a:schemeClr>
                </a:solidFill>
              </a:rPr>
              <a:t>Status:</a:t>
            </a:r>
          </a:p>
          <a:p>
            <a:r>
              <a:rPr lang="en-US" dirty="0" smtClean="0">
                <a:solidFill>
                  <a:schemeClr val="tx1">
                    <a:lumMod val="65000"/>
                    <a:lumOff val="35000"/>
                  </a:schemeClr>
                </a:solidFill>
              </a:rPr>
              <a:t>Off-Duty: Not working, including rest breaks and personal time.</a:t>
            </a:r>
          </a:p>
          <a:p>
            <a:r>
              <a:rPr lang="en-US" dirty="0" smtClean="0">
                <a:solidFill>
                  <a:schemeClr val="tx1">
                    <a:lumMod val="65000"/>
                    <a:lumOff val="35000"/>
                  </a:schemeClr>
                </a:solidFill>
              </a:rPr>
              <a:t>Sleeper </a:t>
            </a:r>
            <a:r>
              <a:rPr lang="en-US" dirty="0">
                <a:solidFill>
                  <a:schemeClr val="tx1">
                    <a:lumMod val="65000"/>
                    <a:lumOff val="35000"/>
                  </a:schemeClr>
                </a:solidFill>
              </a:rPr>
              <a:t>Berth: </a:t>
            </a:r>
            <a:r>
              <a:rPr lang="en-US" dirty="0" smtClean="0">
                <a:solidFill>
                  <a:schemeClr val="tx1">
                    <a:lumMod val="65000"/>
                    <a:lumOff val="35000"/>
                  </a:schemeClr>
                </a:solidFill>
              </a:rPr>
              <a:t>Resting </a:t>
            </a:r>
            <a:r>
              <a:rPr lang="en-US" dirty="0">
                <a:solidFill>
                  <a:schemeClr val="tx1">
                    <a:lumMod val="65000"/>
                    <a:lumOff val="35000"/>
                  </a:schemeClr>
                </a:solidFill>
              </a:rPr>
              <a:t>in the truck’s sleeping </a:t>
            </a:r>
            <a:r>
              <a:rPr lang="en-US" dirty="0" smtClean="0">
                <a:solidFill>
                  <a:schemeClr val="tx1">
                    <a:lumMod val="65000"/>
                    <a:lumOff val="35000"/>
                  </a:schemeClr>
                </a:solidFill>
              </a:rPr>
              <a:t>compartment.</a:t>
            </a:r>
          </a:p>
          <a:p>
            <a:r>
              <a:rPr lang="en-US" dirty="0" smtClean="0">
                <a:solidFill>
                  <a:schemeClr val="tx1">
                    <a:lumMod val="65000"/>
                    <a:lumOff val="35000"/>
                  </a:schemeClr>
                </a:solidFill>
              </a:rPr>
              <a:t>Driving</a:t>
            </a:r>
            <a:r>
              <a:rPr lang="en-US" dirty="0">
                <a:solidFill>
                  <a:schemeClr val="tx1">
                    <a:lumMod val="65000"/>
                    <a:lumOff val="35000"/>
                  </a:schemeClr>
                </a:solidFill>
              </a:rPr>
              <a:t>: </a:t>
            </a:r>
            <a:r>
              <a:rPr lang="en-US" dirty="0" smtClean="0">
                <a:solidFill>
                  <a:schemeClr val="tx1">
                    <a:lumMod val="65000"/>
                    <a:lumOff val="35000"/>
                  </a:schemeClr>
                </a:solidFill>
              </a:rPr>
              <a:t>When </a:t>
            </a:r>
            <a:r>
              <a:rPr lang="en-US" dirty="0">
                <a:solidFill>
                  <a:schemeClr val="tx1">
                    <a:lumMod val="65000"/>
                    <a:lumOff val="35000"/>
                  </a:schemeClr>
                </a:solidFill>
              </a:rPr>
              <a:t>the vehicle is in </a:t>
            </a:r>
            <a:r>
              <a:rPr lang="en-US" dirty="0" smtClean="0">
                <a:solidFill>
                  <a:schemeClr val="tx1">
                    <a:lumMod val="65000"/>
                    <a:lumOff val="35000"/>
                  </a:schemeClr>
                </a:solidFill>
              </a:rPr>
              <a:t>motion.</a:t>
            </a:r>
          </a:p>
          <a:p>
            <a:r>
              <a:rPr lang="en-US" dirty="0" smtClean="0">
                <a:solidFill>
                  <a:schemeClr val="tx1">
                    <a:lumMod val="65000"/>
                    <a:lumOff val="35000"/>
                  </a:schemeClr>
                </a:solidFill>
              </a:rPr>
              <a:t>On-Duty </a:t>
            </a:r>
            <a:r>
              <a:rPr lang="en-US" dirty="0">
                <a:solidFill>
                  <a:schemeClr val="tx1">
                    <a:lumMod val="65000"/>
                    <a:lumOff val="35000"/>
                  </a:schemeClr>
                </a:solidFill>
              </a:rPr>
              <a:t>(Not Driving</a:t>
            </a:r>
            <a:r>
              <a:rPr lang="en-US" dirty="0" smtClean="0">
                <a:solidFill>
                  <a:schemeClr val="tx1">
                    <a:lumMod val="65000"/>
                    <a:lumOff val="35000"/>
                  </a:schemeClr>
                </a:solidFill>
              </a:rPr>
              <a:t>):Working </a:t>
            </a:r>
            <a:r>
              <a:rPr lang="en-US" dirty="0">
                <a:solidFill>
                  <a:schemeClr val="tx1">
                    <a:lumMod val="65000"/>
                    <a:lumOff val="35000"/>
                  </a:schemeClr>
                </a:solidFill>
              </a:rPr>
              <a:t>but not driving (e.g., inspections, fueling, loading/unloading</a:t>
            </a:r>
            <a:r>
              <a:rPr lang="en-US" dirty="0" smtClean="0">
                <a:solidFill>
                  <a:schemeClr val="tx1">
                    <a:lumMod val="65000"/>
                    <a:lumOff val="35000"/>
                  </a:schemeClr>
                </a:solidFill>
              </a:rPr>
              <a:t>).</a:t>
            </a:r>
          </a:p>
          <a:p>
            <a:pPr marL="0" indent="0">
              <a:buNone/>
            </a:pPr>
            <a:endParaRPr lang="en-US" dirty="0">
              <a:solidFill>
                <a:schemeClr val="tx1">
                  <a:lumMod val="65000"/>
                  <a:lumOff val="35000"/>
                </a:schemeClr>
              </a:solidFill>
            </a:endParaRPr>
          </a:p>
          <a:p>
            <a:pPr marL="0" indent="0">
              <a:buNone/>
            </a:pPr>
            <a:r>
              <a:rPr lang="en-US" b="1" dirty="0" smtClean="0">
                <a:solidFill>
                  <a:schemeClr val="tx1">
                    <a:lumMod val="65000"/>
                    <a:lumOff val="35000"/>
                  </a:schemeClr>
                </a:solidFill>
              </a:rPr>
              <a:t>Automatic </a:t>
            </a:r>
            <a:r>
              <a:rPr lang="en-US" b="1" dirty="0">
                <a:solidFill>
                  <a:schemeClr val="tx1">
                    <a:lumMod val="65000"/>
                    <a:lumOff val="35000"/>
                  </a:schemeClr>
                </a:solidFill>
              </a:rPr>
              <a:t>Data Capturing</a:t>
            </a:r>
            <a:r>
              <a:rPr lang="en-US" b="1" dirty="0" smtClean="0">
                <a:solidFill>
                  <a:schemeClr val="tx1">
                    <a:lumMod val="65000"/>
                    <a:lumOff val="35000"/>
                  </a:schemeClr>
                </a:solidFill>
              </a:rPr>
              <a:t>:</a:t>
            </a:r>
            <a:endParaRPr lang="en-US" b="1" dirty="0">
              <a:solidFill>
                <a:schemeClr val="tx1">
                  <a:lumMod val="65000"/>
                  <a:lumOff val="35000"/>
                </a:schemeClr>
              </a:solidFill>
            </a:endParaRPr>
          </a:p>
          <a:p>
            <a:r>
              <a:rPr lang="en-US" dirty="0" smtClean="0">
                <a:solidFill>
                  <a:schemeClr val="tx1">
                    <a:lumMod val="65000"/>
                    <a:lumOff val="35000"/>
                  </a:schemeClr>
                </a:solidFill>
              </a:rPr>
              <a:t>ELDs </a:t>
            </a:r>
            <a:r>
              <a:rPr lang="en-US" dirty="0">
                <a:solidFill>
                  <a:schemeClr val="tx1">
                    <a:lumMod val="65000"/>
                    <a:lumOff val="35000"/>
                  </a:schemeClr>
                </a:solidFill>
              </a:rPr>
              <a:t>record driving time automatically when the vehicle is in motion.</a:t>
            </a:r>
          </a:p>
          <a:p>
            <a:r>
              <a:rPr lang="en-US" dirty="0" smtClean="0">
                <a:solidFill>
                  <a:schemeClr val="tx1">
                    <a:lumMod val="65000"/>
                    <a:lumOff val="35000"/>
                  </a:schemeClr>
                </a:solidFill>
              </a:rPr>
              <a:t>Drivers </a:t>
            </a:r>
            <a:r>
              <a:rPr lang="en-US" dirty="0">
                <a:solidFill>
                  <a:schemeClr val="tx1">
                    <a:lumMod val="65000"/>
                    <a:lumOff val="35000"/>
                  </a:schemeClr>
                </a:solidFill>
              </a:rPr>
              <a:t>must manually change duty status when switching to off-duty or sleeper berth.</a:t>
            </a:r>
          </a:p>
          <a:p>
            <a:endParaRPr dirty="0"/>
          </a:p>
        </p:txBody>
      </p:sp>
      <p:pic>
        <p:nvPicPr>
          <p:cNvPr id="4" name="Picture 3" descr="dUZpsdH7UwVcKoIkGDyeRHuGnRi7W3nPrnIoweAk.png"/>
          <p:cNvPicPr>
            <a:picLocks noChangeAspect="1"/>
          </p:cNvPicPr>
          <p:nvPr/>
        </p:nvPicPr>
        <p:blipFill>
          <a:blip r:embed="rId3"/>
          <a:stretch>
            <a:fillRect/>
          </a:stretch>
        </p:blipFill>
        <p:spPr>
          <a:xfrm>
            <a:off x="7315200" y="274320"/>
            <a:ext cx="1371600" cy="13716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Rest Break Requirements</a:t>
            </a:r>
            <a:endParaRPr sz="3600"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solidFill>
                  <a:schemeClr val="tx1">
                    <a:lumMod val="65000"/>
                    <a:lumOff val="35000"/>
                  </a:schemeClr>
                </a:solidFill>
              </a:rPr>
              <a:t>Drivers </a:t>
            </a:r>
            <a:r>
              <a:rPr lang="en-US" sz="2800" dirty="0">
                <a:solidFill>
                  <a:schemeClr val="tx1">
                    <a:lumMod val="65000"/>
                    <a:lumOff val="35000"/>
                  </a:schemeClr>
                </a:solidFill>
              </a:rPr>
              <a:t>must comply with rest break rules to maintain alertness and safety</a:t>
            </a:r>
            <a:r>
              <a:rPr lang="en-US" sz="2800" dirty="0" smtClean="0">
                <a:solidFill>
                  <a:schemeClr val="tx1">
                    <a:lumMod val="65000"/>
                    <a:lumOff val="35000"/>
                  </a:schemeClr>
                </a:solidFill>
              </a:rPr>
              <a:t>.</a:t>
            </a:r>
          </a:p>
          <a:p>
            <a:pPr marL="0" indent="0">
              <a:buNone/>
            </a:pPr>
            <a:endParaRPr lang="en-US" sz="2800" dirty="0">
              <a:solidFill>
                <a:schemeClr val="tx1">
                  <a:lumMod val="65000"/>
                  <a:lumOff val="35000"/>
                </a:schemeClr>
              </a:solidFill>
            </a:endParaRPr>
          </a:p>
          <a:p>
            <a:pPr marL="0" indent="0">
              <a:buNone/>
            </a:pPr>
            <a:r>
              <a:rPr lang="en-US" sz="2800" b="1" dirty="0" smtClean="0">
                <a:solidFill>
                  <a:schemeClr val="tx1">
                    <a:lumMod val="65000"/>
                    <a:lumOff val="35000"/>
                  </a:schemeClr>
                </a:solidFill>
              </a:rPr>
              <a:t>Mandatory </a:t>
            </a:r>
            <a:r>
              <a:rPr lang="en-US" sz="2800" b="1" dirty="0">
                <a:solidFill>
                  <a:schemeClr val="tx1">
                    <a:lumMod val="65000"/>
                    <a:lumOff val="35000"/>
                  </a:schemeClr>
                </a:solidFill>
              </a:rPr>
              <a:t>Rest Periods</a:t>
            </a:r>
            <a:r>
              <a:rPr lang="en-US" sz="2800" b="1" dirty="0" smtClean="0">
                <a:solidFill>
                  <a:schemeClr val="tx1">
                    <a:lumMod val="65000"/>
                    <a:lumOff val="35000"/>
                  </a:schemeClr>
                </a:solidFill>
              </a:rPr>
              <a:t>:</a:t>
            </a:r>
            <a:endParaRPr lang="en-US" sz="2800" b="1" dirty="0">
              <a:solidFill>
                <a:schemeClr val="tx1">
                  <a:lumMod val="65000"/>
                  <a:lumOff val="35000"/>
                </a:schemeClr>
              </a:solidFill>
            </a:endParaRPr>
          </a:p>
          <a:p>
            <a:r>
              <a:rPr lang="en-US" sz="2800" dirty="0" smtClean="0">
                <a:solidFill>
                  <a:schemeClr val="tx1">
                    <a:lumMod val="65000"/>
                    <a:lumOff val="35000"/>
                  </a:schemeClr>
                </a:solidFill>
              </a:rPr>
              <a:t>A </a:t>
            </a:r>
            <a:r>
              <a:rPr lang="en-US" sz="2800" dirty="0">
                <a:solidFill>
                  <a:schemeClr val="tx1">
                    <a:lumMod val="65000"/>
                    <a:lumOff val="35000"/>
                  </a:schemeClr>
                </a:solidFill>
              </a:rPr>
              <a:t>30-minute break is required after 8 consecutive hours of driving.</a:t>
            </a:r>
          </a:p>
          <a:p>
            <a:r>
              <a:rPr lang="en-US" sz="2800" dirty="0" smtClean="0">
                <a:solidFill>
                  <a:schemeClr val="tx1">
                    <a:lumMod val="65000"/>
                    <a:lumOff val="35000"/>
                  </a:schemeClr>
                </a:solidFill>
              </a:rPr>
              <a:t>Drivers </a:t>
            </a:r>
            <a:r>
              <a:rPr lang="en-US" sz="2800" dirty="0">
                <a:solidFill>
                  <a:schemeClr val="tx1">
                    <a:lumMod val="65000"/>
                    <a:lumOff val="35000"/>
                  </a:schemeClr>
                </a:solidFill>
              </a:rPr>
              <a:t>must take 10 consecutive off-duty hours before starting a new driving period.</a:t>
            </a:r>
          </a:p>
          <a:p>
            <a:r>
              <a:rPr lang="en-US" sz="2800" dirty="0">
                <a:solidFill>
                  <a:schemeClr val="tx1">
                    <a:lumMod val="65000"/>
                    <a:lumOff val="35000"/>
                  </a:schemeClr>
                </a:solidFill>
              </a:rPr>
              <a:t>S</a:t>
            </a:r>
            <a:r>
              <a:rPr lang="en-US" sz="2800" dirty="0" smtClean="0">
                <a:solidFill>
                  <a:schemeClr val="tx1">
                    <a:lumMod val="65000"/>
                    <a:lumOff val="35000"/>
                  </a:schemeClr>
                </a:solidFill>
              </a:rPr>
              <a:t>plit </a:t>
            </a:r>
            <a:r>
              <a:rPr lang="en-US" sz="2800" dirty="0">
                <a:solidFill>
                  <a:schemeClr val="tx1">
                    <a:lumMod val="65000"/>
                    <a:lumOff val="35000"/>
                  </a:schemeClr>
                </a:solidFill>
              </a:rPr>
              <a:t>sleeper berth provisions allow drivers to divide their rest periods under specific </a:t>
            </a:r>
            <a:r>
              <a:rPr lang="en-US" sz="2800" dirty="0" smtClean="0">
                <a:solidFill>
                  <a:schemeClr val="tx1">
                    <a:lumMod val="65000"/>
                    <a:lumOff val="35000"/>
                  </a:schemeClr>
                </a:solidFill>
              </a:rPr>
              <a:t>conditions.</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Importance of Rest Breaks</a:t>
            </a:r>
            <a:endParaRPr sz="3600" dirty="0"/>
          </a:p>
        </p:txBody>
      </p:sp>
      <p:sp>
        <p:nvSpPr>
          <p:cNvPr id="3" name="Content Placeholder 2"/>
          <p:cNvSpPr>
            <a:spLocks noGrp="1"/>
          </p:cNvSpPr>
          <p:nvPr>
            <p:ph idx="1"/>
          </p:nvPr>
        </p:nvSpPr>
        <p:spPr/>
        <p:txBody>
          <a:bodyPr>
            <a:normAutofit/>
          </a:bodyPr>
          <a:lstStyle/>
          <a:p>
            <a:r>
              <a:rPr lang="en-US" dirty="0" smtClean="0">
                <a:solidFill>
                  <a:schemeClr val="tx1">
                    <a:lumMod val="65000"/>
                    <a:lumOff val="35000"/>
                  </a:schemeClr>
                </a:solidFill>
              </a:rPr>
              <a:t>Helps </a:t>
            </a:r>
            <a:r>
              <a:rPr lang="en-US" dirty="0">
                <a:solidFill>
                  <a:schemeClr val="tx1">
                    <a:lumMod val="65000"/>
                    <a:lumOff val="35000"/>
                  </a:schemeClr>
                </a:solidFill>
              </a:rPr>
              <a:t>reduce fatigue-related accidents.</a:t>
            </a:r>
          </a:p>
          <a:p>
            <a:r>
              <a:rPr lang="en-US" dirty="0">
                <a:solidFill>
                  <a:schemeClr val="tx1">
                    <a:lumMod val="65000"/>
                    <a:lumOff val="35000"/>
                  </a:schemeClr>
                </a:solidFill>
              </a:rPr>
              <a:t>Ensures drivers maintain focus and reaction </a:t>
            </a:r>
            <a:r>
              <a:rPr lang="en-US" dirty="0"/>
              <a:t>time.</a:t>
            </a:r>
          </a:p>
          <a:p>
            <a:pPr marL="0" indent="0">
              <a:buNone/>
            </a:pPr>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882374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Penalties for Violations</a:t>
            </a:r>
            <a:endParaRPr dirty="0"/>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tx1">
                    <a:lumMod val="65000"/>
                    <a:lumOff val="35000"/>
                  </a:schemeClr>
                </a:solidFill>
              </a:rPr>
              <a:t>Non-compliance </a:t>
            </a:r>
            <a:r>
              <a:rPr lang="en-US" sz="2400" dirty="0">
                <a:solidFill>
                  <a:schemeClr val="tx1">
                    <a:lumMod val="65000"/>
                    <a:lumOff val="35000"/>
                  </a:schemeClr>
                </a:solidFill>
              </a:rPr>
              <a:t>with ELD and HOS regulations can result in serious penalties</a:t>
            </a:r>
            <a:r>
              <a:rPr lang="en-US" sz="2400" dirty="0" smtClean="0">
                <a:solidFill>
                  <a:schemeClr val="tx1">
                    <a:lumMod val="65000"/>
                    <a:lumOff val="35000"/>
                  </a:schemeClr>
                </a:solidFill>
              </a:rPr>
              <a:t>.</a:t>
            </a:r>
          </a:p>
          <a:p>
            <a:pPr marL="0" indent="0">
              <a:buNone/>
            </a:pPr>
            <a:endParaRPr lang="en-US" sz="2400" dirty="0">
              <a:solidFill>
                <a:schemeClr val="tx1">
                  <a:lumMod val="65000"/>
                  <a:lumOff val="35000"/>
                </a:schemeClr>
              </a:solidFill>
            </a:endParaRPr>
          </a:p>
          <a:p>
            <a:pPr marL="0" indent="0">
              <a:buNone/>
            </a:pPr>
            <a:r>
              <a:rPr lang="en-US" sz="2400" b="1" dirty="0" smtClean="0">
                <a:solidFill>
                  <a:schemeClr val="tx1">
                    <a:lumMod val="65000"/>
                    <a:lumOff val="35000"/>
                  </a:schemeClr>
                </a:solidFill>
              </a:rPr>
              <a:t>Types </a:t>
            </a:r>
            <a:r>
              <a:rPr lang="en-US" sz="2400" b="1" dirty="0">
                <a:solidFill>
                  <a:schemeClr val="tx1">
                    <a:lumMod val="65000"/>
                    <a:lumOff val="35000"/>
                  </a:schemeClr>
                </a:solidFill>
              </a:rPr>
              <a:t>of Violations</a:t>
            </a:r>
            <a:r>
              <a:rPr lang="en-US" sz="2400" b="1" dirty="0" smtClean="0">
                <a:solidFill>
                  <a:schemeClr val="tx1">
                    <a:lumMod val="65000"/>
                    <a:lumOff val="35000"/>
                  </a:schemeClr>
                </a:solidFill>
              </a:rPr>
              <a:t>:</a:t>
            </a:r>
            <a:endParaRPr lang="en-US" sz="2400" b="1" dirty="0">
              <a:solidFill>
                <a:schemeClr val="tx1">
                  <a:lumMod val="65000"/>
                  <a:lumOff val="35000"/>
                </a:schemeClr>
              </a:solidFill>
            </a:endParaRPr>
          </a:p>
          <a:p>
            <a:r>
              <a:rPr lang="en-US" sz="2400" dirty="0" smtClean="0">
                <a:solidFill>
                  <a:schemeClr val="tx1">
                    <a:lumMod val="65000"/>
                    <a:lumOff val="35000"/>
                  </a:schemeClr>
                </a:solidFill>
              </a:rPr>
              <a:t>Exceeding </a:t>
            </a:r>
            <a:r>
              <a:rPr lang="en-US" sz="2400" dirty="0">
                <a:solidFill>
                  <a:schemeClr val="tx1">
                    <a:lumMod val="65000"/>
                    <a:lumOff val="35000"/>
                  </a:schemeClr>
                </a:solidFill>
              </a:rPr>
              <a:t>daily or weekly driving </a:t>
            </a:r>
            <a:r>
              <a:rPr lang="en-US" sz="2400" dirty="0" smtClean="0">
                <a:solidFill>
                  <a:schemeClr val="tx1">
                    <a:lumMod val="65000"/>
                    <a:lumOff val="35000"/>
                  </a:schemeClr>
                </a:solidFill>
              </a:rPr>
              <a:t>limits.</a:t>
            </a:r>
          </a:p>
          <a:p>
            <a:r>
              <a:rPr lang="en-US" sz="2400" dirty="0" smtClean="0">
                <a:solidFill>
                  <a:schemeClr val="tx1">
                    <a:lumMod val="65000"/>
                    <a:lumOff val="35000"/>
                  </a:schemeClr>
                </a:solidFill>
              </a:rPr>
              <a:t>Falsifying </a:t>
            </a:r>
            <a:r>
              <a:rPr lang="en-US" sz="2400" dirty="0">
                <a:solidFill>
                  <a:schemeClr val="tx1">
                    <a:lumMod val="65000"/>
                    <a:lumOff val="35000"/>
                  </a:schemeClr>
                </a:solidFill>
              </a:rPr>
              <a:t>logs or tampering with ELDs.</a:t>
            </a:r>
          </a:p>
          <a:p>
            <a:r>
              <a:rPr lang="en-US" sz="2400" dirty="0" smtClean="0">
                <a:solidFill>
                  <a:schemeClr val="tx1">
                    <a:lumMod val="65000"/>
                    <a:lumOff val="35000"/>
                  </a:schemeClr>
                </a:solidFill>
              </a:rPr>
              <a:t>Failure </a:t>
            </a:r>
            <a:r>
              <a:rPr lang="en-US" sz="2400" dirty="0">
                <a:solidFill>
                  <a:schemeClr val="tx1">
                    <a:lumMod val="65000"/>
                    <a:lumOff val="35000"/>
                  </a:schemeClr>
                </a:solidFill>
              </a:rPr>
              <a:t>to have an ELD (for applicable drivers</a:t>
            </a:r>
            <a:r>
              <a:rPr lang="en-US" dirty="0">
                <a:solidFill>
                  <a:schemeClr val="tx1">
                    <a:lumMod val="65000"/>
                    <a:lumOff val="35000"/>
                  </a:schemeClr>
                </a:solidFill>
              </a:rPr>
              <a:t>).</a:t>
            </a:r>
          </a:p>
          <a:p>
            <a:pPr marL="0" indent="0">
              <a:buNone/>
            </a:pPr>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1578245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Consequences of Non-compliance</a:t>
            </a:r>
            <a:endParaRPr sz="3600" dirty="0"/>
          </a:p>
        </p:txBody>
      </p:sp>
      <p:sp>
        <p:nvSpPr>
          <p:cNvPr id="3" name="Content Placeholder 2"/>
          <p:cNvSpPr>
            <a:spLocks noGrp="1"/>
          </p:cNvSpPr>
          <p:nvPr>
            <p:ph idx="1"/>
          </p:nvPr>
        </p:nvSpPr>
        <p:spPr/>
        <p:txBody>
          <a:bodyPr>
            <a:normAutofit/>
          </a:bodyPr>
          <a:lstStyle/>
          <a:p>
            <a:r>
              <a:rPr lang="en-US" sz="2400" dirty="0" smtClean="0">
                <a:solidFill>
                  <a:schemeClr val="tx1">
                    <a:lumMod val="65000"/>
                    <a:lumOff val="35000"/>
                  </a:schemeClr>
                </a:solidFill>
              </a:rPr>
              <a:t>Fines </a:t>
            </a:r>
            <a:r>
              <a:rPr lang="en-US" sz="2400" dirty="0">
                <a:solidFill>
                  <a:schemeClr val="tx1">
                    <a:lumMod val="65000"/>
                    <a:lumOff val="35000"/>
                  </a:schemeClr>
                </a:solidFill>
              </a:rPr>
              <a:t>ranging from hundreds to thousands of dollars per violation.</a:t>
            </a:r>
          </a:p>
          <a:p>
            <a:r>
              <a:rPr lang="en-US" sz="2400" dirty="0" smtClean="0">
                <a:solidFill>
                  <a:schemeClr val="tx1">
                    <a:lumMod val="65000"/>
                    <a:lumOff val="35000"/>
                  </a:schemeClr>
                </a:solidFill>
              </a:rPr>
              <a:t>Placing </a:t>
            </a:r>
            <a:r>
              <a:rPr lang="en-US" sz="2400" dirty="0">
                <a:solidFill>
                  <a:schemeClr val="tx1">
                    <a:lumMod val="65000"/>
                    <a:lumOff val="35000"/>
                  </a:schemeClr>
                </a:solidFill>
              </a:rPr>
              <a:t>drivers or vehicles out of service.</a:t>
            </a:r>
          </a:p>
          <a:p>
            <a:r>
              <a:rPr lang="en-US" sz="2400" dirty="0" smtClean="0">
                <a:solidFill>
                  <a:schemeClr val="tx1">
                    <a:lumMod val="65000"/>
                    <a:lumOff val="35000"/>
                  </a:schemeClr>
                </a:solidFill>
              </a:rPr>
              <a:t>Impact </a:t>
            </a:r>
            <a:r>
              <a:rPr lang="en-US" sz="2400" dirty="0">
                <a:solidFill>
                  <a:schemeClr val="tx1">
                    <a:lumMod val="65000"/>
                    <a:lumOff val="35000"/>
                  </a:schemeClr>
                </a:solidFill>
              </a:rPr>
              <a:t>on the carrier’s safety rating and increased DOT </a:t>
            </a:r>
            <a:r>
              <a:rPr lang="en-US" sz="2400" dirty="0"/>
              <a:t>audits</a:t>
            </a:r>
          </a:p>
          <a:p>
            <a:pPr marL="0" indent="0">
              <a:buNone/>
            </a:pPr>
            <a:endParaRPr lang="en-US" dirty="0"/>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026336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847</TotalTime>
  <Words>5442</Words>
  <Application>Microsoft Office PowerPoint</Application>
  <PresentationFormat>On-screen Show (4:3)</PresentationFormat>
  <Paragraphs>859</Paragraphs>
  <Slides>100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100</vt:i4>
      </vt:variant>
    </vt:vector>
  </HeadingPairs>
  <TitlesOfParts>
    <vt:vector size="107" baseType="lpstr">
      <vt:lpstr>Arial</vt:lpstr>
      <vt:lpstr>Calibri</vt:lpstr>
      <vt:lpstr>Cambria</vt:lpstr>
      <vt:lpstr>MS Mincho</vt:lpstr>
      <vt:lpstr>Times New Roman</vt:lpstr>
      <vt:lpstr>Wingdings</vt:lpstr>
      <vt:lpstr>Office Theme</vt:lpstr>
      <vt:lpstr>Truck Driving Essentials</vt:lpstr>
      <vt:lpstr>1. General Knowledge 2. Air Brakes 3.Combination Vehicle 4. Hazardous Materials (Hazmat) 5. Tanker Endorsement  6. Pre-Trip, In-Route, and Post-Trip Inspections 7. Defensive Driving 8. Log Book (ELD) Rules &amp; Regulations</vt:lpstr>
      <vt:lpstr>General Knowledge in  Truck driving</vt:lpstr>
      <vt:lpstr> Introducing Truck driving</vt:lpstr>
      <vt:lpstr> Types of Trucking Jobs</vt:lpstr>
      <vt:lpstr>Basic Vehicle Controls</vt:lpstr>
      <vt:lpstr>Basic Vehicle Controls</vt:lpstr>
      <vt:lpstr>Basic Vehicle Controls</vt:lpstr>
      <vt:lpstr>Introducing Defensive Driving</vt:lpstr>
      <vt:lpstr>Introducing Defensive Driving</vt:lpstr>
      <vt:lpstr>Understanding Road Signs &amp; Rules</vt:lpstr>
      <vt:lpstr>Cargo Securement</vt:lpstr>
      <vt:lpstr>Weather &amp; Road Condition</vt:lpstr>
      <vt:lpstr>Night Driving</vt:lpstr>
      <vt:lpstr>Night Driving</vt:lpstr>
      <vt:lpstr>Accident Procedures</vt:lpstr>
      <vt:lpstr>Fuel Efficiency</vt:lpstr>
      <vt:lpstr>Communication on the Road</vt:lpstr>
      <vt:lpstr>Backing Up with a Spotter</vt:lpstr>
      <vt:lpstr>Parking and Backing</vt:lpstr>
      <vt:lpstr>Industry Regulations </vt:lpstr>
      <vt:lpstr>Industry Regulations </vt:lpstr>
      <vt:lpstr>Industry Regulations </vt:lpstr>
      <vt:lpstr>Industry Regulations </vt:lpstr>
      <vt:lpstr>Industry Regulations </vt:lpstr>
      <vt:lpstr>Industry Regulations </vt:lpstr>
      <vt:lpstr>Industry Regulations </vt:lpstr>
      <vt:lpstr>Summary</vt:lpstr>
      <vt:lpstr>Air brakes</vt:lpstr>
      <vt:lpstr>Introducing Air brakes</vt:lpstr>
      <vt:lpstr>How Air Brakes Function</vt:lpstr>
      <vt:lpstr>Key Components &amp; Their Functions</vt:lpstr>
      <vt:lpstr>Key Components &amp; Their Functions</vt:lpstr>
      <vt:lpstr>Key Components &amp; Their Functions</vt:lpstr>
      <vt:lpstr>Key Components &amp; Their Functions</vt:lpstr>
      <vt:lpstr>Inspection Procedure</vt:lpstr>
      <vt:lpstr>Air Brake Test</vt:lpstr>
      <vt:lpstr>Preventing Failures</vt:lpstr>
      <vt:lpstr>Air Brake System Operation</vt:lpstr>
      <vt:lpstr>Summary</vt:lpstr>
      <vt:lpstr>Combination Vehicles</vt:lpstr>
      <vt:lpstr>Introducing Combination Vehicles</vt:lpstr>
      <vt:lpstr>Coupling &amp; Uncoupling Procedures</vt:lpstr>
      <vt:lpstr>Coupling Procedure</vt:lpstr>
      <vt:lpstr>Coupling Procedure</vt:lpstr>
      <vt:lpstr>Coupling Procedure</vt:lpstr>
      <vt:lpstr>Uncoupling Procedure</vt:lpstr>
      <vt:lpstr>Uncoupling Procedure</vt:lpstr>
      <vt:lpstr>Weight Distribution</vt:lpstr>
      <vt:lpstr>Handling Challenges</vt:lpstr>
      <vt:lpstr>Jackknife Prevention</vt:lpstr>
      <vt:lpstr>Safety Tips</vt:lpstr>
      <vt:lpstr>Summary</vt:lpstr>
      <vt:lpstr>Hamzat</vt:lpstr>
      <vt:lpstr>Introducing Hamzat</vt:lpstr>
      <vt:lpstr>Classes of Hamzat</vt:lpstr>
      <vt:lpstr>Rules for Transporting Hazmat Loads</vt:lpstr>
      <vt:lpstr>Hazardous Materials (HazMat) Endorsement</vt:lpstr>
      <vt:lpstr>Labeling and Handling</vt:lpstr>
      <vt:lpstr>Emergency Response</vt:lpstr>
      <vt:lpstr>Emergency Equipment &amp; Protocols</vt:lpstr>
      <vt:lpstr>Endorsement Requirements</vt:lpstr>
      <vt:lpstr>Regulatory Compliance</vt:lpstr>
      <vt:lpstr>Summary</vt:lpstr>
      <vt:lpstr>Tankers Endorsement</vt:lpstr>
      <vt:lpstr>Introducing Tanker Endorsement</vt:lpstr>
      <vt:lpstr>Load Surge Effects</vt:lpstr>
      <vt:lpstr>Weight Shifting</vt:lpstr>
      <vt:lpstr>Braking Techniques</vt:lpstr>
      <vt:lpstr>Regulatory Requirements</vt:lpstr>
      <vt:lpstr>Summary</vt:lpstr>
      <vt:lpstr>Pre-Trip , In-Route, &amp; Post-Trip  Inspections</vt:lpstr>
      <vt:lpstr>Introducing  Pre-trip, in-route, &amp; post-trip inspections </vt:lpstr>
      <vt:lpstr>What is a Pre-trip Inspection</vt:lpstr>
      <vt:lpstr>Steps for a Proper Pre-Trip Inspection</vt:lpstr>
      <vt:lpstr>Why is a pre-trip Important?</vt:lpstr>
      <vt:lpstr>What is a In-Route Inspection</vt:lpstr>
      <vt:lpstr>In-Route Inspection</vt:lpstr>
      <vt:lpstr>What is a post-trip Inspection?</vt:lpstr>
      <vt:lpstr>Key Steps in a Post-Trip Inspection</vt:lpstr>
      <vt:lpstr>Summary</vt:lpstr>
      <vt:lpstr>Defensive Driving</vt:lpstr>
      <vt:lpstr>Introducing Defensive Driving</vt:lpstr>
      <vt:lpstr>Hazard Awareness</vt:lpstr>
      <vt:lpstr>Accident Prevention</vt:lpstr>
      <vt:lpstr>Managing Blind Spots</vt:lpstr>
      <vt:lpstr>Avoiding Aggressive Driving</vt:lpstr>
      <vt:lpstr>Summary</vt:lpstr>
      <vt:lpstr>Log Book (ELD) Rules &amp; Regulations</vt:lpstr>
      <vt:lpstr>Introducing ELDs</vt:lpstr>
      <vt:lpstr>Components of ELDs</vt:lpstr>
      <vt:lpstr>Hours of Service (HOS) Regulations</vt:lpstr>
      <vt:lpstr>Functionality of ELDs</vt:lpstr>
      <vt:lpstr>Benefits of ELDs</vt:lpstr>
      <vt:lpstr>Duty Status Recording</vt:lpstr>
      <vt:lpstr>Rest Break Requirements</vt:lpstr>
      <vt:lpstr>Importance of Rest Breaks</vt:lpstr>
      <vt:lpstr>Penalties for Violations</vt:lpstr>
      <vt:lpstr>Consequences of Non-compliance</vt:lpstr>
      <vt:lpstr>Summary</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TOLU</dc:creator>
  <cp:keywords/>
  <dc:description>generated using python-pptx</dc:description>
  <cp:lastModifiedBy>TOLU</cp:lastModifiedBy>
  <cp:revision>74</cp:revision>
  <dcterms:created xsi:type="dcterms:W3CDTF">2013-01-27T09:14:16Z</dcterms:created>
  <dcterms:modified xsi:type="dcterms:W3CDTF">2025-03-19T22:07:44Z</dcterms:modified>
  <cp:category/>
</cp:coreProperties>
</file>