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329" r:id="rId6"/>
    <p:sldId id="330" r:id="rId7"/>
    <p:sldId id="313" r:id="rId8"/>
    <p:sldId id="331" r:id="rId9"/>
    <p:sldId id="336" r:id="rId10"/>
    <p:sldId id="260" r:id="rId11"/>
    <p:sldId id="333" r:id="rId12"/>
    <p:sldId id="335" r:id="rId13"/>
    <p:sldId id="322" r:id="rId14"/>
    <p:sldId id="317" r:id="rId15"/>
    <p:sldId id="306" r:id="rId16"/>
    <p:sldId id="338" r:id="rId17"/>
    <p:sldId id="337" r:id="rId18"/>
    <p:sldId id="316" r:id="rId19"/>
    <p:sldId id="339" r:id="rId20"/>
    <p:sldId id="340" r:id="rId21"/>
    <p:sldId id="318" r:id="rId22"/>
    <p:sldId id="261" r:id="rId23"/>
    <p:sldId id="342" r:id="rId24"/>
    <p:sldId id="344" r:id="rId25"/>
    <p:sldId id="345" r:id="rId26"/>
    <p:sldId id="346" r:id="rId27"/>
    <p:sldId id="309" r:id="rId28"/>
    <p:sldId id="262" r:id="rId29"/>
    <p:sldId id="348" r:id="rId30"/>
    <p:sldId id="347" r:id="rId31"/>
    <p:sldId id="349" r:id="rId32"/>
    <p:sldId id="311" r:id="rId33"/>
    <p:sldId id="350" r:id="rId34"/>
    <p:sldId id="310" r:id="rId35"/>
    <p:sldId id="351" r:id="rId36"/>
    <p:sldId id="321" r:id="rId37"/>
    <p:sldId id="352" r:id="rId38"/>
    <p:sldId id="353" r:id="rId39"/>
    <p:sldId id="323" r:id="rId40"/>
    <p:sldId id="320" r:id="rId41"/>
    <p:sldId id="360" r:id="rId42"/>
    <p:sldId id="361" r:id="rId43"/>
    <p:sldId id="362" r:id="rId44"/>
    <p:sldId id="363" r:id="rId45"/>
    <p:sldId id="263" r:id="rId46"/>
    <p:sldId id="326" r:id="rId47"/>
    <p:sldId id="364" r:id="rId48"/>
    <p:sldId id="264" r:id="rId49"/>
    <p:sldId id="325" r:id="rId50"/>
    <p:sldId id="366" r:id="rId51"/>
    <p:sldId id="365" r:id="rId52"/>
    <p:sldId id="327" r:id="rId53"/>
    <p:sldId id="367" r:id="rId54"/>
    <p:sldId id="359" r:id="rId55"/>
    <p:sldId id="368" r:id="rId56"/>
    <p:sldId id="369" r:id="rId57"/>
    <p:sldId id="265" r:id="rId58"/>
    <p:sldId id="358" r:id="rId59"/>
    <p:sldId id="328" r:id="rId60"/>
    <p:sldId id="357" r:id="rId61"/>
    <p:sldId id="355" r:id="rId62"/>
    <p:sldId id="356" r:id="rId63"/>
    <p:sldId id="354" r:id="rId64"/>
    <p:sldId id="267" r:id="rId65"/>
    <p:sldId id="268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53083-9770-4BE2-8E70-94160B3C448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2BC4-24A5-41F7-A6E9-E297A9D9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2BC4-24A5-41F7-A6E9-E297A9D951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2BC4-24A5-41F7-A6E9-E297A9D951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12BC4-24A5-41F7-A6E9-E297A9D951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938" y="2672863"/>
            <a:ext cx="5921114" cy="1702190"/>
          </a:xfrm>
        </p:spPr>
        <p:txBody>
          <a:bodyPr>
            <a:normAutofit/>
          </a:bodyPr>
          <a:lstStyle/>
          <a:p>
            <a:r>
              <a:rPr lang="en-US" dirty="0" smtClean="0"/>
              <a:t>Defensive Driving Handout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65829" y="4818743"/>
            <a:ext cx="827315" cy="427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&amp; Awareness</a:t>
            </a:r>
          </a:p>
          <a:p>
            <a:pPr marL="514350" indent="-514350">
              <a:buAutoNum type="alphaUcPeriod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12–15 seconds ahead: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where your car will be in 12–15 seconds** (about 1–2 city blocks or ¼ mile on highways).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Identify potential hazards(e.g., stalled cars, debris, erratic drivers).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Adjust speed or position before reaching the hazard.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more reaction time to avoid sudden dangers.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Prevents last-minute braking or swerving.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B862-8DE0-3F53-701B-7C466C13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0997-ADA4-F24E-9507-EE89EEAA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EB3C-6233-975D-940E-B7EFAC0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&amp; Awareness</a:t>
            </a:r>
          </a:p>
          <a:p>
            <a:pPr marL="514350" indent="-514350">
              <a:buAutoNum type="alphaUcPeriod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blind spots before changing lanes: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a shoulder check(quick glance over your shoulder) before merging.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relying solely on mirrors some vehicles (e.g., motorcycles) may not be visible.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turn signals first to alert other drivers.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Prevents sideswipe collisions with vehicles hidden in blind spots.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Ensures safer lane changes, especially in heavy traffic. </a:t>
            </a:r>
          </a:p>
          <a:p>
            <a:pPr>
              <a:buFont typeface="Wingdings" panose="05000000000000000000" pitchFamily="2" charset="2"/>
              <a:buChar char="§"/>
            </a:pP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0E867609-1055-9E3C-F997-D02BD566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050-957C-212B-4C72-B21D4801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21FA-0229-7FE9-C1A7-DD745B40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8772-0A76-969B-68A1-A9F7AFC7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&amp; Awareness</a:t>
            </a:r>
          </a:p>
          <a:p>
            <a:pPr marL="514350" indent="-514350">
              <a:buAutoNum type="alphaUcPeriod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headlights in low visibility: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Turn on headlights in rain, fog, snow, or dusk even if you can see clearly.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low beams in fog (high beams reflect back, reducing visibility).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Ensure lights are clean and functional(dirty headlights reduce brightness).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Makes your vehicle more visible to others.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Improves your ability to see road markings and obstacles.</a:t>
            </a:r>
          </a:p>
          <a:p>
            <a:pPr>
              <a:buFont typeface="Wingdings" panose="05000000000000000000" pitchFamily="2" charset="2"/>
              <a:buChar char="§"/>
            </a:pP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0E9B970D-828A-861E-F875-E929D6BC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6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FA8EE-A540-B82B-1B9D-AEEA6564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E7B-F31D-6170-3B4D-94D9FB9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0FD7-1C8A-0439-96FC-180C4CEB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 for Better Visibility &amp; Awareness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Keep windows clean (inside and out) to avoid glare and obstructions.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Adjust mirrors properly to minimize blind spots.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Watch for pedestrians and cyclists, especially at intersections.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Avoid driving in others’ blind spots—either speed up or slow down. 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68E16A2F-EA9F-91DB-E066-33840604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4656-95B4-01C8-C41E-18916AD9E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9D61-EA39-52A0-96F8-AD3AAF4F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C2F7-105B-B49A-1635-F8876074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often should you check your mirrors while driving?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30 seconds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5–8 seconds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when changing lanes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"12–15 second rule?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time it takes to brake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far ahead you should scan for hazards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legal limit for stopping at a red light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 beams should always be used in fog?. True or False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623CF932-86AB-B101-10A0-36436170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A0235-993C-38AF-1C01-8B907CB7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81E5-A8AE-2273-BB14-73B0520D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C23-778B-86E5-3957-23AB0088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 Following Distance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 helps to prevents rear-end collisions and provides time to react if the vehicle ahead brakes suddenly.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3-Second Rule(normal condition):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 a stationary object; if you pass it before counting to 3, you're too close.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 a fixed object (e.g., a sign or pole).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the car ahead passes it, count: 1-Mississippi, 2-Mississippi, 3-Mississippi.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pass the object before finishing, increase distance.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1EF8B9CA-04BE-D28E-9E72-2D994E20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6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8894-F7AC-5294-D60B-A05A414D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8843-C6B3-5CE2-8160-F75158B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A1E9-1677-AE8F-35B1-1D0F94C3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 Following Distance</a:t>
            </a:r>
          </a:p>
          <a:p>
            <a:pPr marL="514350" indent="-514350">
              <a:buAutoNum type="alphaUcPeriod" startAt="2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4+-Second Rule (Bad Weather):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Rain, fog, snow, or ice require extra stopping distance.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Double the gap in heavy rain or on wet roads.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Vehicles (Trucks, Buses):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They have longer stopping distances.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Stay at least 4-5 seconds behind.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tailgating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—if you can’t see their mirrors, they can’t see you. 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00A13B0-FEC6-DE71-273E-069DD5D2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4FDE-8E4C-158E-1771-D0954A4C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08E-A2F3-765E-6F97-43AB592C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AD90-AE41-DC80-66A3-CAA62004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 Following Distance</a:t>
            </a:r>
          </a:p>
          <a:p>
            <a:pPr marL="514350" indent="-514350">
              <a:buAutoNum type="alphaUcPeriod" startAt="2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 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Increase distance at night or in heavy traffic.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If tailgated, move over safely to let the aggressive driver pass.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3CC3ECE-A37E-940D-CAE8-E5025B6D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0715-3A49-BF87-85CF-F30594288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D147-BFE1-78B1-100F-D9A6CB88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84B1-9B8E-34FA-D202-A166E6D7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minimum safe following distance in good weather?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second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seconds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 seconds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should you increase your following distance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at night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bad weather or heavy traffic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Never, 3 seconds is always enough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trucks need less stopping distance than cars?. True or False 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62F733A0-9993-2E14-39FC-94D966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B2BE-C27F-1626-9C55-4908655F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6DAE-D364-62C8-6432-2EBCFA5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D5E2-4872-D1B8-648E-55DD2F44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Management </a:t>
            </a:r>
          </a:p>
          <a:p>
            <a:pPr marL="514350" indent="-514350">
              <a:buAutoNum type="alphaUcPeriod" startAt="3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help reduce higher speeds reaction time and increase crash severity.  Thus, adjusting speed prevents loss of control in hazards.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Obey Posted Limits(adjust for conditions):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limits are for ideal conditions, slow down if: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Roads are wet, icy, or foggy.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Traffic is heavy.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is poor.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19F5BD42-21FB-7887-0E82-54A64E6C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5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21" y="2743200"/>
            <a:ext cx="2608290" cy="133412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834" y="1843790"/>
            <a:ext cx="3859966" cy="428237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Introduction to Defensive Driving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Essential Defensive Driving Techniques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Driving in Hazardous Conditions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Vehicle Maintenance for Safety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Legal &amp; Insurance Benefits of Defensive Driving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Defensive Driving Courses (USA)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Final Tips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375B-B951-0CB4-E308-4CB11EB5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D321-5AB4-DBEE-1FC2-01D2B672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0FC-E903-4806-1262-48CE6E55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Management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Special Zones Require Extra Caution: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 zones: Watch for sudden stops, lane shifts, and workers.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zones: Reduce speed near crosswalks and buses.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 areas: Children/pets may dart into the street.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Slow down before curves—don’t brake mid-turn.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Use engine braking (downshifting) on steep downhill roads.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7C3D5399-792C-D97C-E5C8-66B0E22E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3E552-164A-74B8-27AF-D3826583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5AE4-3DDB-22EA-B51E-47CE09A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E86C-C98D-09F1-38B5-C5A59A1E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should you reduce your speed below the posted limit?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when a cop is nearby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rain, snow, or heavy traffic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Never, speed limits are absolute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penalty for speeding in a school zone?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Usually, higher fines and stricter enforcement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different than regular speeding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a warning for first-time offenders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Driving too slowly is never a safety risk?. True or False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CD9EAED6-DF36-7D8B-1AAF-75DA1523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 startAt="4"/>
            </a:pPr>
            <a:r>
              <a:rPr lang="en-US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Right-of-Way Rules</a:t>
            </a:r>
          </a:p>
          <a:p>
            <a:pPr marL="514350" indent="-514350">
              <a:buAutoNum type="alphaUcPeriod" startAt="4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prevents intersection crashes and confusion.</a:t>
            </a:r>
          </a:p>
          <a:p>
            <a:pPr marL="514350" indent="-514350">
              <a:buAutoNum type="alphaUcPeriod" startAt="4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 Yield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Pedestrians(even if they jaywalk).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Emergency vehicles(pull over and stop).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buses with flashing red lights (in both directions unless separated by a median).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4-way stops: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come, first served. If simultaneous, yield to the right i.e. first to arrive = first to 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two arrive at the same time, yield to the driver on your right.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28B6D-9D9E-1D07-A046-AAB07A55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0284-EF26-A420-8C32-41D65597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4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Right-of-Way Rules</a:t>
            </a:r>
          </a:p>
          <a:p>
            <a:pPr marL="514350" indent="-514350">
              <a:buAutoNum type="alphaUcPeriod" startAt="4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turns: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solid green lights, yield to oncoming traffic.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proceed if safe (no speeding cars).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green arrow means you have priority.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Never assume others will yield—wait for eye contact or clear signals.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If unsure, wait rather than risk a collision.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F8C057EA-251A-B011-5825-53005854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F898-3166-8ACA-2F4C-AF2EDAE1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869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AA4F4-8714-8013-1FEF-470B4F18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06FE-AAED-12B2-B7EA-A9633904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  Handling Aggressive Drivers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 rage escalates quickly and can lead to dangerous situations. </a:t>
            </a:r>
          </a:p>
          <a:p>
            <a:pPr marL="0" indent="0">
              <a:buNone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Provoking Them: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make eye contact.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retaliate (honking, gesturing). 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 Them Pass: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lanes or slow down to create space.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followed, drive to a police station or crowded area.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9C201D0C-78FA-8B77-8FF1-191855DC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10B93-B330-2803-9331-32FA8F4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2428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3A12A-AD47-95AE-2926-D673F52A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6AA8-8439-D078-C786-BA697AD8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  Handling Aggressive Drivers 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Dangerous Drivers: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 license plate, vehicle description, and behavior.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authorities if they pose an immediate threat.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Stay calm—don’t take their aggression personally.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✔Use dash cams for evidence if needed. 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2484D5FD-0023-71EF-23F6-6D34BDE9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311D8D-1A76-34F2-4570-5341E04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6172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3182-1127-84AC-FDBA-1C75E510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4626-6888-B3AA-5445-6877B20A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 startAt="6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Avoiding Distractions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Distracted driving causes thousands of crashes yearly. By mastering these following defensive driving techniques, you significantly reduce accident risks and create a safer road environment for everyone. </a:t>
            </a:r>
          </a:p>
          <a:p>
            <a:pPr marL="514350" indent="-514350">
              <a:buAutoNum type="alphaUcPeriod" startAt="6"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Phone 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Texting while driving is illegal in most states.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hands-free only for emergencies.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 Other Distractions: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eating, adjusting GPS, or changing music while moving.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 pets in carriers and kids with seatbelts.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17CC22A-452B-4E65-0690-A62115A7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9DF0F-7C6D-D56A-5AAA-07A6A21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5870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55CC0-27B0-41D3-21CA-59544E42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21E8-71D9-C670-FCA3-0D220E59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6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Avoiding Distractions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 on the Road: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must multitask, pull over safely first.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Tips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Enable "Do Not Disturb While Driving" mode on smartphones.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✔Teach passengers to help navigate instead of handling devices. -**Conclusion**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92EEAF47-B58E-A462-6999-ECF45394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BD298-A9D6-134A-2FF4-E22009C7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4804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Driving in hazardous conditions requires extra caution, adaptability, and knowledge of how different weather and road scenarios affect vehicle control.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entails adjusting speed, increasing space, and staying hyper-aware. When in doubt, slow down or delay travel until conditions improve.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 are detailed defensive driving techniques for various dangerous conditions.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 &amp; Wet Roads</a:t>
            </a:r>
          </a:p>
          <a:p>
            <a:pPr marL="0" indent="0">
              <a:buNone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Slow Down: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 speed by 5–10 mph below the limit  in heavy rain.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sudden movements (braking, accelerating, sharp turns).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55CF-41DC-EDC7-E259-D0DB48FD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F8F4-8689-31FE-6FF7-9BFBC54E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 &amp; Wet Roads</a:t>
            </a:r>
          </a:p>
          <a:p>
            <a:pPr marL="514350" indent="-514350">
              <a:buAutoNum type="alphaUcPeriod"/>
            </a:pP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 Hydroplaning: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 in the tracks of the car ahead (where water is displaced).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hydroplaning occurs: - Ease off the accelerator (do not brake hard).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Hold the wheel straight until traction returns. </a:t>
            </a:r>
          </a:p>
          <a:p>
            <a:pPr marL="0" indent="0">
              <a:buNone/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 Visibility: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windshield wipers at an appropriate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Turn on defogger to prevent window condensation.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Avoid using cruise control (reduces reaction time)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B5CC2290-3835-80C9-D73C-D5C40354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D938-8AC8-2023-6934-050F0FA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540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Defensive Driving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is a set of skills and practices that help drivers anticipate and avoid potential hazards on the road.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emphasizes proactive decision-making to reduce risks and prevent accidents. Defensive driving minimizes accidents by promoting awareness, caution, and preparedness..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applying the following principles, drivers can protect themselves and others on the road.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7CC3-5E33-B594-6A04-591364F4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B02B-37A1-C2BB-D533-9D72CC24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Rain &amp; Wet Roads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Following Distance: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the **4–6 second rule** (instead of 3 seconds).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C1DABB63-6E37-826A-3EF4-E02E54B5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D3A31-4EFA-8394-E265-0408654E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98841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0CA9-5C97-3DF3-81E5-6DDCF662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9533-0637-4932-BE5D-054C7C2C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0A2C-E9C2-8A85-EDF4-DDC8BC86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Snow &amp; Ice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Risks: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Loss of traction leading to skids.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Black ice (invisible patches of ice, especially on bridges/shaded areas).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Longer stopping distances (up to 10x longer than on dry roads).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Prepare Your Vehicle: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winter tires (better grip below 45°F).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Carry chains if required in mountainous areas.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Clear all snow/ice from windows, lights, and roof.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AAB6C70-0806-2261-14D5-98A9ABAB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4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371-B8D3-EE7F-C8BB-7545426E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6997-5E85-75E5-81AF-B16BEA06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1AD0-25E4-87E6-DCA7-F9A8E759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Snow &amp; Ice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Smooth Driving Techniques: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Accelerate &amp; brake gently to avoid wheel spin.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Steer into skids (turn wheels in the direction the rear is sliding).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lower gears for better control on hills.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Safety Margins: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Double following distance (8+ seconds).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sudden lane changes (snow buildup between lanes can cause skids).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B1DB265D-BE1F-2838-791E-0C6957E7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2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CC2E6-F78D-6F2D-F6E0-099A596F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EA19-2810-5E1B-6BB2-2D92C6A3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BD1A-65E3-9588-E741-88B22853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Snow &amp; Ice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 for Black Ice: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extra cautious on bridges, overpasses, and shaded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hit ice, do not brake—coast until traction returns.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A3112ADC-2AEE-6F63-3CFB-F5EF1CF3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4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C2297-5BA0-240B-F5DE-524C5859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45A9-B31A-415A-96B6-F7428DF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in Hazardous Conditions**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70C1-83D1-400C-FE95-B5645683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 startAt="3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Fog</a:t>
            </a:r>
          </a:p>
          <a:p>
            <a:pPr marL="514350" indent="-514350">
              <a:buAutoNum type="alphaUcPeriod" startAt="3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Risks: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Severely reduced visibility (sometimes to just a few feet).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Other drivers may not use headlights properly.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 Lighting: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low beams (high beams reflect off fog, making visibility worse).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Turn on fog lights (if equipped).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 Speed: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 well below the speed limit based on visibility.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ready to stop suddenly (other cars may appear without warning). 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0A874631-3E9A-538D-CF41-751C02C5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03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DFD9-C969-138C-7DC7-20869F54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1FF2-43F1-608D-97C0-C374AD7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in Hazardous Conditions**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9D7B-9789-41EF-052D-12FC8F66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Fog</a:t>
            </a:r>
          </a:p>
          <a:p>
            <a:pPr marL="0" indent="0">
              <a:buNone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Following Distance: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5+ second rule to allow more reaction time.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Visibility is Too Low: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 over safely (turn off road completely, use hazard lights).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stopping in travel lanes (risk of rear-end collision). 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C6280792-E3D2-311D-1B38-49635865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4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64167-CB26-8277-1A07-F069641C8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FE0B-5A62-1406-DEDA-7F2BC58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14C6-68BB-B2A5-1CC3-AB58D280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4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Night Driving</a:t>
            </a:r>
          </a:p>
          <a:p>
            <a:pPr marL="514350" indent="-514350">
              <a:buAutoNum type="alphaUcPeriod" startAt="4"/>
            </a:pP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Risks: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Reduced depth perception &amp; peripheral vision.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More impaired, fatigued, or reckless drivers.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Wildlife crossings (especially in rural areas). 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 Visibility: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 headlights &amp; windshield (dirt reduces light output).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 dashboard lights to reduce glare.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high beams only when no oncoming traffic is present. </a:t>
            </a:r>
          </a:p>
          <a:p>
            <a:pPr>
              <a:buFontTx/>
              <a:buChar char="-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75B4D9CF-C091-C7E3-817C-DB74C565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1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8695-27E6-87A1-CD39-9A0B90F6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FBF8-0971-78DE-AB4F-574816A8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254A-6B17-EA90-423E-ADC06915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lphaUcPeriod" startAt="4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Night Driving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 for Hazards: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Scan for pedestrians &amp; cyclists (wear dark clothing).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for animal eyes reflecting headlights (deer, raccoons).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cautious at intersections (some drivers run red lights at night).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Adjust Speed: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Drive slower than daytime speeds to compensate for reduced visibility.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Increase following distance (other drivers may brake suddenly).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431481E1-1A99-23E6-53EF-FC92CA9C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03DF8-9CB8-8206-7334-488177E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EEF0-5606-A9A3-E38F-913DFE7B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CA48-9D37-0743-F62E-E3694A61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lphaUcPeriod" startAt="4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Night Driving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Fatigue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breaks every 2 hours on long trips.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drowsy, pull over and rest (don’t risk falling asleep at the wheel). 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4D69463F-A166-A762-0E1F-5DAEE7EA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8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41089-BA1C-6DA3-44DD-6B13952A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FDF1-CEF6-D22D-144E-7CB01F09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Driving in Hazardous Conditions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5EF-C883-ECFC-F2F5-CD176AA3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Hazardous Condition Responses</a:t>
            </a:r>
          </a:p>
          <a:p>
            <a:pPr marL="514350" indent="-514350">
              <a:buAutoNum type="alphaUcPeriod" startAt="4"/>
            </a:pPr>
            <a:endParaRPr lang="en-US" sz="1600" dirty="0"/>
          </a:p>
          <a:p>
            <a:pPr marL="514350" indent="-514350">
              <a:buAutoNum type="alphaUcPeriod" startAt="4"/>
            </a:pPr>
            <a:endParaRPr lang="en-US" sz="1600" dirty="0"/>
          </a:p>
          <a:p>
            <a:pPr marL="514350" indent="-514350">
              <a:buAutoNum type="alphaUcPeriod" startAt="4"/>
            </a:pPr>
            <a:endParaRPr lang="en-US" sz="1600" dirty="0"/>
          </a:p>
          <a:p>
            <a:pPr marL="514350" indent="-514350">
              <a:buAutoNum type="alphaUcPeriod" startAt="4"/>
            </a:pPr>
            <a:endParaRPr lang="en-US" sz="1600" dirty="0"/>
          </a:p>
          <a:p>
            <a:pPr marL="514350" indent="-514350">
              <a:buAutoNum type="alphaUcPeriod" startAt="4"/>
            </a:pPr>
            <a:endParaRPr lang="en-US" sz="1600" dirty="0"/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7F70DCDD-5056-8F0F-6BB2-C8B1AC20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2A381F-1ECA-F5F4-B952-8AE26ABEA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68113"/>
              </p:ext>
            </p:extLst>
          </p:nvPr>
        </p:nvGraphicFramePr>
        <p:xfrm>
          <a:off x="734520" y="2458387"/>
          <a:ext cx="7360170" cy="305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837">
                  <a:extLst>
                    <a:ext uri="{9D8B030D-6E8A-4147-A177-3AD203B41FA5}">
                      <a16:colId xmlns:a16="http://schemas.microsoft.com/office/drawing/2014/main" val="3472614830"/>
                    </a:ext>
                  </a:extLst>
                </a:gridCol>
                <a:gridCol w="2616093">
                  <a:extLst>
                    <a:ext uri="{9D8B030D-6E8A-4147-A177-3AD203B41FA5}">
                      <a16:colId xmlns:a16="http://schemas.microsoft.com/office/drawing/2014/main" val="2287077340"/>
                    </a:ext>
                  </a:extLst>
                </a:gridCol>
                <a:gridCol w="2391240">
                  <a:extLst>
                    <a:ext uri="{9D8B030D-6E8A-4147-A177-3AD203B41FA5}">
                      <a16:colId xmlns:a16="http://schemas.microsoft.com/office/drawing/2014/main" val="4239672972"/>
                    </a:ext>
                  </a:extLst>
                </a:gridCol>
              </a:tblGrid>
              <a:tr h="374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94333"/>
                  </a:ext>
                </a:extLst>
              </a:tr>
              <a:tr h="6763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Rain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Slow down, increase following distance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Sudden braking, cruise control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13971"/>
                  </a:ext>
                </a:extLst>
              </a:tr>
              <a:tr h="6763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Snow/Ice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Gentle steering/braking, winter tires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Quick movements, hard braking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40573"/>
                  </a:ext>
                </a:extLst>
              </a:tr>
              <a:tr h="654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Fog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 beams, pull over if needed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 beams, speeding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00909"/>
                  </a:ext>
                </a:extLst>
              </a:tr>
              <a:tr h="6763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Night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 beams (when safe), watch for animal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Overdriving headlights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6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6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Stay alert and focused: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distractions(e.g., phone use, eating, loud music).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Stay mentally engaged—scan the road continuously.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well-rested to prevent drowsy driving.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 for pedestrians, cyclists, and erratic drivers.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traffic laws(speed limits, signals, signs):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Obey speed limits —speeding reduces reaction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turn signals  to communicate intentions.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Stop completely at red lights and stop 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Yield right-of-way when required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Principles of Defensive Driving</a:t>
            </a:r>
            <a:endParaRPr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F369-F6CD-B1F5-19ED-C433D12B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39E5-8B6D-74AF-4435-F790F307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9B1E-BBF5-7BB7-610B-BA9649F3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should you do if your car starts hydroplaning?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Slam the brakes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Steer straight and ease off the gas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Accelerate to regain control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tires cannot hydroplane?. True or False?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best way to stop on icy roads?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Slam the brakes hard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Pump the brakes gently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Accelerate to create friction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All-wheel drive means you don’t need to slow down in snow?. True or False?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FEEDE910-F041-E31C-827C-D83E00A2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7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26963-AFD4-660C-71B2-FE6915E4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B9F0-5BF6-79B9-7A4F-EA8BD66E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E2BC-1F34-C286-B3D6-73B2290F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 vehicle maintenance is a critical component of defensive driving. A well-maintained car responds better in emergencies, reduces breakdown risks, and keeps you and others safe.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well-maintained vehicle is your first line of defense on the road. Schedule regular inspections and never ignore warning signs.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 are detailed notes on essential safety checks.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ADBD5D1F-231C-4818-98B6-5359E3E3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2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7B70-F168-A924-5D2D-485A287D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2B69-A0BB-A752-D270-3A10898B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9DED-9A7A-C2F1-A0B1-A5560429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Tire Maintenance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Tires are the only contact between your car and the road.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Worn or underinflated tires increase hydroplaning, blowouts, and braking distance.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Checks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Tread Depth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Minimum legal tread: 2/32 inch (use a penny test — if Lincoln’s head is fully visible, replace tires).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wet/snowy conditions: 5/32 inch or more recommended.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Tire Pressure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monthly (when tires are cold).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manufacturer’s recommended PSI(found in the door jamb or manual).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Underinflation → Poor fuel efficiency, overheating, blowouts.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Overinflation → Reduced traction, uneven wear. 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Rotation &amp; Alignment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Rotate every 5,000–7,000 miles to ensure even wear.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an alignment if the car pulls to one side or after hitting potholes. 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359DB706-B5E0-12C9-CFA2-F395C069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8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68B6-A191-5F2B-98A2-A87B5A8E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0CDF-2CB0-333E-B4F0-E9F699E7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DF80-83B7-721D-DADC-F9090B30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Brake System Check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Faulty brakes increase stopping distance and risk of collisions. 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Checks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Brake Pads &amp; Rotors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Listen for squealing or grinding noises(indicates worn pads).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 pads if thinner than ¼ inch.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Brake Fluid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reservoir levels monthly.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Dark or dirty fluid needs replacement (usually every 2 years). 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Test Brake Responsiveness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Brakes should stop smoothly without pulling to one side.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pedal feels soft or spongy, bleed the brakes or check for leaks.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0D1ACB95-5F9B-FDD4-E0D7-577A3E60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0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281F-AFCD-66E3-6C01-6633AF91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0706-0946-F7E9-13B0-6324E46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198B-DED8-734D-6F14-7826E62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Lights &amp; Visibility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lights prevent accidents by ensuring you’re seen.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Checks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✔ Headlights, Taillights, &amp; Turn Signals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all lights monthly (have someone help or check reflections).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 burnt-out bulbs immediately.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Clean Windshield &amp; Mirrors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Wipe inside &amp; outside glass to reduce glare.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Adjust mirrors to minimize blind spots. 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Windshield Wipers &amp; Fluid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Replace wipers if streaking or skipping.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up washer fluid with winter-grade in cold climates.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FB656C0F-ECBB-52B7-50C5-76653D92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06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Essential Fluids &amp; Battery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Low fluids can cause engine failure or loss of control.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Checks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Engine Oil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every 1,000 miles or as per manufacturer.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Dark, gritty oil needs changing.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Coolant (Antifreeze)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Prevents engine overheating.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levels when engine is cold.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Battery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 corrosion from terminals.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battery before winter (cold reduces performance). 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8861-7896-F004-E149-5F904C60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FEF-8A30-1F49-5A9F-8BDB553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AFE0-3B92-47DB-D100-6322A434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Emergency Preparedness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Breakdowns can happen anytime—being prepared saves time and lives.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Must-Have Safety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Spare Tire &amp; Jack (check air pressure).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Jumper Cables or Portable Battery Booster.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Aid Kit &amp; Reflective Warning Triangles.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Flashlight &amp; Basic Tools (screwdriver, pliers).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A2A26D96-A8D3-8F76-DA5A-88142B2C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9665-20FC-3E2F-FDB4-6E6E1C95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484-FA50-9A29-99A2-2466BA8B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Vehicle Maintenance for Safety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8B14-51C0-404E-56EE-3277E6FC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Vehicle Maintenance Checklist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§"/>
            </a:pPr>
            <a:endParaRPr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8D57BA50-CE37-EDD5-83CC-39A65324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391D11-F067-5388-0DB6-06E019435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2038"/>
              </p:ext>
            </p:extLst>
          </p:nvPr>
        </p:nvGraphicFramePr>
        <p:xfrm>
          <a:off x="1169233" y="2503357"/>
          <a:ext cx="7060368" cy="338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456">
                  <a:extLst>
                    <a:ext uri="{9D8B030D-6E8A-4147-A177-3AD203B41FA5}">
                      <a16:colId xmlns:a16="http://schemas.microsoft.com/office/drawing/2014/main" val="131143526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3816644754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807139523"/>
                    </a:ext>
                  </a:extLst>
                </a:gridCol>
              </a:tblGrid>
              <a:tr h="37856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Component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Check Frequency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Warning Signs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96498"/>
                  </a:ext>
                </a:extLst>
              </a:tr>
              <a:tr h="4958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Monthly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 tread, uneven wear, bulges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71605"/>
                  </a:ext>
                </a:extLst>
              </a:tr>
              <a:tr h="4958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Brakes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Every oil change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Squeaking, grinding, soft pedal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88748"/>
                  </a:ext>
                </a:extLst>
              </a:tr>
              <a:tr h="49585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Lights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Monthly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Flickering, dimness, outages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27541"/>
                  </a:ext>
                </a:extLst>
              </a:tr>
              <a:tr h="37856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Wipers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Every 6 months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Streaking, skipping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29034"/>
                  </a:ext>
                </a:extLst>
              </a:tr>
              <a:tr h="7083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Fluids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Monthly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Leaks, discoloration, low levels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8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96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Traffic ticket dismissal(some states allow defensive driving courses to avoid points).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Insurance discounts (5–15% reduction in some cases).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Safer roads &amp; fewer accidents.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1077-4790-9530-418C-CBACC3BD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3B24-7F1C-BF34-F53E-68F4AFB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not only enhances safety but also provides legal and financial benefits, including  ticket dismissal, insurance discounts, and reduced accident risks. 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 is a detailed breakdown of these advantages. 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EFEFB256-24D4-559E-874E-C1DF379F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6A8AA-E412-FC1E-86DD-36311BCA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8244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D3356-97B0-78C2-479F-7E0A6A3D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6065-20E0-19FC-FC0D-CFBFD975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Anticipate other drivers' mistakes: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Assume others may make errors** (e.g., sudden lane changes, running red lights).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 for erratic behavior** (swerving, abrupt braking).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 cautious at intersections**—even if you have the right-of-way.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an escape route** in case another driver acts unpredictably.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 a safe following distance: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3-second rule (increase to 4+ seconds in bad weather).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distance behind large vehicles (trucks, buses).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tailgating—gives more time to react if the car ahead brakes suddenly.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23977CA4-7D45-047C-B5AB-02EBAB81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5EDAF-BCD9-D2A7-7A70-45221599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Principles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46996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1077-4790-9530-418C-CBACC3BD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3B24-7F1C-BF34-F53E-68F4AFB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Traffic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 Dismissal (Point Reduction)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states allow drivers to avoid license points or fines by completing an approved defensive driving course.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Benefits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Point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states (e.g., Texas, California, Florida) permit removing points from your record after completing a course.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Helps prevent license suspension from accumulating too many violations.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Ticket Dismissal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Courts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  dismiss minor violations (speeding, running a stop sign) if you complete a defensive driving program.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Typically, allowed once per year (varies by state). 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EFEFB256-24D4-559E-874E-C1DF379F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6A8AA-E412-FC1E-86DD-36311BCA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756898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2E79-B180-E5EF-45A8-FE8EF8AF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3FB-E27D-071D-7031-647D3B86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Avoid Insurance Hikes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Traffic violations increase premiums by 20–30% in some cases.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Completing a course may prevent this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spike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State-Specific Rules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Texas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Up to one ticket dismissal every 12 months.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York: Reduces up to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 points on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license.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California: May mask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ticket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insurance if completed.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4ECB7844-3800-A42B-186E-3630FFE0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2762D-B572-78A1-380C-75623B8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41565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2E79-B180-E5EF-45A8-FE8EF8AF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3FB-E27D-071D-7031-647D3B86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Insurance Discounts (5–15% Savings)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Insurance companies reward defensive drivers because they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fewer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claims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 Discounts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Defensive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Driving Course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insurers (State Farm, Geico, Allstate) offer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5–15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off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premiums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3 years.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Must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 an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 course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(online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in-person).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Good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Discount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states (e.g., California) mandate discounts for drivers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records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Completing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defensive driving course may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 qualify. </a:t>
            </a:r>
          </a:p>
          <a:p>
            <a:pPr marL="0" indent="0">
              <a:buNone/>
            </a:pP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4ECB7844-3800-A42B-186E-3630FFE0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2762D-B572-78A1-380C-75623B8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663691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2E79-B180-E5EF-45A8-FE8EF8AF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3FB-E27D-071D-7031-647D3B86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Mature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Discounts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Seniors (55+) often get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discounts after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taking refresher courses.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Claim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Verify eligibility with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insurer.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Complete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accredited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DMV or insurer’s list).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Submit certificate to insurance provider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4ECB7844-3800-A42B-186E-3630FFE0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2762D-B572-78A1-380C-75623B8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667865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8B72-23B1-6DE3-5722-4DB2C7BB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C9F5-E519-C638-C045-1D8F51C0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Safer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Roads &amp; Fewer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Accidents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driving reduces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collisions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injuries, and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fatalities benefiting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road users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 Benefits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Lower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Accident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Teaches hazard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anticipation, proper following distance, and crash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avoidance.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rear-end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collisions, intersection crashes, and road rage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incidents.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Legal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Protection in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sued after an accident, proof of defensive driving training may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diligence.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✔ Corporate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Fleet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Companies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train drivers defensively see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Fewer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workplace accidents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insurance costs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liability lawsuits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9FFC71CA-55BB-76A6-0F5B-FFDEA52F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EFE39-9266-8324-BC59-7A087E6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36843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8B72-23B1-6DE3-5722-4DB2C7BB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C9F5-E519-C638-C045-1D8F51C0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Table: Legal &amp; Insurance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0" indent="0" algn="ctr"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endParaRPr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9FFC71CA-55BB-76A6-0F5B-FFDEA52F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EFE39-9266-8324-BC59-7A087E6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9567"/>
              </p:ext>
            </p:extLst>
          </p:nvPr>
        </p:nvGraphicFramePr>
        <p:xfrm>
          <a:off x="1088572" y="2598056"/>
          <a:ext cx="7097484" cy="302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57">
                  <a:extLst>
                    <a:ext uri="{9D8B030D-6E8A-4147-A177-3AD203B41FA5}">
                      <a16:colId xmlns:a16="http://schemas.microsoft.com/office/drawing/2014/main" val="2546476559"/>
                    </a:ext>
                  </a:extLst>
                </a:gridCol>
                <a:gridCol w="2641599">
                  <a:extLst>
                    <a:ext uri="{9D8B030D-6E8A-4147-A177-3AD203B41FA5}">
                      <a16:colId xmlns:a16="http://schemas.microsoft.com/office/drawing/2014/main" val="989110331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2274231852"/>
                    </a:ext>
                  </a:extLst>
                </a:gridCol>
              </a:tblGrid>
              <a:tr h="827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Benefit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 It Works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Typical Savings/Impact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41856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Ticket Dismissal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Complete course to remove points/dismiss ticket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Avoids fines &amp; license suspension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32571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Insurance Discount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Submit course certificate to insurer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5–15% premium reduction for 3 years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63704"/>
                  </a:ext>
                </a:extLst>
              </a:tr>
              <a:tr h="4934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Safer Driving Record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Fewer accidents &amp; violations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long-term insurance costs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8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42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8B72-23B1-6DE3-5722-4DB2C7BB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C9F5-E519-C638-C045-1D8F51C0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Final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Tips for Maximizing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0" indent="0" algn="ctr">
              <a:buNone/>
            </a:pP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Check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Laws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Some states limit how often you can use course benefits.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Compare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Insurer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Policies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Discounts vary by company.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Renew Certifications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Some insurers require refresher courses every 3 years.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leveraging these benefits, defensive driving becomes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 a safety measure, but a smart financial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decision. 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9FFC71CA-55BB-76A6-0F5B-FFDEA52F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EFE39-9266-8324-BC59-7A087E6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Legal &amp; Insurance Benefits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524142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Driving Courses (USA)**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Approved by state DMVs (e.g., National Safety Council, AAA).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&amp; in-person options.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Topics: Collision avoidance, hazard recognition, legal responsibilities.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72638-85D6-EC2E-9C26-7157F5D6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7353-E44D-0CA7-614E-B4A172F6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Tips for 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60FD-C6B1-05D9-73B6-2EA2A75C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isn’t just about techniques—it’s a mindset that prioritizes safety, patience, and responsibility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Below are critical final tips, supported by real-world case studies, to reinforce their importance.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F4A99A29-5C72-FCBD-5E75-4E56067C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34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ED22B-7D74-B24D-EE48-B99555FE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08E4-1EBF-D3CA-3940-4C12F1D4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Tips for 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9608-C7C0-C8BC-E088-B517C29D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 Wear a Seatbelt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According to NHTSA, it helps to reduce fatal injury risk by 45% and prevents ejection in crashes  as 75% of ejected passengers die.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Unbuckled Tragedy (Ohio, 2021)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family of four was hit by a drunk driver.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Parents (wearing seatbelts) survived with minor injuries.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children (unbuckled) were thrown from the car and killed.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Seatbelts save lives—no exceptions.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CDEB754-FA5D-72BE-4D69-AF19BB6E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3FA16-2890-2B2C-8032-EC206B5B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7DA8-7B3E-94DB-6A3A-68244B25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Adjust driving based on weather and road conditions: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Slow down in rain, snow, or fog—reduces hydroplaning and skidding risks.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following distance in slippery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headlights in low visibility.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sudden maneuvers(sharp turns, hard braking) on wet or icy roads.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5073BCE4-F875-A11D-2D6D-A4EFA6B3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A5EA7-1E61-7778-25A7-928024E8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Principles of Defensive Driving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471566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2DCD-5BC6-CA14-1F47-8C6858E65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5AB2-2AAA-D3E1-4E72-0C28782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Tips for 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3E0E-4CDF-6DF9-B8B4-7E1060A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56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Never Drive Impaired (Alcohol/Drugs)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Alcohol causes 30% of all traffic death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 small amounts slow reaction time &amp; impair judgment.</a:t>
            </a:r>
          </a:p>
          <a:p>
            <a:pPr marL="0" indent="0">
              <a:buNone/>
            </a:pP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Uber That Saved a Life (Florida, 2019)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driver had 3 beers but thought he was "fine.”.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called an Uber instead after remembering a defensive driving course warning.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same night, a drunk driver crashed into his parked car.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Lesson: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drink, never drive—plan ahead.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5B013E5B-F816-B9E9-FE18-14438C06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1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862A-3A72-5CCA-CC22-08D9D421C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82D-FC74-5E7B-B038-0CAEF967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Tips for 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DBFB-A234-F7D5-C735-8970D935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 Routes Ahead to Avoid Last-Minute Decisions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Distracted navigation causes 1 in 5 crashes (AAA).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stress &amp; reckless maneuvers (sudden lane changes, speeding).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GPS Distraction Crash (Texas, 2020)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driver missed an exit and tried to swerve last second.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 didn’t check her blind spot and hit a motorcyclist, causing fatal injuries.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Set GPS before driving or pull over to adjust.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D026A5A4-1158-AF45-BDDA-27D5F5B6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57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58A20-F2A4-13FA-6336-D02CF433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7842-F3C6-DCFA-E154-6F0B936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Tips for Defensive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7717-2B65-7C17-CD7B-8F90F6B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Stay Calm &amp; Patient in Traffic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 rage causes 1,500+ injuries/year (NHTSA).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Aggressive driving increases collision risk by 4x.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Honk That Led to a Shootout (California, 2022)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Driver A honked at Driver B for cutting him off.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Driver B followed Driver A home and shot him in a fit of rage.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Lesson: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 aggressive drivers go your safety is worth more.</a:t>
            </a: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ACD53868-56CE-A50A-D93C-934DC1D5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65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1B39-24AF-F13F-4117-A16C5330F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D677-6414-3045-F606-CAF42CA9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Tips for Defensive Driving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A6CD-6011-95E4-ABBA-89002A6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Pro Tips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Avoid Fatigue Driving – Drowsiness is as dangerous as drunk driving (NHTSA).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Check Weather Alerts – 21% of crashes happen in bad weather.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Keep an Emergency Kit– Jumper cables, flares, first aid.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Final Thought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 isn’t just rules—it’s a lifesaving habit.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Small choices (buckling up, staying sober, planning ahead) prevent tragedies.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58874496-C3BA-63F7-3DE7-B4EB6684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first thing you should do if an aggressive driver tailgates you?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Brake suddenly to scare them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Safely change lanes or let them pass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up to get away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of these is a legal benefit of taking a defensive driving course?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Higher insurance rates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Traffic ticket dismissal in some states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benefits, just extra knowledge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only applies to highways, not city streets?. True or False?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dUZpsdH7UwVcKoIkGDyeRHuGnRi7W3nPrnIow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EE81-8134-8FEB-55BE-D19A75C7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A2DB-4ABA-EC27-22E8-344F2D1D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main goal of defensive driving?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drive faster than others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anticipate and avoid hazards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ignore traffic laws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Defensive driving means only worrying about your own actions, not other drivers?. True or False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of these is NOT a defensive driving principle?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Staying alert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Tailgating to save time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Adjusting speed for weather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8A017460-A86E-EBF5-B116-F7AB2BFC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D63B7-9982-97C5-7D38-6B4B933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Quiz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5278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8EFE-1391-3507-0249-16768115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B02-BD42-F80B-AB8D-CC6DEEF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D824-DB2C-5ADC-96C0-53DBFA67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&amp; Awareness:</a:t>
            </a:r>
          </a:p>
          <a:p>
            <a:pPr marL="514350" indent="-514350">
              <a:buAutoNum type="alphaUcPeriod"/>
            </a:pP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and awareness are critical components of defensive driving. They involve actively monitoring the road, anticipating hazards, and ensuring you can see and be seen by other drivers.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Maintaining strong visibility and awareness helps prevent accidents by ensuring you see hazards early and remain predictable to other drivers.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practicing these following techniques, you significantly improve road safety for yourself and others</a:t>
            </a:r>
            <a:r>
              <a:rPr lang="en-US" sz="2000" dirty="0"/>
              <a:t>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EE8B7284-E83A-637C-B34D-A3FDF75B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E6F6-47AD-98BB-1357-70543539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1037-CE51-DA3B-96CF-D510987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Essential Defensive Driving Techniques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533B-630D-C501-BD92-C6D66883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lphaUcPeriod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Visibility &amp; Awareness</a:t>
            </a:r>
          </a:p>
          <a:p>
            <a:pPr marL="0" indent="0">
              <a:buNone/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Scan the road: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Check mirrors every 5–8 seconds to monitor surrounding traffic.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Glance at side mirrors to track vehicles in adjacent lanes.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far, near, and to the sides—don’t fixate only on the car ahead.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Watch for brake lights ahead, signaling potential slowdowns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matters: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Helps detect sudden stops, merging vehicles, or road obstacles early.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Reduces blind-spot-related collisions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UZpsdH7UwVcKoIkGDyeRHuGnRi7W3nPrnIoweAk.png">
            <a:extLst>
              <a:ext uri="{FF2B5EF4-FFF2-40B4-BE49-F238E27FC236}">
                <a16:creationId xmlns:a16="http://schemas.microsoft.com/office/drawing/2014/main" id="{361B07AC-EB8F-FA56-67C6-E059C0DE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4376</Words>
  <Application>Microsoft Office PowerPoint</Application>
  <PresentationFormat>On-screen Show (4:3)</PresentationFormat>
  <Paragraphs>711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Wingdings</vt:lpstr>
      <vt:lpstr>Office Theme</vt:lpstr>
      <vt:lpstr>Defensive Driving Handout</vt:lpstr>
      <vt:lpstr>Table of Contents</vt:lpstr>
      <vt:lpstr>Introduction to Defensive Driving</vt:lpstr>
      <vt:lpstr>Key Principles of Defensive Driving</vt:lpstr>
      <vt:lpstr>Key Principles of Defensive Driving</vt:lpstr>
      <vt:lpstr>Key Principles of Defensive Driving</vt:lpstr>
      <vt:lpstr>Quiz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Quiz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Quiz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Essential Defensive Driving Techniques</vt:lpstr>
      <vt:lpstr>Driving in Hazardous Conditions</vt:lpstr>
      <vt:lpstr>Driving in Hazardous Conditions</vt:lpstr>
      <vt:lpstr>Driving in Hazardous Conditions</vt:lpstr>
      <vt:lpstr>Driving in Hazardous Conditions</vt:lpstr>
      <vt:lpstr>Driving in Hazardous Conditions</vt:lpstr>
      <vt:lpstr>Driving in Hazardous Conditions</vt:lpstr>
      <vt:lpstr>Driving in Hazardous Conditions**</vt:lpstr>
      <vt:lpstr>Driving in Hazardous Conditions**</vt:lpstr>
      <vt:lpstr>Driving in Hazardous Conditions</vt:lpstr>
      <vt:lpstr>Driving in Hazardous Conditions</vt:lpstr>
      <vt:lpstr>Driving in Hazardous Conditions</vt:lpstr>
      <vt:lpstr>Driving in Hazardous Conditions</vt:lpstr>
      <vt:lpstr>Quiz</vt:lpstr>
      <vt:lpstr>Vehicle Maintenance for Safety</vt:lpstr>
      <vt:lpstr>Vehicle Maintenance for Safety</vt:lpstr>
      <vt:lpstr>Vehicle Maintenance for Safety</vt:lpstr>
      <vt:lpstr>Vehicle Maintenance for Safety</vt:lpstr>
      <vt:lpstr>Vehicle Maintenance for Safety</vt:lpstr>
      <vt:lpstr>Vehicle Maintenance for Safety</vt:lpstr>
      <vt:lpstr>Vehicle Maintenance for Safety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Legal &amp; Insurance Benefits of Defensive Driving</vt:lpstr>
      <vt:lpstr>Defensive Driving Courses (USA)**</vt:lpstr>
      <vt:lpstr>Final Tips for Defensive Driving</vt:lpstr>
      <vt:lpstr>Final Tips for Defensive Driving</vt:lpstr>
      <vt:lpstr>Final Tips for Defensive Driving</vt:lpstr>
      <vt:lpstr>Final Tips for Defensive Driving</vt:lpstr>
      <vt:lpstr>Final Tips for Defensive Driving</vt:lpstr>
      <vt:lpstr>Final Tips for Defensive Driving</vt:lpstr>
      <vt:lpstr>Quiz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Defensive Driving</dc:title>
  <dc:subject/>
  <dc:creator/>
  <cp:keywords/>
  <dc:description>generated using python-pptx</dc:description>
  <cp:lastModifiedBy>TOLU</cp:lastModifiedBy>
  <cp:revision>48</cp:revision>
  <dcterms:created xsi:type="dcterms:W3CDTF">2013-01-27T09:14:16Z</dcterms:created>
  <dcterms:modified xsi:type="dcterms:W3CDTF">2025-05-20T03:26:50Z</dcterms:modified>
  <cp:category/>
</cp:coreProperties>
</file>