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21" r:id="rId3"/>
    <p:sldId id="322" r:id="rId4"/>
    <p:sldId id="323" r:id="rId5"/>
    <p:sldId id="314" r:id="rId6"/>
    <p:sldId id="307" r:id="rId7"/>
    <p:sldId id="257" r:id="rId8"/>
    <p:sldId id="315" r:id="rId9"/>
    <p:sldId id="258" r:id="rId10"/>
    <p:sldId id="316" r:id="rId11"/>
    <p:sldId id="259" r:id="rId12"/>
    <p:sldId id="317" r:id="rId13"/>
    <p:sldId id="328" r:id="rId14"/>
    <p:sldId id="325" r:id="rId15"/>
    <p:sldId id="327" r:id="rId16"/>
    <p:sldId id="326" r:id="rId17"/>
    <p:sldId id="310" r:id="rId18"/>
    <p:sldId id="329" r:id="rId19"/>
    <p:sldId id="261" r:id="rId20"/>
    <p:sldId id="324" r:id="rId21"/>
    <p:sldId id="312" r:id="rId22"/>
    <p:sldId id="319" r:id="rId23"/>
    <p:sldId id="263" r:id="rId24"/>
    <p:sldId id="320" r:id="rId25"/>
    <p:sldId id="26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81" autoAdjust="0"/>
  </p:normalViewPr>
  <p:slideViewPr>
    <p:cSldViewPr snapToGrid="0" snapToObjects="1">
      <p:cViewPr varScale="1">
        <p:scale>
          <a:sx n="66" d="100"/>
          <a:sy n="66" d="100"/>
        </p:scale>
        <p:origin x="150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B69596-8CEC-4710-9313-0E4DCD9EAAB9}" type="datetimeFigureOut">
              <a:rPr lang="en-US" smtClean="0"/>
              <a:t>5/22/2025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97617-A741-4410-95A3-C2F62E5FECF7}" type="slidenum">
              <a:rPr lang="en-US" smtClean="0"/>
              <a:t>‹#›</a:t>
            </a:fld>
            <a:endParaRPr lang="en-US"/>
          </a:p>
        </p:txBody>
      </p:sp>
    </p:spTree>
    <p:extLst>
      <p:ext uri="{BB962C8B-B14F-4D97-AF65-F5344CB8AC3E}">
        <p14:creationId xmlns:p14="http://schemas.microsoft.com/office/powerpoint/2010/main" val="186035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E97617-A741-4410-95A3-C2F62E5FECF7}" type="slidenum">
              <a:rPr lang="en-US" smtClean="0"/>
              <a:t>6</a:t>
            </a:fld>
            <a:endParaRPr lang="en-US"/>
          </a:p>
        </p:txBody>
      </p:sp>
    </p:spTree>
    <p:extLst>
      <p:ext uri="{BB962C8B-B14F-4D97-AF65-F5344CB8AC3E}">
        <p14:creationId xmlns:p14="http://schemas.microsoft.com/office/powerpoint/2010/main" val="296143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6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2629" y="2685142"/>
            <a:ext cx="4818742" cy="957943"/>
          </a:xfrm>
        </p:spPr>
        <p:txBody>
          <a:bodyPr>
            <a:normAutofit/>
          </a:bodyPr>
          <a:lstStyle/>
          <a:p>
            <a:r>
              <a:rPr lang="en-US" dirty="0" smtClean="0"/>
              <a:t>Air Brake Handout</a:t>
            </a:r>
            <a:endParaRPr dirty="0"/>
          </a:p>
        </p:txBody>
      </p:sp>
      <p:sp>
        <p:nvSpPr>
          <p:cNvPr id="3" name="Content Placeholder 2"/>
          <p:cNvSpPr>
            <a:spLocks noGrp="1"/>
          </p:cNvSpPr>
          <p:nvPr>
            <p:ph idx="1"/>
          </p:nvPr>
        </p:nvSpPr>
        <p:spPr>
          <a:xfrm>
            <a:off x="2583543" y="4818743"/>
            <a:ext cx="4165600" cy="1307420"/>
          </a:xfrm>
        </p:spPr>
        <p:txBody>
          <a:bodyPr>
            <a:normAutofit/>
          </a:bodyPr>
          <a:lstStyle/>
          <a:p>
            <a:pPr marL="0" indent="0" algn="ctr">
              <a:buNone/>
            </a:pPr>
            <a:r>
              <a:rPr lang="en-US" dirty="0" smtClean="0">
                <a:solidFill>
                  <a:schemeClr val="tx1">
                    <a:lumMod val="50000"/>
                    <a:lumOff val="50000"/>
                  </a:schemeClr>
                </a:solidFill>
              </a:rPr>
              <a:t>For safe driving</a:t>
            </a:r>
            <a:endParaRPr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Quiz</a:t>
            </a:r>
            <a:endParaRPr sz="3600" dirty="0"/>
          </a:p>
        </p:txBody>
      </p:sp>
      <p:sp>
        <p:nvSpPr>
          <p:cNvPr id="3" name="Content Placeholder 2"/>
          <p:cNvSpPr>
            <a:spLocks noGrp="1"/>
          </p:cNvSpPr>
          <p:nvPr>
            <p:ph idx="1"/>
          </p:nvPr>
        </p:nvSpPr>
        <p:spPr/>
        <p:txBody>
          <a:bodyPr>
            <a:normAutofit/>
          </a:bodyPr>
          <a:lstStyle/>
          <a:p>
            <a:pPr marL="0" indent="0">
              <a:buNone/>
            </a:pPr>
            <a:r>
              <a:rPr lang="en-US" sz="2400" dirty="0" smtClean="0"/>
              <a:t>❓ What </a:t>
            </a:r>
            <a:r>
              <a:rPr lang="en-US" sz="2400" dirty="0"/>
              <a:t>is the key difference between air brakes and car brakes</a:t>
            </a:r>
            <a:r>
              <a:rPr lang="en-US" sz="2400" dirty="0" smtClean="0"/>
              <a:t>?  </a:t>
            </a:r>
          </a:p>
          <a:p>
            <a:pPr marL="0" indent="0">
              <a:buNone/>
            </a:pPr>
            <a:endParaRPr lang="en-US" sz="2400" dirty="0"/>
          </a:p>
          <a:p>
            <a:pPr marL="0" indent="0">
              <a:buNone/>
            </a:pPr>
            <a:r>
              <a:rPr lang="en-US" sz="2400" dirty="0"/>
              <a:t>A) Air brakes use hydraulic fluid  </a:t>
            </a:r>
          </a:p>
          <a:p>
            <a:pPr marL="0" indent="0">
              <a:buNone/>
            </a:pPr>
            <a:r>
              <a:rPr lang="en-US" sz="2400" dirty="0"/>
              <a:t>B) Air brakes require air pressure to </a:t>
            </a:r>
            <a:r>
              <a:rPr lang="en-US" sz="2400" dirty="0" smtClean="0"/>
              <a:t>release brakes </a:t>
            </a:r>
            <a:r>
              <a:rPr lang="en-US" sz="2400" dirty="0"/>
              <a:t>✅  </a:t>
            </a:r>
          </a:p>
          <a:p>
            <a:pPr marL="0" indent="0">
              <a:buNone/>
            </a:pPr>
            <a:r>
              <a:rPr lang="en-US" sz="2400" dirty="0"/>
              <a:t>C) Air brakes only work in cold weather  </a:t>
            </a:r>
          </a:p>
          <a:p>
            <a:pPr marL="0" indent="0">
              <a:buNone/>
            </a:pPr>
            <a:r>
              <a:rPr lang="en-US" sz="2400" dirty="0"/>
              <a:t> </a:t>
            </a:r>
          </a:p>
          <a:p>
            <a:endParaRPr lang="en-US" sz="2400"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16741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Pre-Trip Inspection</a:t>
            </a:r>
            <a:endParaRPr sz="36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A proper pre-trip inspection can mean the difference between a safe journey and a brake failure. Always listen for air leaks—hissing sounds mean </a:t>
            </a:r>
            <a:r>
              <a:rPr lang="en-US" dirty="0" smtClean="0"/>
              <a:t>trouble</a:t>
            </a:r>
          </a:p>
          <a:p>
            <a:pPr marL="0" indent="0">
              <a:buNone/>
            </a:pPr>
            <a:endParaRPr lang="en-US" dirty="0"/>
          </a:p>
          <a:p>
            <a:pPr marL="0" indent="0">
              <a:buNone/>
            </a:pPr>
            <a:r>
              <a:rPr lang="en-US" dirty="0"/>
              <a:t>Pre-Trip Air Brake Checks (All Drivers</a:t>
            </a:r>
            <a:r>
              <a:rPr lang="en-US" dirty="0" smtClean="0"/>
              <a:t>)</a:t>
            </a:r>
            <a:endParaRPr lang="en-US" dirty="0"/>
          </a:p>
          <a:p>
            <a:pPr marL="0" indent="0">
              <a:buNone/>
            </a:pPr>
            <a:r>
              <a:rPr lang="en-US" dirty="0"/>
              <a:t> </a:t>
            </a:r>
          </a:p>
          <a:p>
            <a:pPr marL="0" indent="0">
              <a:buNone/>
            </a:pPr>
            <a:r>
              <a:rPr lang="en-US" dirty="0"/>
              <a:t>✅ Check Air Compressor – Listen for proper operation.  </a:t>
            </a:r>
            <a:endParaRPr lang="en-US" dirty="0" smtClean="0"/>
          </a:p>
          <a:p>
            <a:pPr marL="0" indent="0">
              <a:buNone/>
            </a:pPr>
            <a:r>
              <a:rPr lang="en-US" dirty="0" smtClean="0"/>
              <a:t>✅ Check </a:t>
            </a:r>
            <a:r>
              <a:rPr lang="en-US" dirty="0"/>
              <a:t>Air Pressure </a:t>
            </a:r>
            <a:r>
              <a:rPr lang="en-US" dirty="0" smtClean="0"/>
              <a:t>Gauge </a:t>
            </a:r>
            <a:r>
              <a:rPr lang="en-US" dirty="0"/>
              <a:t>– </a:t>
            </a:r>
            <a:r>
              <a:rPr lang="en-US" dirty="0" smtClean="0"/>
              <a:t>Must </a:t>
            </a:r>
            <a:r>
              <a:rPr lang="en-US" dirty="0"/>
              <a:t>be </a:t>
            </a:r>
            <a:r>
              <a:rPr lang="en-US" dirty="0" smtClean="0"/>
              <a:t>90-120 psi before </a:t>
            </a:r>
            <a:r>
              <a:rPr lang="en-US" dirty="0"/>
              <a:t>driving.  </a:t>
            </a:r>
          </a:p>
          <a:p>
            <a:pPr marL="0" indent="0">
              <a:buNone/>
            </a:pPr>
            <a:r>
              <a:rPr lang="en-US" dirty="0"/>
              <a:t>✅ </a:t>
            </a:r>
            <a:r>
              <a:rPr lang="en-US" dirty="0" smtClean="0"/>
              <a:t>Listen </a:t>
            </a:r>
            <a:r>
              <a:rPr lang="en-US" dirty="0"/>
              <a:t>for Air </a:t>
            </a:r>
            <a:r>
              <a:rPr lang="en-US" dirty="0" smtClean="0"/>
              <a:t>Leaks </a:t>
            </a:r>
            <a:r>
              <a:rPr lang="en-US" dirty="0"/>
              <a:t>– Hissing = problem.  </a:t>
            </a:r>
            <a:endParaRPr lang="en-US" dirty="0" smtClean="0"/>
          </a:p>
          <a:p>
            <a:pPr marL="0" indent="0">
              <a:buNone/>
            </a:pPr>
            <a:r>
              <a:rPr lang="en-US" dirty="0"/>
              <a:t>✅ </a:t>
            </a:r>
            <a:r>
              <a:rPr lang="en-US" dirty="0" smtClean="0"/>
              <a:t>Inspect </a:t>
            </a:r>
            <a:r>
              <a:rPr lang="en-US" dirty="0"/>
              <a:t>Air Lines &amp; </a:t>
            </a:r>
            <a:r>
              <a:rPr lang="en-US" dirty="0" smtClean="0"/>
              <a:t>Hoses </a:t>
            </a:r>
            <a:r>
              <a:rPr lang="en-US" dirty="0"/>
              <a:t>– No cracks or leaks</a:t>
            </a:r>
          </a:p>
          <a:p>
            <a:pPr marL="0" indent="0">
              <a:buNone/>
            </a:pPr>
            <a:r>
              <a:rPr lang="en-US" dirty="0"/>
              <a:t>✅ </a:t>
            </a:r>
            <a:r>
              <a:rPr lang="en-US" dirty="0" smtClean="0"/>
              <a:t>Test </a:t>
            </a:r>
            <a:r>
              <a:rPr lang="en-US" dirty="0"/>
              <a:t>Low Air </a:t>
            </a:r>
            <a:r>
              <a:rPr lang="en-US" dirty="0" smtClean="0"/>
              <a:t>Warning </a:t>
            </a:r>
            <a:r>
              <a:rPr lang="en-US" dirty="0"/>
              <a:t>– </a:t>
            </a:r>
            <a:r>
              <a:rPr lang="en-US" dirty="0" smtClean="0"/>
              <a:t>Buzz/Alarm/light </a:t>
            </a:r>
            <a:r>
              <a:rPr lang="en-US" dirty="0"/>
              <a:t>at </a:t>
            </a:r>
            <a:r>
              <a:rPr lang="en-US" dirty="0" smtClean="0"/>
              <a:t>60 psi</a:t>
            </a:r>
            <a:r>
              <a:rPr lang="en-US" dirty="0"/>
              <a:t>.</a:t>
            </a:r>
            <a:r>
              <a:rPr lang="en-US" dirty="0" smtClean="0"/>
              <a:t> </a:t>
            </a:r>
            <a:endParaRPr lang="en-US" dirty="0"/>
          </a:p>
          <a:p>
            <a:pPr marL="0" indent="0">
              <a:buNone/>
            </a:pPr>
            <a:r>
              <a:rPr lang="en-US" dirty="0"/>
              <a:t>✅ </a:t>
            </a:r>
            <a:r>
              <a:rPr lang="en-US" dirty="0" smtClean="0"/>
              <a:t>Drain </a:t>
            </a:r>
            <a:r>
              <a:rPr lang="en-US" dirty="0"/>
              <a:t>Air </a:t>
            </a:r>
            <a:r>
              <a:rPr lang="en-US" dirty="0" smtClean="0"/>
              <a:t>Tanks </a:t>
            </a:r>
            <a:r>
              <a:rPr lang="en-US" dirty="0"/>
              <a:t>– Water buildup causes rust &amp; </a:t>
            </a:r>
            <a:r>
              <a:rPr lang="en-US" dirty="0" smtClean="0"/>
              <a:t>failure i.e. </a:t>
            </a:r>
            <a:r>
              <a:rPr lang="en-US" dirty="0"/>
              <a:t>Remove moisture daily</a:t>
            </a:r>
            <a:r>
              <a:rPr lang="en-US" dirty="0" smtClean="0"/>
              <a:t>.  </a:t>
            </a:r>
            <a:endParaRPr lang="en-US" dirty="0"/>
          </a:p>
          <a:p>
            <a:pPr marL="0" indent="0">
              <a:buNone/>
            </a:pPr>
            <a:r>
              <a:rPr lang="en-US" dirty="0"/>
              <a:t>✅ </a:t>
            </a:r>
            <a:r>
              <a:rPr lang="en-US" dirty="0" smtClean="0"/>
              <a:t>Check/Tug </a:t>
            </a:r>
            <a:r>
              <a:rPr lang="en-US" dirty="0"/>
              <a:t>Slack </a:t>
            </a:r>
            <a:r>
              <a:rPr lang="en-US" dirty="0" smtClean="0"/>
              <a:t>Adjusters </a:t>
            </a:r>
            <a:r>
              <a:rPr lang="en-US" dirty="0"/>
              <a:t>– Should not move more than </a:t>
            </a:r>
            <a:r>
              <a:rPr lang="en-US" dirty="0" smtClean="0"/>
              <a:t>1 inch when pulled.  </a:t>
            </a:r>
            <a:endParaRPr lang="en-US" dirty="0"/>
          </a:p>
          <a:p>
            <a:pPr marL="0" indent="0">
              <a:buNone/>
            </a:pPr>
            <a:r>
              <a:rPr lang="en-US" dirty="0"/>
              <a:t>✅ </a:t>
            </a:r>
            <a:r>
              <a:rPr lang="en-US" dirty="0" smtClean="0"/>
              <a:t>Perform </a:t>
            </a:r>
            <a:r>
              <a:rPr lang="en-US" dirty="0"/>
              <a:t>a Brake </a:t>
            </a:r>
            <a:r>
              <a:rPr lang="en-US" dirty="0" smtClean="0"/>
              <a:t>Test</a:t>
            </a:r>
            <a:r>
              <a:rPr lang="en-US" dirty="0"/>
              <a:t> </a:t>
            </a:r>
            <a:r>
              <a:rPr lang="en-US" dirty="0" smtClean="0"/>
              <a:t>– </a:t>
            </a:r>
            <a:r>
              <a:rPr lang="en-US" dirty="0"/>
              <a:t>Check stopping power before moving</a:t>
            </a:r>
          </a:p>
          <a:p>
            <a:pPr marL="0" indent="0">
              <a:buNone/>
            </a:pPr>
            <a:endParaRPr lang="en-US" dirty="0" smtClean="0"/>
          </a:p>
          <a:p>
            <a:pPr marL="0" indent="0">
              <a:buNone/>
            </a:pPr>
            <a:endParaRPr lang="en-US" dirty="0"/>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Quiz</a:t>
            </a:r>
            <a:endParaRPr sz="3600" dirty="0"/>
          </a:p>
        </p:txBody>
      </p:sp>
      <p:sp>
        <p:nvSpPr>
          <p:cNvPr id="3" name="Content Placeholder 2"/>
          <p:cNvSpPr>
            <a:spLocks noGrp="1"/>
          </p:cNvSpPr>
          <p:nvPr>
            <p:ph idx="1"/>
          </p:nvPr>
        </p:nvSpPr>
        <p:spPr/>
        <p:txBody>
          <a:bodyPr>
            <a:normAutofit/>
          </a:bodyPr>
          <a:lstStyle/>
          <a:p>
            <a:pPr marL="0" indent="0">
              <a:buNone/>
            </a:pPr>
            <a:r>
              <a:rPr lang="en-US" sz="2400" dirty="0" smtClean="0"/>
              <a:t> ❓What </a:t>
            </a:r>
            <a:r>
              <a:rPr lang="en-US" sz="2400" dirty="0"/>
              <a:t>should you do if you hear a hissing sound during a pre-trip check</a:t>
            </a:r>
            <a:r>
              <a:rPr lang="en-US" sz="2400" dirty="0" smtClean="0"/>
              <a:t>?</a:t>
            </a:r>
          </a:p>
          <a:p>
            <a:pPr marL="0" indent="0">
              <a:buNone/>
            </a:pPr>
            <a:endParaRPr lang="en-US" sz="2400" dirty="0"/>
          </a:p>
          <a:p>
            <a:pPr marL="0" indent="0">
              <a:buNone/>
            </a:pPr>
            <a:r>
              <a:rPr lang="en-US" sz="2400" dirty="0"/>
              <a:t>A) Ignore it—it’s normal  </a:t>
            </a:r>
          </a:p>
          <a:p>
            <a:pPr marL="0" indent="0">
              <a:buNone/>
            </a:pPr>
            <a:r>
              <a:rPr lang="en-US" sz="2400" dirty="0"/>
              <a:t>B) Tighten fittings or replace damaged hoses ✅  </a:t>
            </a:r>
          </a:p>
          <a:p>
            <a:pPr marL="0" indent="0">
              <a:buNone/>
            </a:pPr>
            <a:r>
              <a:rPr lang="en-US" sz="2400" dirty="0"/>
              <a:t>C) Drive faster to compensate  </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990805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Post-Trip </a:t>
            </a:r>
            <a:r>
              <a:rPr lang="en-US" sz="3600" dirty="0"/>
              <a:t>Inspection</a:t>
            </a:r>
            <a:endParaRPr sz="3600" dirty="0"/>
          </a:p>
        </p:txBody>
      </p:sp>
      <p:sp>
        <p:nvSpPr>
          <p:cNvPr id="3" name="Content Placeholder 2"/>
          <p:cNvSpPr>
            <a:spLocks noGrp="1"/>
          </p:cNvSpPr>
          <p:nvPr>
            <p:ph idx="1"/>
          </p:nvPr>
        </p:nvSpPr>
        <p:spPr/>
        <p:txBody>
          <a:bodyPr>
            <a:noAutofit/>
          </a:bodyPr>
          <a:lstStyle/>
          <a:p>
            <a:pPr marL="0" indent="0">
              <a:buNone/>
            </a:pPr>
            <a:r>
              <a:rPr lang="en-US" sz="1600" dirty="0"/>
              <a:t>Think of post-trip inspections like brushing your teeth—skip it, and problems will grow. A 5-minute check today can prevent a roadside breakdown tomorrow</a:t>
            </a:r>
            <a:endParaRPr lang="en-US" sz="1600" dirty="0" smtClean="0"/>
          </a:p>
          <a:p>
            <a:pPr algn="ctr"/>
            <a:endParaRPr lang="en-US" sz="1600" b="1" dirty="0"/>
          </a:p>
          <a:p>
            <a:pPr marL="0" indent="0" algn="ctr">
              <a:buNone/>
            </a:pPr>
            <a:r>
              <a:rPr lang="en-US" sz="1600" b="1" dirty="0" smtClean="0"/>
              <a:t>Step-by-Step </a:t>
            </a:r>
            <a:r>
              <a:rPr lang="en-US" sz="1600" b="1" dirty="0"/>
              <a:t>Post-Trip Air Brake </a:t>
            </a:r>
            <a:r>
              <a:rPr lang="en-US" sz="1600" b="1" dirty="0" smtClean="0"/>
              <a:t>Inspection </a:t>
            </a:r>
          </a:p>
          <a:p>
            <a:pPr marL="0" indent="0" algn="ctr">
              <a:buNone/>
            </a:pPr>
            <a:endParaRPr lang="en-US" sz="1600" b="1" dirty="0"/>
          </a:p>
          <a:p>
            <a:pPr marL="0" indent="0">
              <a:buNone/>
            </a:pPr>
            <a:r>
              <a:rPr lang="en-US" sz="1600" b="1" dirty="0" smtClean="0"/>
              <a:t>1</a:t>
            </a:r>
            <a:r>
              <a:rPr lang="en-US" sz="1600" b="1" dirty="0"/>
              <a:t>. Park Safely &amp; Secure the </a:t>
            </a:r>
            <a:r>
              <a:rPr lang="en-US" sz="1600" b="1" dirty="0" smtClean="0"/>
              <a:t>Vehicle  </a:t>
            </a:r>
            <a:endParaRPr lang="en-US" sz="1600" b="1" dirty="0"/>
          </a:p>
          <a:p>
            <a:pPr marL="0" indent="0">
              <a:buNone/>
            </a:pPr>
            <a:r>
              <a:rPr lang="en-US" sz="1600" dirty="0"/>
              <a:t>✔ Set parking brakes (spring brakes engaged).  </a:t>
            </a:r>
          </a:p>
          <a:p>
            <a:pPr marL="0" indent="0">
              <a:buNone/>
            </a:pPr>
            <a:r>
              <a:rPr lang="en-US" sz="1600" dirty="0"/>
              <a:t>✔ Chock wheels if on an incline.  </a:t>
            </a:r>
          </a:p>
          <a:p>
            <a:pPr marL="0" indent="0">
              <a:buNone/>
            </a:pPr>
            <a:r>
              <a:rPr lang="en-US" sz="1600" dirty="0"/>
              <a:t>✔ Turn off the engine but keep air pressure for checks.  </a:t>
            </a:r>
          </a:p>
          <a:p>
            <a:pPr marL="0" indent="0">
              <a:buNone/>
            </a:pPr>
            <a:endParaRPr lang="en-US" sz="1600" b="1" dirty="0"/>
          </a:p>
          <a:p>
            <a:pPr marL="0" indent="0">
              <a:buNone/>
            </a:pPr>
            <a:r>
              <a:rPr lang="en-US" sz="1600" b="1" dirty="0" smtClean="0"/>
              <a:t>2</a:t>
            </a:r>
            <a:r>
              <a:rPr lang="en-US" sz="1600" b="1" dirty="0"/>
              <a:t>. Drain Air Tanks (Critical</a:t>
            </a:r>
            <a:r>
              <a:rPr lang="en-US" sz="1600" b="1" dirty="0" smtClean="0"/>
              <a:t>!)</a:t>
            </a:r>
            <a:endParaRPr lang="en-US" sz="1600" b="1" dirty="0"/>
          </a:p>
          <a:p>
            <a:pPr marL="0" indent="0">
              <a:buNone/>
            </a:pPr>
            <a:r>
              <a:rPr lang="en-US" sz="1600" dirty="0"/>
              <a:t>✔ Locate </a:t>
            </a:r>
            <a:r>
              <a:rPr lang="en-US" sz="1600" dirty="0" smtClean="0"/>
              <a:t>drain valves </a:t>
            </a:r>
            <a:r>
              <a:rPr lang="en-US" sz="1600" dirty="0"/>
              <a:t>on all air tanks (usually at the bottom).  </a:t>
            </a:r>
          </a:p>
          <a:p>
            <a:pPr marL="0" indent="0">
              <a:buNone/>
            </a:pPr>
            <a:r>
              <a:rPr lang="en-US" sz="1600" dirty="0"/>
              <a:t>✔ Open valves fully to release moisture &amp; contaminants.  </a:t>
            </a:r>
          </a:p>
          <a:p>
            <a:pPr marL="0" indent="0">
              <a:buNone/>
            </a:pPr>
            <a:r>
              <a:rPr lang="en-US" sz="1600" dirty="0"/>
              <a:t>✔ </a:t>
            </a:r>
            <a:r>
              <a:rPr lang="en-US" sz="1600" dirty="0" smtClean="0"/>
              <a:t>Listen </a:t>
            </a:r>
            <a:r>
              <a:rPr lang="en-US" sz="1600" dirty="0"/>
              <a:t>for air/water </a:t>
            </a:r>
            <a:r>
              <a:rPr lang="en-US" sz="1600" dirty="0" smtClean="0"/>
              <a:t>mix </a:t>
            </a:r>
            <a:r>
              <a:rPr lang="en-US" sz="1600" dirty="0"/>
              <a:t>– If only air comes out, tanks may be too dry (check for leaks). </a:t>
            </a:r>
            <a:endParaRPr lang="en-US" sz="1600" dirty="0" smtClean="0"/>
          </a:p>
          <a:p>
            <a:pPr marL="0" indent="0">
              <a:buNone/>
            </a:pPr>
            <a:r>
              <a:rPr lang="en-US" sz="1600" dirty="0" smtClean="0"/>
              <a:t> </a:t>
            </a:r>
            <a:endParaRPr lang="en-US" sz="1600" dirty="0"/>
          </a:p>
          <a:p>
            <a:pPr marL="0" indent="0">
              <a:buNone/>
            </a:pPr>
            <a:r>
              <a:rPr lang="en-US" sz="1600" dirty="0" smtClean="0"/>
              <a:t>💡 </a:t>
            </a:r>
            <a:r>
              <a:rPr lang="en-US" sz="1600" dirty="0"/>
              <a:t>Pro </a:t>
            </a:r>
            <a:r>
              <a:rPr lang="en-US" sz="1600" dirty="0" smtClean="0"/>
              <a:t>Tip: Draining </a:t>
            </a:r>
            <a:r>
              <a:rPr lang="en-US" sz="1600" dirty="0"/>
              <a:t>daily prevents rust, frozen lines in winter, and brake failure</a:t>
            </a:r>
            <a:r>
              <a:rPr lang="en-US" sz="1600" dirty="0" smtClean="0"/>
              <a:t>.</a:t>
            </a:r>
            <a:endParaRPr lang="en-US" sz="1600" dirty="0"/>
          </a:p>
          <a:p>
            <a:pPr marL="0" indent="0">
              <a:buNone/>
            </a:pPr>
            <a:endParaRPr lang="en-US" sz="1600" dirty="0"/>
          </a:p>
          <a:p>
            <a:pPr marL="0" indent="0">
              <a:buNone/>
            </a:pPr>
            <a:r>
              <a:rPr lang="en-US" sz="1600" dirty="0"/>
              <a:t> </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874025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Post-Trip </a:t>
            </a:r>
            <a:r>
              <a:rPr lang="en-US" sz="3600" dirty="0"/>
              <a:t>Inspection</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3</a:t>
            </a:r>
            <a:r>
              <a:rPr lang="en-US" b="1" dirty="0"/>
              <a:t>. Check for Air </a:t>
            </a:r>
            <a:r>
              <a:rPr lang="en-US" b="1" dirty="0" smtClean="0"/>
              <a:t>Leaks </a:t>
            </a:r>
            <a:endParaRPr lang="en-US" b="1" dirty="0"/>
          </a:p>
          <a:p>
            <a:pPr marL="0" indent="0">
              <a:buNone/>
            </a:pPr>
            <a:r>
              <a:rPr lang="en-US" dirty="0"/>
              <a:t>✔ </a:t>
            </a:r>
            <a:r>
              <a:rPr lang="en-US" dirty="0" smtClean="0"/>
              <a:t>Listen </a:t>
            </a:r>
            <a:r>
              <a:rPr lang="en-US" dirty="0"/>
              <a:t>for hissing </a:t>
            </a:r>
            <a:r>
              <a:rPr lang="en-US" dirty="0" smtClean="0"/>
              <a:t>sounds </a:t>
            </a:r>
            <a:r>
              <a:rPr lang="en-US" dirty="0"/>
              <a:t>(sign of leaks in hoses, fittings, or chambers).  </a:t>
            </a:r>
          </a:p>
          <a:p>
            <a:pPr marL="0" indent="0">
              <a:buNone/>
            </a:pPr>
            <a:r>
              <a:rPr lang="en-US" dirty="0"/>
              <a:t>✔ </a:t>
            </a:r>
            <a:r>
              <a:rPr lang="en-US" dirty="0" smtClean="0"/>
              <a:t>Inspect </a:t>
            </a:r>
            <a:r>
              <a:rPr lang="en-US" dirty="0"/>
              <a:t>air </a:t>
            </a:r>
            <a:r>
              <a:rPr lang="en-US" dirty="0" smtClean="0"/>
              <a:t>lines for </a:t>
            </a:r>
            <a:r>
              <a:rPr lang="en-US" dirty="0"/>
              <a:t>cracks, abrasions, or loose connections.  </a:t>
            </a:r>
          </a:p>
          <a:p>
            <a:pPr marL="0" indent="0">
              <a:buNone/>
            </a:pPr>
            <a:r>
              <a:rPr lang="en-US" dirty="0"/>
              <a:t>✔ </a:t>
            </a:r>
            <a:r>
              <a:rPr lang="en-US" dirty="0" smtClean="0"/>
              <a:t>Test </a:t>
            </a:r>
            <a:r>
              <a:rPr lang="en-US" dirty="0"/>
              <a:t>with soapy </a:t>
            </a:r>
            <a:r>
              <a:rPr lang="en-US" dirty="0" smtClean="0"/>
              <a:t>water </a:t>
            </a:r>
            <a:r>
              <a:rPr lang="en-US" dirty="0"/>
              <a:t>if a leak is suspected (bubbles will form). </a:t>
            </a:r>
            <a:endParaRPr lang="en-US" dirty="0" smtClean="0"/>
          </a:p>
          <a:p>
            <a:pPr marL="0" indent="0">
              <a:buNone/>
            </a:pPr>
            <a:endParaRPr lang="en-US" dirty="0"/>
          </a:p>
          <a:p>
            <a:pPr marL="0" indent="0">
              <a:buNone/>
            </a:pPr>
            <a:r>
              <a:rPr lang="en-US" b="1" dirty="0"/>
              <a:t>4. Inspect Brake Components</a:t>
            </a:r>
          </a:p>
          <a:p>
            <a:pPr marL="0" indent="0">
              <a:buNone/>
            </a:pPr>
            <a:r>
              <a:rPr lang="en-US" dirty="0"/>
              <a:t>✔ Slack adjusters – Should not move more than 1 inch when pulled.  </a:t>
            </a:r>
          </a:p>
          <a:p>
            <a:pPr marL="0" indent="0">
              <a:buNone/>
            </a:pPr>
            <a:r>
              <a:rPr lang="en-US" dirty="0"/>
              <a:t>✔ Brake chambers – Check for cracks, dents, or air leaks.  </a:t>
            </a:r>
          </a:p>
          <a:p>
            <a:pPr marL="0" indent="0">
              <a:buNone/>
            </a:pPr>
            <a:r>
              <a:rPr lang="en-US" dirty="0"/>
              <a:t>✔ Brake drums/shoes – Look for excessive wear, grease, or overheating (blue discoloration = overheating).  </a:t>
            </a:r>
          </a:p>
          <a:p>
            <a:pPr marL="0" indent="0">
              <a:buNone/>
            </a:pPr>
            <a:r>
              <a:rPr lang="en-US" dirty="0" smtClean="0"/>
              <a:t> </a:t>
            </a:r>
            <a:r>
              <a:rPr lang="en-US" dirty="0"/>
              <a:t> </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865738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Post-Trip </a:t>
            </a:r>
            <a:r>
              <a:rPr lang="en-US" sz="3600" dirty="0"/>
              <a:t>Inspection</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5</a:t>
            </a:r>
            <a:r>
              <a:rPr lang="en-US" b="1" dirty="0"/>
              <a:t>. Verify Air Pressure </a:t>
            </a:r>
            <a:r>
              <a:rPr lang="en-US" b="1" dirty="0" smtClean="0"/>
              <a:t>Build-Up  </a:t>
            </a:r>
            <a:endParaRPr lang="en-US" b="1" dirty="0"/>
          </a:p>
          <a:p>
            <a:pPr marL="0" indent="0">
              <a:buNone/>
            </a:pPr>
            <a:r>
              <a:rPr lang="en-US" dirty="0"/>
              <a:t>✔ Start the engine and observe the air pressure gauge.  </a:t>
            </a:r>
          </a:p>
          <a:p>
            <a:pPr marL="0" indent="0">
              <a:buNone/>
            </a:pPr>
            <a:r>
              <a:rPr lang="en-US" dirty="0"/>
              <a:t>✔ Should build to </a:t>
            </a:r>
            <a:r>
              <a:rPr lang="en-US" dirty="0" smtClean="0"/>
              <a:t>100-125 psi </a:t>
            </a:r>
            <a:r>
              <a:rPr lang="en-US" dirty="0"/>
              <a:t>within </a:t>
            </a:r>
            <a:r>
              <a:rPr lang="en-US" dirty="0" smtClean="0"/>
              <a:t>3 minutes </a:t>
            </a:r>
            <a:r>
              <a:rPr lang="en-US" dirty="0"/>
              <a:t>(varies by vehicle).  </a:t>
            </a:r>
          </a:p>
          <a:p>
            <a:pPr marL="0" indent="0">
              <a:buNone/>
            </a:pPr>
            <a:r>
              <a:rPr lang="en-US" dirty="0"/>
              <a:t>✔ </a:t>
            </a:r>
            <a:r>
              <a:rPr lang="en-US" dirty="0" smtClean="0"/>
              <a:t>If </a:t>
            </a:r>
            <a:r>
              <a:rPr lang="en-US" dirty="0"/>
              <a:t>slow to build</a:t>
            </a:r>
            <a:r>
              <a:rPr lang="en-US" dirty="0" smtClean="0"/>
              <a:t>: </a:t>
            </a:r>
            <a:r>
              <a:rPr lang="en-US" dirty="0"/>
              <a:t>Possible compressor or belt issue.  </a:t>
            </a:r>
          </a:p>
          <a:p>
            <a:pPr marL="0" indent="0">
              <a:buNone/>
            </a:pPr>
            <a:endParaRPr lang="en-US" dirty="0"/>
          </a:p>
          <a:p>
            <a:pPr marL="0" indent="0">
              <a:buNone/>
            </a:pPr>
            <a:r>
              <a:rPr lang="en-US" b="1" dirty="0" smtClean="0"/>
              <a:t>6</a:t>
            </a:r>
            <a:r>
              <a:rPr lang="en-US" b="1" dirty="0"/>
              <a:t>. Test Parking/Emergency </a:t>
            </a:r>
            <a:r>
              <a:rPr lang="en-US" b="1" dirty="0" smtClean="0"/>
              <a:t>Brakes</a:t>
            </a:r>
            <a:endParaRPr lang="en-US" b="1" dirty="0"/>
          </a:p>
          <a:p>
            <a:pPr marL="0" indent="0">
              <a:buNone/>
            </a:pPr>
            <a:r>
              <a:rPr lang="en-US" dirty="0"/>
              <a:t>✔ Release the parking brake and attempt to drive slowly.  </a:t>
            </a:r>
          </a:p>
          <a:p>
            <a:pPr marL="0" indent="0">
              <a:buNone/>
            </a:pPr>
            <a:r>
              <a:rPr lang="en-US" dirty="0"/>
              <a:t>✔ Engage parking brake – Wheels should lock immediately.  </a:t>
            </a:r>
          </a:p>
          <a:p>
            <a:pPr marL="0" indent="0">
              <a:buNone/>
            </a:pPr>
            <a:r>
              <a:rPr lang="en-US" dirty="0"/>
              <a:t>✔ </a:t>
            </a:r>
            <a:r>
              <a:rPr lang="en-US" dirty="0" smtClean="0"/>
              <a:t>If </a:t>
            </a:r>
            <a:r>
              <a:rPr lang="en-US" dirty="0"/>
              <a:t>weak</a:t>
            </a:r>
            <a:r>
              <a:rPr lang="en-US" dirty="0" smtClean="0"/>
              <a:t>: </a:t>
            </a:r>
            <a:r>
              <a:rPr lang="en-US" dirty="0"/>
              <a:t>May indicate a faulty spring brake or air leak. </a:t>
            </a:r>
            <a:r>
              <a:rPr lang="en-US" dirty="0" smtClean="0"/>
              <a:t> </a:t>
            </a:r>
          </a:p>
          <a:p>
            <a:pPr marL="0" indent="0">
              <a:buNone/>
            </a:pPr>
            <a:endParaRPr lang="en-US" dirty="0" smtClean="0"/>
          </a:p>
          <a:p>
            <a:pPr marL="0" indent="0">
              <a:buNone/>
            </a:pPr>
            <a:r>
              <a:rPr lang="en-US" b="1" dirty="0" smtClean="0"/>
              <a:t>7. Document &amp; Report Issues</a:t>
            </a:r>
          </a:p>
          <a:p>
            <a:pPr marL="0" indent="0">
              <a:buNone/>
            </a:pPr>
            <a:r>
              <a:rPr lang="en-US" dirty="0" smtClean="0"/>
              <a:t>✔ </a:t>
            </a:r>
            <a:r>
              <a:rPr lang="en-US" dirty="0"/>
              <a:t>Note any leaks, unusual noises, or pressure problems.  </a:t>
            </a:r>
          </a:p>
          <a:p>
            <a:pPr marL="0" indent="0">
              <a:buNone/>
            </a:pPr>
            <a:r>
              <a:rPr lang="en-US" dirty="0"/>
              <a:t>✔ Report defects to maintenance immediately.  </a:t>
            </a:r>
            <a:endParaRPr lang="en-US" dirty="0" smtClean="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335087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Post-Trip </a:t>
            </a:r>
            <a:r>
              <a:rPr lang="en-US" sz="3600" dirty="0"/>
              <a:t>Inspection</a:t>
            </a:r>
            <a:endParaRPr sz="3600" dirty="0"/>
          </a:p>
        </p:txBody>
      </p:sp>
      <p:sp>
        <p:nvSpPr>
          <p:cNvPr id="3" name="Content Placeholder 2"/>
          <p:cNvSpPr>
            <a:spLocks noGrp="1"/>
          </p:cNvSpPr>
          <p:nvPr>
            <p:ph idx="1"/>
          </p:nvPr>
        </p:nvSpPr>
        <p:spPr/>
        <p:txBody>
          <a:bodyPr>
            <a:normAutofit/>
          </a:bodyPr>
          <a:lstStyle/>
          <a:p>
            <a:pPr marL="0" indent="0" algn="ctr">
              <a:buNone/>
            </a:pPr>
            <a:r>
              <a:rPr lang="en-US" sz="2400" b="1" dirty="0" smtClean="0"/>
              <a:t>Why </a:t>
            </a:r>
            <a:r>
              <a:rPr lang="en-US" sz="2400" b="1" dirty="0"/>
              <a:t>Post-Trip Inspections </a:t>
            </a:r>
            <a:r>
              <a:rPr lang="en-US" sz="2400" b="1" dirty="0" smtClean="0"/>
              <a:t>Matter</a:t>
            </a:r>
            <a:endParaRPr lang="en-US" sz="2400" b="1" dirty="0"/>
          </a:p>
          <a:p>
            <a:pPr marL="0" indent="0">
              <a:buNone/>
            </a:pPr>
            <a:r>
              <a:rPr lang="en-US" sz="2400" dirty="0"/>
              <a:t>- Prevents </a:t>
            </a:r>
            <a:r>
              <a:rPr lang="en-US" sz="2400" dirty="0" smtClean="0"/>
              <a:t>moisture buildup</a:t>
            </a:r>
            <a:r>
              <a:rPr lang="en-US" sz="2400" dirty="0"/>
              <a:t> </a:t>
            </a:r>
            <a:r>
              <a:rPr lang="en-US" sz="2400" dirty="0" smtClean="0"/>
              <a:t>(causes </a:t>
            </a:r>
            <a:r>
              <a:rPr lang="en-US" sz="2400" dirty="0"/>
              <a:t>rust &amp; brake failure).  </a:t>
            </a:r>
          </a:p>
          <a:p>
            <a:pPr marL="0" indent="0">
              <a:buNone/>
            </a:pPr>
            <a:r>
              <a:rPr lang="en-US" sz="2400" dirty="0"/>
              <a:t>- Catches </a:t>
            </a:r>
            <a:r>
              <a:rPr lang="en-US" sz="2400" dirty="0" smtClean="0"/>
              <a:t>small </a:t>
            </a:r>
            <a:r>
              <a:rPr lang="en-US" sz="2400" dirty="0"/>
              <a:t>leaks before they become major </a:t>
            </a:r>
            <a:r>
              <a:rPr lang="en-US" sz="2400" dirty="0" smtClean="0"/>
              <a:t>failures.  </a:t>
            </a:r>
            <a:endParaRPr lang="en-US" sz="2400" dirty="0"/>
          </a:p>
          <a:p>
            <a:pPr marL="0" indent="0">
              <a:buNone/>
            </a:pPr>
            <a:r>
              <a:rPr lang="en-US" sz="2400" dirty="0"/>
              <a:t>- Ensures </a:t>
            </a:r>
            <a:r>
              <a:rPr lang="en-US" sz="2400" dirty="0" smtClean="0"/>
              <a:t>next </a:t>
            </a:r>
            <a:r>
              <a:rPr lang="en-US" sz="2400" dirty="0"/>
              <a:t>driver starts with a safe </a:t>
            </a:r>
            <a:r>
              <a:rPr lang="en-US" sz="2400" dirty="0" smtClean="0"/>
              <a:t>system  </a:t>
            </a:r>
            <a:endParaRPr lang="en-US" sz="2400" dirty="0"/>
          </a:p>
          <a:p>
            <a:pPr marL="0" indent="0">
              <a:buNone/>
            </a:pPr>
            <a:r>
              <a:rPr lang="en-US" sz="2400" dirty="0"/>
              <a:t>- </a:t>
            </a:r>
            <a:r>
              <a:rPr lang="en-US" sz="2400" dirty="0" smtClean="0"/>
              <a:t>FMCSA/DOT Compliance</a:t>
            </a:r>
            <a:r>
              <a:rPr lang="en-US" sz="2400" dirty="0"/>
              <a:t> </a:t>
            </a:r>
            <a:r>
              <a:rPr lang="en-US" sz="2400" dirty="0" smtClean="0"/>
              <a:t>– </a:t>
            </a:r>
            <a:r>
              <a:rPr lang="en-US" sz="2400" dirty="0"/>
              <a:t>Required for commercial vehicles.  </a:t>
            </a:r>
          </a:p>
          <a:p>
            <a:pPr marL="0" indent="0">
              <a:buNone/>
            </a:pPr>
            <a:endParaRPr lang="en-US" sz="2400"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4260518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Common Air Brake </a:t>
            </a:r>
            <a:r>
              <a:rPr lang="en-US" sz="3600" dirty="0" smtClean="0"/>
              <a:t>Problems </a:t>
            </a:r>
            <a:r>
              <a:rPr lang="en-US" sz="3600" dirty="0"/>
              <a:t>&amp; </a:t>
            </a:r>
            <a:r>
              <a:rPr lang="en-US" sz="3600" dirty="0" smtClean="0"/>
              <a:t>Solutions</a:t>
            </a:r>
            <a:endParaRPr sz="3600" dirty="0"/>
          </a:p>
        </p:txBody>
      </p:sp>
      <p:sp>
        <p:nvSpPr>
          <p:cNvPr id="3" name="Content Placeholder 2"/>
          <p:cNvSpPr>
            <a:spLocks noGrp="1"/>
          </p:cNvSpPr>
          <p:nvPr>
            <p:ph idx="1"/>
          </p:nvPr>
        </p:nvSpPr>
        <p:spPr/>
        <p:txBody>
          <a:bodyPr>
            <a:normAutofit/>
          </a:bodyPr>
          <a:lstStyle/>
          <a:p>
            <a:pPr marL="0" indent="0" algn="ctr">
              <a:buNone/>
            </a:pPr>
            <a:r>
              <a:rPr lang="en-US" dirty="0" smtClean="0"/>
              <a:t>Summary</a:t>
            </a: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683696142"/>
              </p:ext>
            </p:extLst>
          </p:nvPr>
        </p:nvGraphicFramePr>
        <p:xfrm>
          <a:off x="1117599" y="2641598"/>
          <a:ext cx="6981372" cy="3182823"/>
        </p:xfrm>
        <a:graphic>
          <a:graphicData uri="http://schemas.openxmlformats.org/drawingml/2006/table">
            <a:tbl>
              <a:tblPr firstRow="1" bandRow="1">
                <a:tableStyleId>{5C22544A-7EE6-4342-B048-85BDC9FD1C3A}</a:tableStyleId>
              </a:tblPr>
              <a:tblGrid>
                <a:gridCol w="2327124">
                  <a:extLst>
                    <a:ext uri="{9D8B030D-6E8A-4147-A177-3AD203B41FA5}">
                      <a16:colId xmlns:a16="http://schemas.microsoft.com/office/drawing/2014/main" val="2547242382"/>
                    </a:ext>
                  </a:extLst>
                </a:gridCol>
                <a:gridCol w="2327124">
                  <a:extLst>
                    <a:ext uri="{9D8B030D-6E8A-4147-A177-3AD203B41FA5}">
                      <a16:colId xmlns:a16="http://schemas.microsoft.com/office/drawing/2014/main" val="3488709834"/>
                    </a:ext>
                  </a:extLst>
                </a:gridCol>
                <a:gridCol w="2327124">
                  <a:extLst>
                    <a:ext uri="{9D8B030D-6E8A-4147-A177-3AD203B41FA5}">
                      <a16:colId xmlns:a16="http://schemas.microsoft.com/office/drawing/2014/main" val="231120879"/>
                    </a:ext>
                  </a:extLst>
                </a:gridCol>
              </a:tblGrid>
              <a:tr h="390404">
                <a:tc>
                  <a:txBody>
                    <a:bodyPr/>
                    <a:lstStyle/>
                    <a:p>
                      <a:r>
                        <a:rPr lang="en-US" dirty="0" smtClean="0">
                          <a:solidFill>
                            <a:sysClr val="windowText" lastClr="000000"/>
                          </a:solidFill>
                        </a:rPr>
                        <a:t>Problem</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ysClr val="windowText" lastClr="000000"/>
                          </a:solidFill>
                        </a:rPr>
                        <a:t>Possible Cause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ysClr val="windowText" lastClr="000000"/>
                          </a:solidFill>
                        </a:rPr>
                        <a:t>Solution</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9752589"/>
                  </a:ext>
                </a:extLst>
              </a:tr>
              <a:tr h="610526">
                <a:tc>
                  <a:txBody>
                    <a:bodyPr/>
                    <a:lstStyle/>
                    <a:p>
                      <a:r>
                        <a:rPr lang="en-US" b="1" dirty="0" smtClean="0"/>
                        <a:t>Slow pressure build-up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Compressor failure, leaks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Check belts, hoses, repair leaks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1819908"/>
                  </a:ext>
                </a:extLst>
              </a:tr>
              <a:tr h="610526">
                <a:tc>
                  <a:txBody>
                    <a:bodyPr/>
                    <a:lstStyle/>
                    <a:p>
                      <a:r>
                        <a:rPr lang="en-US" b="1" dirty="0" smtClean="0"/>
                        <a:t>Air leaks (hissing sound)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Cracked hoses, loose fittings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Tighten or replace parts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7731667"/>
                  </a:ext>
                </a:extLst>
              </a:tr>
              <a:tr h="872179">
                <a:tc>
                  <a:txBody>
                    <a:bodyPr/>
                    <a:lstStyle/>
                    <a:p>
                      <a:r>
                        <a:rPr lang="en-US" b="1" dirty="0" smtClean="0"/>
                        <a:t>Brakes not releasing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Frozen brake chamber, stuck valve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Inspect &amp; replace faulty parts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2325928"/>
                  </a:ext>
                </a:extLst>
              </a:tr>
              <a:tr h="610526">
                <a:tc>
                  <a:txBody>
                    <a:bodyPr/>
                    <a:lstStyle/>
                    <a:p>
                      <a:r>
                        <a:rPr lang="en-US" b="1" dirty="0" smtClean="0"/>
                        <a:t>Excessive brake wear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Misadjusted slack adjusters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Adjust or replace   </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3766345"/>
                  </a:ext>
                </a:extLst>
              </a:tr>
            </a:tbl>
          </a:graphicData>
        </a:graphic>
      </p:graphicFrame>
    </p:spTree>
    <p:extLst>
      <p:ext uri="{BB962C8B-B14F-4D97-AF65-F5344CB8AC3E}">
        <p14:creationId xmlns:p14="http://schemas.microsoft.com/office/powerpoint/2010/main" val="1625304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Quiz</a:t>
            </a:r>
            <a:endParaRPr sz="36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 </a:t>
            </a:r>
            <a:r>
              <a:rPr lang="en-US" dirty="0" smtClean="0"/>
              <a:t>How </a:t>
            </a:r>
            <a:r>
              <a:rPr lang="en-US" dirty="0"/>
              <a:t>often should you drain air tanks</a:t>
            </a:r>
            <a:r>
              <a:rPr lang="en-US" dirty="0" smtClean="0"/>
              <a:t>?</a:t>
            </a:r>
            <a:endParaRPr lang="en-US" dirty="0"/>
          </a:p>
          <a:p>
            <a:pPr marL="0" indent="0">
              <a:buNone/>
            </a:pPr>
            <a:r>
              <a:rPr lang="en-US" dirty="0"/>
              <a:t>A) Weekly  </a:t>
            </a:r>
          </a:p>
          <a:p>
            <a:pPr marL="0" indent="0">
              <a:buNone/>
            </a:pPr>
            <a:r>
              <a:rPr lang="en-US" dirty="0"/>
              <a:t>B) Only in winter  </a:t>
            </a:r>
          </a:p>
          <a:p>
            <a:pPr marL="0" indent="0">
              <a:buNone/>
            </a:pPr>
            <a:r>
              <a:rPr lang="en-US" dirty="0"/>
              <a:t>C) </a:t>
            </a:r>
            <a:r>
              <a:rPr lang="en-US" dirty="0" smtClean="0"/>
              <a:t>After </a:t>
            </a:r>
            <a:r>
              <a:rPr lang="en-US" dirty="0"/>
              <a:t>every </a:t>
            </a:r>
            <a:r>
              <a:rPr lang="en-US" dirty="0" smtClean="0"/>
              <a:t>shift </a:t>
            </a:r>
            <a:r>
              <a:rPr lang="en-US" dirty="0"/>
              <a:t>✅  </a:t>
            </a:r>
          </a:p>
          <a:p>
            <a:pPr marL="0" indent="0">
              <a:buNone/>
            </a:pPr>
            <a:r>
              <a:rPr lang="en-US" dirty="0"/>
              <a:t> </a:t>
            </a:r>
          </a:p>
          <a:p>
            <a:pPr marL="0" indent="0">
              <a:buNone/>
            </a:pPr>
            <a:r>
              <a:rPr lang="en-US" dirty="0"/>
              <a:t>❓ </a:t>
            </a:r>
            <a:r>
              <a:rPr lang="en-US" dirty="0" smtClean="0"/>
              <a:t>What </a:t>
            </a:r>
            <a:r>
              <a:rPr lang="en-US" dirty="0"/>
              <a:t>does a hissing sound usually indicate</a:t>
            </a:r>
            <a:r>
              <a:rPr lang="en-US" dirty="0" smtClean="0"/>
              <a:t>?</a:t>
            </a:r>
            <a:endParaRPr lang="en-US" dirty="0"/>
          </a:p>
          <a:p>
            <a:pPr marL="0" indent="0">
              <a:buNone/>
            </a:pPr>
            <a:r>
              <a:rPr lang="en-US" dirty="0"/>
              <a:t>A) Normal operation  </a:t>
            </a:r>
          </a:p>
          <a:p>
            <a:pPr marL="0" indent="0">
              <a:buNone/>
            </a:pPr>
            <a:r>
              <a:rPr lang="en-US" dirty="0"/>
              <a:t>B) </a:t>
            </a:r>
            <a:r>
              <a:rPr lang="en-US" dirty="0" smtClean="0"/>
              <a:t>An </a:t>
            </a:r>
            <a:r>
              <a:rPr lang="en-US" dirty="0"/>
              <a:t>air </a:t>
            </a:r>
            <a:r>
              <a:rPr lang="en-US" dirty="0" smtClean="0"/>
              <a:t>leak</a:t>
            </a:r>
            <a:r>
              <a:rPr lang="en-US" dirty="0"/>
              <a:t> </a:t>
            </a:r>
            <a:r>
              <a:rPr lang="en-US" dirty="0" smtClean="0"/>
              <a:t>✅  </a:t>
            </a:r>
            <a:endParaRPr lang="en-US" dirty="0"/>
          </a:p>
          <a:p>
            <a:pPr marL="0" indent="0">
              <a:buNone/>
            </a:pPr>
            <a:r>
              <a:rPr lang="en-US" dirty="0"/>
              <a:t>C) High fuel efficiency  </a:t>
            </a:r>
          </a:p>
          <a:p>
            <a:pPr marL="0" indent="0">
              <a:buNone/>
            </a:pPr>
            <a:r>
              <a:rPr lang="en-US" dirty="0"/>
              <a:t> </a:t>
            </a:r>
          </a:p>
          <a:p>
            <a:pPr marL="0" indent="0">
              <a:buNone/>
            </a:pPr>
            <a:r>
              <a:rPr lang="en-US" dirty="0"/>
              <a:t>❓ </a:t>
            </a:r>
            <a:r>
              <a:rPr lang="en-US" dirty="0" smtClean="0"/>
              <a:t>How </a:t>
            </a:r>
            <a:r>
              <a:rPr lang="en-US" dirty="0"/>
              <a:t>much should slack adjusters move when pulled</a:t>
            </a:r>
            <a:r>
              <a:rPr lang="en-US" dirty="0" smtClean="0"/>
              <a:t>? </a:t>
            </a:r>
            <a:endParaRPr lang="en-US" dirty="0"/>
          </a:p>
          <a:p>
            <a:pPr marL="0" indent="0">
              <a:buNone/>
            </a:pPr>
            <a:r>
              <a:rPr lang="en-US" dirty="0"/>
              <a:t>A) </a:t>
            </a:r>
            <a:r>
              <a:rPr lang="en-US" dirty="0" smtClean="0"/>
              <a:t>Less </a:t>
            </a:r>
            <a:r>
              <a:rPr lang="en-US" dirty="0"/>
              <a:t>than 1 </a:t>
            </a:r>
            <a:r>
              <a:rPr lang="en-US" dirty="0" smtClean="0"/>
              <a:t>inch </a:t>
            </a:r>
            <a:r>
              <a:rPr lang="en-US" dirty="0"/>
              <a:t>✅  </a:t>
            </a:r>
          </a:p>
          <a:p>
            <a:pPr marL="0" indent="0">
              <a:buNone/>
            </a:pPr>
            <a:r>
              <a:rPr lang="en-US" dirty="0"/>
              <a:t>B) 3 inches  </a:t>
            </a:r>
          </a:p>
          <a:p>
            <a:pPr marL="0" indent="0">
              <a:buNone/>
            </a:pPr>
            <a:r>
              <a:rPr lang="en-US" dirty="0"/>
              <a:t>C) Doesn’t matter  </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4005249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Emergency Braking &amp; </a:t>
            </a:r>
            <a:r>
              <a:rPr lang="en-US" sz="3600" dirty="0" smtClean="0"/>
              <a:t>Stopping</a:t>
            </a:r>
            <a:r>
              <a:rPr lang="en-US" sz="3600" dirty="0"/>
              <a:t> </a:t>
            </a:r>
            <a:r>
              <a:rPr lang="en-US" sz="3600" dirty="0" smtClean="0"/>
              <a:t>Distance</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Each vehicle has unique needs. Bus drivers, for example, must brake smoothly to avoid throwing passengers around. Forklift operators? Never park without engaging the spring brake—it’s a safety </a:t>
            </a:r>
            <a:r>
              <a:rPr lang="en-US" dirty="0" smtClean="0"/>
              <a:t>must!</a:t>
            </a:r>
          </a:p>
          <a:p>
            <a:pPr marL="0" indent="0">
              <a:buNone/>
            </a:pPr>
            <a:endParaRPr lang="en-US" dirty="0"/>
          </a:p>
          <a:p>
            <a:pPr marL="0" indent="0">
              <a:buNone/>
            </a:pPr>
            <a:r>
              <a:rPr lang="en-US" b="1" dirty="0" smtClean="0"/>
              <a:t>Key Points:</a:t>
            </a:r>
            <a:endParaRPr lang="en-US" b="1" dirty="0"/>
          </a:p>
          <a:p>
            <a:r>
              <a:rPr lang="en-US" dirty="0" smtClean="0"/>
              <a:t>Air </a:t>
            </a:r>
            <a:r>
              <a:rPr lang="en-US" dirty="0"/>
              <a:t>brakes take longer to </a:t>
            </a:r>
            <a:r>
              <a:rPr lang="en-US" dirty="0" smtClean="0"/>
              <a:t>stop </a:t>
            </a:r>
            <a:r>
              <a:rPr lang="en-US" dirty="0"/>
              <a:t>than hydraulic brakes.  </a:t>
            </a:r>
          </a:p>
          <a:p>
            <a:r>
              <a:rPr lang="en-US" dirty="0" smtClean="0"/>
              <a:t>Stopping </a:t>
            </a:r>
            <a:r>
              <a:rPr lang="en-US" dirty="0"/>
              <a:t>distance </a:t>
            </a:r>
            <a:r>
              <a:rPr lang="en-US" dirty="0" smtClean="0"/>
              <a:t>increases </a:t>
            </a:r>
            <a:r>
              <a:rPr lang="en-US" dirty="0"/>
              <a:t>with speed, weight, and road conditions.  </a:t>
            </a:r>
          </a:p>
          <a:p>
            <a:r>
              <a:rPr lang="en-US" dirty="0" smtClean="0"/>
              <a:t>Use </a:t>
            </a:r>
            <a:r>
              <a:rPr lang="en-US" dirty="0"/>
              <a:t>controlled </a:t>
            </a:r>
            <a:r>
              <a:rPr lang="en-US" dirty="0" smtClean="0"/>
              <a:t>braking</a:t>
            </a:r>
            <a:r>
              <a:rPr lang="en-US" dirty="0"/>
              <a:t> </a:t>
            </a:r>
            <a:r>
              <a:rPr lang="en-US" dirty="0" smtClean="0"/>
              <a:t>(avoid </a:t>
            </a:r>
            <a:r>
              <a:rPr lang="en-US" dirty="0"/>
              <a:t>locking wheels).  </a:t>
            </a:r>
          </a:p>
          <a:p>
            <a:r>
              <a:rPr lang="en-US" dirty="0" smtClean="0"/>
              <a:t>If </a:t>
            </a:r>
            <a:r>
              <a:rPr lang="en-US" dirty="0"/>
              <a:t>brakes </a:t>
            </a:r>
            <a:r>
              <a:rPr lang="en-US" dirty="0" smtClean="0"/>
              <a:t>fail, </a:t>
            </a:r>
            <a:r>
              <a:rPr lang="en-US" dirty="0"/>
              <a:t>use the emergency (spring) brake or downshift. </a:t>
            </a:r>
            <a:endParaRPr lang="en-US" dirty="0" smtClean="0"/>
          </a:p>
          <a:p>
            <a:pPr marL="0" indent="0">
              <a:buNone/>
            </a:pPr>
            <a:r>
              <a:rPr lang="en-US" dirty="0" smtClean="0"/>
              <a:t> </a:t>
            </a:r>
          </a:p>
          <a:p>
            <a:endParaRPr lang="en-US" dirty="0"/>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0" y="2525486"/>
            <a:ext cx="2365829" cy="2467428"/>
          </a:xfrm>
        </p:spPr>
        <p:txBody>
          <a:bodyPr>
            <a:normAutofit/>
          </a:bodyPr>
          <a:lstStyle/>
          <a:p>
            <a:r>
              <a:rPr lang="en-US" sz="2800" dirty="0" smtClean="0"/>
              <a:t>Table Of Contents</a:t>
            </a:r>
            <a:endParaRPr sz="2800" dirty="0"/>
          </a:p>
        </p:txBody>
      </p:sp>
      <p:sp>
        <p:nvSpPr>
          <p:cNvPr id="3" name="Content Placeholder 2"/>
          <p:cNvSpPr>
            <a:spLocks noGrp="1"/>
          </p:cNvSpPr>
          <p:nvPr>
            <p:ph idx="1"/>
          </p:nvPr>
        </p:nvSpPr>
        <p:spPr>
          <a:xfrm>
            <a:off x="5225142" y="1600200"/>
            <a:ext cx="3461657" cy="4525963"/>
          </a:xfrm>
        </p:spPr>
        <p:txBody>
          <a:bodyPr>
            <a:normAutofit fontScale="92500"/>
          </a:bodyPr>
          <a:lstStyle/>
          <a:p>
            <a:pPr marL="0" indent="0">
              <a:buNone/>
            </a:pPr>
            <a:r>
              <a:rPr lang="en-US" sz="2800" dirty="0" smtClean="0"/>
              <a:t>1. Introduction </a:t>
            </a:r>
            <a:r>
              <a:rPr lang="en-US" sz="2800" dirty="0"/>
              <a:t>to Air </a:t>
            </a:r>
            <a:r>
              <a:rPr lang="en-US" sz="2800" dirty="0" smtClean="0"/>
              <a:t>Brakes</a:t>
            </a:r>
          </a:p>
          <a:p>
            <a:pPr marL="0" indent="0">
              <a:buNone/>
            </a:pPr>
            <a:r>
              <a:rPr lang="en-US" sz="2800" dirty="0" smtClean="0"/>
              <a:t>2. Components </a:t>
            </a:r>
            <a:r>
              <a:rPr lang="en-US" sz="2800" dirty="0"/>
              <a:t>of Air </a:t>
            </a:r>
            <a:r>
              <a:rPr lang="en-US" sz="2800" dirty="0" smtClean="0"/>
              <a:t>Brakes</a:t>
            </a:r>
          </a:p>
          <a:p>
            <a:pPr marL="0" indent="0">
              <a:buNone/>
            </a:pPr>
            <a:r>
              <a:rPr lang="en-US" sz="2800" dirty="0" smtClean="0"/>
              <a:t>3. How </a:t>
            </a:r>
            <a:r>
              <a:rPr lang="en-US" sz="2800" dirty="0"/>
              <a:t>Air Brakes </a:t>
            </a:r>
            <a:r>
              <a:rPr lang="en-US" sz="2800" dirty="0" smtClean="0"/>
              <a:t>Work</a:t>
            </a:r>
          </a:p>
          <a:p>
            <a:pPr marL="0" indent="0">
              <a:buNone/>
            </a:pPr>
            <a:r>
              <a:rPr lang="en-US" sz="2800" dirty="0" smtClean="0"/>
              <a:t>4. Pre-Trip Inspection</a:t>
            </a:r>
          </a:p>
          <a:p>
            <a:pPr marL="0" indent="0">
              <a:buNone/>
            </a:pPr>
            <a:r>
              <a:rPr lang="en-US" sz="2800" dirty="0" smtClean="0"/>
              <a:t>5. Post –Trip Inspection</a:t>
            </a:r>
          </a:p>
          <a:p>
            <a:pPr marL="0" indent="0">
              <a:buNone/>
            </a:pPr>
            <a:r>
              <a:rPr lang="en-US" sz="2800" dirty="0"/>
              <a:t>6</a:t>
            </a:r>
            <a:r>
              <a:rPr lang="en-US" sz="2800" dirty="0" smtClean="0"/>
              <a:t>. Emergency </a:t>
            </a:r>
            <a:r>
              <a:rPr lang="en-US" sz="2800" dirty="0"/>
              <a:t>Procedures</a:t>
            </a:r>
            <a:endParaRPr lang="en-US" sz="2800" dirty="0" smtClean="0"/>
          </a:p>
          <a:p>
            <a:pPr marL="514350" indent="-514350">
              <a:buAutoNum type="arabicPeriod"/>
            </a:pPr>
            <a:endParaRPr sz="2800"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181972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Emergency Braking &amp; </a:t>
            </a:r>
            <a:r>
              <a:rPr lang="en-US" sz="3600" dirty="0" smtClean="0"/>
              <a:t>Stopping</a:t>
            </a:r>
            <a:r>
              <a:rPr lang="en-US" sz="3600" dirty="0"/>
              <a:t> </a:t>
            </a:r>
            <a:r>
              <a:rPr lang="en-US" sz="3600" dirty="0" smtClean="0"/>
              <a:t>Distance</a:t>
            </a:r>
            <a:endParaRPr sz="3600"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If </a:t>
            </a:r>
            <a:r>
              <a:rPr lang="en-US" dirty="0"/>
              <a:t>your brakes fail, don’t panic! Pumping the pedal might rebuild enough pressure to stop. If not, the spring brakes will kick in—but they’re a last resort, so use them </a:t>
            </a:r>
            <a:r>
              <a:rPr lang="en-US" dirty="0" smtClean="0"/>
              <a:t>wisely.</a:t>
            </a:r>
          </a:p>
          <a:p>
            <a:pPr marL="0" indent="0">
              <a:buNone/>
            </a:pPr>
            <a:endParaRPr lang="en-US" dirty="0"/>
          </a:p>
          <a:p>
            <a:pPr marL="0" indent="0">
              <a:buNone/>
            </a:pPr>
            <a:r>
              <a:rPr lang="en-US" dirty="0" smtClean="0"/>
              <a:t> </a:t>
            </a:r>
            <a:endParaRPr lang="en-US" b="1" dirty="0" smtClean="0"/>
          </a:p>
          <a:p>
            <a:pPr marL="0" indent="0">
              <a:buNone/>
            </a:pPr>
            <a:r>
              <a:rPr lang="en-US" b="1" dirty="0"/>
              <a:t>Emergency Procedures for Air Brake </a:t>
            </a:r>
            <a:r>
              <a:rPr lang="en-US" b="1" dirty="0" smtClean="0"/>
              <a:t>Failure  </a:t>
            </a:r>
            <a:endParaRPr lang="en-US" b="1" dirty="0"/>
          </a:p>
          <a:p>
            <a:pPr marL="0" indent="0">
              <a:buNone/>
            </a:pPr>
            <a:r>
              <a:rPr lang="en-US" dirty="0" smtClean="0"/>
              <a:t>1</a:t>
            </a:r>
            <a:r>
              <a:rPr lang="en-US" dirty="0"/>
              <a:t>. </a:t>
            </a:r>
            <a:r>
              <a:rPr lang="en-US" dirty="0" smtClean="0"/>
              <a:t>Pump </a:t>
            </a:r>
            <a:r>
              <a:rPr lang="en-US" dirty="0"/>
              <a:t>the Brake </a:t>
            </a:r>
            <a:r>
              <a:rPr lang="en-US" dirty="0" smtClean="0"/>
              <a:t>Pedal </a:t>
            </a:r>
            <a:r>
              <a:rPr lang="en-US" dirty="0"/>
              <a:t>– May rebuild air pressure.  </a:t>
            </a:r>
          </a:p>
          <a:p>
            <a:pPr marL="0" indent="0">
              <a:buNone/>
            </a:pPr>
            <a:r>
              <a:rPr lang="en-US" dirty="0"/>
              <a:t>2. </a:t>
            </a:r>
            <a:r>
              <a:rPr lang="en-US" dirty="0" smtClean="0"/>
              <a:t>Use </a:t>
            </a:r>
            <a:r>
              <a:rPr lang="en-US" dirty="0"/>
              <a:t>Spring Brakes (Emergency Brake</a:t>
            </a:r>
            <a:r>
              <a:rPr lang="en-US" dirty="0" smtClean="0"/>
              <a:t>) </a:t>
            </a:r>
            <a:r>
              <a:rPr lang="en-US" dirty="0"/>
              <a:t>– Activates automatically if pressure drops too low.  </a:t>
            </a:r>
          </a:p>
          <a:p>
            <a:pPr marL="0" indent="0">
              <a:buNone/>
            </a:pPr>
            <a:r>
              <a:rPr lang="en-US" dirty="0"/>
              <a:t>3. </a:t>
            </a:r>
            <a:r>
              <a:rPr lang="en-US" dirty="0" smtClean="0"/>
              <a:t>Downshift </a:t>
            </a:r>
            <a:r>
              <a:rPr lang="en-US" dirty="0"/>
              <a:t>(Manual Transmission</a:t>
            </a:r>
            <a:r>
              <a:rPr lang="en-US" dirty="0" smtClean="0"/>
              <a:t>) </a:t>
            </a:r>
            <a:r>
              <a:rPr lang="en-US" dirty="0"/>
              <a:t>– Engine braking helps slow the vehicle.  </a:t>
            </a:r>
          </a:p>
          <a:p>
            <a:pPr marL="0" indent="0">
              <a:buNone/>
            </a:pPr>
            <a:r>
              <a:rPr lang="en-US" dirty="0"/>
              <a:t>4. </a:t>
            </a:r>
            <a:r>
              <a:rPr lang="en-US" dirty="0" smtClean="0"/>
              <a:t>Find </a:t>
            </a:r>
            <a:r>
              <a:rPr lang="en-US" dirty="0"/>
              <a:t>a Safe Escape </a:t>
            </a:r>
            <a:r>
              <a:rPr lang="en-US" dirty="0" smtClean="0"/>
              <a:t>Path </a:t>
            </a:r>
            <a:r>
              <a:rPr lang="en-US" dirty="0"/>
              <a:t>– Avoid steep hills if brakes fail.  </a:t>
            </a:r>
          </a:p>
          <a:p>
            <a:endParaRPr lang="en-US" dirty="0"/>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4266034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t>Emergency Braking &amp; </a:t>
            </a:r>
            <a:r>
              <a:rPr lang="en-US" sz="3600" dirty="0" smtClean="0"/>
              <a:t>Stopping Distance</a:t>
            </a:r>
            <a:endParaRPr sz="3600" dirty="0"/>
          </a:p>
        </p:txBody>
      </p:sp>
      <p:sp>
        <p:nvSpPr>
          <p:cNvPr id="3" name="Content Placeholder 2"/>
          <p:cNvSpPr>
            <a:spLocks noGrp="1"/>
          </p:cNvSpPr>
          <p:nvPr>
            <p:ph idx="1"/>
          </p:nvPr>
        </p:nvSpPr>
        <p:spPr/>
        <p:txBody>
          <a:bodyPr>
            <a:normAutofit fontScale="47500" lnSpcReduction="20000"/>
          </a:bodyPr>
          <a:lstStyle/>
          <a:p>
            <a:pPr marL="0" indent="0">
              <a:buNone/>
            </a:pPr>
            <a:r>
              <a:rPr lang="en-US" sz="4200" b="1" dirty="0"/>
              <a:t>Special Tips for Different </a:t>
            </a:r>
            <a:r>
              <a:rPr lang="en-US" sz="4200" b="1" dirty="0" smtClean="0"/>
              <a:t>Drivers</a:t>
            </a:r>
            <a:endParaRPr lang="en-US" sz="4200" b="1" dirty="0"/>
          </a:p>
          <a:p>
            <a:pPr marL="0" indent="0">
              <a:buNone/>
            </a:pPr>
            <a:r>
              <a:rPr lang="en-US" dirty="0"/>
              <a:t> </a:t>
            </a:r>
          </a:p>
          <a:p>
            <a:pPr marL="0" indent="0">
              <a:buNone/>
            </a:pPr>
            <a:r>
              <a:rPr lang="en-US" sz="3800" b="1" dirty="0" smtClean="0"/>
              <a:t>🚗 </a:t>
            </a:r>
            <a:r>
              <a:rPr lang="en-US" sz="3800" b="1" dirty="0"/>
              <a:t>Car Drivers (Rare Air Brake Systems</a:t>
            </a:r>
            <a:r>
              <a:rPr lang="en-US" sz="3800" b="1" dirty="0" smtClean="0"/>
              <a:t>)</a:t>
            </a:r>
            <a:endParaRPr lang="en-US" sz="3800" b="1" dirty="0"/>
          </a:p>
          <a:p>
            <a:pPr marL="0" indent="0">
              <a:buNone/>
            </a:pPr>
            <a:r>
              <a:rPr lang="en-US" dirty="0"/>
              <a:t>- Some high-end cars use air-assisted brakes.  </a:t>
            </a:r>
          </a:p>
          <a:p>
            <a:pPr marL="0" indent="0">
              <a:buNone/>
            </a:pPr>
            <a:r>
              <a:rPr lang="en-US" dirty="0"/>
              <a:t>- If your car has air brakes, </a:t>
            </a:r>
            <a:r>
              <a:rPr lang="en-US" dirty="0" smtClean="0"/>
              <a:t>check </a:t>
            </a:r>
            <a:r>
              <a:rPr lang="en-US" dirty="0"/>
              <a:t>pressure </a:t>
            </a:r>
            <a:r>
              <a:rPr lang="en-US" dirty="0" smtClean="0"/>
              <a:t>regularly.  </a:t>
            </a:r>
            <a:endParaRPr lang="en-US" dirty="0"/>
          </a:p>
          <a:p>
            <a:pPr marL="0" indent="0">
              <a:buNone/>
            </a:pPr>
            <a:endParaRPr lang="en-US" dirty="0"/>
          </a:p>
          <a:p>
            <a:pPr marL="0" indent="0">
              <a:buNone/>
            </a:pPr>
            <a:r>
              <a:rPr lang="en-US" sz="3800" b="1" dirty="0" smtClean="0"/>
              <a:t>🚛 </a:t>
            </a:r>
            <a:r>
              <a:rPr lang="en-US" sz="3800" b="1" dirty="0"/>
              <a:t>Truck &amp; Trailer </a:t>
            </a:r>
            <a:r>
              <a:rPr lang="en-US" sz="3800" b="1" dirty="0" smtClean="0"/>
              <a:t>Drivers</a:t>
            </a:r>
            <a:endParaRPr lang="en-US" sz="3800" b="1" dirty="0"/>
          </a:p>
          <a:p>
            <a:pPr marL="0" indent="0">
              <a:buNone/>
            </a:pPr>
            <a:r>
              <a:rPr lang="en-US" dirty="0"/>
              <a:t>- </a:t>
            </a:r>
            <a:r>
              <a:rPr lang="en-US" dirty="0" smtClean="0"/>
              <a:t>Never </a:t>
            </a:r>
            <a:r>
              <a:rPr lang="en-US" dirty="0"/>
              <a:t>ignore the low-air warning</a:t>
            </a:r>
            <a:r>
              <a:rPr lang="en-US" dirty="0" smtClean="0"/>
              <a:t>!  </a:t>
            </a:r>
            <a:endParaRPr lang="en-US" dirty="0"/>
          </a:p>
          <a:p>
            <a:pPr marL="0" indent="0">
              <a:buNone/>
            </a:pPr>
            <a:r>
              <a:rPr lang="en-US" dirty="0"/>
              <a:t>- </a:t>
            </a:r>
            <a:r>
              <a:rPr lang="en-US" dirty="0" smtClean="0"/>
              <a:t>Double-check </a:t>
            </a:r>
            <a:r>
              <a:rPr lang="en-US" dirty="0"/>
              <a:t>trailer brake connections</a:t>
            </a:r>
            <a:r>
              <a:rPr lang="en-US" dirty="0" smtClean="0"/>
              <a:t>.  </a:t>
            </a:r>
            <a:endParaRPr lang="en-US" dirty="0"/>
          </a:p>
          <a:p>
            <a:pPr marL="0" indent="0">
              <a:buNone/>
            </a:pPr>
            <a:r>
              <a:rPr lang="en-US" dirty="0"/>
              <a:t> </a:t>
            </a:r>
          </a:p>
          <a:p>
            <a:pPr marL="0" indent="0">
              <a:buNone/>
            </a:pPr>
            <a:r>
              <a:rPr lang="en-US" sz="3800" b="1" dirty="0" smtClean="0"/>
              <a:t>🚌 </a:t>
            </a:r>
            <a:r>
              <a:rPr lang="en-US" sz="3800" b="1" dirty="0"/>
              <a:t>School Bus &amp; BRT </a:t>
            </a:r>
            <a:r>
              <a:rPr lang="en-US" sz="3800" b="1" dirty="0" smtClean="0"/>
              <a:t>Drivers</a:t>
            </a:r>
            <a:endParaRPr lang="en-US" sz="3800" b="1" dirty="0"/>
          </a:p>
          <a:p>
            <a:pPr marL="0" indent="0">
              <a:buNone/>
            </a:pPr>
            <a:r>
              <a:rPr lang="en-US" dirty="0"/>
              <a:t>- </a:t>
            </a:r>
            <a:r>
              <a:rPr lang="en-US" dirty="0" smtClean="0"/>
              <a:t>Brake gently—passengers </a:t>
            </a:r>
            <a:r>
              <a:rPr lang="en-US" dirty="0"/>
              <a:t>can fall.  </a:t>
            </a:r>
          </a:p>
          <a:p>
            <a:pPr marL="0" indent="0">
              <a:buNone/>
            </a:pPr>
            <a:r>
              <a:rPr lang="en-US" dirty="0"/>
              <a:t>- </a:t>
            </a:r>
            <a:r>
              <a:rPr lang="en-US" dirty="0" smtClean="0"/>
              <a:t>Test </a:t>
            </a:r>
            <a:r>
              <a:rPr lang="en-US" dirty="0"/>
              <a:t>brakes at low speed first</a:t>
            </a:r>
            <a:r>
              <a:rPr lang="en-US" dirty="0" smtClean="0"/>
              <a:t>.  </a:t>
            </a:r>
            <a:endParaRPr lang="en-US" dirty="0"/>
          </a:p>
          <a:p>
            <a:pPr marL="0" indent="0">
              <a:buNone/>
            </a:pPr>
            <a:endParaRPr lang="en-US" dirty="0"/>
          </a:p>
          <a:p>
            <a:pPr marL="0" indent="0">
              <a:buNone/>
            </a:pPr>
            <a:r>
              <a:rPr lang="en-US" sz="3800" b="1" dirty="0" smtClean="0"/>
              <a:t>⚡ </a:t>
            </a:r>
            <a:r>
              <a:rPr lang="en-US" sz="3800" b="1" dirty="0"/>
              <a:t>Forklift </a:t>
            </a:r>
            <a:r>
              <a:rPr lang="en-US" sz="3800" b="1" dirty="0" smtClean="0"/>
              <a:t>Operators  </a:t>
            </a:r>
          </a:p>
          <a:p>
            <a:pPr marL="0" indent="0">
              <a:buNone/>
            </a:pPr>
            <a:r>
              <a:rPr lang="en-US" dirty="0" smtClean="0"/>
              <a:t>- Watch </a:t>
            </a:r>
            <a:r>
              <a:rPr lang="en-US" dirty="0"/>
              <a:t>for air </a:t>
            </a:r>
            <a:r>
              <a:rPr lang="en-US" dirty="0" smtClean="0"/>
              <a:t>leaks </a:t>
            </a:r>
            <a:r>
              <a:rPr lang="en-US" dirty="0"/>
              <a:t>(common in dusty environments).  </a:t>
            </a:r>
          </a:p>
          <a:p>
            <a:pPr marL="0" indent="0">
              <a:buNone/>
            </a:pPr>
            <a:r>
              <a:rPr lang="en-US" dirty="0"/>
              <a:t>- </a:t>
            </a:r>
            <a:r>
              <a:rPr lang="en-US" dirty="0" smtClean="0"/>
              <a:t>Park </a:t>
            </a:r>
            <a:r>
              <a:rPr lang="en-US" dirty="0"/>
              <a:t>with spring brake engaged</a:t>
            </a:r>
            <a:r>
              <a:rPr lang="en-US" dirty="0" smtClean="0"/>
              <a:t>.</a:t>
            </a:r>
            <a:endParaRPr lang="en-US"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115083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Quiz</a:t>
            </a:r>
            <a:endParaRPr sz="3600" dirty="0"/>
          </a:p>
        </p:txBody>
      </p:sp>
      <p:sp>
        <p:nvSpPr>
          <p:cNvPr id="3" name="Content Placeholder 2"/>
          <p:cNvSpPr>
            <a:spLocks noGrp="1"/>
          </p:cNvSpPr>
          <p:nvPr>
            <p:ph idx="1"/>
          </p:nvPr>
        </p:nvSpPr>
        <p:spPr>
          <a:xfrm>
            <a:off x="457200" y="1600200"/>
            <a:ext cx="8229600" cy="4800600"/>
          </a:xfrm>
        </p:spPr>
        <p:txBody>
          <a:bodyPr>
            <a:noAutofit/>
          </a:bodyPr>
          <a:lstStyle/>
          <a:p>
            <a:pPr marL="0" indent="0">
              <a:buNone/>
            </a:pPr>
            <a:r>
              <a:rPr lang="en-US" sz="1800" dirty="0" smtClean="0"/>
              <a:t>❓ Why </a:t>
            </a:r>
            <a:r>
              <a:rPr lang="en-US" sz="1800" dirty="0"/>
              <a:t>should bus drivers avoid sudden braking</a:t>
            </a:r>
            <a:r>
              <a:rPr lang="en-US" sz="1800" dirty="0" smtClean="0"/>
              <a:t>?  </a:t>
            </a:r>
          </a:p>
          <a:p>
            <a:pPr marL="0" indent="0">
              <a:buNone/>
            </a:pPr>
            <a:endParaRPr lang="en-US" sz="1800" dirty="0"/>
          </a:p>
          <a:p>
            <a:pPr marL="0" indent="0">
              <a:buNone/>
            </a:pPr>
            <a:r>
              <a:rPr lang="en-US" sz="1800" dirty="0"/>
              <a:t>A) To save fuel  </a:t>
            </a:r>
          </a:p>
          <a:p>
            <a:pPr marL="0" indent="0">
              <a:buNone/>
            </a:pPr>
            <a:r>
              <a:rPr lang="en-US" sz="1800" dirty="0"/>
              <a:t>B) To prevent passenger injuries ✅  </a:t>
            </a:r>
          </a:p>
          <a:p>
            <a:pPr marL="0" indent="0">
              <a:buNone/>
            </a:pPr>
            <a:r>
              <a:rPr lang="en-US" sz="1800" dirty="0"/>
              <a:t>C) To reduce air compressor wear  </a:t>
            </a:r>
            <a:endParaRPr lang="en-US" sz="1800" dirty="0" smtClean="0"/>
          </a:p>
          <a:p>
            <a:pPr marL="0" indent="0">
              <a:buNone/>
            </a:pPr>
            <a:endParaRPr lang="en-US" sz="1800" dirty="0"/>
          </a:p>
          <a:p>
            <a:pPr marL="0" indent="0">
              <a:buNone/>
            </a:pPr>
            <a:r>
              <a:rPr lang="en-US" sz="1800" dirty="0"/>
              <a:t>❓ </a:t>
            </a:r>
            <a:r>
              <a:rPr lang="en-US" sz="1800" dirty="0" smtClean="0"/>
              <a:t>What </a:t>
            </a:r>
            <a:r>
              <a:rPr lang="en-US" sz="1800" dirty="0"/>
              <a:t>should you do FIRST if air brakes fail while driving</a:t>
            </a:r>
            <a:r>
              <a:rPr lang="en-US" sz="1800" dirty="0" smtClean="0"/>
              <a:t>?</a:t>
            </a:r>
          </a:p>
          <a:p>
            <a:pPr marL="0" indent="0">
              <a:buNone/>
            </a:pPr>
            <a:r>
              <a:rPr lang="en-US" sz="1800" dirty="0" smtClean="0"/>
              <a:t> </a:t>
            </a:r>
            <a:endParaRPr lang="en-US" sz="1800" dirty="0"/>
          </a:p>
          <a:p>
            <a:pPr marL="0" indent="0">
              <a:buNone/>
            </a:pPr>
            <a:r>
              <a:rPr lang="en-US" sz="1800" dirty="0"/>
              <a:t>A) Pull the emergency brake immediately  </a:t>
            </a:r>
          </a:p>
          <a:p>
            <a:pPr marL="0" indent="0">
              <a:buNone/>
            </a:pPr>
            <a:r>
              <a:rPr lang="en-US" sz="1800" dirty="0"/>
              <a:t>B) Pump the brake pedal to rebuild pressure ✅  </a:t>
            </a:r>
          </a:p>
          <a:p>
            <a:pPr marL="0" indent="0">
              <a:buNone/>
            </a:pPr>
            <a:r>
              <a:rPr lang="en-US" sz="1800" dirty="0"/>
              <a:t>C) Turn off the engine  </a:t>
            </a:r>
          </a:p>
          <a:p>
            <a:pPr marL="0" indent="0">
              <a:buNone/>
            </a:pPr>
            <a:endParaRPr lang="en-US" sz="1800"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657690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Key Safety Tips</a:t>
            </a:r>
            <a:endParaRPr sz="36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Air </a:t>
            </a:r>
            <a:r>
              <a:rPr lang="en-US" dirty="0"/>
              <a:t>brakes are powerful but require knowledge and maintenance. Whether you drive a school bus, forklift, or 18-wheeler, understanding these systems keeps everyone safe. Always inspect, always stay alert, and never ignore warning signs</a:t>
            </a:r>
            <a:r>
              <a:rPr lang="en-US" dirty="0" smtClean="0"/>
              <a:t>!</a:t>
            </a:r>
          </a:p>
          <a:p>
            <a:pPr marL="0" indent="0">
              <a:buNone/>
            </a:pPr>
            <a:endParaRPr lang="en-US" dirty="0"/>
          </a:p>
          <a:p>
            <a:pPr marL="0" indent="0">
              <a:buNone/>
            </a:pPr>
            <a:r>
              <a:rPr lang="en-US" dirty="0"/>
              <a:t>Air brakes require </a:t>
            </a:r>
            <a:r>
              <a:rPr lang="en-US" dirty="0" smtClean="0"/>
              <a:t>proper </a:t>
            </a:r>
            <a:r>
              <a:rPr lang="en-US" dirty="0"/>
              <a:t>training and </a:t>
            </a:r>
            <a:r>
              <a:rPr lang="en-US" dirty="0" smtClean="0"/>
              <a:t>practice. </a:t>
            </a:r>
            <a:r>
              <a:rPr lang="en-US" dirty="0"/>
              <a:t>Always follow </a:t>
            </a:r>
            <a:r>
              <a:rPr lang="en-US" dirty="0" smtClean="0"/>
              <a:t>CDL </a:t>
            </a:r>
            <a:r>
              <a:rPr lang="en-US" dirty="0"/>
              <a:t>(Commercial Driver’s License) </a:t>
            </a:r>
            <a:r>
              <a:rPr lang="en-US" dirty="0" smtClean="0"/>
              <a:t>guidelines and FMCSA regulations when </a:t>
            </a:r>
            <a:r>
              <a:rPr lang="en-US" dirty="0"/>
              <a:t>operating vehicles with air brakes.  </a:t>
            </a:r>
            <a:endParaRPr lang="en-US" dirty="0" smtClean="0"/>
          </a:p>
          <a:p>
            <a:pPr marL="0" indent="0">
              <a:buNone/>
            </a:pPr>
            <a:endParaRPr lang="en-US" dirty="0" smtClean="0"/>
          </a:p>
          <a:p>
            <a:pPr marL="0" indent="0">
              <a:buNone/>
            </a:pPr>
            <a:r>
              <a:rPr lang="en-US" dirty="0"/>
              <a:t>✔ </a:t>
            </a:r>
            <a:r>
              <a:rPr lang="en-US" dirty="0" smtClean="0"/>
              <a:t>Air </a:t>
            </a:r>
            <a:r>
              <a:rPr lang="en-US" dirty="0"/>
              <a:t>brakes take longer to </a:t>
            </a:r>
            <a:r>
              <a:rPr lang="en-US" dirty="0" smtClean="0"/>
              <a:t>stop </a:t>
            </a:r>
            <a:r>
              <a:rPr lang="en-US" dirty="0"/>
              <a:t>than car brakes—allow extra distance.  </a:t>
            </a:r>
          </a:p>
          <a:p>
            <a:pPr marL="0" indent="0">
              <a:buNone/>
            </a:pPr>
            <a:r>
              <a:rPr lang="en-US" dirty="0"/>
              <a:t>✔ </a:t>
            </a:r>
            <a:r>
              <a:rPr lang="en-US" dirty="0" smtClean="0"/>
              <a:t>Never </a:t>
            </a:r>
            <a:r>
              <a:rPr lang="en-US" dirty="0"/>
              <a:t>let pressure drop below 60 </a:t>
            </a:r>
            <a:r>
              <a:rPr lang="en-US" dirty="0" smtClean="0"/>
              <a:t>psi(spring </a:t>
            </a:r>
            <a:r>
              <a:rPr lang="en-US" dirty="0"/>
              <a:t>brakes may engage).  </a:t>
            </a:r>
          </a:p>
          <a:p>
            <a:pPr marL="0" indent="0">
              <a:buNone/>
            </a:pPr>
            <a:r>
              <a:rPr lang="en-US" dirty="0"/>
              <a:t>✔ </a:t>
            </a:r>
            <a:r>
              <a:rPr lang="en-US" dirty="0" smtClean="0"/>
              <a:t>Daily </a:t>
            </a:r>
            <a:r>
              <a:rPr lang="en-US" dirty="0"/>
              <a:t>maintenance is </a:t>
            </a:r>
            <a:r>
              <a:rPr lang="en-US" dirty="0" smtClean="0"/>
              <a:t>crucial—drain </a:t>
            </a:r>
            <a:r>
              <a:rPr lang="en-US" dirty="0"/>
              <a:t>tanks, check hoses.  </a:t>
            </a:r>
          </a:p>
          <a:p>
            <a:pPr marL="0" indent="0">
              <a:buNone/>
            </a:pPr>
            <a:r>
              <a:rPr lang="en-US" dirty="0" smtClean="0"/>
              <a:t>✔ If </a:t>
            </a:r>
            <a:r>
              <a:rPr lang="en-US" dirty="0"/>
              <a:t>in doubt, get a professional inspection</a:t>
            </a:r>
            <a:r>
              <a:rPr lang="en-US" dirty="0" smtClean="0"/>
              <a:t>.</a:t>
            </a:r>
          </a:p>
          <a:p>
            <a:pPr marL="0" indent="0">
              <a:buNone/>
            </a:pPr>
            <a:r>
              <a:rPr lang="en-US" dirty="0" smtClean="0"/>
              <a:t>✔ </a:t>
            </a:r>
            <a:r>
              <a:rPr lang="en-US" dirty="0"/>
              <a:t>Always perform a </a:t>
            </a:r>
            <a:r>
              <a:rPr lang="en-US" dirty="0" smtClean="0"/>
              <a:t>brake test before </a:t>
            </a:r>
            <a:r>
              <a:rPr lang="en-US" dirty="0"/>
              <a:t>driving.  </a:t>
            </a:r>
          </a:p>
          <a:p>
            <a:pPr marL="0" indent="0">
              <a:buNone/>
            </a:pPr>
            <a:r>
              <a:rPr lang="en-US" dirty="0"/>
              <a:t>✔ Keep air tanks </a:t>
            </a:r>
            <a:r>
              <a:rPr lang="en-US" dirty="0" smtClean="0"/>
              <a:t>drained to </a:t>
            </a:r>
            <a:r>
              <a:rPr lang="en-US" dirty="0"/>
              <a:t>prevent moisture buildup.  </a:t>
            </a:r>
          </a:p>
          <a:p>
            <a:pPr marL="0" indent="0">
              <a:buNone/>
            </a:pPr>
            <a:r>
              <a:rPr lang="en-US" dirty="0"/>
              <a:t>✔ If brakes fail, </a:t>
            </a:r>
            <a:r>
              <a:rPr lang="en-US" dirty="0" smtClean="0"/>
              <a:t>pump </a:t>
            </a:r>
            <a:r>
              <a:rPr lang="en-US" dirty="0"/>
              <a:t>the </a:t>
            </a:r>
            <a:r>
              <a:rPr lang="en-US" dirty="0" smtClean="0"/>
              <a:t>pedal </a:t>
            </a:r>
            <a:r>
              <a:rPr lang="en-US" dirty="0"/>
              <a:t>to build air pressure</a:t>
            </a:r>
          </a:p>
          <a:p>
            <a:pPr marL="0" indent="0">
              <a:buNone/>
            </a:pPr>
            <a:endParaRPr lang="en-US" dirty="0"/>
          </a:p>
          <a:p>
            <a:endParaRPr lang="en-US" dirty="0"/>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Quiz</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 </a:t>
            </a:r>
            <a:r>
              <a:rPr lang="en-US" dirty="0" smtClean="0"/>
              <a:t>What is the minimum safe air pressure before driving?  </a:t>
            </a:r>
          </a:p>
          <a:p>
            <a:pPr marL="0" indent="0">
              <a:buNone/>
            </a:pPr>
            <a:r>
              <a:rPr lang="en-US" dirty="0" smtClean="0"/>
              <a:t>A) 50 psi  </a:t>
            </a:r>
          </a:p>
          <a:p>
            <a:pPr marL="0" indent="0">
              <a:buNone/>
            </a:pPr>
            <a:r>
              <a:rPr lang="en-US" dirty="0" smtClean="0"/>
              <a:t>B</a:t>
            </a:r>
            <a:r>
              <a:rPr lang="en-US" dirty="0"/>
              <a:t>) 90 psi ✅  </a:t>
            </a:r>
          </a:p>
          <a:p>
            <a:pPr marL="0" indent="0">
              <a:buNone/>
            </a:pPr>
            <a:r>
              <a:rPr lang="en-US" dirty="0" smtClean="0"/>
              <a:t>C</a:t>
            </a:r>
            <a:r>
              <a:rPr lang="en-US" dirty="0"/>
              <a:t>) 150 psi  </a:t>
            </a:r>
          </a:p>
          <a:p>
            <a:pPr marL="0" indent="0">
              <a:buNone/>
            </a:pPr>
            <a:r>
              <a:rPr lang="en-US" dirty="0"/>
              <a:t> </a:t>
            </a:r>
          </a:p>
          <a:p>
            <a:pPr marL="0" indent="0">
              <a:buNone/>
            </a:pPr>
            <a:r>
              <a:rPr lang="en-US" dirty="0"/>
              <a:t>❓ </a:t>
            </a:r>
            <a:r>
              <a:rPr lang="en-US" dirty="0" smtClean="0"/>
              <a:t>True </a:t>
            </a:r>
            <a:r>
              <a:rPr lang="en-US" dirty="0"/>
              <a:t>or False: Air brakes work the same way as car brakes</a:t>
            </a:r>
            <a:r>
              <a:rPr lang="en-US" dirty="0" smtClean="0"/>
              <a:t>.  </a:t>
            </a:r>
          </a:p>
          <a:p>
            <a:pPr>
              <a:buFontTx/>
              <a:buChar char="-"/>
            </a:pPr>
            <a:r>
              <a:rPr lang="en-US" dirty="0" smtClean="0"/>
              <a:t>False </a:t>
            </a:r>
            <a:r>
              <a:rPr lang="en-US" dirty="0"/>
              <a:t>✅ (Air brakes need pressure to </a:t>
            </a:r>
            <a:r>
              <a:rPr lang="en-US" dirty="0" smtClean="0"/>
              <a:t>release </a:t>
            </a:r>
            <a:r>
              <a:rPr lang="en-US" dirty="0"/>
              <a:t>brakes) </a:t>
            </a:r>
            <a:endParaRPr lang="en-US" dirty="0" smtClean="0"/>
          </a:p>
          <a:p>
            <a:pPr marL="0" indent="0">
              <a:buNone/>
            </a:pPr>
            <a:r>
              <a:rPr lang="en-US" dirty="0" smtClean="0"/>
              <a:t> </a:t>
            </a:r>
            <a:r>
              <a:rPr lang="en-US" dirty="0"/>
              <a:t> </a:t>
            </a:r>
          </a:p>
          <a:p>
            <a:pPr marL="0" indent="0">
              <a:buNone/>
            </a:pPr>
            <a:r>
              <a:rPr lang="en-US" dirty="0"/>
              <a:t>❓ </a:t>
            </a:r>
            <a:r>
              <a:rPr lang="en-US" dirty="0" smtClean="0"/>
              <a:t>What </a:t>
            </a:r>
            <a:r>
              <a:rPr lang="en-US" dirty="0"/>
              <a:t>engages automatically if air pressure drops too low</a:t>
            </a:r>
            <a:r>
              <a:rPr lang="en-US" dirty="0" smtClean="0"/>
              <a:t>?  </a:t>
            </a:r>
            <a:endParaRPr lang="en-US" dirty="0"/>
          </a:p>
          <a:p>
            <a:pPr marL="0" indent="0">
              <a:buNone/>
            </a:pPr>
            <a:r>
              <a:rPr lang="en-US" dirty="0" smtClean="0"/>
              <a:t>A</a:t>
            </a:r>
            <a:r>
              <a:rPr lang="en-US" dirty="0"/>
              <a:t>) Cruise control  </a:t>
            </a:r>
          </a:p>
          <a:p>
            <a:pPr marL="0" indent="0">
              <a:buNone/>
            </a:pPr>
            <a:r>
              <a:rPr lang="en-US" dirty="0" smtClean="0"/>
              <a:t>B</a:t>
            </a:r>
            <a:r>
              <a:rPr lang="en-US" dirty="0"/>
              <a:t>) Spring brakes ✅  </a:t>
            </a:r>
          </a:p>
          <a:p>
            <a:pPr marL="0" indent="0">
              <a:buNone/>
            </a:pPr>
            <a:r>
              <a:rPr lang="en-US" dirty="0" smtClean="0"/>
              <a:t>C</a:t>
            </a:r>
            <a:r>
              <a:rPr lang="en-US" dirty="0"/>
              <a:t>) Hazard lights  </a:t>
            </a:r>
          </a:p>
          <a:p>
            <a:pPr marL="0" indent="0">
              <a:buNone/>
            </a:pPr>
            <a:r>
              <a:rPr lang="en-US" dirty="0"/>
              <a:t> </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201086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Introduction to Air Brakes</a:t>
            </a:r>
            <a:endParaRPr sz="3600"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Air </a:t>
            </a:r>
            <a:r>
              <a:rPr lang="en-US" dirty="0"/>
              <a:t>brakes are </a:t>
            </a:r>
            <a:r>
              <a:rPr lang="en-US" dirty="0" smtClean="0"/>
              <a:t>a </a:t>
            </a:r>
            <a:r>
              <a:rPr lang="en-US" dirty="0"/>
              <a:t>critical safety </a:t>
            </a:r>
            <a:r>
              <a:rPr lang="en-US" dirty="0" smtClean="0"/>
              <a:t>system or </a:t>
            </a:r>
            <a:r>
              <a:rPr lang="en-US" dirty="0"/>
              <a:t>type of braking system used in heavy vehicles like trucks, buses, and trailers. They use compressed air to apply pressure to the brake pads or shoes, slowing or stopping the vehicle.  </a:t>
            </a:r>
            <a:endParaRPr lang="en-US" dirty="0" smtClean="0"/>
          </a:p>
          <a:p>
            <a:pPr marL="0" indent="0">
              <a:buNone/>
            </a:pPr>
            <a:endParaRPr lang="en-US" dirty="0"/>
          </a:p>
          <a:p>
            <a:pPr marL="0" indent="0">
              <a:buNone/>
            </a:pPr>
            <a:r>
              <a:rPr lang="en-US" dirty="0"/>
              <a:t>Air brakes are fundamentally different from car brakes. Instead of brake fluid, they use compressed air, making them ideal for large vehicles. The big safety advantage? If air pressure drops too low, the spring brakes automatically engage to stop the vehicle.</a:t>
            </a:r>
          </a:p>
          <a:p>
            <a:pPr marL="0" indent="0">
              <a:buNone/>
            </a:pPr>
            <a:endParaRPr lang="en-US" dirty="0"/>
          </a:p>
          <a:p>
            <a:pPr marL="0" indent="0">
              <a:buNone/>
            </a:pPr>
            <a:r>
              <a:rPr lang="en-US" dirty="0"/>
              <a:t>Whether you drive a </a:t>
            </a:r>
            <a:r>
              <a:rPr lang="en-US" dirty="0" smtClean="0"/>
              <a:t>truck</a:t>
            </a:r>
            <a:r>
              <a:rPr lang="en-US" dirty="0"/>
              <a:t>, bus, forklift, or car with air </a:t>
            </a:r>
            <a:r>
              <a:rPr lang="en-US" dirty="0" smtClean="0"/>
              <a:t>brakes, </a:t>
            </a:r>
            <a:r>
              <a:rPr lang="en-US" dirty="0"/>
              <a:t>understanding the system keeps you and others safe.  </a:t>
            </a:r>
          </a:p>
          <a:p>
            <a:endParaRPr lang="en-US" dirty="0"/>
          </a:p>
          <a:p>
            <a:pPr marL="0" indent="0">
              <a:buNone/>
            </a:pPr>
            <a:endParaRPr lang="en-US" dirty="0"/>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486856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Introduction to Air Brakes</a:t>
            </a:r>
            <a:endParaRPr sz="3600"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Advantages </a:t>
            </a:r>
            <a:r>
              <a:rPr lang="en-US" b="1" dirty="0"/>
              <a:t>of Air </a:t>
            </a:r>
            <a:r>
              <a:rPr lang="en-US" b="1" dirty="0" smtClean="0"/>
              <a:t>Brakes:</a:t>
            </a:r>
          </a:p>
          <a:p>
            <a:pPr marL="0" indent="0">
              <a:buNone/>
            </a:pPr>
            <a:endParaRPr lang="en-US" b="1" dirty="0"/>
          </a:p>
          <a:p>
            <a:pPr marL="0" indent="0">
              <a:buNone/>
            </a:pPr>
            <a:r>
              <a:rPr lang="en-US" dirty="0"/>
              <a:t>✔ More reliable for heavy </a:t>
            </a:r>
            <a:r>
              <a:rPr lang="en-US" dirty="0" smtClean="0"/>
              <a:t>loads</a:t>
            </a:r>
            <a:r>
              <a:rPr lang="en-US" dirty="0"/>
              <a:t> (trucks, buses, trailers).</a:t>
            </a:r>
            <a:r>
              <a:rPr lang="en-US" dirty="0" smtClean="0"/>
              <a:t>  </a:t>
            </a:r>
            <a:endParaRPr lang="en-US" dirty="0"/>
          </a:p>
          <a:p>
            <a:pPr marL="0" indent="0">
              <a:buNone/>
            </a:pPr>
            <a:r>
              <a:rPr lang="en-US" dirty="0"/>
              <a:t>✔ Less prone to failure due to leaks (compared to hydraulic systems)  </a:t>
            </a:r>
          </a:p>
          <a:p>
            <a:pPr marL="0" indent="0">
              <a:buNone/>
            </a:pPr>
            <a:r>
              <a:rPr lang="en-US" dirty="0"/>
              <a:t>✔ Better heat dissipation  </a:t>
            </a:r>
          </a:p>
          <a:p>
            <a:pPr marL="0" indent="0">
              <a:buNone/>
            </a:pPr>
            <a:r>
              <a:rPr lang="en-US" dirty="0"/>
              <a:t>✔ Works even with minor leaks  </a:t>
            </a:r>
            <a:endParaRPr lang="en-US" dirty="0" smtClean="0"/>
          </a:p>
          <a:p>
            <a:pPr marL="0" indent="0">
              <a:buNone/>
            </a:pPr>
            <a:r>
              <a:rPr lang="en-US" dirty="0"/>
              <a:t>✔ </a:t>
            </a:r>
            <a:r>
              <a:rPr lang="en-US" dirty="0" smtClean="0"/>
              <a:t>Safer—brakes </a:t>
            </a:r>
            <a:r>
              <a:rPr lang="en-US" dirty="0"/>
              <a:t>engage if air pressure is lost (spring brakes).  </a:t>
            </a:r>
          </a:p>
          <a:p>
            <a:pPr marL="0" indent="0">
              <a:buNone/>
            </a:pPr>
            <a:r>
              <a:rPr lang="en-US" dirty="0"/>
              <a:t>✔ </a:t>
            </a:r>
            <a:r>
              <a:rPr lang="en-US" dirty="0" smtClean="0"/>
              <a:t>More durable for </a:t>
            </a:r>
            <a:r>
              <a:rPr lang="en-US" dirty="0"/>
              <a:t>frequent stopping (BRT, school buses).  </a:t>
            </a:r>
          </a:p>
          <a:p>
            <a:pPr marL="0" indent="0">
              <a:buNone/>
            </a:pPr>
            <a:r>
              <a:rPr lang="en-US" dirty="0"/>
              <a:t>✔ </a:t>
            </a:r>
            <a:r>
              <a:rPr lang="en-US" dirty="0" smtClean="0"/>
              <a:t>Works </a:t>
            </a:r>
            <a:r>
              <a:rPr lang="en-US" dirty="0"/>
              <a:t>in extreme </a:t>
            </a:r>
            <a:r>
              <a:rPr lang="en-US" dirty="0" smtClean="0"/>
              <a:t>conditions </a:t>
            </a:r>
            <a:r>
              <a:rPr lang="en-US" dirty="0"/>
              <a:t>(better than hydraulic brakes in heat/cold).  </a:t>
            </a:r>
          </a:p>
          <a:p>
            <a:pPr marL="0" indent="0">
              <a:buNone/>
            </a:pPr>
            <a:endParaRPr lang="en-US" dirty="0"/>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326177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Quiz</a:t>
            </a:r>
            <a:endParaRPr sz="3600" dirty="0"/>
          </a:p>
        </p:txBody>
      </p:sp>
      <p:sp>
        <p:nvSpPr>
          <p:cNvPr id="3" name="Content Placeholder 2"/>
          <p:cNvSpPr>
            <a:spLocks noGrp="1"/>
          </p:cNvSpPr>
          <p:nvPr>
            <p:ph idx="1"/>
          </p:nvPr>
        </p:nvSpPr>
        <p:spPr/>
        <p:txBody>
          <a:bodyPr>
            <a:normAutofit/>
          </a:bodyPr>
          <a:lstStyle/>
          <a:p>
            <a:pPr marL="0" indent="0">
              <a:buNone/>
            </a:pPr>
            <a:r>
              <a:rPr lang="en-US" sz="2400" dirty="0" smtClean="0"/>
              <a:t>❓What </a:t>
            </a:r>
            <a:r>
              <a:rPr lang="en-US" sz="2400" dirty="0"/>
              <a:t>happens if air pressure gets too low in an air brake system</a:t>
            </a:r>
            <a:r>
              <a:rPr lang="en-US" sz="2400" dirty="0" smtClean="0"/>
              <a:t>?</a:t>
            </a:r>
          </a:p>
          <a:p>
            <a:pPr marL="0" indent="0">
              <a:buNone/>
            </a:pPr>
            <a:endParaRPr lang="en-US" sz="2400" dirty="0"/>
          </a:p>
          <a:p>
            <a:pPr marL="0" indent="0">
              <a:buNone/>
            </a:pPr>
            <a:r>
              <a:rPr lang="en-US" sz="2400" dirty="0"/>
              <a:t>A) Brakes become more sensitive  </a:t>
            </a:r>
          </a:p>
          <a:p>
            <a:pPr marL="0" indent="0">
              <a:buNone/>
            </a:pPr>
            <a:r>
              <a:rPr lang="en-US" sz="2400" dirty="0"/>
              <a:t>B) Spring brakes automatically engage ✅  </a:t>
            </a:r>
          </a:p>
          <a:p>
            <a:pPr marL="0" indent="0">
              <a:buNone/>
            </a:pPr>
            <a:r>
              <a:rPr lang="en-US" sz="2400" dirty="0"/>
              <a:t>C) The vehicle speeds up  </a:t>
            </a:r>
          </a:p>
          <a:p>
            <a:pPr marL="0" indent="0">
              <a:buNone/>
            </a:pPr>
            <a:r>
              <a:rPr lang="en-US" sz="2400" dirty="0"/>
              <a:t> </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974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Types of Vehicles Using Air </a:t>
            </a:r>
            <a:r>
              <a:rPr lang="en-US" sz="3600" dirty="0" smtClean="0"/>
              <a:t>Brake</a:t>
            </a:r>
            <a:endParaRPr sz="3600" dirty="0"/>
          </a:p>
        </p:txBody>
      </p:sp>
      <p:sp>
        <p:nvSpPr>
          <p:cNvPr id="3" name="Content Placeholder 2"/>
          <p:cNvSpPr>
            <a:spLocks noGrp="1"/>
          </p:cNvSpPr>
          <p:nvPr>
            <p:ph idx="1"/>
          </p:nvPr>
        </p:nvSpPr>
        <p:spPr/>
        <p:txBody>
          <a:bodyPr>
            <a:normAutofit/>
          </a:bodyPr>
          <a:lstStyle/>
          <a:p>
            <a:pPr marL="0" indent="0" algn="ctr">
              <a:buNone/>
            </a:pPr>
            <a:r>
              <a:rPr lang="en-US" dirty="0" smtClean="0"/>
              <a:t>Summary</a:t>
            </a:r>
            <a:endParaRPr lang="en-US" dirty="0"/>
          </a:p>
        </p:txBody>
      </p:sp>
      <p:pic>
        <p:nvPicPr>
          <p:cNvPr id="4" name="Picture 3" descr="dUZpsdH7UwVcKoIkGDyeRHuGnRi7W3nPrnIoweAk.png"/>
          <p:cNvPicPr>
            <a:picLocks noChangeAspect="1"/>
          </p:cNvPicPr>
          <p:nvPr/>
        </p:nvPicPr>
        <p:blipFill>
          <a:blip r:embed="rId3"/>
          <a:stretch>
            <a:fillRect/>
          </a:stretch>
        </p:blipFill>
        <p:spPr>
          <a:xfrm>
            <a:off x="7315200" y="274320"/>
            <a:ext cx="1371600" cy="13716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694930818"/>
              </p:ext>
            </p:extLst>
          </p:nvPr>
        </p:nvGraphicFramePr>
        <p:xfrm>
          <a:off x="624116" y="2215862"/>
          <a:ext cx="7866741" cy="3969401"/>
        </p:xfrm>
        <a:graphic>
          <a:graphicData uri="http://schemas.openxmlformats.org/drawingml/2006/table">
            <a:tbl>
              <a:tblPr firstRow="1" bandRow="1">
                <a:tableStyleId>{5C22544A-7EE6-4342-B048-85BDC9FD1C3A}</a:tableStyleId>
              </a:tblPr>
              <a:tblGrid>
                <a:gridCol w="2622247">
                  <a:extLst>
                    <a:ext uri="{9D8B030D-6E8A-4147-A177-3AD203B41FA5}">
                      <a16:colId xmlns:a16="http://schemas.microsoft.com/office/drawing/2014/main" val="842158847"/>
                    </a:ext>
                  </a:extLst>
                </a:gridCol>
                <a:gridCol w="2622247">
                  <a:extLst>
                    <a:ext uri="{9D8B030D-6E8A-4147-A177-3AD203B41FA5}">
                      <a16:colId xmlns:a16="http://schemas.microsoft.com/office/drawing/2014/main" val="2927072576"/>
                    </a:ext>
                  </a:extLst>
                </a:gridCol>
                <a:gridCol w="2622247">
                  <a:extLst>
                    <a:ext uri="{9D8B030D-6E8A-4147-A177-3AD203B41FA5}">
                      <a16:colId xmlns:a16="http://schemas.microsoft.com/office/drawing/2014/main" val="600072005"/>
                    </a:ext>
                  </a:extLst>
                </a:gridCol>
              </a:tblGrid>
              <a:tr h="0">
                <a:tc>
                  <a:txBody>
                    <a:bodyPr/>
                    <a:lstStyle/>
                    <a:p>
                      <a:r>
                        <a:rPr lang="en-US" dirty="0" smtClean="0">
                          <a:solidFill>
                            <a:sysClr val="windowText" lastClr="000000"/>
                          </a:solidFill>
                        </a:rPr>
                        <a:t>Vehicle Type</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ysClr val="windowText" lastClr="000000"/>
                          </a:solidFill>
                        </a:rPr>
                        <a:t>Why Air Brakes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ysClr val="windowText" lastClr="000000"/>
                          </a:solidFill>
                        </a:rPr>
                        <a:t>Special Notes</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3724747"/>
                  </a:ext>
                </a:extLst>
              </a:tr>
              <a:tr h="634645">
                <a:tc>
                  <a:txBody>
                    <a:bodyPr/>
                    <a:lstStyle/>
                    <a:p>
                      <a:r>
                        <a:rPr lang="en-US" b="1" dirty="0" smtClean="0">
                          <a:solidFill>
                            <a:sysClr val="windowText" lastClr="000000"/>
                          </a:solidFill>
                        </a:rPr>
                        <a:t>Trucks &amp; Trailers</a:t>
                      </a:r>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Heavy loads, long stopping distance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Must pass CDL air brake test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9797414"/>
                  </a:ext>
                </a:extLst>
              </a:tr>
              <a:tr h="634645">
                <a:tc>
                  <a:txBody>
                    <a:bodyPr/>
                    <a:lstStyle/>
                    <a:p>
                      <a:r>
                        <a:rPr lang="en-US" b="1" dirty="0" smtClean="0">
                          <a:solidFill>
                            <a:sysClr val="windowText" lastClr="000000"/>
                          </a:solidFill>
                        </a:rPr>
                        <a:t>School Buses</a:t>
                      </a:r>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Safety for children, frequent stops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Daily air tank draining required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6037684"/>
                  </a:ext>
                </a:extLst>
              </a:tr>
              <a:tr h="731913">
                <a:tc>
                  <a:txBody>
                    <a:bodyPr/>
                    <a:lstStyle/>
                    <a:p>
                      <a:r>
                        <a:rPr lang="en-US" b="1" dirty="0" smtClean="0">
                          <a:solidFill>
                            <a:sysClr val="windowText" lastClr="000000"/>
                          </a:solidFill>
                        </a:rPr>
                        <a:t>BRT (Bus Rapid Transit)</a:t>
                      </a:r>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High passenger capacity, quick stops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Frequent brake checks needed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9961615"/>
                  </a:ext>
                </a:extLst>
              </a:tr>
              <a:tr h="951488">
                <a:tc>
                  <a:txBody>
                    <a:bodyPr/>
                    <a:lstStyle/>
                    <a:p>
                      <a:r>
                        <a:rPr lang="en-US" b="1" dirty="0" smtClean="0">
                          <a:solidFill>
                            <a:sysClr val="windowText" lastClr="000000"/>
                          </a:solidFill>
                        </a:rPr>
                        <a:t>Forklifts (Some Models)</a:t>
                      </a:r>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Heavy lifting, stability control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Often have combined hydraulic/air systems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379580"/>
                  </a:ext>
                </a:extLst>
              </a:tr>
              <a:tr h="584324">
                <a:tc>
                  <a:txBody>
                    <a:bodyPr/>
                    <a:lstStyle/>
                    <a:p>
                      <a:r>
                        <a:rPr lang="en-US" b="1" dirty="0" smtClean="0">
                          <a:solidFill>
                            <a:sysClr val="windowText" lastClr="000000"/>
                          </a:solidFill>
                        </a:rPr>
                        <a:t>Some Luxury Cars (e.g., Mercedes) </a:t>
                      </a:r>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Enhanced braking 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Rare, but used in high-performance models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5989852"/>
                  </a:ext>
                </a:extLst>
              </a:tr>
            </a:tbl>
          </a:graphicData>
        </a:graphic>
      </p:graphicFrame>
    </p:spTree>
    <p:extLst>
      <p:ext uri="{BB962C8B-B14F-4D97-AF65-F5344CB8AC3E}">
        <p14:creationId xmlns:p14="http://schemas.microsoft.com/office/powerpoint/2010/main" val="2873608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Main Components of an Air </a:t>
            </a:r>
            <a:r>
              <a:rPr lang="en-US" sz="3600" dirty="0" smtClean="0"/>
              <a:t>Brake</a:t>
            </a:r>
            <a:r>
              <a:rPr lang="en-US" sz="3600" dirty="0"/>
              <a:t> </a:t>
            </a:r>
            <a:r>
              <a:rPr lang="en-US" sz="3600" dirty="0" smtClean="0"/>
              <a:t>System</a:t>
            </a:r>
            <a:endParaRPr sz="36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Think </a:t>
            </a:r>
            <a:r>
              <a:rPr lang="en-US" dirty="0"/>
              <a:t>of the air compressor as the heart of the system—it keeps the tanks pressurized. The slack adjusters are like the 'calibration' for your brakes; if they're misadjusted, your brakes won’t work </a:t>
            </a:r>
            <a:r>
              <a:rPr lang="en-US" dirty="0" smtClean="0"/>
              <a:t>efficiently.</a:t>
            </a:r>
            <a:endParaRPr lang="en-US" dirty="0"/>
          </a:p>
          <a:p>
            <a:pPr marL="0" indent="0">
              <a:buNone/>
            </a:pPr>
            <a:endParaRPr lang="en-US" dirty="0" smtClean="0"/>
          </a:p>
          <a:p>
            <a:pPr marL="0" indent="0">
              <a:buNone/>
            </a:pPr>
            <a:r>
              <a:rPr lang="en-US" b="1" dirty="0" smtClean="0"/>
              <a:t>Air brake Components</a:t>
            </a:r>
            <a:endParaRPr lang="en-US" b="1" dirty="0"/>
          </a:p>
          <a:p>
            <a:pPr marL="0" indent="0">
              <a:buNone/>
            </a:pPr>
            <a:r>
              <a:rPr lang="en-US" dirty="0" smtClean="0"/>
              <a:t>1</a:t>
            </a:r>
            <a:r>
              <a:rPr lang="en-US" dirty="0"/>
              <a:t>. </a:t>
            </a:r>
            <a:r>
              <a:rPr lang="en-US" dirty="0" smtClean="0"/>
              <a:t>Air Compressor </a:t>
            </a:r>
            <a:r>
              <a:rPr lang="en-US" dirty="0"/>
              <a:t>– Pumps air into the system.  </a:t>
            </a:r>
          </a:p>
          <a:p>
            <a:pPr marL="0" indent="0">
              <a:buNone/>
            </a:pPr>
            <a:r>
              <a:rPr lang="en-US" dirty="0"/>
              <a:t>2. </a:t>
            </a:r>
            <a:r>
              <a:rPr lang="en-US" dirty="0" smtClean="0"/>
              <a:t>Air </a:t>
            </a:r>
            <a:r>
              <a:rPr lang="en-US" dirty="0"/>
              <a:t>Reservoirs (Tanks</a:t>
            </a:r>
            <a:r>
              <a:rPr lang="en-US" dirty="0" smtClean="0"/>
              <a:t>) – </a:t>
            </a:r>
            <a:r>
              <a:rPr lang="en-US" dirty="0"/>
              <a:t>Store compressed air for </a:t>
            </a:r>
            <a:r>
              <a:rPr lang="en-US" dirty="0" smtClean="0"/>
              <a:t>braking(100-120 </a:t>
            </a:r>
            <a:r>
              <a:rPr lang="en-US" dirty="0"/>
              <a:t>psi</a:t>
            </a:r>
            <a:r>
              <a:rPr lang="en-US" dirty="0" smtClean="0"/>
              <a:t>)</a:t>
            </a:r>
            <a:r>
              <a:rPr lang="en-US" dirty="0"/>
              <a:t>.</a:t>
            </a:r>
          </a:p>
          <a:p>
            <a:pPr marL="0" indent="0">
              <a:buNone/>
            </a:pPr>
            <a:r>
              <a:rPr lang="en-US" dirty="0"/>
              <a:t>3. </a:t>
            </a:r>
            <a:r>
              <a:rPr lang="en-US" dirty="0" smtClean="0"/>
              <a:t>Brake </a:t>
            </a:r>
            <a:r>
              <a:rPr lang="en-US" dirty="0"/>
              <a:t>Pedal (Foot Valve</a:t>
            </a:r>
            <a:r>
              <a:rPr lang="en-US" dirty="0" smtClean="0"/>
              <a:t>) </a:t>
            </a:r>
            <a:r>
              <a:rPr lang="en-US" dirty="0"/>
              <a:t>– Controls air flow to apply brakes.  </a:t>
            </a:r>
          </a:p>
          <a:p>
            <a:pPr marL="0" indent="0">
              <a:buNone/>
            </a:pPr>
            <a:r>
              <a:rPr lang="en-US" dirty="0"/>
              <a:t>4. </a:t>
            </a:r>
            <a:r>
              <a:rPr lang="en-US" dirty="0" smtClean="0"/>
              <a:t>Brake Chambers </a:t>
            </a:r>
            <a:r>
              <a:rPr lang="en-US" dirty="0"/>
              <a:t>– Convert air pressure into mechanical force.  </a:t>
            </a:r>
          </a:p>
          <a:p>
            <a:pPr marL="0" indent="0">
              <a:buNone/>
            </a:pPr>
            <a:r>
              <a:rPr lang="en-US" dirty="0"/>
              <a:t>5. </a:t>
            </a:r>
            <a:r>
              <a:rPr lang="en-US" dirty="0" smtClean="0"/>
              <a:t>Slack Adjusters </a:t>
            </a:r>
            <a:r>
              <a:rPr lang="en-US" dirty="0"/>
              <a:t>– Maintain proper brake shoe clearance.  </a:t>
            </a:r>
          </a:p>
          <a:p>
            <a:pPr marL="0" indent="0">
              <a:buNone/>
            </a:pPr>
            <a:r>
              <a:rPr lang="en-US" dirty="0"/>
              <a:t>6. </a:t>
            </a:r>
            <a:r>
              <a:rPr lang="en-US" dirty="0" smtClean="0"/>
              <a:t>Brake </a:t>
            </a:r>
            <a:r>
              <a:rPr lang="en-US" dirty="0"/>
              <a:t>Drums &amp; Shoes (or Disc Brakes</a:t>
            </a:r>
            <a:r>
              <a:rPr lang="en-US" dirty="0" smtClean="0"/>
              <a:t>) </a:t>
            </a:r>
            <a:r>
              <a:rPr lang="en-US" dirty="0"/>
              <a:t>– Create friction to stop the vehicle.  </a:t>
            </a:r>
          </a:p>
          <a:p>
            <a:pPr marL="0" indent="0">
              <a:buNone/>
            </a:pPr>
            <a:r>
              <a:rPr lang="en-US" dirty="0"/>
              <a:t>7. </a:t>
            </a:r>
            <a:r>
              <a:rPr lang="en-US" dirty="0" smtClean="0"/>
              <a:t>Safety Valves </a:t>
            </a:r>
            <a:r>
              <a:rPr lang="en-US" dirty="0"/>
              <a:t>– Prevent over-pressurization.  </a:t>
            </a:r>
          </a:p>
          <a:p>
            <a:pPr marL="0" indent="0">
              <a:buNone/>
            </a:pPr>
            <a:r>
              <a:rPr lang="en-US" dirty="0"/>
              <a:t>8. </a:t>
            </a:r>
            <a:r>
              <a:rPr lang="en-US" dirty="0" smtClean="0"/>
              <a:t>Drain Valves </a:t>
            </a:r>
            <a:r>
              <a:rPr lang="en-US" dirty="0"/>
              <a:t>– Remove moisture from air tanks.  </a:t>
            </a:r>
          </a:p>
          <a:p>
            <a:pPr marL="0" indent="0">
              <a:buNone/>
            </a:pPr>
            <a:r>
              <a:rPr lang="en-US" dirty="0"/>
              <a:t> </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Quiz</a:t>
            </a:r>
            <a:endParaRPr sz="3600" dirty="0"/>
          </a:p>
        </p:txBody>
      </p:sp>
      <p:sp>
        <p:nvSpPr>
          <p:cNvPr id="3" name="Content Placeholder 2"/>
          <p:cNvSpPr>
            <a:spLocks noGrp="1"/>
          </p:cNvSpPr>
          <p:nvPr>
            <p:ph idx="1"/>
          </p:nvPr>
        </p:nvSpPr>
        <p:spPr/>
        <p:txBody>
          <a:bodyPr>
            <a:normAutofit/>
          </a:bodyPr>
          <a:lstStyle/>
          <a:p>
            <a:pPr marL="0" indent="0">
              <a:buNone/>
            </a:pPr>
            <a:r>
              <a:rPr lang="en-US" sz="2400" dirty="0" smtClean="0"/>
              <a:t>❓ Which </a:t>
            </a:r>
            <a:r>
              <a:rPr lang="en-US" sz="2400" dirty="0"/>
              <a:t>component ensures brake shoes stay at the right distance from drums</a:t>
            </a:r>
            <a:r>
              <a:rPr lang="en-US" sz="2400" dirty="0" smtClean="0"/>
              <a:t>?  </a:t>
            </a:r>
          </a:p>
          <a:p>
            <a:pPr marL="0" indent="0">
              <a:buNone/>
            </a:pPr>
            <a:endParaRPr lang="en-US" sz="2400" dirty="0"/>
          </a:p>
          <a:p>
            <a:pPr marL="0" indent="0">
              <a:buNone/>
            </a:pPr>
            <a:r>
              <a:rPr lang="en-US" sz="2400" dirty="0"/>
              <a:t>A) Air compressor  </a:t>
            </a:r>
          </a:p>
          <a:p>
            <a:pPr marL="0" indent="0">
              <a:buNone/>
            </a:pPr>
            <a:r>
              <a:rPr lang="en-US" sz="2400" dirty="0"/>
              <a:t>B) Slack adjuster ✅  </a:t>
            </a:r>
          </a:p>
          <a:p>
            <a:pPr marL="0" indent="0">
              <a:buNone/>
            </a:pPr>
            <a:r>
              <a:rPr lang="en-US" sz="2400" dirty="0"/>
              <a:t>C) Foot valve  </a:t>
            </a:r>
          </a:p>
          <a:p>
            <a:pPr marL="0" indent="0">
              <a:buNone/>
            </a:pPr>
            <a:r>
              <a:rPr lang="en-US" sz="2400" dirty="0"/>
              <a:t> </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483860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How Air Brakes Work</a:t>
            </a:r>
            <a:endParaRPr sz="36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Air </a:t>
            </a:r>
            <a:r>
              <a:rPr lang="en-US" dirty="0"/>
              <a:t>brakes do </a:t>
            </a:r>
            <a:r>
              <a:rPr lang="en-US" dirty="0" smtClean="0"/>
              <a:t>not </a:t>
            </a:r>
            <a:r>
              <a:rPr lang="en-US" dirty="0"/>
              <a:t>work like car brakes—they require air pressure to </a:t>
            </a:r>
            <a:r>
              <a:rPr lang="en-US" dirty="0" smtClean="0"/>
              <a:t>release </a:t>
            </a:r>
            <a:r>
              <a:rPr lang="en-US" dirty="0"/>
              <a:t>the brakes (spring brakes engage when air pressure is low). </a:t>
            </a:r>
            <a:endParaRPr lang="en-US" dirty="0" smtClean="0"/>
          </a:p>
          <a:p>
            <a:pPr marL="0" indent="0">
              <a:buNone/>
            </a:pPr>
            <a:r>
              <a:rPr lang="en-US" dirty="0"/>
              <a:t>Unlike car brakes, where pressing the pedal applies braking force, in air brakes, pressing the pedal </a:t>
            </a:r>
            <a:r>
              <a:rPr lang="en-US" dirty="0" smtClean="0"/>
              <a:t>releases </a:t>
            </a:r>
            <a:r>
              <a:rPr lang="en-US" dirty="0"/>
              <a:t>air to activate the brakes. This is why losing air pressure is dangerous—the brakes can lock up</a:t>
            </a:r>
            <a:r>
              <a:rPr lang="en-US" dirty="0" smtClean="0"/>
              <a:t>!  </a:t>
            </a:r>
          </a:p>
          <a:p>
            <a:endParaRPr lang="en-US" dirty="0"/>
          </a:p>
          <a:p>
            <a:pPr marL="0" indent="0">
              <a:buNone/>
            </a:pPr>
            <a:r>
              <a:rPr lang="en-US" dirty="0" smtClean="0"/>
              <a:t>⚠Critical </a:t>
            </a:r>
            <a:r>
              <a:rPr lang="en-US" dirty="0"/>
              <a:t>Difference from Car Brakes</a:t>
            </a:r>
            <a:r>
              <a:rPr lang="en-US" dirty="0" smtClean="0"/>
              <a:t>:</a:t>
            </a:r>
            <a:endParaRPr lang="en-US" dirty="0"/>
          </a:p>
          <a:p>
            <a:r>
              <a:rPr lang="en-US" dirty="0" smtClean="0"/>
              <a:t>Air </a:t>
            </a:r>
            <a:r>
              <a:rPr lang="en-US" dirty="0"/>
              <a:t>brakes need air pressure to release </a:t>
            </a:r>
            <a:r>
              <a:rPr lang="en-US" dirty="0" smtClean="0"/>
              <a:t>brakes </a:t>
            </a:r>
            <a:r>
              <a:rPr lang="en-US" dirty="0"/>
              <a:t>(spring brakes lock if air is lost).  </a:t>
            </a:r>
          </a:p>
          <a:p>
            <a:r>
              <a:rPr lang="en-US" dirty="0" smtClean="0"/>
              <a:t>Hydraulic </a:t>
            </a:r>
            <a:r>
              <a:rPr lang="en-US" dirty="0"/>
              <a:t>brakes (in cars) need fluid pressure to apply brakes</a:t>
            </a:r>
          </a:p>
          <a:p>
            <a:pPr marL="0" indent="0">
              <a:buNone/>
            </a:pPr>
            <a:endParaRPr lang="en-US" dirty="0" smtClean="0"/>
          </a:p>
          <a:p>
            <a:pPr marL="0" indent="0">
              <a:buNone/>
            </a:pPr>
            <a:r>
              <a:rPr lang="en-US" b="1" dirty="0"/>
              <a:t>Key </a:t>
            </a:r>
            <a:r>
              <a:rPr lang="en-US" b="1" dirty="0" smtClean="0"/>
              <a:t>Points:</a:t>
            </a:r>
            <a:endParaRPr lang="en-US" b="1" dirty="0"/>
          </a:p>
          <a:p>
            <a:pPr marL="0" indent="0">
              <a:buNone/>
            </a:pPr>
            <a:r>
              <a:rPr lang="en-US" dirty="0"/>
              <a:t>1. </a:t>
            </a:r>
            <a:r>
              <a:rPr lang="en-US" dirty="0" smtClean="0"/>
              <a:t>Compression </a:t>
            </a:r>
            <a:r>
              <a:rPr lang="en-US" dirty="0"/>
              <a:t>– The air compressor fills the reservoirs with compressed air.  </a:t>
            </a:r>
          </a:p>
          <a:p>
            <a:pPr marL="0" indent="0">
              <a:buNone/>
            </a:pPr>
            <a:r>
              <a:rPr lang="en-US" dirty="0"/>
              <a:t>2. </a:t>
            </a:r>
            <a:r>
              <a:rPr lang="en-US" dirty="0" smtClean="0"/>
              <a:t>Application </a:t>
            </a:r>
            <a:r>
              <a:rPr lang="en-US" dirty="0"/>
              <a:t>– Pressing the brake pedal releases air into the brake chambers.  </a:t>
            </a:r>
          </a:p>
          <a:p>
            <a:pPr marL="0" indent="0">
              <a:buNone/>
            </a:pPr>
            <a:r>
              <a:rPr lang="en-US" dirty="0"/>
              <a:t>3. </a:t>
            </a:r>
            <a:r>
              <a:rPr lang="en-US" dirty="0" smtClean="0"/>
              <a:t>Activation </a:t>
            </a:r>
            <a:r>
              <a:rPr lang="en-US" dirty="0"/>
              <a:t>– The chambers push the slack adjusters, forcing brake shoes against drums.  </a:t>
            </a:r>
          </a:p>
          <a:p>
            <a:pPr marL="0" indent="0">
              <a:buNone/>
            </a:pPr>
            <a:r>
              <a:rPr lang="en-US" dirty="0"/>
              <a:t>4. </a:t>
            </a:r>
            <a:r>
              <a:rPr lang="en-US" dirty="0" smtClean="0"/>
              <a:t>Release </a:t>
            </a:r>
            <a:r>
              <a:rPr lang="en-US" dirty="0"/>
              <a:t>– Releasing the pedal exhausts air, releasing the brakes.  </a:t>
            </a:r>
          </a:p>
          <a:p>
            <a:endParaRPr lang="en-US"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2068</Words>
  <Application>Microsoft Office PowerPoint</Application>
  <PresentationFormat>On-screen Show (4:3)</PresentationFormat>
  <Paragraphs>270</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Air Brake Handout</vt:lpstr>
      <vt:lpstr>Table Of Contents</vt:lpstr>
      <vt:lpstr>Introduction to Air Brakes</vt:lpstr>
      <vt:lpstr>Introduction to Air Brakes</vt:lpstr>
      <vt:lpstr>Quiz</vt:lpstr>
      <vt:lpstr>Types of Vehicles Using Air Brake</vt:lpstr>
      <vt:lpstr>Main Components of an Air Brake System</vt:lpstr>
      <vt:lpstr>Quiz</vt:lpstr>
      <vt:lpstr>How Air Brakes Work</vt:lpstr>
      <vt:lpstr>Quiz</vt:lpstr>
      <vt:lpstr>Pre-Trip Inspection</vt:lpstr>
      <vt:lpstr>Quiz</vt:lpstr>
      <vt:lpstr>Post-Trip Inspection</vt:lpstr>
      <vt:lpstr>Post-Trip Inspection</vt:lpstr>
      <vt:lpstr>Post-Trip Inspection</vt:lpstr>
      <vt:lpstr>Post-Trip Inspection</vt:lpstr>
      <vt:lpstr>Common Air Brake Problems &amp; Solutions</vt:lpstr>
      <vt:lpstr>Quiz</vt:lpstr>
      <vt:lpstr>Emergency Braking &amp; Stopping Distance</vt:lpstr>
      <vt:lpstr>Emergency Braking &amp; Stopping Distance</vt:lpstr>
      <vt:lpstr>Emergency Braking &amp; Stopping Distance</vt:lpstr>
      <vt:lpstr>Quiz</vt:lpstr>
      <vt:lpstr>Key Safety Tips</vt:lpstr>
      <vt:lpstr>Quiz</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TOLU</cp:lastModifiedBy>
  <cp:revision>28</cp:revision>
  <dcterms:created xsi:type="dcterms:W3CDTF">2013-01-27T09:14:16Z</dcterms:created>
  <dcterms:modified xsi:type="dcterms:W3CDTF">2025-05-22T07:59:33Z</dcterms:modified>
  <cp:category/>
</cp:coreProperties>
</file>