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6" r:id="rId3"/>
    <p:sldId id="327" r:id="rId4"/>
    <p:sldId id="329" r:id="rId5"/>
    <p:sldId id="259" r:id="rId6"/>
    <p:sldId id="332" r:id="rId7"/>
    <p:sldId id="328" r:id="rId8"/>
    <p:sldId id="333" r:id="rId9"/>
    <p:sldId id="334" r:id="rId10"/>
    <p:sldId id="260" r:id="rId11"/>
    <p:sldId id="335" r:id="rId12"/>
    <p:sldId id="354" r:id="rId13"/>
    <p:sldId id="353" r:id="rId14"/>
    <p:sldId id="336" r:id="rId15"/>
    <p:sldId id="339" r:id="rId16"/>
    <p:sldId id="352" r:id="rId17"/>
    <p:sldId id="344" r:id="rId18"/>
    <p:sldId id="342" r:id="rId19"/>
    <p:sldId id="338" r:id="rId20"/>
    <p:sldId id="261" r:id="rId21"/>
    <p:sldId id="337" r:id="rId22"/>
    <p:sldId id="262" r:id="rId23"/>
    <p:sldId id="340" r:id="rId24"/>
    <p:sldId id="343" r:id="rId25"/>
    <p:sldId id="349" r:id="rId26"/>
    <p:sldId id="348" r:id="rId27"/>
    <p:sldId id="263" r:id="rId28"/>
    <p:sldId id="318" r:id="rId29"/>
    <p:sldId id="350" r:id="rId30"/>
    <p:sldId id="351" r:id="rId31"/>
    <p:sldId id="264" r:id="rId32"/>
    <p:sldId id="311" r:id="rId33"/>
    <p:sldId id="265" r:id="rId34"/>
    <p:sldId id="319" r:id="rId35"/>
    <p:sldId id="267" r:id="rId36"/>
    <p:sldId id="355" r:id="rId37"/>
    <p:sldId id="266" r:id="rId38"/>
    <p:sldId id="356" r:id="rId39"/>
    <p:sldId id="357" r:id="rId40"/>
    <p:sldId id="375" r:id="rId41"/>
    <p:sldId id="268" r:id="rId42"/>
    <p:sldId id="320" r:id="rId43"/>
    <p:sldId id="358" r:id="rId44"/>
    <p:sldId id="359" r:id="rId45"/>
    <p:sldId id="269" r:id="rId46"/>
    <p:sldId id="270" r:id="rId47"/>
    <p:sldId id="271" r:id="rId48"/>
    <p:sldId id="363" r:id="rId49"/>
    <p:sldId id="361" r:id="rId50"/>
    <p:sldId id="364" r:id="rId51"/>
    <p:sldId id="362" r:id="rId52"/>
    <p:sldId id="365" r:id="rId53"/>
    <p:sldId id="370" r:id="rId54"/>
    <p:sldId id="373" r:id="rId55"/>
    <p:sldId id="374" r:id="rId56"/>
    <p:sldId id="323" r:id="rId57"/>
    <p:sldId id="369" r:id="rId58"/>
    <p:sldId id="371" r:id="rId59"/>
    <p:sldId id="366" r:id="rId60"/>
    <p:sldId id="367" r:id="rId61"/>
    <p:sldId id="368" r:id="rId62"/>
    <p:sldId id="272" r:id="rId63"/>
    <p:sldId id="360" r:id="rId64"/>
    <p:sldId id="322" r:id="rId65"/>
    <p:sldId id="376"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548" y="3297836"/>
            <a:ext cx="7764904" cy="944380"/>
          </a:xfrm>
        </p:spPr>
        <p:txBody>
          <a:bodyPr>
            <a:normAutofit fontScale="90000"/>
          </a:bodyPr>
          <a:lstStyle/>
          <a:p>
            <a:pPr marL="0" indent="0" algn="ctr">
              <a:buNone/>
            </a:pPr>
            <a:r>
              <a:rPr lang="en-US" sz="3600" dirty="0">
                <a:latin typeface="Arial" panose="020B0604020202020204" pitchFamily="34" charset="0"/>
                <a:ea typeface="MS Mincho" panose="02020609040205080304" pitchFamily="49" charset="-128"/>
                <a:cs typeface="Times New Roman" panose="02020603050405020304" pitchFamily="18" charset="0"/>
              </a:rPr>
              <a:t>Double Trailer Handout</a:t>
            </a:r>
            <a:br>
              <a:rPr lang="en-US" sz="4400" dirty="0"/>
            </a:br>
            <a:endParaRPr dirty="0"/>
          </a:p>
        </p:txBody>
      </p:sp>
      <p:sp>
        <p:nvSpPr>
          <p:cNvPr id="3" name="Content Placeholder 2"/>
          <p:cNvSpPr>
            <a:spLocks noGrp="1"/>
          </p:cNvSpPr>
          <p:nvPr>
            <p:ph idx="1"/>
          </p:nvPr>
        </p:nvSpPr>
        <p:spPr>
          <a:xfrm>
            <a:off x="689548" y="3737365"/>
            <a:ext cx="7997252" cy="2138779"/>
          </a:xfrm>
        </p:spPr>
        <p:txBody>
          <a:bodyPr>
            <a:normAutofit/>
          </a:bodyPr>
          <a:lstStyle/>
          <a:p>
            <a:pPr marL="0" indent="0" algn="ctr">
              <a:buNone/>
            </a:pPr>
            <a:endPar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pPr marL="0" indent="0" algn="ctr">
              <a:buNone/>
            </a:pPr>
            <a:endParaRPr sz="36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Safely Tips</a:t>
            </a:r>
            <a:endParaRPr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solidFill>
                  <a:schemeClr val="tx1">
                    <a:lumMod val="50000"/>
                    <a:lumOff val="50000"/>
                  </a:schemeClr>
                </a:solidFill>
              </a:rPr>
              <a:t>Always check your truck and trailers before driving.</a:t>
            </a:r>
          </a:p>
          <a:p>
            <a:pPr>
              <a:buFont typeface="Wingdings" panose="05000000000000000000" pitchFamily="2" charset="2"/>
              <a:buChar char="ü"/>
            </a:pPr>
            <a:r>
              <a:rPr lang="en-US" sz="2400" dirty="0">
                <a:solidFill>
                  <a:schemeClr val="tx1">
                    <a:lumMod val="50000"/>
                    <a:lumOff val="50000"/>
                  </a:schemeClr>
                </a:solidFill>
              </a:rPr>
              <a:t>Turn slowly and carefully — you need more space.</a:t>
            </a:r>
          </a:p>
          <a:p>
            <a:pPr>
              <a:buFont typeface="Wingdings" panose="05000000000000000000" pitchFamily="2" charset="2"/>
              <a:buChar char="ü"/>
            </a:pPr>
            <a:r>
              <a:rPr lang="en-US" sz="2400" dirty="0">
                <a:solidFill>
                  <a:schemeClr val="tx1">
                    <a:lumMod val="50000"/>
                    <a:lumOff val="50000"/>
                  </a:schemeClr>
                </a:solidFill>
              </a:rPr>
              <a:t>Avoid sudden stops or sharp turns. </a:t>
            </a:r>
          </a:p>
          <a:p>
            <a:pPr>
              <a:buFont typeface="Wingdings" panose="05000000000000000000" pitchFamily="2" charset="2"/>
              <a:buChar char="ü"/>
            </a:pPr>
            <a:r>
              <a:rPr lang="en-US" sz="2400" dirty="0">
                <a:solidFill>
                  <a:schemeClr val="tx1">
                    <a:lumMod val="50000"/>
                    <a:lumOff val="50000"/>
                  </a:schemeClr>
                </a:solidFill>
              </a:rPr>
              <a:t>Keep a longer distance between you and the vehicle ahead. </a:t>
            </a:r>
          </a:p>
          <a:p>
            <a:pPr>
              <a:buFont typeface="Wingdings" panose="05000000000000000000" pitchFamily="2" charset="2"/>
              <a:buChar char="ü"/>
            </a:pPr>
            <a:r>
              <a:rPr lang="en-US" sz="2400" dirty="0">
                <a:solidFill>
                  <a:schemeClr val="tx1">
                    <a:lumMod val="50000"/>
                    <a:lumOff val="50000"/>
                  </a:schemeClr>
                </a:solidFill>
              </a:rPr>
              <a:t>Watch for "cracking the whip" — the rear trailer can swing out wide if you drive too fast or turn too sharply</a:t>
            </a: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5EB30-B345-A3A8-1311-8D76033621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BC2EE-7BEF-B7C4-EE69-C14BAB08AE42}"/>
              </a:ext>
            </a:extLst>
          </p:cNvPr>
          <p:cNvSpPr>
            <a:spLocks noGrp="1"/>
          </p:cNvSpPr>
          <p:nvPr>
            <p:ph type="title"/>
          </p:nvPr>
        </p:nvSpPr>
        <p:spPr>
          <a:xfrm>
            <a:off x="457200" y="599606"/>
            <a:ext cx="8229600" cy="1184224"/>
          </a:xfrm>
        </p:spPr>
        <p:txBody>
          <a:bodyPr>
            <a:normAutofit/>
          </a:bodyPr>
          <a:lstStyle/>
          <a:p>
            <a:r>
              <a:rPr lang="en-US" sz="4000" dirty="0">
                <a:latin typeface="Calibri" panose="020F0502020204030204" pitchFamily="34" charset="0"/>
                <a:ea typeface="MS Gothic" panose="020B0609070205080204" pitchFamily="49" charset="-128"/>
                <a:cs typeface="Times New Roman" panose="02020603050405020304" pitchFamily="18" charset="0"/>
              </a:rPr>
              <a:t>Laws and Regulations</a:t>
            </a:r>
            <a:endParaRPr dirty="0"/>
          </a:p>
        </p:txBody>
      </p:sp>
      <p:sp>
        <p:nvSpPr>
          <p:cNvPr id="3" name="Content Placeholder 2">
            <a:extLst>
              <a:ext uri="{FF2B5EF4-FFF2-40B4-BE49-F238E27FC236}">
                <a16:creationId xmlns:a16="http://schemas.microsoft.com/office/drawing/2014/main" id="{D5FF6984-C449-0898-20B1-35FA3D7F4939}"/>
              </a:ext>
            </a:extLst>
          </p:cNvPr>
          <p:cNvSpPr>
            <a:spLocks noGrp="1"/>
          </p:cNvSpPr>
          <p:nvPr>
            <p:ph idx="1"/>
          </p:nvPr>
        </p:nvSpPr>
        <p:spPr/>
        <p:txBody>
          <a:bodyPr>
            <a:normAutofit fontScale="92500" lnSpcReduction="20000"/>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FMCSA = The U.S. government agency that regulates trucking safety.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Makes rules for truck drivers, trucking companies, and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Ensures trucks are safe to drive and drivers are properly trained.</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Why Does FMCSA Care About Double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Doubles are longer &amp; harder to control than single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More risk of jackknifing, rollovers, and crashes if not driven safely.</a:t>
            </a:r>
          </a:p>
          <a:p>
            <a:pPr marL="0" marR="0">
              <a:lnSpc>
                <a:spcPct val="115000"/>
              </a:lnSpc>
              <a:buNone/>
            </a:pPr>
            <a:endParaRPr lang="en-US" sz="1800" dirty="0">
              <a:solidFill>
                <a:schemeClr val="tx1">
                  <a:lumMod val="50000"/>
                  <a:lumOff val="50000"/>
                </a:schemeClr>
              </a:solidFill>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FMCSA Rules for Drivers: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Must have a CDL Class A (Commercial Driver’s License).</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Must have a "T" (Doubles/Triples) endorsement on the CDL.</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Must be at least 21 years old for interstate (crossing state lines).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267A188B-3FBD-563B-5F38-9720AE82B6E1}"/>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59049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67858-F2FD-AB7D-C794-99825966A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6ACF4-B983-EECC-EBAE-976759B69B49}"/>
              </a:ext>
            </a:extLst>
          </p:cNvPr>
          <p:cNvSpPr>
            <a:spLocks noGrp="1"/>
          </p:cNvSpPr>
          <p:nvPr>
            <p:ph type="title"/>
          </p:nvPr>
        </p:nvSpPr>
        <p:spPr>
          <a:xfrm>
            <a:off x="457200" y="599606"/>
            <a:ext cx="8229600" cy="1184224"/>
          </a:xfrm>
        </p:spPr>
        <p:txBody>
          <a:bodyPr>
            <a:normAutofit/>
          </a:bodyPr>
          <a:lstStyle/>
          <a:p>
            <a:r>
              <a:rPr lang="en-US" sz="4000" dirty="0">
                <a:latin typeface="Calibri" panose="020F0502020204030204" pitchFamily="34" charset="0"/>
                <a:ea typeface="MS Gothic" panose="020B0609070205080204" pitchFamily="49" charset="-128"/>
                <a:cs typeface="Times New Roman" panose="02020603050405020304" pitchFamily="18" charset="0"/>
              </a:rPr>
              <a:t>Laws and Regulations</a:t>
            </a:r>
            <a:endParaRPr dirty="0"/>
          </a:p>
        </p:txBody>
      </p:sp>
      <p:sp>
        <p:nvSpPr>
          <p:cNvPr id="3" name="Content Placeholder 2">
            <a:extLst>
              <a:ext uri="{FF2B5EF4-FFF2-40B4-BE49-F238E27FC236}">
                <a16:creationId xmlns:a16="http://schemas.microsoft.com/office/drawing/2014/main" id="{EA00B56C-8332-2952-1E0E-D84D24F98DEC}"/>
              </a:ext>
            </a:extLst>
          </p:cNvPr>
          <p:cNvSpPr>
            <a:spLocks noGrp="1"/>
          </p:cNvSpPr>
          <p:nvPr>
            <p:ph idx="1"/>
          </p:nvPr>
        </p:nvSpPr>
        <p:spPr/>
        <p:txBody>
          <a:bodyPr>
            <a:norm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Training Requirements: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Must pass a written test on doubles safety.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No extra road test, but training is highly recommended.</a:t>
            </a:r>
          </a:p>
          <a:p>
            <a:pPr marL="0" marR="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endParaRPr lang="en-US" sz="1800" dirty="0">
              <a:solidFill>
                <a:schemeClr val="tx1">
                  <a:lumMod val="50000"/>
                  <a:lumOff val="50000"/>
                </a:schemeClr>
              </a:solidFill>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Safety &amp; Inspection Rules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FMCSA Requires: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Pre-Trip Inspection: Check hitches, brakes, tires, lights, and air lines.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Secure Loads Properly: Unbalanced cargo = swaying or rollover risk.</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Follow Speed Limits: Often lower for doubles (e.g., 55-60 mph).</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C3C68F7B-EDF2-89E8-9AA2-814423CE71A2}"/>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56745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8C7A1-49CD-328E-7E3A-2D018BFF2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8D64-6235-DFC6-64C3-757CC8813574}"/>
              </a:ext>
            </a:extLst>
          </p:cNvPr>
          <p:cNvSpPr>
            <a:spLocks noGrp="1"/>
          </p:cNvSpPr>
          <p:nvPr>
            <p:ph type="title"/>
          </p:nvPr>
        </p:nvSpPr>
        <p:spPr>
          <a:xfrm>
            <a:off x="457200" y="599606"/>
            <a:ext cx="8229600" cy="753205"/>
          </a:xfrm>
        </p:spPr>
        <p:txBody>
          <a:bodyPr>
            <a:normAutofit/>
          </a:bodyPr>
          <a:lstStyle/>
          <a:p>
            <a:r>
              <a:rPr lang="en-US" sz="3600" dirty="0">
                <a:latin typeface="Calibri" panose="020F0502020204030204" pitchFamily="34" charset="0"/>
                <a:ea typeface="MS Gothic" panose="020B0609070205080204" pitchFamily="49" charset="-128"/>
                <a:cs typeface="Times New Roman" panose="02020603050405020304" pitchFamily="18" charset="0"/>
              </a:rPr>
              <a:t>Laws and Regulations</a:t>
            </a:r>
            <a:endParaRPr sz="3600" dirty="0"/>
          </a:p>
        </p:txBody>
      </p:sp>
      <p:sp>
        <p:nvSpPr>
          <p:cNvPr id="3" name="Content Placeholder 2">
            <a:extLst>
              <a:ext uri="{FF2B5EF4-FFF2-40B4-BE49-F238E27FC236}">
                <a16:creationId xmlns:a16="http://schemas.microsoft.com/office/drawing/2014/main" id="{B168B811-F158-E12C-EA48-56096C367CA9}"/>
              </a:ext>
            </a:extLst>
          </p:cNvPr>
          <p:cNvSpPr>
            <a:spLocks noGrp="1"/>
          </p:cNvSpPr>
          <p:nvPr>
            <p:ph idx="1"/>
          </p:nvPr>
        </p:nvSpPr>
        <p:spPr/>
        <p:txBody>
          <a:bodyPr>
            <a:normAutofit fontScale="85000" lnSpcReduction="10000"/>
          </a:bodyPr>
          <a:lstStyle/>
          <a:p>
            <a:pPr marL="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Double trailers improve freight efficiency but require proper training and safety measures. Laws vary by state, so drivers must follow regulations carefully. Understanding their types, laws, and risks is key for anyone in the trucking industry.</a:t>
            </a:r>
          </a:p>
          <a:p>
            <a:pPr marL="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gn="ctr">
              <a:lnSpc>
                <a:spcPct val="115000"/>
              </a:lnSpc>
              <a:buNone/>
            </a:pPr>
            <a:r>
              <a:rPr lang="en-US" sz="1800" b="1" dirty="0">
                <a:solidFill>
                  <a:schemeClr val="tx1">
                    <a:lumMod val="50000"/>
                    <a:lumOff val="50000"/>
                  </a:schemeClr>
                </a:solidFill>
                <a:effectLst/>
                <a:latin typeface="Arial" panose="020B0604020202020204" pitchFamily="34" charset="0"/>
                <a:ea typeface="Arial" panose="020B0604020202020204" pitchFamily="34" charset="0"/>
              </a:rPr>
              <a:t>Federal Rules</a:t>
            </a:r>
          </a:p>
          <a:p>
            <a:pPr marL="0" marR="0" algn="ctr">
              <a:lnSpc>
                <a:spcPct val="115000"/>
              </a:lnSpc>
              <a:buNone/>
            </a:pPr>
            <a:endParaRPr lang="en-US" sz="1800" b="1"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Minimum driver age: 21 (for interstate driving).</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Special license: CDL (Commercial Driver’s License) with a doubles/ triple's endorsement.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Weight limits: Vary by state (usually 80,000 lbs. max).</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Route restrictions: Some states ban doubles on certain roads.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Allowed in: Most states, but with varying rules.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Banned in: Some states like New York (except on turnpikes).</a:t>
            </a:r>
          </a:p>
          <a:p>
            <a:pPr marL="0" indent="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Double trailers help move goods efficiently but require skilled drivers and strict safety measures. </a:t>
            </a:r>
          </a:p>
          <a:p>
            <a:pPr marL="0" indent="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Safety Concerns :Double trailers are harder to control than single trailers</a:t>
            </a:r>
            <a:r>
              <a:rPr lang="en-US" sz="1800" dirty="0">
                <a:effectLst/>
                <a:latin typeface="Arial" panose="020B0604020202020204" pitchFamily="34" charset="0"/>
                <a:ea typeface="Arial" panose="020B0604020202020204" pitchFamily="34" charset="0"/>
              </a:rPr>
              <a:t>.</a:t>
            </a:r>
          </a:p>
          <a:p>
            <a:pPr marL="0" indent="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F13F882A-BE22-B133-96D6-FAFAC21341FC}"/>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52071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68E7A-08E7-C056-74A1-CF6327141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32363-3BE9-E38F-C1D6-14727FE247A4}"/>
              </a:ext>
            </a:extLst>
          </p:cNvPr>
          <p:cNvSpPr>
            <a:spLocks noGrp="1"/>
          </p:cNvSpPr>
          <p:nvPr>
            <p:ph type="title"/>
          </p:nvPr>
        </p:nvSpPr>
        <p:spPr>
          <a:xfrm>
            <a:off x="457200" y="599606"/>
            <a:ext cx="8229600" cy="728153"/>
          </a:xfrm>
        </p:spPr>
        <p:txBody>
          <a:bodyPr>
            <a:normAutofit/>
          </a:bodyPr>
          <a:lstStyle/>
          <a:p>
            <a:r>
              <a:rPr lang="en-US" sz="3600" dirty="0">
                <a:latin typeface="Calibri" panose="020F0502020204030204" pitchFamily="34" charset="0"/>
                <a:ea typeface="MS Gothic" panose="020B0609070205080204" pitchFamily="49" charset="-128"/>
                <a:cs typeface="Times New Roman" panose="02020603050405020304" pitchFamily="18" charset="0"/>
              </a:rPr>
              <a:t>Laws and Regulations</a:t>
            </a:r>
            <a:endParaRPr sz="3600" dirty="0"/>
          </a:p>
        </p:txBody>
      </p:sp>
      <p:sp>
        <p:nvSpPr>
          <p:cNvPr id="3" name="Content Placeholder 2">
            <a:extLst>
              <a:ext uri="{FF2B5EF4-FFF2-40B4-BE49-F238E27FC236}">
                <a16:creationId xmlns:a16="http://schemas.microsoft.com/office/drawing/2014/main" id="{0391E081-7BBD-0CEE-3AE7-48B3A394C344}"/>
              </a:ext>
            </a:extLst>
          </p:cNvPr>
          <p:cNvSpPr>
            <a:spLocks noGrp="1"/>
          </p:cNvSpPr>
          <p:nvPr>
            <p:ph idx="1"/>
          </p:nvPr>
        </p:nvSpPr>
        <p:spPr/>
        <p:txBody>
          <a:bodyPr>
            <a:normAutofit fontScale="92500" lnSpcReduction="20000"/>
          </a:bodyPr>
          <a:lstStyle/>
          <a:p>
            <a:pPr marL="0" marR="0" algn="ctr">
              <a:lnSpc>
                <a:spcPct val="115000"/>
              </a:lnSpc>
              <a:buNone/>
            </a:pPr>
            <a:r>
              <a:rPr lang="en-US" sz="1800" b="1" dirty="0">
                <a:solidFill>
                  <a:schemeClr val="tx1">
                    <a:lumMod val="50000"/>
                    <a:lumOff val="50000"/>
                  </a:schemeClr>
                </a:solidFill>
                <a:effectLst/>
                <a:latin typeface="Arial" panose="020B0604020202020204" pitchFamily="34" charset="0"/>
                <a:ea typeface="Arial" panose="020B0604020202020204" pitchFamily="34" charset="0"/>
              </a:rPr>
              <a:t> Common Risks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Jackknifing: Trailers swing out of control.</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Rollovers: Higher center of gravity increases tipping risk.</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Longer stopping distance: Takes more space to brake.</a:t>
            </a:r>
          </a:p>
          <a:p>
            <a:pPr marL="0" marR="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gn="ctr">
              <a:lnSpc>
                <a:spcPct val="115000"/>
              </a:lnSpc>
              <a:buNone/>
            </a:pPr>
            <a:r>
              <a:rPr lang="en-US" sz="1800" b="1" dirty="0">
                <a:solidFill>
                  <a:schemeClr val="tx1">
                    <a:lumMod val="50000"/>
                    <a:lumOff val="50000"/>
                  </a:schemeClr>
                </a:solidFill>
                <a:effectLst/>
                <a:latin typeface="Arial" panose="020B0604020202020204" pitchFamily="34" charset="0"/>
                <a:ea typeface="Arial" panose="020B0604020202020204" pitchFamily="34" charset="0"/>
              </a:rPr>
              <a:t>Safety Tips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Proper training for drivers.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Regular maintenance (tires, brakes, hitches).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indent="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Avoid sharp turns &amp; sudden stops.</a:t>
            </a:r>
          </a:p>
          <a:p>
            <a:pPr marL="0" marR="0" algn="ctr">
              <a:lnSpc>
                <a:spcPct val="115000"/>
              </a:lnSpc>
              <a:buNone/>
            </a:pPr>
            <a:endParaRPr lang="en-US" sz="1800" dirty="0">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FMCSA rules keep double trailer operations safe and legal. Always: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Follow weight &amp; length limits.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Inspect your rig before driving.</a:t>
            </a:r>
            <a:endParaRPr lang="en-US" sz="1800" dirty="0">
              <a:solidFill>
                <a:schemeClr val="tx1">
                  <a:lumMod val="50000"/>
                  <a:lumOff val="50000"/>
                </a:schemeClr>
              </a:solidFill>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Know where doubles are allowed.</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indent="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04DDD190-7B94-F8A9-4D4E-DC54052B75AE}"/>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1183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48352-B2A1-5498-6FD5-F98B35BF1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F3137-1CBE-B012-64D5-AE3A6135F2C8}"/>
              </a:ext>
            </a:extLst>
          </p:cNvPr>
          <p:cNvSpPr>
            <a:spLocks noGrp="1"/>
          </p:cNvSpPr>
          <p:nvPr>
            <p:ph type="title"/>
          </p:nvPr>
        </p:nvSpPr>
        <p:spPr>
          <a:xfrm>
            <a:off x="457200" y="404734"/>
            <a:ext cx="8229600" cy="822817"/>
          </a:xfrm>
        </p:spPr>
        <p:txBody>
          <a:bodyPr>
            <a:normAutofit/>
          </a:bodyPr>
          <a:lstStyle/>
          <a:p>
            <a:pPr marL="0" marR="0">
              <a:lnSpc>
                <a:spcPct val="115000"/>
              </a:lnSpc>
              <a:buNone/>
            </a:pPr>
            <a:r>
              <a:rPr lang="en-US" sz="3600" dirty="0">
                <a:effectLst/>
                <a:ea typeface="Arial" panose="020B0604020202020204" pitchFamily="34" charset="0"/>
              </a:rPr>
              <a:t>Double Trailers CDL Class </a:t>
            </a:r>
          </a:p>
        </p:txBody>
      </p:sp>
      <p:sp>
        <p:nvSpPr>
          <p:cNvPr id="3" name="Content Placeholder 2">
            <a:extLst>
              <a:ext uri="{FF2B5EF4-FFF2-40B4-BE49-F238E27FC236}">
                <a16:creationId xmlns:a16="http://schemas.microsoft.com/office/drawing/2014/main" id="{E3CAEEB9-0EB5-FFE8-8AA6-733BACD445E5}"/>
              </a:ext>
            </a:extLst>
          </p:cNvPr>
          <p:cNvSpPr>
            <a:spLocks noGrp="1"/>
          </p:cNvSpPr>
          <p:nvPr>
            <p:ph idx="1"/>
          </p:nvPr>
        </p:nvSpPr>
        <p:spPr/>
        <p:txBody>
          <a:bodyPr>
            <a:normAutofit fontScale="85000" lnSpcReduction="20000"/>
          </a:bodyPr>
          <a:lstStyle/>
          <a:p>
            <a:pPr marL="0" marR="0" algn="ctr">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CDL Classes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CDL Class A: Needed for double trailers (and most big rigs).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Covers tractor-trailers, semi-trucks, and doubles/triples.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Required if the combined weight is 26,001+ lbs. (with the trailer over 10,000 lbs</a:t>
            </a:r>
            <a:r>
              <a:rPr lang="en-US" sz="1800" dirty="0">
                <a:solidFill>
                  <a:schemeClr val="tx1">
                    <a:lumMod val="50000"/>
                    <a:lumOff val="50000"/>
                  </a:schemeClr>
                </a:solidFill>
                <a:latin typeface="Arial" panose="020B0604020202020204" pitchFamily="34" charset="0"/>
                <a:ea typeface="Arial" panose="020B0604020202020204" pitchFamily="34" charset="0"/>
              </a:rPr>
              <a:t>.</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CDL Class B: Only for single heavy trucks (no doubles).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CDL Class C: For small commercial vehicles (e.g., passenger vans, hazmat).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b="1" dirty="0">
                <a:solidFill>
                  <a:schemeClr val="tx1">
                    <a:lumMod val="50000"/>
                    <a:lumOff val="50000"/>
                  </a:schemeClr>
                </a:solidFill>
                <a:effectLst/>
                <a:latin typeface="Arial" panose="020B0604020202020204" pitchFamily="34" charset="0"/>
                <a:ea typeface="Arial" panose="020B0604020202020204" pitchFamily="34" charset="0"/>
              </a:rPr>
              <a:t>The "T" Endorsement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Even with a Class A CDL, you need a Doubles/Triples (T) endorsement to legally pull two or three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Without it, you can only drive a single trailer.</a:t>
            </a:r>
          </a:p>
        </p:txBody>
      </p:sp>
      <p:pic>
        <p:nvPicPr>
          <p:cNvPr id="4" name="Picture 3" descr="dUZpsdH7UwVcKoIkGDyeRHuGnRi7W3nPrnIoweAk.png">
            <a:extLst>
              <a:ext uri="{FF2B5EF4-FFF2-40B4-BE49-F238E27FC236}">
                <a16:creationId xmlns:a16="http://schemas.microsoft.com/office/drawing/2014/main" id="{45725A72-1810-E968-9481-CA8F97A6190F}"/>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1434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6D669-3079-F191-AD19-DB3ADB011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C8DA0-DBB8-30E2-2A3D-4EABDE2D6598}"/>
              </a:ext>
            </a:extLst>
          </p:cNvPr>
          <p:cNvSpPr>
            <a:spLocks noGrp="1"/>
          </p:cNvSpPr>
          <p:nvPr>
            <p:ph type="title"/>
          </p:nvPr>
        </p:nvSpPr>
        <p:spPr>
          <a:xfrm>
            <a:off x="457200" y="404734"/>
            <a:ext cx="8229600" cy="860395"/>
          </a:xfrm>
        </p:spPr>
        <p:txBody>
          <a:bodyPr>
            <a:normAutofit/>
          </a:bodyPr>
          <a:lstStyle/>
          <a:p>
            <a:pPr marL="0" marR="0">
              <a:lnSpc>
                <a:spcPct val="115000"/>
              </a:lnSpc>
              <a:buNone/>
            </a:pPr>
            <a:r>
              <a:rPr lang="en-US" sz="3600" dirty="0">
                <a:effectLst/>
                <a:ea typeface="Arial" panose="020B0604020202020204" pitchFamily="34" charset="0"/>
              </a:rPr>
              <a:t>Double Trailers CDL Class </a:t>
            </a:r>
          </a:p>
        </p:txBody>
      </p:sp>
      <p:sp>
        <p:nvSpPr>
          <p:cNvPr id="3" name="Content Placeholder 2">
            <a:extLst>
              <a:ext uri="{FF2B5EF4-FFF2-40B4-BE49-F238E27FC236}">
                <a16:creationId xmlns:a16="http://schemas.microsoft.com/office/drawing/2014/main" id="{5C6898D0-D1D1-BB2C-3CDA-F03E3B94DDFF}"/>
              </a:ext>
            </a:extLst>
          </p:cNvPr>
          <p:cNvSpPr>
            <a:spLocks noGrp="1"/>
          </p:cNvSpPr>
          <p:nvPr>
            <p:ph idx="1"/>
          </p:nvPr>
        </p:nvSpPr>
        <p:spPr/>
        <p:txBody>
          <a:bodyPr>
            <a:normAutofit/>
          </a:bodyPr>
          <a:lstStyle/>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How to Get the Doubles/Triples (T) Endorsement</a:t>
            </a:r>
          </a:p>
          <a:p>
            <a:pPr marL="0">
              <a:lnSpc>
                <a:spcPct val="115000"/>
              </a:lnSpc>
            </a:pPr>
            <a:r>
              <a:rPr lang="en-US" sz="1600" dirty="0">
                <a:solidFill>
                  <a:schemeClr val="tx1">
                    <a:lumMod val="50000"/>
                    <a:lumOff val="50000"/>
                  </a:schemeClr>
                </a:solidFill>
                <a:effectLst/>
                <a:latin typeface="Arial" panose="020B0604020202020204" pitchFamily="34" charset="0"/>
                <a:ea typeface="Arial" panose="020B0604020202020204" pitchFamily="34" charset="0"/>
              </a:rPr>
              <a:t>Get a CDL Class A First:</a:t>
            </a:r>
          </a:p>
          <a:p>
            <a:pPr marL="0">
              <a:lnSpc>
                <a:spcPct val="115000"/>
              </a:lnSpc>
            </a:pPr>
            <a:r>
              <a:rPr lang="en-US" sz="1600" dirty="0">
                <a:solidFill>
                  <a:schemeClr val="tx1">
                    <a:lumMod val="50000"/>
                    <a:lumOff val="50000"/>
                  </a:schemeClr>
                </a:solidFill>
                <a:effectLst/>
                <a:latin typeface="Arial" panose="020B0604020202020204" pitchFamily="34" charset="0"/>
                <a:ea typeface="Arial" panose="020B0604020202020204" pitchFamily="34" charset="0"/>
              </a:rPr>
              <a:t>Pass written general knowledge test.</a:t>
            </a:r>
          </a:p>
          <a:p>
            <a:pPr marL="0">
              <a:lnSpc>
                <a:spcPct val="115000"/>
              </a:lnSpc>
            </a:pPr>
            <a:r>
              <a:rPr lang="en-US" sz="1600" dirty="0">
                <a:solidFill>
                  <a:schemeClr val="tx1">
                    <a:lumMod val="50000"/>
                    <a:lumOff val="50000"/>
                  </a:schemeClr>
                </a:solidFill>
                <a:effectLst/>
                <a:latin typeface="Arial" panose="020B0604020202020204" pitchFamily="34" charset="0"/>
                <a:ea typeface="Arial" panose="020B0604020202020204" pitchFamily="34" charset="0"/>
              </a:rPr>
              <a:t>Pass skills test (pre-trip inspection, basic control, road test). </a:t>
            </a:r>
          </a:p>
          <a:p>
            <a:pPr marL="0">
              <a:lnSpc>
                <a:spcPct val="115000"/>
              </a:lnSpc>
            </a:pPr>
            <a:r>
              <a:rPr lang="en-US" sz="1600" dirty="0">
                <a:solidFill>
                  <a:schemeClr val="tx1">
                    <a:lumMod val="50000"/>
                    <a:lumOff val="50000"/>
                  </a:schemeClr>
                </a:solidFill>
                <a:effectLst/>
                <a:latin typeface="Arial" panose="020B0604020202020204" pitchFamily="34" charset="0"/>
                <a:ea typeface="Arial" panose="020B0604020202020204" pitchFamily="34" charset="0"/>
              </a:rPr>
              <a:t>Apply for the "T" Endorsement:</a:t>
            </a:r>
          </a:p>
          <a:p>
            <a:pPr marL="0" indent="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          Study the doubles/triples section of your state’s CDL manual.</a:t>
            </a:r>
          </a:p>
          <a:p>
            <a:pPr marL="800100" lvl="2">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Pass a written test (usually 20 questions).</a:t>
            </a:r>
          </a:p>
          <a:p>
            <a:pPr marL="800100" lvl="2">
              <a:lnSpc>
                <a:spcPct val="115000"/>
              </a:lnSpc>
              <a:buNone/>
            </a:pPr>
            <a:r>
              <a:rPr lang="en-US" sz="1600" dirty="0">
                <a:solidFill>
                  <a:schemeClr val="tx1">
                    <a:lumMod val="50000"/>
                    <a:lumOff val="50000"/>
                  </a:schemeClr>
                </a:solidFill>
                <a:effectLst/>
                <a:latin typeface="Arial Unicode MS" panose="020B0604020202020204" pitchFamily="34" charset="-128"/>
                <a:ea typeface="Arial" panose="020B0604020202020204" pitchFamily="34" charset="0"/>
              </a:rPr>
              <a:t>Pay the Fee ($25 / $50, varies by state).</a:t>
            </a:r>
            <a:endParaRPr lang="en-US" sz="1600" dirty="0">
              <a:solidFill>
                <a:schemeClr val="tx1">
                  <a:lumMod val="50000"/>
                  <a:lumOff val="50000"/>
                </a:schemeClr>
              </a:solidFill>
              <a:effectLst/>
              <a:latin typeface="Arial" panose="020B0604020202020204" pitchFamily="34" charset="0"/>
              <a:ea typeface="Arial" panose="020B0604020202020204" pitchFamily="34" charset="0"/>
            </a:endParaRPr>
          </a:p>
          <a:p>
            <a:pPr marL="800100" lvl="2">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Get Your Updated CDL with the "T" endorsement.</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No Extra Road Test Needed!</a:t>
            </a:r>
          </a:p>
          <a:p>
            <a:pPr marL="0" marR="0">
              <a:lnSpc>
                <a:spcPct val="115000"/>
              </a:lnSpc>
            </a:pPr>
            <a:r>
              <a:rPr lang="en-US" sz="1600" dirty="0">
                <a:solidFill>
                  <a:schemeClr val="tx1">
                    <a:lumMod val="50000"/>
                    <a:lumOff val="50000"/>
                  </a:schemeClr>
                </a:solidFill>
                <a:effectLst/>
                <a:latin typeface="Arial" panose="020B0604020202020204" pitchFamily="34" charset="0"/>
                <a:ea typeface="Arial" panose="020B0604020202020204" pitchFamily="34" charset="0"/>
              </a:rPr>
              <a:t>Unlike tanker (N) or hazmat (H), you don’t need a separate driving test for doubles.</a:t>
            </a:r>
          </a:p>
        </p:txBody>
      </p:sp>
      <p:pic>
        <p:nvPicPr>
          <p:cNvPr id="4" name="Picture 3" descr="dUZpsdH7UwVcKoIkGDyeRHuGnRi7W3nPrnIoweAk.png">
            <a:extLst>
              <a:ext uri="{FF2B5EF4-FFF2-40B4-BE49-F238E27FC236}">
                <a16:creationId xmlns:a16="http://schemas.microsoft.com/office/drawing/2014/main" id="{93BD75E7-C147-F1A3-0E3E-BEDAD96C94D4}"/>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5954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8E9B6-548F-2405-413F-0F4C89964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76D0F-6E5A-F23F-24E1-06E8DD73F9DB}"/>
              </a:ext>
            </a:extLst>
          </p:cNvPr>
          <p:cNvSpPr>
            <a:spLocks noGrp="1"/>
          </p:cNvSpPr>
          <p:nvPr>
            <p:ph type="title"/>
          </p:nvPr>
        </p:nvSpPr>
        <p:spPr>
          <a:xfrm>
            <a:off x="457200" y="1014608"/>
            <a:ext cx="8229600" cy="374549"/>
          </a:xfrm>
        </p:spPr>
        <p:txBody>
          <a:bodyPr>
            <a:noAutofit/>
          </a:bodyPr>
          <a:lstStyle/>
          <a:p>
            <a:r>
              <a:rPr lang="en-US" sz="3600" dirty="0">
                <a:effectLst/>
                <a:ea typeface="Arial" panose="020B0604020202020204" pitchFamily="34" charset="0"/>
              </a:rPr>
              <a:t>Where Can You Drive Doubles?</a:t>
            </a:r>
            <a:br>
              <a:rPr lang="en-US" sz="3600" dirty="0">
                <a:effectLst/>
                <a:ea typeface="Arial" panose="020B0604020202020204" pitchFamily="34" charset="0"/>
              </a:rPr>
            </a:br>
            <a:endParaRPr sz="3600" dirty="0"/>
          </a:p>
        </p:txBody>
      </p:sp>
      <p:sp>
        <p:nvSpPr>
          <p:cNvPr id="3" name="Content Placeholder 2">
            <a:extLst>
              <a:ext uri="{FF2B5EF4-FFF2-40B4-BE49-F238E27FC236}">
                <a16:creationId xmlns:a16="http://schemas.microsoft.com/office/drawing/2014/main" id="{93C73152-7823-A717-12E7-57FD79200925}"/>
              </a:ext>
            </a:extLst>
          </p:cNvPr>
          <p:cNvSpPr>
            <a:spLocks noGrp="1"/>
          </p:cNvSpPr>
          <p:nvPr>
            <p:ph idx="1"/>
          </p:nvPr>
        </p:nvSpPr>
        <p:spPr/>
        <p:txBody>
          <a:bodyPr>
            <a:normAutofit fontScale="92500" lnSpcReduction="10000"/>
          </a:bodyPr>
          <a:lstStyle/>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Allowed: Most interstates &amp; major highways (check state laws).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Banned in: Some states (e.g., New York except turnpikes).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Speed Limits for Doubles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Often lower than single trailers (e.g., 55-60 mph in some states).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Weight Limits</a:t>
            </a:r>
          </a:p>
          <a:p>
            <a:pPr marL="0" marR="0" indent="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Federal max: 80,000 lbs. (varies by state).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Getting a doubles/triples (T) endorsement is not hard, but driving doubles safely takes skill.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Always: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Check state laws before driving.</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Practice in low-traffic areas first.</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indent="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Maintain proper speed &amp; weight limits.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D1D71850-92F1-A350-5190-B220B808D0B5}"/>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02426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4E883-40BF-05F1-0D87-8E8B4323E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F4A12-E347-6E3B-EC16-2EF3A07619D5}"/>
              </a:ext>
            </a:extLst>
          </p:cNvPr>
          <p:cNvSpPr>
            <a:spLocks noGrp="1"/>
          </p:cNvSpPr>
          <p:nvPr>
            <p:ph type="title"/>
          </p:nvPr>
        </p:nvSpPr>
        <p:spPr>
          <a:xfrm>
            <a:off x="457200" y="599606"/>
            <a:ext cx="8229600" cy="1000594"/>
          </a:xfrm>
        </p:spPr>
        <p:txBody>
          <a:bodyPr>
            <a:normAutofit/>
          </a:bodyPr>
          <a:lstStyle/>
          <a:p>
            <a:pPr marL="0" marR="0">
              <a:lnSpc>
                <a:spcPct val="115000"/>
              </a:lnSpc>
              <a:buNone/>
            </a:pPr>
            <a:r>
              <a:rPr lang="en-US" sz="3600" dirty="0">
                <a:effectLst/>
                <a:ea typeface="Arial" panose="020B0604020202020204" pitchFamily="34" charset="0"/>
              </a:rPr>
              <a:t>Common Mistakes to Avoid</a:t>
            </a:r>
          </a:p>
        </p:txBody>
      </p:sp>
      <p:sp>
        <p:nvSpPr>
          <p:cNvPr id="3" name="Content Placeholder 2">
            <a:extLst>
              <a:ext uri="{FF2B5EF4-FFF2-40B4-BE49-F238E27FC236}">
                <a16:creationId xmlns:a16="http://schemas.microsoft.com/office/drawing/2014/main" id="{C03C0318-F687-C654-91BD-5320F90A3D03}"/>
              </a:ext>
            </a:extLst>
          </p:cNvPr>
          <p:cNvSpPr>
            <a:spLocks noGrp="1"/>
          </p:cNvSpPr>
          <p:nvPr>
            <p:ph idx="1"/>
          </p:nvPr>
        </p:nvSpPr>
        <p:spPr/>
        <p:txBody>
          <a:bodyPr>
            <a:norm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1. Skipping Practice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Doubles handle differently—practice in a safe area first.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2. Ignoring Weight Distribution</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Uneven loads cause swaying or rollovers.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3. Taking Sharp Turns Too Fast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Doubles need wider turns—swing out to avoid hitting curbs.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4. Forgetting the "T" Endorsement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Driving doubles without it = big fines &amp; license suspension.</a:t>
            </a:r>
          </a:p>
          <a:p>
            <a:pPr marL="0" marR="0" indent="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9C2B4CA7-C9A2-4841-6263-328820E5AC94}"/>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25366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BB055-BA4B-18BE-607D-9990DC789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CB62D-2FF2-C1C1-D627-5014E7BC25D2}"/>
              </a:ext>
            </a:extLst>
          </p:cNvPr>
          <p:cNvSpPr>
            <a:spLocks noGrp="1"/>
          </p:cNvSpPr>
          <p:nvPr>
            <p:ph type="title"/>
          </p:nvPr>
        </p:nvSpPr>
        <p:spPr>
          <a:xfrm>
            <a:off x="457200" y="599606"/>
            <a:ext cx="8229600" cy="1184224"/>
          </a:xfrm>
        </p:spPr>
        <p:txBody>
          <a:bodyPr>
            <a:normAutofit/>
          </a:bodyPr>
          <a:lstStyle/>
          <a:p>
            <a:pPr marL="0" marR="0">
              <a:lnSpc>
                <a:spcPct val="115000"/>
              </a:lnSpc>
              <a:buNone/>
            </a:pPr>
            <a:r>
              <a:rPr lang="en-US" sz="3600" dirty="0">
                <a:effectLst/>
                <a:ea typeface="Arial" panose="020B0604020202020204" pitchFamily="34" charset="0"/>
              </a:rPr>
              <a:t>Pros and Cons of Double Trailers</a:t>
            </a:r>
          </a:p>
        </p:txBody>
      </p:sp>
      <p:sp>
        <p:nvSpPr>
          <p:cNvPr id="3" name="Content Placeholder 2">
            <a:extLst>
              <a:ext uri="{FF2B5EF4-FFF2-40B4-BE49-F238E27FC236}">
                <a16:creationId xmlns:a16="http://schemas.microsoft.com/office/drawing/2014/main" id="{C9DA031C-A4A6-B546-F79C-0E9EC2F8B6B0}"/>
              </a:ext>
            </a:extLst>
          </p:cNvPr>
          <p:cNvSpPr>
            <a:spLocks noGrp="1"/>
          </p:cNvSpPr>
          <p:nvPr>
            <p:ph idx="1"/>
          </p:nvPr>
        </p:nvSpPr>
        <p:spPr/>
        <p:txBody>
          <a:bodyPr>
            <a:norm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Pros: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More cargo per trip = fewer trucks on the road.</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Cost-effective for shipping companies.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Better fuel efficiency per ton of freight.</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Cons:</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Harder to drive &amp; maneuver.</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Higher accident risk if not handled properly.</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indent="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 Not allowed on all roads.</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FC4A8DB4-7716-FA3F-5676-E685F2CC4FCE}"/>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35473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DF71F-407A-FA16-552D-29B26B88F3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A5366-1797-EF27-8496-4DDEAA6CD37B}"/>
              </a:ext>
            </a:extLst>
          </p:cNvPr>
          <p:cNvSpPr>
            <a:spLocks noGrp="1"/>
          </p:cNvSpPr>
          <p:nvPr>
            <p:ph type="title"/>
          </p:nvPr>
        </p:nvSpPr>
        <p:spPr>
          <a:xfrm>
            <a:off x="1124262" y="3147934"/>
            <a:ext cx="2278505" cy="1439056"/>
          </a:xfrm>
        </p:spPr>
        <p:txBody>
          <a:bodyPr>
            <a:normAutofit fontScale="90000"/>
          </a:bodyPr>
          <a:lstStyle/>
          <a:p>
            <a:pPr marL="0" indent="0"/>
            <a:r>
              <a:rPr lang="en-US" sz="3600" b="1" dirty="0"/>
              <a:t>TABLE OF</a:t>
            </a:r>
            <a:br>
              <a:rPr lang="en-US" sz="3600" b="1" dirty="0"/>
            </a:br>
            <a:r>
              <a:rPr lang="en-US" sz="3600" b="1" dirty="0"/>
              <a:t>CONTENTS</a:t>
            </a:r>
            <a:br>
              <a:rPr lang="en-US" b="1" dirty="0"/>
            </a:br>
            <a:endParaRPr dirty="0"/>
          </a:p>
        </p:txBody>
      </p:sp>
      <p:sp>
        <p:nvSpPr>
          <p:cNvPr id="3" name="Content Placeholder 2">
            <a:extLst>
              <a:ext uri="{FF2B5EF4-FFF2-40B4-BE49-F238E27FC236}">
                <a16:creationId xmlns:a16="http://schemas.microsoft.com/office/drawing/2014/main" id="{F40CD588-A9AC-BEE2-CB43-B928946C6963}"/>
              </a:ext>
            </a:extLst>
          </p:cNvPr>
          <p:cNvSpPr>
            <a:spLocks noGrp="1"/>
          </p:cNvSpPr>
          <p:nvPr>
            <p:ph idx="1"/>
          </p:nvPr>
        </p:nvSpPr>
        <p:spPr>
          <a:xfrm>
            <a:off x="4572000" y="2264228"/>
            <a:ext cx="4114800" cy="4319451"/>
          </a:xfrm>
        </p:spPr>
        <p:txBody>
          <a:bodyPr>
            <a:noAutofit/>
          </a:bodyPr>
          <a:lstStyle/>
          <a:p>
            <a:pPr marL="0" indent="0">
              <a:buNone/>
            </a:pPr>
            <a:r>
              <a:rPr lang="en-US" sz="2400" dirty="0">
                <a:solidFill>
                  <a:schemeClr val="tx1">
                    <a:lumMod val="50000"/>
                    <a:lumOff val="50000"/>
                  </a:schemeClr>
                </a:solidFill>
                <a:latin typeface="+mj-lt"/>
                <a:ea typeface="Tahoma" panose="020B0604030504040204" pitchFamily="34" charset="0"/>
                <a:cs typeface="Tahoma" panose="020B0604030504040204" pitchFamily="34" charset="0"/>
              </a:rPr>
              <a:t>1. </a:t>
            </a:r>
            <a:r>
              <a:rPr lang="en-US" sz="2400" dirty="0">
                <a:solidFill>
                  <a:schemeClr val="tx1">
                    <a:lumMod val="50000"/>
                    <a:lumOff val="50000"/>
                  </a:schemeClr>
                </a:solidFill>
                <a:effectLst/>
                <a:latin typeface="Calibri" panose="020F0502020204030204" pitchFamily="34" charset="0"/>
                <a:ea typeface="MS Gothic" panose="020B0609070205080204" pitchFamily="49" charset="-128"/>
                <a:cs typeface="Times New Roman" panose="02020603050405020304" pitchFamily="18" charset="0"/>
              </a:rPr>
              <a:t>Introduction to Double Trailers</a:t>
            </a:r>
            <a:br>
              <a:rPr lang="en-US" sz="24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400" dirty="0">
                <a:solidFill>
                  <a:schemeClr val="tx1">
                    <a:lumMod val="50000"/>
                    <a:lumOff val="50000"/>
                  </a:schemeClr>
                </a:solidFill>
                <a:latin typeface="+mj-lt"/>
                <a:ea typeface="Tahoma" panose="020B0604030504040204" pitchFamily="34" charset="0"/>
                <a:cs typeface="Tahoma" panose="020B0604030504040204" pitchFamily="34" charset="0"/>
              </a:rPr>
              <a:t>2. </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Pre-Trip Inspection </a:t>
            </a: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Guide</a:t>
            </a:r>
            <a:br>
              <a:rPr lang="en-US" sz="24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400" dirty="0">
                <a:solidFill>
                  <a:schemeClr val="tx1">
                    <a:lumMod val="50000"/>
                    <a:lumOff val="50000"/>
                  </a:schemeClr>
                </a:solidFill>
                <a:latin typeface="+mj-lt"/>
                <a:ea typeface="Tahoma" panose="020B0604030504040204" pitchFamily="34" charset="0"/>
                <a:cs typeface="Tahoma" panose="020B0604030504040204" pitchFamily="34" charset="0"/>
              </a:rPr>
              <a:t>3. </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Coupling &amp; Uncoupling</a:t>
            </a:r>
            <a:br>
              <a:rPr lang="en-US" sz="24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400" dirty="0">
                <a:solidFill>
                  <a:schemeClr val="tx1">
                    <a:lumMod val="50000"/>
                    <a:lumOff val="50000"/>
                  </a:schemeClr>
                </a:solidFill>
                <a:latin typeface="+mj-lt"/>
                <a:ea typeface="Tahoma" panose="020B0604030504040204" pitchFamily="34" charset="0"/>
                <a:cs typeface="Tahoma" panose="020B0604030504040204" pitchFamily="34" charset="0"/>
              </a:rPr>
              <a:t>4.</a:t>
            </a:r>
            <a:r>
              <a:rPr lang="en-US" sz="2400" dirty="0">
                <a:solidFill>
                  <a:schemeClr val="tx1">
                    <a:lumMod val="50000"/>
                    <a:lumOff val="50000"/>
                  </a:schemeClr>
                </a:solidFill>
                <a:effectLst/>
                <a:latin typeface="+mj-lt"/>
                <a:ea typeface="Tahoma" panose="020B0604030504040204" pitchFamily="34" charset="0"/>
                <a:cs typeface="Tahoma" panose="020B0604030504040204" pitchFamily="34" charset="0"/>
              </a:rPr>
              <a:t> </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Driving Techniques</a:t>
            </a:r>
            <a:br>
              <a:rPr lang="en-US" sz="24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400" dirty="0">
                <a:solidFill>
                  <a:schemeClr val="tx1">
                    <a:lumMod val="50000"/>
                    <a:lumOff val="50000"/>
                  </a:schemeClr>
                </a:solidFill>
                <a:latin typeface="+mj-lt"/>
                <a:ea typeface="Tahoma" panose="020B0604030504040204" pitchFamily="34" charset="0"/>
                <a:cs typeface="Tahoma" panose="020B0604030504040204" pitchFamily="34" charset="0"/>
              </a:rPr>
              <a:t>5. </a:t>
            </a: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What to do in an emergency &amp; Troubleshooting</a:t>
            </a:r>
            <a:br>
              <a:rPr lang="en-US" sz="2400" dirty="0">
                <a:solidFill>
                  <a:schemeClr val="tx1">
                    <a:lumMod val="50000"/>
                    <a:lumOff val="50000"/>
                  </a:schemeClr>
                </a:solidFill>
                <a:latin typeface="+mj-lt"/>
                <a:ea typeface="Tahoma" panose="020B0604030504040204" pitchFamily="34" charset="0"/>
                <a:cs typeface="Tahoma" panose="020B0604030504040204" pitchFamily="34" charset="0"/>
              </a:rPr>
            </a:br>
            <a:endParaRPr lang="en-US" sz="2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ECE926A8-D786-951D-A30E-86282EFB3B7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94039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9449"/>
            <a:ext cx="8229600" cy="578188"/>
          </a:xfrm>
        </p:spPr>
        <p:txBody>
          <a:bodyPr>
            <a:normAutofit fontScale="90000"/>
          </a:bodyPr>
          <a:lstStyle/>
          <a:p>
            <a:r>
              <a:rPr lang="en-US" sz="4000" dirty="0">
                <a:latin typeface="Calibri" panose="020F0502020204030204" pitchFamily="34" charset="0"/>
                <a:ea typeface="MS Gothic" panose="020B0609070205080204" pitchFamily="49" charset="-128"/>
                <a:cs typeface="Times New Roman" panose="02020603050405020304" pitchFamily="18" charset="0"/>
              </a:rPr>
              <a:t>Quiz</a:t>
            </a:r>
            <a:br>
              <a:rPr lang="en-US" sz="4400" dirty="0">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p:cNvSpPr>
            <a:spLocks noGrp="1"/>
          </p:cNvSpPr>
          <p:nvPr>
            <p:ph idx="1"/>
          </p:nvPr>
        </p:nvSpPr>
        <p:spPr>
          <a:xfrm>
            <a:off x="457200" y="1417638"/>
            <a:ext cx="8229600" cy="4708526"/>
          </a:xfrm>
        </p:spPr>
        <p:txBody>
          <a:bodyPr>
            <a:no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What license is needed to drive double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Regular driver’s license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CDL with doubles endorsement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Motorcycle license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The minimum age to drive doubles across state lines is: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18</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21</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25</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True or False: All U.S. states allow double trailers everywhere.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True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False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b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87DBF-420B-14EA-7D42-5252185FDE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95FCB9-3455-A2EA-A9B0-3D1CE78E21D9}"/>
              </a:ext>
            </a:extLst>
          </p:cNvPr>
          <p:cNvSpPr>
            <a:spLocks noGrp="1"/>
          </p:cNvSpPr>
          <p:nvPr>
            <p:ph type="title"/>
          </p:nvPr>
        </p:nvSpPr>
        <p:spPr>
          <a:xfrm>
            <a:off x="457200" y="494675"/>
            <a:ext cx="8229600" cy="779490"/>
          </a:xfrm>
        </p:spPr>
        <p:txBody>
          <a:bodyPr>
            <a:norm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Quiz</a:t>
            </a:r>
            <a:endParaRPr sz="3600" dirty="0"/>
          </a:p>
        </p:txBody>
      </p:sp>
      <p:sp>
        <p:nvSpPr>
          <p:cNvPr id="3" name="Content Placeholder 2">
            <a:extLst>
              <a:ext uri="{FF2B5EF4-FFF2-40B4-BE49-F238E27FC236}">
                <a16:creationId xmlns:a16="http://schemas.microsoft.com/office/drawing/2014/main" id="{27196E0F-A5C1-D2F4-BC9D-4441B4CC324E}"/>
              </a:ext>
            </a:extLst>
          </p:cNvPr>
          <p:cNvSpPr>
            <a:spLocks noGrp="1"/>
          </p:cNvSpPr>
          <p:nvPr>
            <p:ph idx="1"/>
          </p:nvPr>
        </p:nvSpPr>
        <p:spPr>
          <a:xfrm>
            <a:off x="457200" y="1417638"/>
            <a:ext cx="8229600" cy="4708526"/>
          </a:xfrm>
        </p:spPr>
        <p:txBody>
          <a:bodyPr>
            <a:no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What is "jackknifing"?</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Trailers folding like a pocket knife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A type of truck</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A speed limit sign</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Why do double trailers have a higher rollover risk?</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They are shorter</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Higher center of gravity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They are lighter</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True or False: Double trailers stop faster than single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True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False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909A0C61-7A39-7BEE-DA4A-453ACC24610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825608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p:txBody>
          <a:bodyPr>
            <a:normAutofit fontScale="92500" lnSpcReduction="10000"/>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True or False: Double trailers are easier to drive than single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True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False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What is a disadvantage of doubles?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Better fuel efficiency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Not allowed everywhere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Fewer accidents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Which is NOT a pro of double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More cargo per trip</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Higher accident risk</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Cost savings</a:t>
            </a:r>
          </a:p>
          <a:p>
            <a:pPr marL="0" marR="0" indent="0">
              <a:lnSpc>
                <a:spcPct val="115000"/>
              </a:lnSpc>
              <a:buNone/>
            </a:pP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BD511-6CC5-E074-46CF-48067842D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044D0-7EDB-3FA6-78BB-30C1CD475CEE}"/>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3DC6A435-1C04-EAFB-C98A-940633098EFF}"/>
              </a:ext>
            </a:extLst>
          </p:cNvPr>
          <p:cNvSpPr>
            <a:spLocks noGrp="1"/>
          </p:cNvSpPr>
          <p:nvPr>
            <p:ph idx="1"/>
          </p:nvPr>
        </p:nvSpPr>
        <p:spPr>
          <a:xfrm>
            <a:off x="457200" y="1417638"/>
            <a:ext cx="8229600" cy="4708525"/>
          </a:xfrm>
        </p:spPr>
        <p:txBody>
          <a:bodyPr>
            <a:normAutofit lnSpcReduction="10000"/>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Which CDL class is required for double trailers?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Class B</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Class A</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Class C</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Class A CDL is required if the combined weight is over:</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10,000 lbs.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26,001 lbs.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50,000 lbs.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Can you drive triples with just a Class A CDL (no endorsements)?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Yes</a:t>
            </a:r>
          </a:p>
          <a:p>
            <a:pPr marL="0" marR="0" indent="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No</a:t>
            </a:r>
          </a:p>
        </p:txBody>
      </p:sp>
      <p:pic>
        <p:nvPicPr>
          <p:cNvPr id="4" name="Picture 3" descr="dUZpsdH7UwVcKoIkGDyeRHuGnRi7W3nPrnIoweAk.png">
            <a:extLst>
              <a:ext uri="{FF2B5EF4-FFF2-40B4-BE49-F238E27FC236}">
                <a16:creationId xmlns:a16="http://schemas.microsoft.com/office/drawing/2014/main" id="{AA514E31-A4F3-A7FE-0B68-270099EBCD4D}"/>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31725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C176-21D8-8ED0-26FF-BE1D48986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710372-37B4-1964-803F-CF6E1CAD31A3}"/>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C65FCD69-1EA0-5053-BE0A-63FA38E59F93}"/>
              </a:ext>
            </a:extLst>
          </p:cNvPr>
          <p:cNvSpPr>
            <a:spLocks noGrp="1"/>
          </p:cNvSpPr>
          <p:nvPr>
            <p:ph idx="1"/>
          </p:nvPr>
        </p:nvSpPr>
        <p:spPr>
          <a:xfrm>
            <a:off x="457200" y="1417638"/>
            <a:ext cx="8229600" cy="4708525"/>
          </a:xfrm>
        </p:spPr>
        <p:txBody>
          <a:bodyPr>
            <a:no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Where can you study for the doubles test?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Your state’s CDL manual</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A random trucking blog</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YouTube comments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How much does the "T" endorsement usually cost?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$10</a:t>
            </a:r>
          </a:p>
          <a:p>
            <a:pPr marL="0" marR="0">
              <a:lnSpc>
                <a:spcPct val="115000"/>
              </a:lnSpc>
              <a:buNone/>
            </a:pPr>
            <a:r>
              <a:rPr lang="en-US" sz="1800" dirty="0">
                <a:solidFill>
                  <a:schemeClr val="tx1">
                    <a:lumMod val="50000"/>
                    <a:lumOff val="50000"/>
                  </a:schemeClr>
                </a:solidFill>
                <a:effectLst/>
                <a:latin typeface="Arial Unicode MS" panose="020B0604020202020204" pitchFamily="34" charset="-128"/>
                <a:ea typeface="Arial" panose="020B0604020202020204" pitchFamily="34" charset="0"/>
              </a:rPr>
              <a:t>b) 25-25−50</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$200</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Can you get a "T" endorsement with a Class B CDL?</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Yes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No</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8AF0C0D7-FA7D-98B2-BB6E-492DC868D39E}"/>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51715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18BFD-BEA7-4524-10BA-650AEDD36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45E70-7CDE-7E15-1B2D-F2AE1D9E9DED}"/>
              </a:ext>
            </a:extLst>
          </p:cNvPr>
          <p:cNvSpPr>
            <a:spLocks noGrp="1"/>
          </p:cNvSpPr>
          <p:nvPr>
            <p:ph type="title"/>
          </p:nvPr>
        </p:nvSpPr>
        <p:spPr>
          <a:xfrm>
            <a:off x="457200" y="479684"/>
            <a:ext cx="8229600" cy="937953"/>
          </a:xfrm>
        </p:spPr>
        <p:txBody>
          <a:bodyPr>
            <a:no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6CA76080-FFF9-C9FC-60CD-6F028BB17696}"/>
              </a:ext>
            </a:extLst>
          </p:cNvPr>
          <p:cNvSpPr>
            <a:spLocks noGrp="1"/>
          </p:cNvSpPr>
          <p:nvPr>
            <p:ph idx="1"/>
          </p:nvPr>
        </p:nvSpPr>
        <p:spPr/>
        <p:txBody>
          <a:bodyPr>
            <a:noAutofit/>
          </a:bodyPr>
          <a:lstStyle/>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What must you check in a pre-trip inspection?</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a) Hitches &amp; brakes</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b) Your lunchbox</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c) The radio</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True or False: Unbalanced loads are safe for doubles.</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a) True</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b) False</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Why do doubles need slower speeds?</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a) They stop faster</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b) They need more stopping distance</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c) Just for fun</a:t>
            </a:r>
          </a:p>
          <a:p>
            <a:pPr marL="0" marR="0">
              <a:lnSpc>
                <a:spcPct val="115000"/>
              </a:lnSpc>
              <a:buNone/>
            </a:pPr>
            <a:r>
              <a:rPr lang="en-US" sz="16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endParaRPr lang="en-US" sz="1400" dirty="0">
              <a:effectLst/>
              <a:latin typeface="Arial" panose="020B0604020202020204" pitchFamily="34" charset="0"/>
              <a:ea typeface="Arial" panose="020B0604020202020204" pitchFamily="34" charset="0"/>
            </a:endParaRPr>
          </a:p>
        </p:txBody>
      </p:sp>
      <p:pic>
        <p:nvPicPr>
          <p:cNvPr id="4" name="Picture 3" descr="dUZpsdH7UwVcKoIkGDyeRHuGnRi7W3nPrnIoweAk.png">
            <a:extLst>
              <a:ext uri="{FF2B5EF4-FFF2-40B4-BE49-F238E27FC236}">
                <a16:creationId xmlns:a16="http://schemas.microsoft.com/office/drawing/2014/main" id="{1DC34362-D0BC-B53D-4300-A0D4B2BE3775}"/>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117100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93A77-944B-59D2-0C60-B8159C316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BF17B-89CB-AF70-1B86-2A6664DA59DF}"/>
              </a:ext>
            </a:extLst>
          </p:cNvPr>
          <p:cNvSpPr>
            <a:spLocks noGrp="1"/>
          </p:cNvSpPr>
          <p:nvPr>
            <p:ph type="title"/>
          </p:nvPr>
        </p:nvSpPr>
        <p:spPr>
          <a:xfrm>
            <a:off x="457200" y="479684"/>
            <a:ext cx="8229600" cy="937953"/>
          </a:xfrm>
        </p:spPr>
        <p:txBody>
          <a:bodyPr>
            <a:no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C6C5CE71-B274-972E-084A-58E58CC2C92C}"/>
              </a:ext>
            </a:extLst>
          </p:cNvPr>
          <p:cNvSpPr>
            <a:spLocks noGrp="1"/>
          </p:cNvSpPr>
          <p:nvPr>
            <p:ph idx="1"/>
          </p:nvPr>
        </p:nvSpPr>
        <p:spPr>
          <a:xfrm>
            <a:off x="457200" y="1417638"/>
            <a:ext cx="8229600" cy="4708526"/>
          </a:xfrm>
        </p:spPr>
        <p:txBody>
          <a:bodyPr>
            <a:no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True or False: You need a special road test for the "T" endorsement.</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True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False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How old must you be to drive doubles across state lines?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18</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21</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25</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What should you do before driving doubles?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Just start driving</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Get proper training</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Ask a friend for tips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638727CE-820F-A7A8-C1AB-3B58029C14E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757075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9646"/>
            <a:ext cx="8229600" cy="869431"/>
          </a:xfrm>
        </p:spPr>
        <p:txBody>
          <a:bodyPr>
            <a:normAutofit/>
          </a:bodyPr>
          <a:lstStyle/>
          <a:p>
            <a:r>
              <a:rPr lang="en-US" sz="3600" dirty="0">
                <a:latin typeface="Calibri" panose="020F0502020204030204" pitchFamily="34" charset="0"/>
                <a:ea typeface="MS Gothic" panose="020B0609070205080204" pitchFamily="49" charset="-128"/>
                <a:cs typeface="Times New Roman" panose="02020603050405020304" pitchFamily="18" charset="0"/>
              </a:rPr>
              <a:t>Q</a:t>
            </a:r>
            <a:r>
              <a:rPr lang="en-US" sz="3600" dirty="0">
                <a:effectLst/>
                <a:latin typeface="Calibri" panose="020F0502020204030204" pitchFamily="34" charset="0"/>
                <a:ea typeface="MS Gothic" panose="020B0609070205080204" pitchFamily="49" charset="-128"/>
                <a:cs typeface="Times New Roman" panose="02020603050405020304" pitchFamily="18" charset="0"/>
              </a:rPr>
              <a:t>uiz</a:t>
            </a:r>
            <a:endParaRPr sz="3600" dirty="0"/>
          </a:p>
        </p:txBody>
      </p:sp>
      <p:sp>
        <p:nvSpPr>
          <p:cNvPr id="3" name="Content Placeholder 2"/>
          <p:cNvSpPr>
            <a:spLocks noGrp="1"/>
          </p:cNvSpPr>
          <p:nvPr>
            <p:ph idx="1"/>
          </p:nvPr>
        </p:nvSpPr>
        <p:spPr>
          <a:xfrm>
            <a:off x="457200" y="1409076"/>
            <a:ext cx="8229600" cy="4717088"/>
          </a:xfrm>
        </p:spPr>
        <p:txBody>
          <a:bodyPr>
            <a:noAutofit/>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What does FMCSA stand for?</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Federal Motor Carrier Safety Administration</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Fast Moving Cars Safety Agency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Freight Management and Cargo Safety Authority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What is FMCSA’s main job?</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Selling trucks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Regulating trucking safety</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c) Building highways</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True or False: FMCSA only cares about single trailers.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a) True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b) False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92550-6EDA-E20A-352F-DE1F37C4A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F66AF-5FE6-6D65-5A0B-F2A2266AF736}"/>
              </a:ext>
            </a:extLst>
          </p:cNvPr>
          <p:cNvSpPr>
            <a:spLocks noGrp="1"/>
          </p:cNvSpPr>
          <p:nvPr>
            <p:ph type="title"/>
          </p:nvPr>
        </p:nvSpPr>
        <p:spPr>
          <a:xfrm>
            <a:off x="457200" y="450938"/>
            <a:ext cx="8229600" cy="977029"/>
          </a:xfrm>
        </p:spPr>
        <p:txBody>
          <a:bodyPr>
            <a:normAutofit/>
          </a:bodyPr>
          <a:lstStyle/>
          <a:p>
            <a:r>
              <a:rPr lang="en-US" sz="3600" dirty="0"/>
              <a:t>Pre-Trip Inspection Guide</a:t>
            </a:r>
            <a:endParaRPr sz="3600" dirty="0"/>
          </a:p>
        </p:txBody>
      </p:sp>
      <p:sp>
        <p:nvSpPr>
          <p:cNvPr id="3" name="Content Placeholder 2">
            <a:extLst>
              <a:ext uri="{FF2B5EF4-FFF2-40B4-BE49-F238E27FC236}">
                <a16:creationId xmlns:a16="http://schemas.microsoft.com/office/drawing/2014/main" id="{A8D35DC2-B503-59EA-2C0F-C8D3FAB28287}"/>
              </a:ext>
            </a:extLst>
          </p:cNvPr>
          <p:cNvSpPr>
            <a:spLocks noGrp="1"/>
          </p:cNvSpPr>
          <p:nvPr>
            <p:ph idx="1"/>
          </p:nvPr>
        </p:nvSpPr>
        <p:spPr/>
        <p:txBody>
          <a:bodyPr>
            <a:noAutofit/>
          </a:bodyPr>
          <a:lstStyle/>
          <a:p>
            <a:pPr marL="0">
              <a:lnSpc>
                <a:spcPct val="115000"/>
              </a:lnSpc>
              <a:spcBef>
                <a:spcPts val="1000"/>
              </a:spcBef>
              <a:buNone/>
            </a:pPr>
            <a:r>
              <a:rPr lang="en-US" sz="1800" dirty="0">
                <a:solidFill>
                  <a:schemeClr val="tx1">
                    <a:lumMod val="50000"/>
                    <a:lumOff val="50000"/>
                  </a:schemeClr>
                </a:solidFill>
              </a:rPr>
              <a:t>Pre-trip inspections are the most important 15 minutes of a trucker’s day. </a:t>
            </a:r>
          </a:p>
          <a:p>
            <a:pPr marL="0">
              <a:lnSpc>
                <a:spcPct val="115000"/>
              </a:lnSpc>
              <a:spcBef>
                <a:spcPts val="1000"/>
              </a:spcBef>
              <a:buNone/>
            </a:pPr>
            <a:r>
              <a:rPr lang="en-US" sz="1800" dirty="0">
                <a:solidFill>
                  <a:schemeClr val="tx1">
                    <a:lumMod val="50000"/>
                    <a:lumOff val="50000"/>
                  </a:schemeClr>
                </a:solidFill>
              </a:rPr>
              <a:t>Before a double trailer hits the road, drivers must perform a DVIR (Driver Vehicle Inspection Report)—a safety check that’s like a pilot’s pre-flight checklist.</a:t>
            </a:r>
          </a:p>
          <a:p>
            <a:pPr marL="0">
              <a:lnSpc>
                <a:spcPct val="115000"/>
              </a:lnSpc>
              <a:spcBef>
                <a:spcPts val="1000"/>
              </a:spcBef>
              <a:buNone/>
            </a:pPr>
            <a:endParaRPr lang="en-US" sz="1800" dirty="0">
              <a:solidFill>
                <a:schemeClr val="tx1">
                  <a:lumMod val="50000"/>
                  <a:lumOff val="50000"/>
                </a:schemeClr>
              </a:solidFill>
            </a:endParaRPr>
          </a:p>
          <a:p>
            <a:pPr marL="0">
              <a:lnSpc>
                <a:spcPct val="115000"/>
              </a:lnSpc>
              <a:spcBef>
                <a:spcPts val="1000"/>
              </a:spcBef>
              <a:buNone/>
            </a:pPr>
            <a:r>
              <a:rPr lang="en-US" sz="1800" dirty="0">
                <a:solidFill>
                  <a:schemeClr val="tx1">
                    <a:lumMod val="50000"/>
                    <a:lumOff val="50000"/>
                  </a:schemeClr>
                </a:solidFill>
              </a:rPr>
              <a:t>Here’s what truckers inspect, why it matters, and how YOU could spot problems too! </a:t>
            </a:r>
          </a:p>
          <a:p>
            <a:pPr marL="0">
              <a:lnSpc>
                <a:spcPct val="115000"/>
              </a:lnSpc>
              <a:spcBef>
                <a:spcPts val="1000"/>
              </a:spcBef>
              <a:buNone/>
            </a:pPr>
            <a:endParaRPr lang="en-US" sz="1800" dirty="0">
              <a:solidFill>
                <a:schemeClr val="tx1">
                  <a:lumMod val="50000"/>
                  <a:lumOff val="50000"/>
                </a:schemeClr>
              </a:solidFill>
            </a:endParaRPr>
          </a:p>
          <a:p>
            <a:pPr marL="0">
              <a:lnSpc>
                <a:spcPct val="115000"/>
              </a:lnSpc>
              <a:spcBef>
                <a:spcPts val="1000"/>
              </a:spcBef>
              <a:buNone/>
            </a:pPr>
            <a:r>
              <a:rPr lang="en-US" sz="1800" dirty="0">
                <a:solidFill>
                  <a:schemeClr val="tx1">
                    <a:lumMod val="50000"/>
                    <a:lumOff val="50000"/>
                  </a:schemeClr>
                </a:solidFill>
              </a:rPr>
              <a:t>Why Pre-Trip Inspections Save Lives </a:t>
            </a:r>
          </a:p>
          <a:p>
            <a:pPr marL="0">
              <a:lnSpc>
                <a:spcPct val="115000"/>
              </a:lnSpc>
              <a:spcBef>
                <a:spcPts val="1000"/>
              </a:spcBef>
              <a:buNone/>
            </a:pPr>
            <a:r>
              <a:rPr lang="en-US" sz="1800" dirty="0">
                <a:solidFill>
                  <a:schemeClr val="tx1">
                    <a:lumMod val="50000"/>
                    <a:lumOff val="50000"/>
                  </a:schemeClr>
                </a:solidFill>
              </a:rPr>
              <a:t>✅ Prevents breakdowns (A blown tire at 65 mph is deadly)</a:t>
            </a:r>
          </a:p>
          <a:p>
            <a:pPr marL="0">
              <a:lnSpc>
                <a:spcPct val="115000"/>
              </a:lnSpc>
              <a:spcBef>
                <a:spcPts val="1000"/>
              </a:spcBef>
              <a:buNone/>
            </a:pPr>
            <a:r>
              <a:rPr lang="en-US" sz="1800" dirty="0">
                <a:solidFill>
                  <a:schemeClr val="tx1">
                    <a:lumMod val="50000"/>
                    <a:lumOff val="50000"/>
                  </a:schemeClr>
                </a:solidFill>
              </a:rPr>
              <a:t>✅ Avoids 10,000 fines (DOT officers check inspection logs) </a:t>
            </a:r>
          </a:p>
          <a:p>
            <a:pPr marL="0">
              <a:lnSpc>
                <a:spcPct val="115000"/>
              </a:lnSpc>
              <a:spcBef>
                <a:spcPts val="1000"/>
              </a:spcBef>
              <a:buNone/>
            </a:pPr>
            <a:r>
              <a:rPr lang="en-US" sz="1800" dirty="0">
                <a:solidFill>
                  <a:schemeClr val="tx1">
                    <a:lumMod val="50000"/>
                    <a:lumOff val="50000"/>
                  </a:schemeClr>
                </a:solidFill>
              </a:rPr>
              <a:t>✅ Keeps cargo safe(Loose straps = spilled goods = big 10,000fines</a:t>
            </a:r>
          </a:p>
        </p:txBody>
      </p:sp>
      <p:pic>
        <p:nvPicPr>
          <p:cNvPr id="4" name="Picture 3" descr="dUZpsdH7UwVcKoIkGDyeRHuGnRi7W3nPrnIoweAk.png">
            <a:extLst>
              <a:ext uri="{FF2B5EF4-FFF2-40B4-BE49-F238E27FC236}">
                <a16:creationId xmlns:a16="http://schemas.microsoft.com/office/drawing/2014/main" id="{1324EE8F-BBA4-71CE-3468-664F589E373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86681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4190D-3C37-3D82-7F73-6F6D77687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60A29-9D8A-DB27-E8D7-14584416087C}"/>
              </a:ext>
            </a:extLst>
          </p:cNvPr>
          <p:cNvSpPr>
            <a:spLocks noGrp="1"/>
          </p:cNvSpPr>
          <p:nvPr>
            <p:ph type="title"/>
          </p:nvPr>
        </p:nvSpPr>
        <p:spPr>
          <a:xfrm>
            <a:off x="457200" y="538620"/>
            <a:ext cx="8229600" cy="688932"/>
          </a:xfrm>
        </p:spPr>
        <p:txBody>
          <a:bodyPr>
            <a:normAutofit/>
          </a:bodyPr>
          <a:lstStyle/>
          <a:p>
            <a:r>
              <a:rPr lang="en-US" sz="3600" dirty="0"/>
              <a:t>Pre-Trip Inspection Guide</a:t>
            </a:r>
            <a:endParaRPr sz="3600" dirty="0"/>
          </a:p>
        </p:txBody>
      </p:sp>
      <p:sp>
        <p:nvSpPr>
          <p:cNvPr id="3" name="Content Placeholder 2">
            <a:extLst>
              <a:ext uri="{FF2B5EF4-FFF2-40B4-BE49-F238E27FC236}">
                <a16:creationId xmlns:a16="http://schemas.microsoft.com/office/drawing/2014/main" id="{E3E30607-3BF1-C405-A050-D3C2A4ED5806}"/>
              </a:ext>
            </a:extLst>
          </p:cNvPr>
          <p:cNvSpPr>
            <a:spLocks noGrp="1"/>
          </p:cNvSpPr>
          <p:nvPr>
            <p:ph idx="1"/>
          </p:nvPr>
        </p:nvSpPr>
        <p:spPr/>
        <p:txBody>
          <a:bodyPr>
            <a:noAutofit/>
          </a:bodyPr>
          <a:lstStyle/>
          <a:p>
            <a:pPr marL="0">
              <a:lnSpc>
                <a:spcPct val="115000"/>
              </a:lnSpc>
              <a:spcBef>
                <a:spcPts val="1000"/>
              </a:spcBef>
              <a:buNone/>
            </a:pPr>
            <a:r>
              <a:rPr lang="en-US" sz="1800" dirty="0">
                <a:solidFill>
                  <a:schemeClr val="tx1">
                    <a:lumMod val="50000"/>
                    <a:lumOff val="50000"/>
                  </a:schemeClr>
                </a:solidFill>
              </a:rPr>
              <a:t>The 7-Point Double Trailer Check (Drivers use the acronym "TIRES D" to remember)</a:t>
            </a:r>
          </a:p>
          <a:p>
            <a:pPr marL="0">
              <a:lnSpc>
                <a:spcPct val="115000"/>
              </a:lnSpc>
              <a:spcBef>
                <a:spcPts val="1000"/>
              </a:spcBef>
              <a:buNone/>
            </a:pPr>
            <a:r>
              <a:rPr lang="en-US" sz="1800" dirty="0">
                <a:solidFill>
                  <a:schemeClr val="tx1">
                    <a:lumMod val="50000"/>
                    <a:lumOff val="50000"/>
                  </a:schemeClr>
                </a:solidFill>
              </a:rPr>
              <a:t> 1. T – Tires &amp; Wheels </a:t>
            </a:r>
          </a:p>
          <a:p>
            <a:pPr marL="0">
              <a:lnSpc>
                <a:spcPct val="115000"/>
              </a:lnSpc>
              <a:spcBef>
                <a:spcPts val="1000"/>
              </a:spcBef>
              <a:buNone/>
            </a:pPr>
            <a:r>
              <a:rPr lang="en-US" sz="1800" dirty="0">
                <a:solidFill>
                  <a:schemeClr val="tx1">
                    <a:lumMod val="50000"/>
                    <a:lumOff val="50000"/>
                  </a:schemeClr>
                </a:solidFill>
              </a:rPr>
              <a:t>🔸 Tread depth: Must be &gt;4/32" (Use a quarter upside-down!) </a:t>
            </a:r>
          </a:p>
          <a:p>
            <a:pPr marL="0">
              <a:lnSpc>
                <a:spcPct val="115000"/>
              </a:lnSpc>
              <a:spcBef>
                <a:spcPts val="1000"/>
              </a:spcBef>
              <a:buNone/>
            </a:pPr>
            <a:r>
              <a:rPr lang="en-US" sz="1800" dirty="0">
                <a:solidFill>
                  <a:schemeClr val="tx1">
                    <a:lumMod val="50000"/>
                    <a:lumOff val="50000"/>
                  </a:schemeClr>
                </a:solidFill>
              </a:rPr>
              <a:t>🔸 Pressure: Check with a gauge (100+ PSI for big rigs) </a:t>
            </a:r>
          </a:p>
          <a:p>
            <a:pPr marL="0">
              <a:lnSpc>
                <a:spcPct val="115000"/>
              </a:lnSpc>
              <a:spcBef>
                <a:spcPts val="1000"/>
              </a:spcBef>
              <a:buNone/>
            </a:pPr>
            <a:r>
              <a:rPr lang="en-US" sz="1800" dirty="0">
                <a:solidFill>
                  <a:schemeClr val="tx1">
                    <a:lumMod val="50000"/>
                    <a:lumOff val="50000"/>
                  </a:schemeClr>
                </a:solidFill>
              </a:rPr>
              <a:t>🔸 Damage: Look for bulges, cuts, or nails </a:t>
            </a:r>
          </a:p>
          <a:p>
            <a:pPr marL="0">
              <a:lnSpc>
                <a:spcPct val="115000"/>
              </a:lnSpc>
              <a:spcBef>
                <a:spcPts val="1000"/>
              </a:spcBef>
              <a:buNone/>
            </a:pPr>
            <a:r>
              <a:rPr lang="en-US" sz="1800" dirty="0">
                <a:solidFill>
                  <a:schemeClr val="tx1">
                    <a:lumMod val="50000"/>
                    <a:lumOff val="50000"/>
                  </a:schemeClr>
                </a:solidFill>
              </a:rPr>
              <a:t>🔸 Lug nuts: Must be tight (Mark them with chalk to check) </a:t>
            </a:r>
          </a:p>
          <a:p>
            <a:pPr marL="0">
              <a:lnSpc>
                <a:spcPct val="115000"/>
              </a:lnSpc>
              <a:spcBef>
                <a:spcPts val="1000"/>
              </a:spcBef>
              <a:buNone/>
            </a:pPr>
            <a:r>
              <a:rPr lang="en-US" sz="1800" dirty="0">
                <a:solidFill>
                  <a:schemeClr val="tx1">
                    <a:lumMod val="50000"/>
                    <a:lumOff val="50000"/>
                  </a:schemeClr>
                </a:solidFill>
              </a:rPr>
              <a:t>2. I – Lights &amp; Reflectors 🔦 Test ALL lights:</a:t>
            </a:r>
          </a:p>
          <a:p>
            <a:pPr marL="0">
              <a:lnSpc>
                <a:spcPct val="115000"/>
              </a:lnSpc>
              <a:spcBef>
                <a:spcPts val="1000"/>
              </a:spcBef>
              <a:buNone/>
            </a:pPr>
            <a:r>
              <a:rPr lang="en-US" sz="1800" dirty="0">
                <a:solidFill>
                  <a:schemeClr val="tx1">
                    <a:lumMod val="50000"/>
                    <a:lumOff val="50000"/>
                  </a:schemeClr>
                </a:solidFill>
              </a:rPr>
              <a:t> ● Headlights (low/high beam) ● Brake lights ● Turn signals</a:t>
            </a:r>
          </a:p>
          <a:p>
            <a:pPr marL="0">
              <a:lnSpc>
                <a:spcPct val="115000"/>
              </a:lnSpc>
              <a:spcBef>
                <a:spcPts val="1000"/>
              </a:spcBef>
              <a:buNone/>
            </a:pPr>
            <a:r>
              <a:rPr lang="en-US" sz="1800" dirty="0">
                <a:solidFill>
                  <a:schemeClr val="tx1">
                    <a:lumMod val="50000"/>
                    <a:lumOff val="50000"/>
                  </a:schemeClr>
                </a:solidFill>
              </a:rPr>
              <a:t> ● Clearance lights (Top of trailer)</a:t>
            </a:r>
          </a:p>
          <a:p>
            <a:pPr marL="0">
              <a:lnSpc>
                <a:spcPct val="115000"/>
              </a:lnSpc>
              <a:spcBef>
                <a:spcPts val="1000"/>
              </a:spcBef>
              <a:buNone/>
            </a:pPr>
            <a:r>
              <a:rPr lang="en-US" sz="1800" dirty="0">
                <a:solidFill>
                  <a:schemeClr val="tx1">
                    <a:lumMod val="50000"/>
                    <a:lumOff val="50000"/>
                  </a:schemeClr>
                </a:solidFill>
              </a:rPr>
              <a:t>● Reflectors (Must be unbroken) "Blackout" Danger: Broken lights = invisible trailer at night</a:t>
            </a:r>
            <a:endPar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4" name="Picture 3" descr="dUZpsdH7UwVcKoIkGDyeRHuGnRi7W3nPrnIoweAk.png">
            <a:extLst>
              <a:ext uri="{FF2B5EF4-FFF2-40B4-BE49-F238E27FC236}">
                <a16:creationId xmlns:a16="http://schemas.microsoft.com/office/drawing/2014/main" id="{1749BF98-97FA-DA67-19C8-3AD795A127FD}"/>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51710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0869-C7D3-BFCA-FB3B-E0EC3235B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4F767-C346-608D-87A8-95FCCE853F1A}"/>
              </a:ext>
            </a:extLst>
          </p:cNvPr>
          <p:cNvSpPr>
            <a:spLocks noGrp="1"/>
          </p:cNvSpPr>
          <p:nvPr>
            <p:ph type="title"/>
          </p:nvPr>
        </p:nvSpPr>
        <p:spPr>
          <a:xfrm>
            <a:off x="457200" y="599606"/>
            <a:ext cx="8229600" cy="1184224"/>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Introduction to Double Tra</a:t>
            </a:r>
            <a:r>
              <a:rPr lang="en-US" sz="4000" dirty="0">
                <a:latin typeface="Calibri" panose="020F0502020204030204" pitchFamily="34" charset="0"/>
                <a:ea typeface="MS Gothic" panose="020B0609070205080204" pitchFamily="49" charset="-128"/>
                <a:cs typeface="Times New Roman" panose="02020603050405020304" pitchFamily="18" charset="0"/>
              </a:rPr>
              <a:t>ilers</a:t>
            </a:r>
            <a:br>
              <a:rPr lang="en-US" sz="4400" dirty="0">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FF5170F5-C712-0913-9B48-FDE27BCBC593}"/>
              </a:ext>
            </a:extLst>
          </p:cNvPr>
          <p:cNvSpPr>
            <a:spLocks noGrp="1"/>
          </p:cNvSpPr>
          <p:nvPr>
            <p:ph idx="1"/>
          </p:nvPr>
        </p:nvSpPr>
        <p:spPr/>
        <p:txBody>
          <a:bodyPr>
            <a:normAutofit/>
          </a:bodyPr>
          <a:lstStyle/>
          <a:p>
            <a:pPr marL="0" indent="0">
              <a:lnSpc>
                <a:spcPct val="115000"/>
              </a:lnSpc>
              <a:spcAft>
                <a:spcPts val="1000"/>
              </a:spcAft>
              <a:buNone/>
            </a:pPr>
            <a:r>
              <a:rPr lang="en-US" sz="2400" dirty="0">
                <a:solidFill>
                  <a:schemeClr val="tx1">
                    <a:lumMod val="50000"/>
                    <a:lumOff val="50000"/>
                  </a:schemeClr>
                </a:solidFill>
              </a:rPr>
              <a:t>A double trailer (t</a:t>
            </a:r>
            <a:r>
              <a:rPr lang="en-US" sz="2400" dirty="0">
                <a:solidFill>
                  <a:schemeClr val="tx1">
                    <a:lumMod val="50000"/>
                    <a:lumOff val="50000"/>
                  </a:schemeClr>
                </a:solidFill>
                <a:effectLst/>
                <a:ea typeface="Arial" panose="020B0604020202020204" pitchFamily="34" charset="0"/>
              </a:rPr>
              <a:t>win trailers, doubles, tandem trailers)</a:t>
            </a:r>
            <a:r>
              <a:rPr lang="en-US" sz="2400" dirty="0">
                <a:solidFill>
                  <a:schemeClr val="tx1">
                    <a:lumMod val="50000"/>
                    <a:lumOff val="50000"/>
                  </a:schemeClr>
                </a:solidFill>
              </a:rPr>
              <a:t>, is a truck that pulls two trailers at once. The first trailer is attached to the truck, and the second trailer is connected to the first one using something called a converter dolly — it’s like a small cart with wheels and a hitch.</a:t>
            </a:r>
          </a:p>
          <a:p>
            <a:pPr marL="0" indent="0">
              <a:lnSpc>
                <a:spcPct val="115000"/>
              </a:lnSpc>
              <a:spcAft>
                <a:spcPts val="1000"/>
              </a:spcAft>
              <a:buNone/>
            </a:pPr>
            <a:r>
              <a:rPr lang="en-US" sz="2400" dirty="0">
                <a:solidFill>
                  <a:schemeClr val="tx1">
                    <a:lumMod val="50000"/>
                    <a:lumOff val="50000"/>
                  </a:schemeClr>
                </a:solidFill>
              </a:rPr>
              <a:t>Double trailers are used to haul more cargo in one trip. This saves time, fuel, and money. But driving them isn’t easy. They’re longer, harder to turn, and more likely to tip over if you're not careful. </a:t>
            </a:r>
            <a:endParaRPr lang="en-US" sz="2400" dirty="0">
              <a:solidFill>
                <a:schemeClr val="tx1">
                  <a:lumMod val="50000"/>
                  <a:lumOff val="50000"/>
                </a:schemeClr>
              </a:solidFill>
              <a:ea typeface="MS Mincho" panose="02020609040205080304" pitchFamily="49" charset="-128"/>
              <a:cs typeface="Times New Roman" panose="02020603050405020304" pitchFamily="18" charset="0"/>
            </a:endParaRPr>
          </a:p>
          <a:p>
            <a:pPr marL="0" indent="0">
              <a:lnSpc>
                <a:spcPct val="115000"/>
              </a:lnSpc>
              <a:spcAft>
                <a:spcPts val="1000"/>
              </a:spcAft>
              <a:buNone/>
            </a:pPr>
            <a:endParaRPr lang="en-US" sz="2400" dirty="0">
              <a:solidFill>
                <a:schemeClr val="tx1">
                  <a:lumMod val="50000"/>
                  <a:lumOff val="50000"/>
                </a:schemeClr>
              </a:solidFill>
              <a:ea typeface="MS Mincho" panose="02020609040205080304" pitchFamily="49" charset="-128"/>
              <a:cs typeface="Times New Roman" panose="02020603050405020304" pitchFamily="18" charset="0"/>
            </a:endParaRPr>
          </a:p>
          <a:p>
            <a:pPr marL="0" indent="0">
              <a:lnSpc>
                <a:spcPct val="115000"/>
              </a:lnSpc>
              <a:spcAft>
                <a:spcPts val="1000"/>
              </a:spcAft>
              <a:buNone/>
            </a:pPr>
            <a:endParaRPr sz="2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2BF47CC7-0432-4FC7-129B-7B06E0510A07}"/>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167871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5317-1F57-F2AC-ED4E-953E12B3E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0C361-EB4A-B379-87A3-AC3A91B117D3}"/>
              </a:ext>
            </a:extLst>
          </p:cNvPr>
          <p:cNvSpPr>
            <a:spLocks noGrp="1"/>
          </p:cNvSpPr>
          <p:nvPr>
            <p:ph type="title"/>
          </p:nvPr>
        </p:nvSpPr>
        <p:spPr>
          <a:xfrm>
            <a:off x="457200" y="388308"/>
            <a:ext cx="8229600" cy="851769"/>
          </a:xfrm>
        </p:spPr>
        <p:txBody>
          <a:bodyPr>
            <a:normAutofit/>
          </a:bodyPr>
          <a:lstStyle/>
          <a:p>
            <a:r>
              <a:rPr lang="en-US" sz="3600" dirty="0"/>
              <a:t>Pre-Trip Inspection Guide</a:t>
            </a:r>
            <a:endParaRPr sz="3600" dirty="0"/>
          </a:p>
        </p:txBody>
      </p:sp>
      <p:sp>
        <p:nvSpPr>
          <p:cNvPr id="3" name="Content Placeholder 2">
            <a:extLst>
              <a:ext uri="{FF2B5EF4-FFF2-40B4-BE49-F238E27FC236}">
                <a16:creationId xmlns:a16="http://schemas.microsoft.com/office/drawing/2014/main" id="{5AE053D3-1911-2EE8-A732-D1285C7D643B}"/>
              </a:ext>
            </a:extLst>
          </p:cNvPr>
          <p:cNvSpPr>
            <a:spLocks noGrp="1"/>
          </p:cNvSpPr>
          <p:nvPr>
            <p:ph idx="1"/>
          </p:nvPr>
        </p:nvSpPr>
        <p:spPr/>
        <p:txBody>
          <a:bodyPr>
            <a:noAutofit/>
          </a:bodyPr>
          <a:lstStyle/>
          <a:p>
            <a:pPr marL="0">
              <a:lnSpc>
                <a:spcPct val="115000"/>
              </a:lnSpc>
              <a:spcBef>
                <a:spcPts val="1000"/>
              </a:spcBef>
              <a:buNone/>
            </a:pPr>
            <a:r>
              <a:rPr lang="en-US" sz="1800" dirty="0">
                <a:solidFill>
                  <a:schemeClr val="tx1">
                    <a:lumMod val="50000"/>
                    <a:lumOff val="50000"/>
                  </a:schemeClr>
                </a:solidFill>
              </a:rPr>
              <a:t>3. R – Rigging (Coupling System) </a:t>
            </a:r>
          </a:p>
          <a:p>
            <a:pPr marL="0">
              <a:lnSpc>
                <a:spcPct val="115000"/>
              </a:lnSpc>
              <a:spcBef>
                <a:spcPts val="1000"/>
              </a:spcBef>
              <a:buNone/>
            </a:pPr>
            <a:r>
              <a:rPr lang="en-US" sz="1800" dirty="0">
                <a:solidFill>
                  <a:schemeClr val="tx1">
                    <a:lumMod val="50000"/>
                    <a:lumOff val="50000"/>
                  </a:schemeClr>
                </a:solidFill>
              </a:rPr>
              <a:t>🔗 Fifth wheel: Locked? Greased? No cracks? </a:t>
            </a:r>
          </a:p>
          <a:p>
            <a:pPr marL="0">
              <a:lnSpc>
                <a:spcPct val="115000"/>
              </a:lnSpc>
              <a:spcBef>
                <a:spcPts val="1000"/>
              </a:spcBef>
              <a:buNone/>
            </a:pPr>
            <a:r>
              <a:rPr lang="en-US" sz="1800" dirty="0">
                <a:solidFill>
                  <a:schemeClr val="tx1">
                    <a:lumMod val="50000"/>
                    <a:lumOff val="50000"/>
                  </a:schemeClr>
                </a:solidFill>
              </a:rPr>
              <a:t>🛠 Dolly: Pintle hook secured? Safety chains attached? </a:t>
            </a:r>
          </a:p>
          <a:p>
            <a:pPr marL="0">
              <a:lnSpc>
                <a:spcPct val="115000"/>
              </a:lnSpc>
              <a:spcBef>
                <a:spcPts val="1000"/>
              </a:spcBef>
              <a:buNone/>
            </a:pPr>
            <a:r>
              <a:rPr lang="en-US" sz="1800" dirty="0">
                <a:solidFill>
                  <a:schemeClr val="tx1">
                    <a:lumMod val="50000"/>
                    <a:lumOff val="50000"/>
                  </a:schemeClr>
                </a:solidFill>
              </a:rPr>
              <a:t>🚛 Kingpin: Not worn down (Thieves steal these for scrap!) </a:t>
            </a:r>
          </a:p>
          <a:p>
            <a:pPr marL="0">
              <a:lnSpc>
                <a:spcPct val="115000"/>
              </a:lnSpc>
              <a:spcBef>
                <a:spcPts val="1000"/>
              </a:spcBef>
              <a:buNone/>
            </a:pPr>
            <a:r>
              <a:rPr lang="en-US" sz="1800" dirty="0">
                <a:solidFill>
                  <a:schemeClr val="tx1">
                    <a:lumMod val="50000"/>
                    <a:lumOff val="50000"/>
                  </a:schemeClr>
                </a:solidFill>
              </a:rPr>
              <a:t>Scary Fact: A "trailer breakaway" happens when coupling fails—the trailer rolls free! </a:t>
            </a:r>
          </a:p>
          <a:p>
            <a:pPr marL="0">
              <a:lnSpc>
                <a:spcPct val="115000"/>
              </a:lnSpc>
              <a:spcBef>
                <a:spcPts val="1000"/>
              </a:spcBef>
              <a:buNone/>
            </a:pPr>
            <a:endParaRPr lang="en-US" sz="1800" dirty="0">
              <a:solidFill>
                <a:schemeClr val="tx1">
                  <a:lumMod val="50000"/>
                  <a:lumOff val="50000"/>
                </a:schemeClr>
              </a:solidFill>
            </a:endParaRPr>
          </a:p>
          <a:p>
            <a:pPr marL="0">
              <a:lnSpc>
                <a:spcPct val="115000"/>
              </a:lnSpc>
              <a:spcBef>
                <a:spcPts val="1000"/>
              </a:spcBef>
              <a:buNone/>
            </a:pPr>
            <a:r>
              <a:rPr lang="en-US" sz="1800" dirty="0">
                <a:solidFill>
                  <a:schemeClr val="tx1">
                    <a:lumMod val="50000"/>
                    <a:lumOff val="50000"/>
                  </a:schemeClr>
                </a:solidFill>
              </a:rPr>
              <a:t>4. E – Emergency Equipment </a:t>
            </a:r>
          </a:p>
          <a:p>
            <a:pPr marL="0">
              <a:lnSpc>
                <a:spcPct val="115000"/>
              </a:lnSpc>
              <a:spcBef>
                <a:spcPts val="1000"/>
              </a:spcBef>
              <a:buNone/>
            </a:pPr>
            <a:r>
              <a:rPr lang="en-US" sz="1800" dirty="0">
                <a:solidFill>
                  <a:schemeClr val="tx1">
                    <a:lumMod val="50000"/>
                    <a:lumOff val="50000"/>
                  </a:schemeClr>
                </a:solidFill>
              </a:rPr>
              <a:t>🧯 Fire extinguisher: Charged &amp; mounted </a:t>
            </a:r>
          </a:p>
          <a:p>
            <a:pPr marL="0">
              <a:lnSpc>
                <a:spcPct val="115000"/>
              </a:lnSpc>
              <a:spcBef>
                <a:spcPts val="1000"/>
              </a:spcBef>
              <a:buNone/>
            </a:pPr>
            <a:r>
              <a:rPr lang="en-US" sz="1800" dirty="0">
                <a:solidFill>
                  <a:schemeClr val="tx1">
                    <a:lumMod val="50000"/>
                    <a:lumOff val="50000"/>
                  </a:schemeClr>
                </a:solidFill>
              </a:rPr>
              <a:t>⚠️ Reflective triangles/road flares: 3 required </a:t>
            </a:r>
          </a:p>
          <a:p>
            <a:pPr marL="0">
              <a:lnSpc>
                <a:spcPct val="115000"/>
              </a:lnSpc>
              <a:spcBef>
                <a:spcPts val="1000"/>
              </a:spcBef>
              <a:buNone/>
            </a:pPr>
            <a:r>
              <a:rPr lang="en-US" sz="1800" dirty="0">
                <a:solidFill>
                  <a:schemeClr val="tx1">
                    <a:lumMod val="50000"/>
                    <a:lumOff val="50000"/>
                  </a:schemeClr>
                </a:solidFill>
              </a:rPr>
              <a:t>📞 Emergency contacts: Posted in cab </a:t>
            </a:r>
          </a:p>
          <a:p>
            <a:pPr marL="0">
              <a:lnSpc>
                <a:spcPct val="115000"/>
              </a:lnSpc>
              <a:spcBef>
                <a:spcPts val="1000"/>
              </a:spcBef>
              <a:buNone/>
            </a:pPr>
            <a:endPar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endParaRPr>
          </a:p>
        </p:txBody>
      </p:sp>
      <p:pic>
        <p:nvPicPr>
          <p:cNvPr id="4" name="Picture 3" descr="dUZpsdH7UwVcKoIkGDyeRHuGnRi7W3nPrnIoweAk.png">
            <a:extLst>
              <a:ext uri="{FF2B5EF4-FFF2-40B4-BE49-F238E27FC236}">
                <a16:creationId xmlns:a16="http://schemas.microsoft.com/office/drawing/2014/main" id="{9E920525-F635-A633-2B72-D22E2511501C}"/>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5607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Pre-Trip Inspection Guide</a:t>
            </a:r>
            <a:endParaRPr sz="3600" dirty="0"/>
          </a:p>
        </p:txBody>
      </p:sp>
      <p:sp>
        <p:nvSpPr>
          <p:cNvPr id="3" name="Content Placeholder 2"/>
          <p:cNvSpPr>
            <a:spLocks noGrp="1"/>
          </p:cNvSpPr>
          <p:nvPr>
            <p:ph idx="1"/>
          </p:nvPr>
        </p:nvSpPr>
        <p:spPr>
          <a:xfrm>
            <a:off x="457200" y="1417638"/>
            <a:ext cx="8229600" cy="4708525"/>
          </a:xfrm>
        </p:spPr>
        <p:txBody>
          <a:bodyPr>
            <a:noAutofit/>
          </a:bodyPr>
          <a:lstStyle/>
          <a:p>
            <a:pPr marL="0">
              <a:lnSpc>
                <a:spcPct val="115000"/>
              </a:lnSpc>
              <a:spcBef>
                <a:spcPts val="1000"/>
              </a:spcBef>
              <a:buNone/>
            </a:pPr>
            <a:r>
              <a:rPr lang="en-US" sz="1800" dirty="0">
                <a:solidFill>
                  <a:schemeClr val="tx1">
                    <a:lumMod val="50000"/>
                    <a:lumOff val="50000"/>
                  </a:schemeClr>
                </a:solidFill>
              </a:rPr>
              <a:t>5. S – Suspension &amp; Frame </a:t>
            </a:r>
          </a:p>
          <a:p>
            <a:pPr marL="0">
              <a:lnSpc>
                <a:spcPct val="115000"/>
              </a:lnSpc>
              <a:spcBef>
                <a:spcPts val="1000"/>
              </a:spcBef>
              <a:buNone/>
            </a:pPr>
            <a:r>
              <a:rPr lang="en-US" sz="1800" dirty="0">
                <a:solidFill>
                  <a:schemeClr val="tx1">
                    <a:lumMod val="50000"/>
                    <a:lumOff val="50000"/>
                  </a:schemeClr>
                </a:solidFill>
              </a:rPr>
              <a:t>🛠 Springs/airbags: No leaks or damage </a:t>
            </a:r>
          </a:p>
          <a:p>
            <a:pPr marL="0">
              <a:lnSpc>
                <a:spcPct val="115000"/>
              </a:lnSpc>
              <a:spcBef>
                <a:spcPts val="1000"/>
              </a:spcBef>
              <a:buNone/>
            </a:pPr>
            <a:r>
              <a:rPr lang="en-US" sz="1800" dirty="0">
                <a:solidFill>
                  <a:schemeClr val="tx1">
                    <a:lumMod val="50000"/>
                    <a:lumOff val="50000"/>
                  </a:schemeClr>
                </a:solidFill>
              </a:rPr>
              <a:t>🔩 U-bolts: All present and tight </a:t>
            </a:r>
          </a:p>
          <a:p>
            <a:pPr marL="0">
              <a:lnSpc>
                <a:spcPct val="115000"/>
              </a:lnSpc>
              <a:spcBef>
                <a:spcPts val="1000"/>
              </a:spcBef>
              <a:buNone/>
            </a:pPr>
            <a:r>
              <a:rPr lang="en-US" sz="1800" dirty="0">
                <a:solidFill>
                  <a:schemeClr val="tx1">
                    <a:lumMod val="50000"/>
                    <a:lumOff val="50000"/>
                  </a:schemeClr>
                </a:solidFill>
              </a:rPr>
              <a:t>🚛 Frame: No cracks or rust holes </a:t>
            </a:r>
          </a:p>
          <a:p>
            <a:pPr marL="0">
              <a:lnSpc>
                <a:spcPct val="115000"/>
              </a:lnSpc>
              <a:spcBef>
                <a:spcPts val="1000"/>
              </a:spcBef>
              <a:buNone/>
            </a:pPr>
            <a:r>
              <a:rPr lang="en-US" sz="1800" dirty="0">
                <a:solidFill>
                  <a:schemeClr val="tx1">
                    <a:lumMod val="50000"/>
                    <a:lumOff val="50000"/>
                  </a:schemeClr>
                </a:solidFill>
              </a:rPr>
              <a:t>Watch For: A "dog walking" trailer (sways side-to-side if suspension fails)! </a:t>
            </a:r>
          </a:p>
          <a:p>
            <a:pPr marL="0">
              <a:lnSpc>
                <a:spcPct val="115000"/>
              </a:lnSpc>
              <a:spcBef>
                <a:spcPts val="1000"/>
              </a:spcBef>
              <a:buNone/>
            </a:pPr>
            <a:endParaRPr lang="en-US" sz="1800" dirty="0">
              <a:solidFill>
                <a:schemeClr val="tx1">
                  <a:lumMod val="50000"/>
                  <a:lumOff val="50000"/>
                </a:schemeClr>
              </a:solidFill>
            </a:endParaRPr>
          </a:p>
          <a:p>
            <a:pPr marL="0">
              <a:lnSpc>
                <a:spcPct val="115000"/>
              </a:lnSpc>
              <a:spcBef>
                <a:spcPts val="1000"/>
              </a:spcBef>
              <a:buNone/>
            </a:pPr>
            <a:r>
              <a:rPr lang="en-US" sz="1800" dirty="0">
                <a:solidFill>
                  <a:schemeClr val="tx1">
                    <a:lumMod val="50000"/>
                    <a:lumOff val="50000"/>
                  </a:schemeClr>
                </a:solidFill>
              </a:rPr>
              <a:t>6. D – Doors &amp; Cargo (If Loaded) </a:t>
            </a:r>
          </a:p>
          <a:p>
            <a:pPr marL="0">
              <a:lnSpc>
                <a:spcPct val="115000"/>
              </a:lnSpc>
              <a:spcBef>
                <a:spcPts val="1000"/>
              </a:spcBef>
              <a:buNone/>
            </a:pPr>
            <a:r>
              <a:rPr lang="en-US" sz="1800" dirty="0">
                <a:solidFill>
                  <a:schemeClr val="tx1">
                    <a:lumMod val="50000"/>
                    <a:lumOff val="50000"/>
                  </a:schemeClr>
                </a:solidFill>
              </a:rPr>
              <a:t>📦 Seals intact? (Broken = possible theft) </a:t>
            </a:r>
          </a:p>
          <a:p>
            <a:pPr marL="0">
              <a:lnSpc>
                <a:spcPct val="115000"/>
              </a:lnSpc>
              <a:spcBef>
                <a:spcPts val="1000"/>
              </a:spcBef>
              <a:buNone/>
            </a:pPr>
            <a:r>
              <a:rPr lang="en-US" sz="1800" dirty="0">
                <a:solidFill>
                  <a:schemeClr val="tx1">
                    <a:lumMod val="50000"/>
                    <a:lumOff val="50000"/>
                  </a:schemeClr>
                </a:solidFill>
              </a:rPr>
              <a:t>🔒 Locking pins engaged? </a:t>
            </a:r>
          </a:p>
          <a:p>
            <a:pPr marL="0">
              <a:lnSpc>
                <a:spcPct val="115000"/>
              </a:lnSpc>
              <a:spcBef>
                <a:spcPts val="1000"/>
              </a:spcBef>
              <a:buNone/>
            </a:pPr>
            <a:r>
              <a:rPr lang="en-US" sz="1800" dirty="0">
                <a:solidFill>
                  <a:schemeClr val="tx1">
                    <a:lumMod val="50000"/>
                    <a:lumOff val="50000"/>
                  </a:schemeClr>
                </a:solidFill>
              </a:rPr>
              <a:t>🧰 Cargo secured? (Straps, chains, or load bars tight) </a:t>
            </a:r>
          </a:p>
          <a:p>
            <a:pPr marL="0">
              <a:lnSpc>
                <a:spcPct val="115000"/>
              </a:lnSpc>
              <a:spcBef>
                <a:spcPts val="1000"/>
              </a:spcBef>
              <a:buNone/>
            </a:pPr>
            <a:r>
              <a:rPr lang="en-US" sz="1800" dirty="0">
                <a:solidFill>
                  <a:schemeClr val="tx1">
                    <a:lumMod val="50000"/>
                    <a:lumOff val="50000"/>
                  </a:schemeClr>
                </a:solidFill>
              </a:rPr>
              <a:t>Trucker Hack: Spray WD-40 on door hinges to stop freezing shut in winter!</a:t>
            </a:r>
          </a:p>
          <a:p>
            <a:pPr marL="0">
              <a:lnSpc>
                <a:spcPct val="115000"/>
              </a:lnSpc>
              <a:spcBef>
                <a:spcPts val="1000"/>
              </a:spcBef>
              <a:buNone/>
            </a:pPr>
            <a:endPar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marL="0" marR="0" lvl="0" indent="0">
              <a:lnSpc>
                <a:spcPct val="115000"/>
              </a:lnSpc>
              <a:buNone/>
              <a:tabLst>
                <a:tab pos="228600" algn="l"/>
              </a:tabLst>
            </a:pPr>
            <a:endParaRPr lang="en-US" sz="1800" dirty="0">
              <a:solidFill>
                <a:schemeClr val="tx1">
                  <a:lumMod val="50000"/>
                  <a:lumOff val="50000"/>
                </a:schemeClr>
              </a:solidFill>
            </a:endParaRPr>
          </a:p>
          <a:p>
            <a:pPr marL="0" marR="0" lvl="0" indent="0">
              <a:lnSpc>
                <a:spcPct val="115000"/>
              </a:lnSpc>
              <a:buNone/>
              <a:tabLst>
                <a:tab pos="228600" algn="l"/>
              </a:tabLst>
            </a:pPr>
            <a:endParaRPr lang="en-US" sz="1800" dirty="0">
              <a:solidFill>
                <a:schemeClr val="tx1">
                  <a:lumMod val="50000"/>
                  <a:lumOff val="50000"/>
                </a:schemeClr>
              </a:solidFill>
            </a:endParaRPr>
          </a:p>
          <a:p>
            <a:pPr marL="0" marR="0" lvl="0" indent="0">
              <a:lnSpc>
                <a:spcPct val="115000"/>
              </a:lnSpc>
              <a:buNone/>
              <a:tabLst>
                <a:tab pos="228600" algn="l"/>
              </a:tabLst>
            </a:pPr>
            <a:endParaRPr lang="en-US"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64DF1-83E6-035E-F9B2-3B50C56ED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D4B15-D996-33B2-D8B4-1498D7F37A38}"/>
              </a:ext>
            </a:extLst>
          </p:cNvPr>
          <p:cNvSpPr>
            <a:spLocks noGrp="1"/>
          </p:cNvSpPr>
          <p:nvPr>
            <p:ph type="title"/>
          </p:nvPr>
        </p:nvSpPr>
        <p:spPr>
          <a:xfrm>
            <a:off x="457200" y="479684"/>
            <a:ext cx="8229600" cy="937953"/>
          </a:xfrm>
        </p:spPr>
        <p:txBody>
          <a:bodyPr>
            <a:normAutofit fontScale="90000"/>
          </a:bodyPr>
          <a:lstStyle/>
          <a:p>
            <a:pPr algn="l"/>
            <a:r>
              <a:rPr lang="en-US" dirty="0">
                <a:latin typeface="Calibri" panose="020F0502020204030204" pitchFamily="34" charset="0"/>
                <a:ea typeface="MS Gothic" panose="020B0609070205080204" pitchFamily="49" charset="-128"/>
                <a:cs typeface="Times New Roman" panose="02020603050405020304" pitchFamily="18" charset="0"/>
              </a:rPr>
              <a:t>Key Points</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9CB600E5-1E2F-09E6-019F-0EDE9EE0A433}"/>
              </a:ext>
            </a:extLst>
          </p:cNvPr>
          <p:cNvSpPr>
            <a:spLocks noGrp="1"/>
          </p:cNvSpPr>
          <p:nvPr>
            <p:ph idx="1"/>
          </p:nvPr>
        </p:nvSpPr>
        <p:spPr/>
        <p:txBody>
          <a:bodyPr/>
          <a:lstStyle/>
          <a:p>
            <a:pPr marL="0">
              <a:lnSpc>
                <a:spcPct val="115000"/>
              </a:lnSpc>
              <a:spcBef>
                <a:spcPts val="1000"/>
              </a:spcBef>
              <a:buFont typeface="Wingdings" panose="05000000000000000000" pitchFamily="2" charset="2"/>
              <a:buChar char="ü"/>
            </a:pPr>
            <a: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Drivers must understand the interdependence of systems in double trailers. </a:t>
            </a:r>
            <a:endParaRPr lang="en-US" sz="18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marL="0">
              <a:lnSpc>
                <a:spcPct val="115000"/>
              </a:lnSpc>
              <a:spcBef>
                <a:spcPts val="1000"/>
              </a:spcBef>
              <a:buFont typeface="Wingdings" panose="05000000000000000000" pitchFamily="2" charset="2"/>
              <a:buChar char="ü"/>
            </a:pPr>
            <a: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Inspect the air brake system in detail: check the air compressor, reservoirs, brake chambers, and glad hands.</a:t>
            </a:r>
            <a:endParaRPr lang="en-US" sz="18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marL="0">
              <a:lnSpc>
                <a:spcPct val="115000"/>
              </a:lnSpc>
              <a:spcBef>
                <a:spcPts val="1000"/>
              </a:spcBef>
              <a:buFont typeface="Wingdings" panose="05000000000000000000" pitchFamily="2" charset="2"/>
              <a:buChar char="ü"/>
            </a:pPr>
            <a: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Perform a full brake test: air leakage test, applied pressure test, and emergency spring brake activation.</a:t>
            </a:r>
            <a:endParaRPr lang="en-US" sz="18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marL="0">
              <a:lnSpc>
                <a:spcPct val="115000"/>
              </a:lnSpc>
              <a:spcBef>
                <a:spcPts val="1000"/>
              </a:spcBef>
              <a:buFont typeface="Wingdings" panose="05000000000000000000" pitchFamily="2" charset="2"/>
              <a:buChar char="ü"/>
            </a:pPr>
            <a: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Look for signs of wear on suspension components such as leaf springs and torque arms.</a:t>
            </a:r>
            <a:endParaRPr lang="en-US" sz="18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marL="0">
              <a:lnSpc>
                <a:spcPct val="115000"/>
              </a:lnSpc>
              <a:spcBef>
                <a:spcPts val="1000"/>
              </a:spcBef>
              <a:buFont typeface="Wingdings" panose="05000000000000000000" pitchFamily="2" charset="2"/>
              <a:buChar char="ü"/>
            </a:pPr>
            <a: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 Ensure all electrical connectors are secure and not corroded.</a:t>
            </a:r>
            <a:endParaRPr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3DAA3A92-3C86-B17C-CED8-14C72A852891}"/>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781513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596"/>
            <a:ext cx="8229600" cy="803041"/>
          </a:xfrm>
        </p:spPr>
        <p:txBody>
          <a:bodyPr>
            <a:noAutofit/>
          </a:bodyPr>
          <a:lstStyle/>
          <a:p>
            <a:r>
              <a:rPr lang="en-US" sz="3600" dirty="0"/>
              <a:t>Coupling and Uncoupling </a:t>
            </a:r>
            <a:endParaRPr sz="3600" dirty="0"/>
          </a:p>
        </p:txBody>
      </p:sp>
      <p:sp>
        <p:nvSpPr>
          <p:cNvPr id="3" name="Content Placeholder 2"/>
          <p:cNvSpPr>
            <a:spLocks noGrp="1"/>
          </p:cNvSpPr>
          <p:nvPr>
            <p:ph idx="1"/>
          </p:nvPr>
        </p:nvSpPr>
        <p:spPr/>
        <p:txBody>
          <a:bodyPr>
            <a:normAutofit/>
          </a:bodyPr>
          <a:lstStyle/>
          <a:p>
            <a:pPr marL="0" marR="0" indent="0">
              <a:lnSpc>
                <a:spcPct val="115000"/>
              </a:lnSpc>
              <a:spcAft>
                <a:spcPts val="1000"/>
              </a:spcAft>
              <a:buNone/>
            </a:pPr>
            <a:r>
              <a:rPr lang="en-US" sz="1800" dirty="0">
                <a:solidFill>
                  <a:schemeClr val="tx1">
                    <a:lumMod val="50000"/>
                    <a:lumOff val="50000"/>
                  </a:schemeClr>
                </a:solidFill>
              </a:rPr>
              <a:t>Coupling (hooking up) and uncoupling (dropping) double trailers is one of the most critical skills for truckers. A mistake can lead to rollaway, damaged equipment, or even deadly accidents. </a:t>
            </a:r>
          </a:p>
          <a:p>
            <a:pPr marL="0" marR="0" indent="0">
              <a:lnSpc>
                <a:spcPct val="115000"/>
              </a:lnSpc>
              <a:spcAft>
                <a:spcPts val="1000"/>
              </a:spcAft>
              <a:buNone/>
            </a:pPr>
            <a:r>
              <a:rPr lang="en-US" sz="1800" dirty="0">
                <a:solidFill>
                  <a:schemeClr val="tx1">
                    <a:lumMod val="50000"/>
                    <a:lumOff val="50000"/>
                  </a:schemeClr>
                </a:solidFill>
              </a:rPr>
              <a:t>Coupling and uncoupling might seem simple, but one missed step can cause disaster. Professional drivers practice this until it’s second nature. </a:t>
            </a:r>
          </a:p>
          <a:p>
            <a:pPr marL="0" marR="0" indent="0">
              <a:lnSpc>
                <a:spcPct val="115000"/>
              </a:lnSpc>
              <a:spcAft>
                <a:spcPts val="1000"/>
              </a:spcAft>
              <a:buNone/>
            </a:pPr>
            <a:r>
              <a:rPr lang="en-US" sz="1800" dirty="0">
                <a:solidFill>
                  <a:schemeClr val="tx1">
                    <a:lumMod val="50000"/>
                    <a:lumOff val="50000"/>
                  </a:schemeClr>
                </a:solidFill>
              </a:rPr>
              <a:t>Here’s how professionals do it safely.</a:t>
            </a:r>
            <a:endParaRPr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E457-676E-4E33-CBAD-18B7C6ED1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49EC9-B587-4DC9-BEAB-DAE85D5704BB}"/>
              </a:ext>
            </a:extLst>
          </p:cNvPr>
          <p:cNvSpPr>
            <a:spLocks noGrp="1"/>
          </p:cNvSpPr>
          <p:nvPr>
            <p:ph type="title"/>
          </p:nvPr>
        </p:nvSpPr>
        <p:spPr>
          <a:xfrm>
            <a:off x="457200" y="614596"/>
            <a:ext cx="8229600" cy="803041"/>
          </a:xfrm>
        </p:spPr>
        <p:txBody>
          <a:bodyPr>
            <a:noAutofit/>
          </a:bodyPr>
          <a:lstStyle/>
          <a:p>
            <a:r>
              <a:rPr lang="en-US" sz="3600" dirty="0"/>
              <a:t>Coupling and Uncoupling </a:t>
            </a:r>
            <a:endParaRPr sz="3600" dirty="0"/>
          </a:p>
        </p:txBody>
      </p:sp>
      <p:sp>
        <p:nvSpPr>
          <p:cNvPr id="3" name="Content Placeholder 2">
            <a:extLst>
              <a:ext uri="{FF2B5EF4-FFF2-40B4-BE49-F238E27FC236}">
                <a16:creationId xmlns:a16="http://schemas.microsoft.com/office/drawing/2014/main" id="{1E6D6A60-17EE-C9A9-C884-3675A1BC93CD}"/>
              </a:ext>
            </a:extLst>
          </p:cNvPr>
          <p:cNvSpPr>
            <a:spLocks noGrp="1"/>
          </p:cNvSpPr>
          <p:nvPr>
            <p:ph idx="1"/>
          </p:nvPr>
        </p:nvSpPr>
        <p:spPr/>
        <p:txBody>
          <a:bodyPr>
            <a:normAutofit/>
          </a:bodyPr>
          <a:lstStyle/>
          <a:p>
            <a:pPr marL="0" marR="0" indent="0">
              <a:lnSpc>
                <a:spcPct val="115000"/>
              </a:lnSpc>
              <a:spcAft>
                <a:spcPts val="1000"/>
              </a:spcAft>
              <a:buNone/>
            </a:pPr>
            <a:r>
              <a:rPr lang="en-US" sz="1800" dirty="0">
                <a:solidFill>
                  <a:schemeClr val="tx1">
                    <a:lumMod val="50000"/>
                    <a:lumOff val="50000"/>
                  </a:schemeClr>
                </a:solidFill>
              </a:rPr>
              <a:t>🛠 Tools Needed </a:t>
            </a:r>
          </a:p>
          <a:p>
            <a:pPr marL="0" marR="0" indent="0">
              <a:lnSpc>
                <a:spcPct val="115000"/>
              </a:lnSpc>
              <a:spcAft>
                <a:spcPts val="1000"/>
              </a:spcAft>
              <a:buNone/>
            </a:pPr>
            <a:r>
              <a:rPr lang="en-US" sz="1800" dirty="0">
                <a:solidFill>
                  <a:schemeClr val="tx1">
                    <a:lumMod val="50000"/>
                    <a:lumOff val="50000"/>
                  </a:schemeClr>
                </a:solidFill>
              </a:rPr>
              <a:t>✅ Gloves (Grease and dirt protection) </a:t>
            </a:r>
          </a:p>
          <a:p>
            <a:pPr marL="0" marR="0" indent="0">
              <a:lnSpc>
                <a:spcPct val="115000"/>
              </a:lnSpc>
              <a:spcAft>
                <a:spcPts val="1000"/>
              </a:spcAft>
              <a:buNone/>
            </a:pPr>
            <a:r>
              <a:rPr lang="en-US" sz="1800" dirty="0">
                <a:solidFill>
                  <a:schemeClr val="tx1">
                    <a:lumMod val="50000"/>
                    <a:lumOff val="50000"/>
                  </a:schemeClr>
                </a:solidFill>
              </a:rPr>
              <a:t>✅ Dolly Handle (To move the dolly manually) </a:t>
            </a:r>
          </a:p>
          <a:p>
            <a:pPr marL="0" marR="0" indent="0">
              <a:lnSpc>
                <a:spcPct val="115000"/>
              </a:lnSpc>
              <a:spcAft>
                <a:spcPts val="1000"/>
              </a:spcAft>
              <a:buNone/>
            </a:pPr>
            <a:r>
              <a:rPr lang="en-US" sz="1800" dirty="0">
                <a:solidFill>
                  <a:schemeClr val="tx1">
                    <a:lumMod val="50000"/>
                    <a:lumOff val="50000"/>
                  </a:schemeClr>
                </a:solidFill>
              </a:rPr>
              <a:t>✅ Chock Blocks (To prevent rolling) </a:t>
            </a:r>
          </a:p>
          <a:p>
            <a:pPr marL="0" marR="0" indent="0">
              <a:lnSpc>
                <a:spcPct val="115000"/>
              </a:lnSpc>
              <a:spcAft>
                <a:spcPts val="1000"/>
              </a:spcAft>
              <a:buNone/>
            </a:pPr>
            <a:r>
              <a:rPr lang="en-US" sz="1800" dirty="0">
                <a:solidFill>
                  <a:schemeClr val="tx1">
                    <a:lumMod val="50000"/>
                    <a:lumOff val="50000"/>
                  </a:schemeClr>
                </a:solidFill>
              </a:rPr>
              <a:t>✅ Fifth Wheel Grease (Reduces friction) </a:t>
            </a:r>
          </a:p>
          <a:p>
            <a:pPr marL="0" marR="0" indent="0">
              <a:lnSpc>
                <a:spcPct val="115000"/>
              </a:lnSpc>
              <a:spcAft>
                <a:spcPts val="1000"/>
              </a:spcAft>
              <a:buNone/>
            </a:pPr>
            <a:r>
              <a:rPr lang="en-US" sz="1800" dirty="0">
                <a:solidFill>
                  <a:schemeClr val="tx1">
                    <a:lumMod val="50000"/>
                    <a:lumOff val="50000"/>
                  </a:schemeClr>
                </a:solidFill>
              </a:rPr>
              <a:t>✅ Flashlight (For night checks)</a:t>
            </a:r>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907754FC-5313-4EC9-51F4-3FEE92A03684}"/>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502795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COUPLING (Hooking Up)</a:t>
            </a:r>
            <a:endParaRPr sz="3600" dirty="0"/>
          </a:p>
        </p:txBody>
      </p:sp>
      <p:sp>
        <p:nvSpPr>
          <p:cNvPr id="3" name="Content Placeholder 2"/>
          <p:cNvSpPr>
            <a:spLocks noGrp="1"/>
          </p:cNvSpPr>
          <p:nvPr>
            <p:ph idx="1"/>
          </p:nvPr>
        </p:nvSpPr>
        <p:spPr>
          <a:xfrm>
            <a:off x="389744" y="1417638"/>
            <a:ext cx="8229600" cy="4908211"/>
          </a:xfrm>
        </p:spPr>
        <p:txBody>
          <a:bodyPr>
            <a:noAutofit/>
          </a:bodyPr>
          <a:lstStyle/>
          <a:p>
            <a:pPr marL="0" marR="0" lvl="0" indent="0">
              <a:lnSpc>
                <a:spcPct val="115000"/>
              </a:lnSpc>
              <a:buNone/>
              <a:tabLst>
                <a:tab pos="228600" algn="l"/>
              </a:tabLst>
            </a:pPr>
            <a:r>
              <a:rPr lang="en-US" sz="1600" dirty="0">
                <a:solidFill>
                  <a:schemeClr val="tx1">
                    <a:lumMod val="50000"/>
                    <a:lumOff val="50000"/>
                  </a:schemeClr>
                </a:solidFill>
              </a:rPr>
              <a:t>Step 1: Park and Prepare </a:t>
            </a:r>
          </a:p>
          <a:p>
            <a:pPr>
              <a:lnSpc>
                <a:spcPct val="115000"/>
              </a:lnSpc>
              <a:tabLst>
                <a:tab pos="228600" algn="l"/>
              </a:tabLst>
            </a:pPr>
            <a:r>
              <a:rPr lang="en-US" sz="1600" dirty="0">
                <a:solidFill>
                  <a:schemeClr val="tx1">
                    <a:lumMod val="50000"/>
                    <a:lumOff val="50000"/>
                  </a:schemeClr>
                </a:solidFill>
              </a:rPr>
              <a:t>Position the tractor in line with the trailers.</a:t>
            </a:r>
          </a:p>
          <a:p>
            <a:pPr>
              <a:lnSpc>
                <a:spcPct val="115000"/>
              </a:lnSpc>
              <a:tabLst>
                <a:tab pos="228600" algn="l"/>
              </a:tabLst>
            </a:pPr>
            <a:r>
              <a:rPr lang="en-US" sz="1600" dirty="0">
                <a:solidFill>
                  <a:schemeClr val="tx1">
                    <a:lumMod val="50000"/>
                    <a:lumOff val="50000"/>
                  </a:schemeClr>
                </a:solidFill>
              </a:rPr>
              <a:t>Set parking brakes on both tractor and trailers. </a:t>
            </a:r>
          </a:p>
          <a:p>
            <a:pPr>
              <a:lnSpc>
                <a:spcPct val="115000"/>
              </a:lnSpc>
              <a:tabLst>
                <a:tab pos="228600" algn="l"/>
              </a:tabLst>
            </a:pPr>
            <a:r>
              <a:rPr lang="en-US" sz="1600" dirty="0">
                <a:solidFill>
                  <a:schemeClr val="tx1">
                    <a:lumMod val="50000"/>
                    <a:lumOff val="50000"/>
                  </a:schemeClr>
                </a:solidFill>
              </a:rPr>
              <a:t>Chock the wheels of both trailers (front and rear). </a:t>
            </a:r>
          </a:p>
          <a:p>
            <a:pPr marL="0" marR="0" lvl="0" indent="0">
              <a:lnSpc>
                <a:spcPct val="115000"/>
              </a:lnSpc>
              <a:buNone/>
              <a:tabLst>
                <a:tab pos="228600" algn="l"/>
              </a:tabLst>
            </a:pPr>
            <a:endParaRPr lang="en-US" sz="1600" dirty="0">
              <a:solidFill>
                <a:schemeClr val="tx1">
                  <a:lumMod val="50000"/>
                  <a:lumOff val="50000"/>
                </a:schemeClr>
              </a:solidFill>
            </a:endParaRPr>
          </a:p>
          <a:p>
            <a:pPr marL="0" marR="0" lvl="0" indent="0">
              <a:lnSpc>
                <a:spcPct val="115000"/>
              </a:lnSpc>
              <a:buNone/>
              <a:tabLst>
                <a:tab pos="228600" algn="l"/>
              </a:tabLst>
            </a:pPr>
            <a:r>
              <a:rPr lang="en-US" sz="1600" dirty="0">
                <a:solidFill>
                  <a:schemeClr val="tx1">
                    <a:lumMod val="50000"/>
                    <a:lumOff val="50000"/>
                  </a:schemeClr>
                </a:solidFill>
              </a:rPr>
              <a:t>Step 2: Connect the First Trailer (Lead Trailer to Tractor) </a:t>
            </a:r>
          </a:p>
          <a:p>
            <a:pPr marL="0" marR="0" lvl="0" indent="0">
              <a:lnSpc>
                <a:spcPct val="115000"/>
              </a:lnSpc>
              <a:buNone/>
              <a:tabLst>
                <a:tab pos="228600" algn="l"/>
              </a:tabLst>
            </a:pPr>
            <a:r>
              <a:rPr lang="en-US" sz="1600" dirty="0">
                <a:solidFill>
                  <a:schemeClr val="tx1">
                    <a:lumMod val="50000"/>
                    <a:lumOff val="50000"/>
                  </a:schemeClr>
                </a:solidFill>
              </a:rPr>
              <a:t>1. Back the tractor slowly until the fifth wheel touches the trailer kingpin. </a:t>
            </a:r>
          </a:p>
          <a:p>
            <a:pPr marL="0" marR="0" lvl="0" indent="0">
              <a:lnSpc>
                <a:spcPct val="115000"/>
              </a:lnSpc>
              <a:buNone/>
              <a:tabLst>
                <a:tab pos="228600" algn="l"/>
              </a:tabLst>
            </a:pPr>
            <a:r>
              <a:rPr lang="en-US" sz="1600" dirty="0">
                <a:solidFill>
                  <a:schemeClr val="tx1">
                    <a:lumMod val="50000"/>
                    <a:lumOff val="50000"/>
                  </a:schemeClr>
                </a:solidFill>
              </a:rPr>
              <a:t>2. Check alignment – The kingpin should slide into the fifth wheel jaws. </a:t>
            </a:r>
          </a:p>
          <a:p>
            <a:pPr marL="0" marR="0" lvl="0" indent="0">
              <a:lnSpc>
                <a:spcPct val="115000"/>
              </a:lnSpc>
              <a:buNone/>
              <a:tabLst>
                <a:tab pos="228600" algn="l"/>
              </a:tabLst>
            </a:pPr>
            <a:r>
              <a:rPr lang="en-US" sz="1600" dirty="0">
                <a:solidFill>
                  <a:schemeClr val="tx1">
                    <a:lumMod val="50000"/>
                    <a:lumOff val="50000"/>
                  </a:schemeClr>
                </a:solidFill>
              </a:rPr>
              <a:t>3. Listen for the "CLUNK" – The locking mechanism should engage. </a:t>
            </a:r>
          </a:p>
          <a:p>
            <a:pPr marL="0" marR="0" lvl="0" indent="0">
              <a:lnSpc>
                <a:spcPct val="115000"/>
              </a:lnSpc>
              <a:buNone/>
              <a:tabLst>
                <a:tab pos="228600" algn="l"/>
              </a:tabLst>
            </a:pPr>
            <a:r>
              <a:rPr lang="en-US" sz="1600" dirty="0">
                <a:solidFill>
                  <a:schemeClr val="tx1">
                    <a:lumMod val="50000"/>
                    <a:lumOff val="50000"/>
                  </a:schemeClr>
                </a:solidFill>
              </a:rPr>
              <a:t>4. Tug test – Gently pull forward to confirm it’s locked. </a:t>
            </a:r>
          </a:p>
          <a:p>
            <a:pPr marL="0" marR="0" lvl="0" indent="0">
              <a:lnSpc>
                <a:spcPct val="115000"/>
              </a:lnSpc>
              <a:buNone/>
              <a:tabLst>
                <a:tab pos="228600" algn="l"/>
              </a:tabLst>
            </a:pPr>
            <a:r>
              <a:rPr lang="en-US" sz="1600" dirty="0">
                <a:solidFill>
                  <a:schemeClr val="tx1">
                    <a:lumMod val="50000"/>
                    <a:lumOff val="50000"/>
                  </a:schemeClr>
                </a:solidFill>
              </a:rPr>
              <a:t>5. Raise landing gear (if applicable). </a:t>
            </a:r>
          </a:p>
          <a:p>
            <a:pPr marL="0" marR="0" lvl="0" indent="0">
              <a:lnSpc>
                <a:spcPct val="115000"/>
              </a:lnSpc>
              <a:buNone/>
              <a:tabLst>
                <a:tab pos="228600" algn="l"/>
              </a:tabLst>
            </a:pPr>
            <a:endParaRPr lang="en-US" sz="1600" dirty="0">
              <a:solidFill>
                <a:schemeClr val="tx1">
                  <a:lumMod val="50000"/>
                  <a:lumOff val="50000"/>
                </a:schemeClr>
              </a:solidFill>
            </a:endParaRPr>
          </a:p>
          <a:p>
            <a:pPr marL="0" marR="0" lvl="0" indent="0">
              <a:lnSpc>
                <a:spcPct val="115000"/>
              </a:lnSpc>
              <a:buNone/>
              <a:tabLst>
                <a:tab pos="228600" algn="l"/>
              </a:tabLst>
            </a:pPr>
            <a:r>
              <a:rPr lang="en-US" sz="1600" dirty="0">
                <a:solidFill>
                  <a:schemeClr val="tx1">
                    <a:lumMod val="50000"/>
                    <a:lumOff val="50000"/>
                  </a:schemeClr>
                </a:solidFill>
              </a:rPr>
              <a:t>Step 3: Connect the Dolly to the First Trailer </a:t>
            </a:r>
          </a:p>
          <a:p>
            <a:pPr marL="0" marR="0" lvl="0" indent="0">
              <a:lnSpc>
                <a:spcPct val="115000"/>
              </a:lnSpc>
              <a:buNone/>
              <a:tabLst>
                <a:tab pos="228600" algn="l"/>
              </a:tabLst>
            </a:pPr>
            <a:r>
              <a:rPr lang="en-US" sz="1600" dirty="0">
                <a:solidFill>
                  <a:schemeClr val="tx1">
                    <a:lumMod val="50000"/>
                    <a:lumOff val="50000"/>
                  </a:schemeClr>
                </a:solidFill>
              </a:rPr>
              <a:t>1. Position the dolly under the rear of the first trailer. </a:t>
            </a:r>
          </a:p>
          <a:p>
            <a:pPr marL="0" marR="0" lvl="0" indent="0">
              <a:lnSpc>
                <a:spcPct val="115000"/>
              </a:lnSpc>
              <a:buNone/>
              <a:tabLst>
                <a:tab pos="228600" algn="l"/>
              </a:tabLst>
            </a:pPr>
            <a:r>
              <a:rPr lang="en-US" sz="1600" dirty="0">
                <a:solidFill>
                  <a:schemeClr val="tx1">
                    <a:lumMod val="50000"/>
                    <a:lumOff val="50000"/>
                  </a:schemeClr>
                </a:solidFill>
              </a:rPr>
              <a:t>2. Lower the dolly legs to support it.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0598E-4A01-711B-AA7E-DB857F883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5CF13-D484-FA26-8FB1-C1C0E03B3F79}"/>
              </a:ext>
            </a:extLst>
          </p:cNvPr>
          <p:cNvSpPr>
            <a:spLocks noGrp="1"/>
          </p:cNvSpPr>
          <p:nvPr>
            <p:ph type="title"/>
          </p:nvPr>
        </p:nvSpPr>
        <p:spPr/>
        <p:txBody>
          <a:bodyPr>
            <a:normAutofit/>
          </a:bodyPr>
          <a:lstStyle/>
          <a:p>
            <a:pPr algn="l"/>
            <a:r>
              <a:rPr lang="en-US" sz="3600" dirty="0"/>
              <a:t>COUPLING (Hooking Up)</a:t>
            </a:r>
            <a:endParaRPr sz="3600" dirty="0"/>
          </a:p>
        </p:txBody>
      </p:sp>
      <p:sp>
        <p:nvSpPr>
          <p:cNvPr id="3" name="Content Placeholder 2">
            <a:extLst>
              <a:ext uri="{FF2B5EF4-FFF2-40B4-BE49-F238E27FC236}">
                <a16:creationId xmlns:a16="http://schemas.microsoft.com/office/drawing/2014/main" id="{22B878D4-5412-857D-A7EE-F81394747384}"/>
              </a:ext>
            </a:extLst>
          </p:cNvPr>
          <p:cNvSpPr>
            <a:spLocks noGrp="1"/>
          </p:cNvSpPr>
          <p:nvPr>
            <p:ph idx="1"/>
          </p:nvPr>
        </p:nvSpPr>
        <p:spPr/>
        <p:txBody>
          <a:bodyPr>
            <a:normAutofit fontScale="92500" lnSpcReduction="20000"/>
          </a:bodyPr>
          <a:lstStyle/>
          <a:p>
            <a:pPr marL="0" marR="0" lvl="0" indent="0">
              <a:lnSpc>
                <a:spcPct val="115000"/>
              </a:lnSpc>
              <a:buNone/>
              <a:tabLst>
                <a:tab pos="228600" algn="l"/>
              </a:tabLst>
            </a:pPr>
            <a:r>
              <a:rPr lang="en-US" sz="2000" dirty="0">
                <a:solidFill>
                  <a:schemeClr val="tx1">
                    <a:lumMod val="50000"/>
                    <a:lumOff val="50000"/>
                  </a:schemeClr>
                </a:solidFill>
              </a:rPr>
              <a:t>3. Back the first trailer until the dolly’s pintle hook locks onto the trailer’s ring. </a:t>
            </a:r>
          </a:p>
          <a:p>
            <a:pPr marL="0" marR="0" lvl="0" indent="0">
              <a:lnSpc>
                <a:spcPct val="115000"/>
              </a:lnSpc>
              <a:buNone/>
              <a:tabLst>
                <a:tab pos="228600" algn="l"/>
              </a:tabLst>
            </a:pPr>
            <a:r>
              <a:rPr lang="en-US" sz="2000" dirty="0">
                <a:solidFill>
                  <a:schemeClr val="tx1">
                    <a:lumMod val="50000"/>
                    <a:lumOff val="50000"/>
                  </a:schemeClr>
                </a:solidFill>
              </a:rPr>
              <a:t>4. Secure safety chains (crossed under the connection). </a:t>
            </a:r>
          </a:p>
          <a:p>
            <a:pPr marL="0" marR="0" lvl="0" indent="0">
              <a:lnSpc>
                <a:spcPct val="115000"/>
              </a:lnSpc>
              <a:buNone/>
              <a:tabLst>
                <a:tab pos="228600" algn="l"/>
              </a:tabLst>
            </a:pPr>
            <a:endParaRPr lang="en-US" sz="2000" dirty="0">
              <a:solidFill>
                <a:schemeClr val="tx1">
                  <a:lumMod val="50000"/>
                  <a:lumOff val="50000"/>
                </a:schemeClr>
              </a:solidFill>
            </a:endParaRPr>
          </a:p>
          <a:p>
            <a:pPr marL="0" marR="0" lvl="0" indent="0">
              <a:lnSpc>
                <a:spcPct val="115000"/>
              </a:lnSpc>
              <a:buNone/>
              <a:tabLst>
                <a:tab pos="228600" algn="l"/>
              </a:tabLst>
            </a:pPr>
            <a:r>
              <a:rPr lang="en-US" sz="2000" dirty="0">
                <a:solidFill>
                  <a:schemeClr val="tx1">
                    <a:lumMod val="50000"/>
                    <a:lumOff val="50000"/>
                  </a:schemeClr>
                </a:solidFill>
              </a:rPr>
              <a:t>Step 4: Connect the Second Trailer to the Dolly </a:t>
            </a:r>
          </a:p>
          <a:p>
            <a:pPr marL="0" marR="0" lvl="0" indent="0">
              <a:lnSpc>
                <a:spcPct val="115000"/>
              </a:lnSpc>
              <a:buNone/>
              <a:tabLst>
                <a:tab pos="228600" algn="l"/>
              </a:tabLst>
            </a:pPr>
            <a:r>
              <a:rPr lang="en-US" sz="2000" dirty="0">
                <a:solidFill>
                  <a:schemeClr val="tx1">
                    <a:lumMod val="50000"/>
                    <a:lumOff val="50000"/>
                  </a:schemeClr>
                </a:solidFill>
              </a:rPr>
              <a:t>1. Back the dolly into the second trailer’s kingpin. </a:t>
            </a:r>
          </a:p>
          <a:p>
            <a:pPr marL="0" marR="0" lvl="0" indent="0">
              <a:lnSpc>
                <a:spcPct val="115000"/>
              </a:lnSpc>
              <a:buNone/>
              <a:tabLst>
                <a:tab pos="228600" algn="l"/>
              </a:tabLst>
            </a:pPr>
            <a:r>
              <a:rPr lang="en-US" sz="2000" dirty="0">
                <a:solidFill>
                  <a:schemeClr val="tx1">
                    <a:lumMod val="50000"/>
                    <a:lumOff val="50000"/>
                  </a:schemeClr>
                </a:solidFill>
              </a:rPr>
              <a:t>2. Lock the jaws (same as Step 2). </a:t>
            </a:r>
          </a:p>
          <a:p>
            <a:pPr marL="0" marR="0" lvl="0" indent="0">
              <a:lnSpc>
                <a:spcPct val="115000"/>
              </a:lnSpc>
              <a:buNone/>
              <a:tabLst>
                <a:tab pos="228600" algn="l"/>
              </a:tabLst>
            </a:pPr>
            <a:r>
              <a:rPr lang="en-US" sz="2000" dirty="0">
                <a:solidFill>
                  <a:schemeClr val="tx1">
                    <a:lumMod val="50000"/>
                    <a:lumOff val="50000"/>
                  </a:schemeClr>
                </a:solidFill>
              </a:rPr>
              <a:t>3. Plug in light cords (test all lights!).</a:t>
            </a:r>
          </a:p>
          <a:p>
            <a:pPr marL="0" marR="0" lvl="0" indent="0">
              <a:lnSpc>
                <a:spcPct val="115000"/>
              </a:lnSpc>
              <a:buNone/>
              <a:tabLst>
                <a:tab pos="228600" algn="l"/>
              </a:tabLst>
            </a:pPr>
            <a:r>
              <a:rPr lang="en-US" sz="2000" dirty="0">
                <a:solidFill>
                  <a:schemeClr val="tx1">
                    <a:lumMod val="50000"/>
                    <a:lumOff val="50000"/>
                  </a:schemeClr>
                </a:solidFill>
              </a:rPr>
              <a:t>4. Raise dolly legs fully. </a:t>
            </a:r>
          </a:p>
          <a:p>
            <a:pPr marL="0" marR="0" lvl="0" indent="0">
              <a:lnSpc>
                <a:spcPct val="115000"/>
              </a:lnSpc>
              <a:buNone/>
              <a:tabLst>
                <a:tab pos="228600" algn="l"/>
              </a:tabLst>
            </a:pPr>
            <a:endParaRPr lang="en-US" sz="2000" dirty="0">
              <a:solidFill>
                <a:schemeClr val="tx1">
                  <a:lumMod val="50000"/>
                  <a:lumOff val="50000"/>
                </a:schemeClr>
              </a:solidFill>
            </a:endParaRPr>
          </a:p>
          <a:p>
            <a:pPr marL="0" marR="0" lvl="0" indent="0">
              <a:lnSpc>
                <a:spcPct val="115000"/>
              </a:lnSpc>
              <a:buNone/>
              <a:tabLst>
                <a:tab pos="228600" algn="l"/>
              </a:tabLst>
            </a:pPr>
            <a:r>
              <a:rPr lang="en-US" sz="2000" dirty="0">
                <a:solidFill>
                  <a:schemeClr val="tx1">
                    <a:lumMod val="50000"/>
                    <a:lumOff val="50000"/>
                  </a:schemeClr>
                </a:solidFill>
              </a:rPr>
              <a:t>Step 5: Final Checks </a:t>
            </a:r>
          </a:p>
          <a:p>
            <a:pPr marL="0" marR="0" lvl="0" indent="0">
              <a:lnSpc>
                <a:spcPct val="115000"/>
              </a:lnSpc>
              <a:buNone/>
              <a:tabLst>
                <a:tab pos="228600" algn="l"/>
              </a:tabLst>
            </a:pPr>
            <a:r>
              <a:rPr lang="en-US" sz="2000" dirty="0">
                <a:solidFill>
                  <a:schemeClr val="tx1">
                    <a:lumMod val="50000"/>
                    <a:lumOff val="50000"/>
                  </a:schemeClr>
                </a:solidFill>
              </a:rPr>
              <a:t>✔ Tug test both trailers (no movement at connections).</a:t>
            </a:r>
          </a:p>
          <a:p>
            <a:pPr marL="0" marR="0" lvl="0" indent="0">
              <a:lnSpc>
                <a:spcPct val="115000"/>
              </a:lnSpc>
              <a:buNone/>
              <a:tabLst>
                <a:tab pos="228600" algn="l"/>
              </a:tabLst>
            </a:pPr>
            <a:r>
              <a:rPr lang="en-US" sz="2000" dirty="0">
                <a:solidFill>
                  <a:schemeClr val="tx1">
                    <a:lumMod val="50000"/>
                    <a:lumOff val="50000"/>
                  </a:schemeClr>
                </a:solidFill>
              </a:rPr>
              <a:t>✔ Check air lines (no leaks, brakes apply correctly). </a:t>
            </a:r>
          </a:p>
          <a:p>
            <a:pPr marL="0" marR="0" lvl="0" indent="0">
              <a:lnSpc>
                <a:spcPct val="115000"/>
              </a:lnSpc>
              <a:buNone/>
              <a:tabLst>
                <a:tab pos="228600" algn="l"/>
              </a:tabLst>
            </a:pPr>
            <a:r>
              <a:rPr lang="en-US" sz="2000" dirty="0">
                <a:solidFill>
                  <a:schemeClr val="tx1">
                    <a:lumMod val="50000"/>
                    <a:lumOff val="50000"/>
                  </a:schemeClr>
                </a:solidFill>
              </a:rPr>
              <a:t>✔ Verify all lights (turn signals, brake lights, clearance lights).</a:t>
            </a:r>
            <a:endParaRPr sz="20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E0B6CCEC-999E-6454-2846-C9FA936B9B32}"/>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26440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UNCOUPLING (Dropping) </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chemeClr val="tx1">
                    <a:lumMod val="50000"/>
                    <a:lumOff val="50000"/>
                  </a:schemeClr>
                </a:solidFill>
              </a:rPr>
              <a:t>Step 1: Park Safely </a:t>
            </a:r>
          </a:p>
          <a:p>
            <a:pPr marL="0" indent="0">
              <a:buNone/>
            </a:pPr>
            <a:r>
              <a:rPr lang="en-US" dirty="0">
                <a:solidFill>
                  <a:schemeClr val="tx1">
                    <a:lumMod val="50000"/>
                    <a:lumOff val="50000"/>
                  </a:schemeClr>
                </a:solidFill>
              </a:rPr>
              <a:t>● Find level ground (prevents rolling). </a:t>
            </a:r>
          </a:p>
          <a:p>
            <a:pPr marL="0" indent="0">
              <a:buNone/>
            </a:pPr>
            <a:r>
              <a:rPr lang="en-US" dirty="0">
                <a:solidFill>
                  <a:schemeClr val="tx1">
                    <a:lumMod val="50000"/>
                    <a:lumOff val="50000"/>
                  </a:schemeClr>
                </a:solidFill>
              </a:rPr>
              <a:t>● Set parking brakes on tractor and both trailers. </a:t>
            </a:r>
          </a:p>
          <a:p>
            <a:pPr marL="0" indent="0">
              <a:buNone/>
            </a:pPr>
            <a:r>
              <a:rPr lang="en-US" dirty="0">
                <a:solidFill>
                  <a:schemeClr val="tx1">
                    <a:lumMod val="50000"/>
                    <a:lumOff val="50000"/>
                  </a:schemeClr>
                </a:solidFill>
              </a:rPr>
              <a:t>● Chock all wheels (front and rear of both trailers). </a:t>
            </a:r>
          </a:p>
          <a:p>
            <a:pPr marL="0" indent="0">
              <a:buNone/>
            </a:pPr>
            <a:endParaRPr lang="en-US" dirty="0">
              <a:solidFill>
                <a:schemeClr val="tx1">
                  <a:lumMod val="50000"/>
                  <a:lumOff val="50000"/>
                </a:schemeClr>
              </a:solidFill>
            </a:endParaRPr>
          </a:p>
          <a:p>
            <a:pPr marL="0" indent="0">
              <a:buNone/>
            </a:pPr>
            <a:r>
              <a:rPr lang="en-US" dirty="0">
                <a:solidFill>
                  <a:schemeClr val="tx1">
                    <a:lumMod val="50000"/>
                    <a:lumOff val="50000"/>
                  </a:schemeClr>
                </a:solidFill>
              </a:rPr>
              <a:t>Step 2: Disconnect the Second Trailer from the Dolly </a:t>
            </a:r>
          </a:p>
          <a:p>
            <a:pPr marL="0" indent="0">
              <a:buNone/>
            </a:pPr>
            <a:r>
              <a:rPr lang="en-US" dirty="0">
                <a:solidFill>
                  <a:schemeClr val="tx1">
                    <a:lumMod val="50000"/>
                    <a:lumOff val="50000"/>
                  </a:schemeClr>
                </a:solidFill>
              </a:rPr>
              <a:t>1. Lower dolly legs until they touch the ground. </a:t>
            </a:r>
          </a:p>
          <a:p>
            <a:pPr marL="0" indent="0">
              <a:buNone/>
            </a:pPr>
            <a:r>
              <a:rPr lang="en-US" dirty="0">
                <a:solidFill>
                  <a:schemeClr val="tx1">
                    <a:lumMod val="50000"/>
                    <a:lumOff val="50000"/>
                  </a:schemeClr>
                </a:solidFill>
              </a:rPr>
              <a:t>2. Disconnect light cords and air lines. </a:t>
            </a:r>
          </a:p>
          <a:p>
            <a:pPr marL="0" indent="0">
              <a:buNone/>
            </a:pPr>
            <a:r>
              <a:rPr lang="en-US" dirty="0">
                <a:solidFill>
                  <a:schemeClr val="tx1">
                    <a:lumMod val="50000"/>
                    <a:lumOff val="50000"/>
                  </a:schemeClr>
                </a:solidFill>
              </a:rPr>
              <a:t>3. Pull the fifth wheel release handle. </a:t>
            </a:r>
          </a:p>
          <a:p>
            <a:pPr marL="0" indent="0">
              <a:buNone/>
            </a:pPr>
            <a:r>
              <a:rPr lang="en-US" dirty="0">
                <a:solidFill>
                  <a:schemeClr val="tx1">
                    <a:lumMod val="50000"/>
                    <a:lumOff val="50000"/>
                  </a:schemeClr>
                </a:solidFill>
              </a:rPr>
              <a:t>4. Slowly pull forward to separate. </a:t>
            </a:r>
          </a:p>
          <a:p>
            <a:pPr marL="0" indent="0">
              <a:buNone/>
            </a:pPr>
            <a:endParaRPr lang="en-US" dirty="0">
              <a:solidFill>
                <a:schemeClr val="tx1">
                  <a:lumMod val="50000"/>
                  <a:lumOff val="50000"/>
                </a:schemeClr>
              </a:solidFill>
            </a:endParaRPr>
          </a:p>
          <a:p>
            <a:pPr marL="0" indent="0">
              <a:buNone/>
            </a:pPr>
            <a:r>
              <a:rPr lang="en-US" dirty="0">
                <a:solidFill>
                  <a:schemeClr val="tx1">
                    <a:lumMod val="50000"/>
                    <a:lumOff val="50000"/>
                  </a:schemeClr>
                </a:solidFill>
              </a:rPr>
              <a:t>Step 3: Disconnect the Dolly from the First Trailer </a:t>
            </a:r>
          </a:p>
          <a:p>
            <a:pPr marL="0" indent="0">
              <a:buNone/>
            </a:pPr>
            <a:r>
              <a:rPr lang="en-US" dirty="0">
                <a:solidFill>
                  <a:schemeClr val="tx1">
                    <a:lumMod val="50000"/>
                    <a:lumOff val="50000"/>
                  </a:schemeClr>
                </a:solidFill>
              </a:rPr>
              <a:t>1. Lower landing gear on the first trailer. </a:t>
            </a:r>
          </a:p>
          <a:p>
            <a:pPr marL="0" indent="0">
              <a:buNone/>
            </a:pPr>
            <a:r>
              <a:rPr lang="en-US" dirty="0">
                <a:solidFill>
                  <a:schemeClr val="tx1">
                    <a:lumMod val="50000"/>
                    <a:lumOff val="50000"/>
                  </a:schemeClr>
                </a:solidFill>
              </a:rPr>
              <a:t>2. Unhook safety chains.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1BB70-7CEC-E0EA-B90A-BC0B616AF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8A14F-9877-6721-F968-6B83E04A8D79}"/>
              </a:ext>
            </a:extLst>
          </p:cNvPr>
          <p:cNvSpPr>
            <a:spLocks noGrp="1"/>
          </p:cNvSpPr>
          <p:nvPr>
            <p:ph type="title"/>
          </p:nvPr>
        </p:nvSpPr>
        <p:spPr/>
        <p:txBody>
          <a:bodyPr>
            <a:normAutofit/>
          </a:bodyPr>
          <a:lstStyle/>
          <a:p>
            <a:pPr algn="l"/>
            <a:r>
              <a:rPr lang="en-US" sz="3600" dirty="0"/>
              <a:t>UNCOUPLING (Dropping) </a:t>
            </a:r>
            <a:endParaRPr sz="3600" dirty="0"/>
          </a:p>
        </p:txBody>
      </p:sp>
      <p:sp>
        <p:nvSpPr>
          <p:cNvPr id="3" name="Content Placeholder 2">
            <a:extLst>
              <a:ext uri="{FF2B5EF4-FFF2-40B4-BE49-F238E27FC236}">
                <a16:creationId xmlns:a16="http://schemas.microsoft.com/office/drawing/2014/main" id="{41B22B9C-41C2-B566-7465-A04B6255C5ED}"/>
              </a:ext>
            </a:extLst>
          </p:cNvPr>
          <p:cNvSpPr>
            <a:spLocks noGrp="1"/>
          </p:cNvSpPr>
          <p:nvPr>
            <p:ph idx="1"/>
          </p:nvPr>
        </p:nvSpPr>
        <p:spPr>
          <a:xfrm>
            <a:off x="457200" y="1417638"/>
            <a:ext cx="8229600" cy="4708525"/>
          </a:xfrm>
        </p:spPr>
        <p:txBody>
          <a:bodyPr>
            <a:noAutofit/>
          </a:bodyPr>
          <a:lstStyle/>
          <a:p>
            <a:pPr marL="0" indent="0">
              <a:buNone/>
            </a:pPr>
            <a:r>
              <a:rPr lang="en-US" sz="2000" dirty="0">
                <a:solidFill>
                  <a:schemeClr val="tx1">
                    <a:lumMod val="50000"/>
                    <a:lumOff val="50000"/>
                  </a:schemeClr>
                </a:solidFill>
              </a:rPr>
              <a:t>3. Pull the pintle hook release lever. </a:t>
            </a:r>
          </a:p>
          <a:p>
            <a:pPr marL="0" indent="0">
              <a:buNone/>
            </a:pPr>
            <a:r>
              <a:rPr lang="en-US" sz="2000" dirty="0">
                <a:solidFill>
                  <a:schemeClr val="tx1">
                    <a:lumMod val="50000"/>
                    <a:lumOff val="50000"/>
                  </a:schemeClr>
                </a:solidFill>
              </a:rPr>
              <a:t>4. Drive forward to separate. </a:t>
            </a:r>
          </a:p>
          <a:p>
            <a:pPr marL="0" indent="0">
              <a:buNone/>
            </a:pPr>
            <a:endParaRPr lang="en-US" sz="2000" dirty="0">
              <a:solidFill>
                <a:schemeClr val="tx1">
                  <a:lumMod val="50000"/>
                  <a:lumOff val="50000"/>
                </a:schemeClr>
              </a:solidFill>
            </a:endParaRPr>
          </a:p>
          <a:p>
            <a:pPr marL="0" indent="0">
              <a:buNone/>
            </a:pPr>
            <a:r>
              <a:rPr lang="en-US" sz="2000" dirty="0">
                <a:solidFill>
                  <a:schemeClr val="tx1">
                    <a:lumMod val="50000"/>
                    <a:lumOff val="50000"/>
                  </a:schemeClr>
                </a:solidFill>
              </a:rPr>
              <a:t>Step 4: Disconnect the First Trailer from the Tractor </a:t>
            </a:r>
          </a:p>
          <a:p>
            <a:pPr marL="0" indent="0">
              <a:buNone/>
            </a:pPr>
            <a:r>
              <a:rPr lang="en-US" sz="2000" dirty="0">
                <a:solidFill>
                  <a:schemeClr val="tx1">
                    <a:lumMod val="50000"/>
                    <a:lumOff val="50000"/>
                  </a:schemeClr>
                </a:solidFill>
              </a:rPr>
              <a:t>1. Lower landing gear (if not already down). </a:t>
            </a:r>
          </a:p>
          <a:p>
            <a:pPr marL="0" indent="0">
              <a:buNone/>
            </a:pPr>
            <a:r>
              <a:rPr lang="en-US" sz="2000" dirty="0">
                <a:solidFill>
                  <a:schemeClr val="tx1">
                    <a:lumMod val="50000"/>
                    <a:lumOff val="50000"/>
                  </a:schemeClr>
                </a:solidFill>
              </a:rPr>
              <a:t>2. Disconnect air and electrical lines. </a:t>
            </a:r>
          </a:p>
          <a:p>
            <a:pPr marL="0" indent="0">
              <a:buNone/>
            </a:pPr>
            <a:r>
              <a:rPr lang="en-US" sz="2000" dirty="0">
                <a:solidFill>
                  <a:schemeClr val="tx1">
                    <a:lumMod val="50000"/>
                    <a:lumOff val="50000"/>
                  </a:schemeClr>
                </a:solidFill>
              </a:rPr>
              <a:t>3. Pull the fifth wheel release handle. </a:t>
            </a:r>
          </a:p>
          <a:p>
            <a:pPr marL="0" indent="0">
              <a:buNone/>
            </a:pPr>
            <a:r>
              <a:rPr lang="en-US" sz="2000" dirty="0">
                <a:solidFill>
                  <a:schemeClr val="tx1">
                    <a:lumMod val="50000"/>
                    <a:lumOff val="50000"/>
                  </a:schemeClr>
                </a:solidFill>
              </a:rPr>
              <a:t>4. Drive forward slowly to detach. </a:t>
            </a:r>
          </a:p>
          <a:p>
            <a:pPr marL="0" indent="0">
              <a:buNone/>
            </a:pPr>
            <a:endParaRPr lang="en-US" sz="2000" dirty="0">
              <a:solidFill>
                <a:schemeClr val="tx1">
                  <a:lumMod val="50000"/>
                  <a:lumOff val="50000"/>
                </a:schemeClr>
              </a:solidFill>
            </a:endParaRPr>
          </a:p>
          <a:p>
            <a:pPr marL="0" indent="0">
              <a:buNone/>
            </a:pPr>
            <a:r>
              <a:rPr lang="en-US" sz="2000" dirty="0">
                <a:solidFill>
                  <a:schemeClr val="tx1">
                    <a:lumMod val="50000"/>
                    <a:lumOff val="50000"/>
                  </a:schemeClr>
                </a:solidFill>
              </a:rPr>
              <a:t>Step 5: Secure Everything</a:t>
            </a:r>
          </a:p>
          <a:p>
            <a:pPr marL="0" indent="0">
              <a:buNone/>
            </a:pPr>
            <a:r>
              <a:rPr lang="en-US" sz="2000" dirty="0">
                <a:solidFill>
                  <a:schemeClr val="tx1">
                    <a:lumMod val="50000"/>
                    <a:lumOff val="50000"/>
                  </a:schemeClr>
                </a:solidFill>
              </a:rPr>
              <a:t>✔ Make sure trailers are stable (landing gear fully down). </a:t>
            </a:r>
          </a:p>
          <a:p>
            <a:pPr marL="0" indent="0">
              <a:buNone/>
            </a:pPr>
            <a:r>
              <a:rPr lang="en-US" sz="2000" dirty="0">
                <a:solidFill>
                  <a:schemeClr val="tx1">
                    <a:lumMod val="50000"/>
                    <a:lumOff val="50000"/>
                  </a:schemeClr>
                </a:solidFill>
              </a:rPr>
              <a:t>✔ Chock wheels again (prevents rolling).</a:t>
            </a:r>
          </a:p>
          <a:p>
            <a:pPr marL="0" indent="0">
              <a:buNone/>
            </a:pPr>
            <a:r>
              <a:rPr lang="en-US" sz="2000" dirty="0">
                <a:solidFill>
                  <a:schemeClr val="tx1">
                    <a:lumMod val="50000"/>
                    <a:lumOff val="50000"/>
                  </a:schemeClr>
                </a:solidFill>
              </a:rPr>
              <a:t>✔ Store air lines and cords properly (no tangles). </a:t>
            </a:r>
          </a:p>
        </p:txBody>
      </p:sp>
      <p:pic>
        <p:nvPicPr>
          <p:cNvPr id="4" name="Picture 3" descr="dUZpsdH7UwVcKoIkGDyeRHuGnRi7W3nPrnIoweAk.png">
            <a:extLst>
              <a:ext uri="{FF2B5EF4-FFF2-40B4-BE49-F238E27FC236}">
                <a16:creationId xmlns:a16="http://schemas.microsoft.com/office/drawing/2014/main" id="{D1B4C2FA-0490-5662-A355-1A1BE09B8AA6}"/>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075962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8789D-15D5-A28E-1307-25CF6D8A7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7AF6E-D3A2-23C4-E879-392E976A56AD}"/>
              </a:ext>
            </a:extLst>
          </p:cNvPr>
          <p:cNvSpPr>
            <a:spLocks noGrp="1"/>
          </p:cNvSpPr>
          <p:nvPr>
            <p:ph type="title"/>
          </p:nvPr>
        </p:nvSpPr>
        <p:spPr/>
        <p:txBody>
          <a:bodyPr>
            <a:normAutofit/>
          </a:bodyPr>
          <a:lstStyle/>
          <a:p>
            <a:pPr algn="l"/>
            <a:r>
              <a:rPr lang="en-US" sz="3600" dirty="0"/>
              <a:t>UNCOUPLING (Dropping) </a:t>
            </a:r>
            <a:endParaRPr sz="3600" dirty="0"/>
          </a:p>
        </p:txBody>
      </p:sp>
      <p:sp>
        <p:nvSpPr>
          <p:cNvPr id="3" name="Content Placeholder 2">
            <a:extLst>
              <a:ext uri="{FF2B5EF4-FFF2-40B4-BE49-F238E27FC236}">
                <a16:creationId xmlns:a16="http://schemas.microsoft.com/office/drawing/2014/main" id="{CC533628-B8A6-7B8D-0163-A3308E71A440}"/>
              </a:ext>
            </a:extLst>
          </p:cNvPr>
          <p:cNvSpPr>
            <a:spLocks noGrp="1"/>
          </p:cNvSpPr>
          <p:nvPr>
            <p:ph idx="1"/>
          </p:nvPr>
        </p:nvSpPr>
        <p:spPr>
          <a:xfrm>
            <a:off x="457200" y="1417638"/>
            <a:ext cx="8229600" cy="4708525"/>
          </a:xfrm>
        </p:spPr>
        <p:txBody>
          <a:bodyPr>
            <a:noAutofit/>
          </a:bodyPr>
          <a:lstStyle/>
          <a:p>
            <a:pPr marL="0" indent="0">
              <a:buNone/>
            </a:pPr>
            <a:r>
              <a:rPr lang="en-US" sz="2000" dirty="0">
                <a:solidFill>
                  <a:schemeClr val="tx1">
                    <a:lumMod val="50000"/>
                    <a:lumOff val="50000"/>
                  </a:schemeClr>
                </a:solidFill>
              </a:rPr>
              <a:t>⚠️ COMMON MISTAKES (And How to Avoid Them) </a:t>
            </a:r>
          </a:p>
          <a:p>
            <a:pPr marL="0" indent="0">
              <a:buNone/>
            </a:pPr>
            <a:r>
              <a:rPr lang="en-US" sz="2000" dirty="0">
                <a:solidFill>
                  <a:schemeClr val="tx1">
                    <a:lumMod val="50000"/>
                    <a:lumOff val="50000"/>
                  </a:schemeClr>
                </a:solidFill>
              </a:rPr>
              <a:t>❌ Forgetting to chock wheels → Trailer rolls away! </a:t>
            </a:r>
          </a:p>
          <a:p>
            <a:pPr marL="0" indent="0">
              <a:buNone/>
            </a:pPr>
            <a:r>
              <a:rPr lang="en-US" sz="2000" dirty="0">
                <a:solidFill>
                  <a:schemeClr val="tx1">
                    <a:lumMod val="50000"/>
                    <a:lumOff val="50000"/>
                  </a:schemeClr>
                </a:solidFill>
              </a:rPr>
              <a:t>❌ Not doing a tug test → Trailer detaches on the highway! </a:t>
            </a:r>
          </a:p>
          <a:p>
            <a:pPr marL="0" indent="0">
              <a:buNone/>
            </a:pPr>
            <a:r>
              <a:rPr lang="en-US" sz="2000" dirty="0">
                <a:solidFill>
                  <a:schemeClr val="tx1">
                    <a:lumMod val="50000"/>
                    <a:lumOff val="50000"/>
                  </a:schemeClr>
                </a:solidFill>
              </a:rPr>
              <a:t>❌ Leaving dolly legs up → Dolly crashes into trailer! </a:t>
            </a:r>
          </a:p>
          <a:p>
            <a:pPr marL="0" indent="0">
              <a:buNone/>
            </a:pPr>
            <a:r>
              <a:rPr lang="en-US" sz="2000" dirty="0">
                <a:solidFill>
                  <a:schemeClr val="tx1">
                    <a:lumMod val="50000"/>
                    <a:lumOff val="50000"/>
                  </a:schemeClr>
                </a:solidFill>
              </a:rPr>
              <a:t>❌ Ignoring air leaks → Brakes fail! </a:t>
            </a:r>
          </a:p>
        </p:txBody>
      </p:sp>
      <p:pic>
        <p:nvPicPr>
          <p:cNvPr id="4" name="Picture 3" descr="dUZpsdH7UwVcKoIkGDyeRHuGnRi7W3nPrnIoweAk.png">
            <a:extLst>
              <a:ext uri="{FF2B5EF4-FFF2-40B4-BE49-F238E27FC236}">
                <a16:creationId xmlns:a16="http://schemas.microsoft.com/office/drawing/2014/main" id="{648A7BA1-D227-6E19-3C82-CDDD2157C95F}"/>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5595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BB762-C308-4CB8-3256-ECD2BC219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941AA-793D-DE4F-1792-3A265B1CF061}"/>
              </a:ext>
            </a:extLst>
          </p:cNvPr>
          <p:cNvSpPr>
            <a:spLocks noGrp="1"/>
          </p:cNvSpPr>
          <p:nvPr>
            <p:ph type="title"/>
          </p:nvPr>
        </p:nvSpPr>
        <p:spPr>
          <a:xfrm>
            <a:off x="457200" y="599606"/>
            <a:ext cx="8229600" cy="1184224"/>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Introduction to Double Tra</a:t>
            </a:r>
            <a:r>
              <a:rPr lang="en-US" sz="4000" dirty="0">
                <a:latin typeface="Calibri" panose="020F0502020204030204" pitchFamily="34" charset="0"/>
                <a:ea typeface="MS Gothic" panose="020B0609070205080204" pitchFamily="49" charset="-128"/>
                <a:cs typeface="Times New Roman" panose="02020603050405020304" pitchFamily="18" charset="0"/>
              </a:rPr>
              <a:t>ilers</a:t>
            </a:r>
            <a:br>
              <a:rPr lang="en-US" sz="4400" dirty="0">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19FCFDC6-79D5-56B7-6EAB-2A7B80E1A34E}"/>
              </a:ext>
            </a:extLst>
          </p:cNvPr>
          <p:cNvSpPr>
            <a:spLocks noGrp="1"/>
          </p:cNvSpPr>
          <p:nvPr>
            <p:ph idx="1"/>
          </p:nvPr>
        </p:nvSpPr>
        <p:spPr/>
        <p:txBody>
          <a:bodyPr>
            <a:normAutofit fontScale="92500"/>
          </a:bodyPr>
          <a:lstStyle/>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There are different </a:t>
            </a:r>
            <a:r>
              <a:rPr lang="en-US" sz="1800" dirty="0">
                <a:solidFill>
                  <a:schemeClr val="tx1">
                    <a:lumMod val="50000"/>
                    <a:lumOff val="50000"/>
                  </a:schemeClr>
                </a:solidFill>
                <a:latin typeface="Arial" panose="020B0604020202020204" pitchFamily="34" charset="0"/>
                <a:ea typeface="Arial" panose="020B0604020202020204" pitchFamily="34" charset="0"/>
              </a:rPr>
              <a:t>ty</a:t>
            </a:r>
            <a:r>
              <a:rPr lang="en-US" sz="1800" dirty="0">
                <a:solidFill>
                  <a:schemeClr val="tx1">
                    <a:lumMod val="50000"/>
                    <a:lumOff val="50000"/>
                  </a:schemeClr>
                </a:solidFill>
                <a:effectLst/>
                <a:latin typeface="Arial" panose="020B0604020202020204" pitchFamily="34" charset="0"/>
                <a:ea typeface="Arial" panose="020B0604020202020204" pitchFamily="34" charset="0"/>
              </a:rPr>
              <a:t>pes of Double Trailers, not all double trailers are the same. </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The most common types in the U.S. are:</a:t>
            </a:r>
          </a:p>
          <a:p>
            <a:pPr marL="0" marR="0">
              <a:lnSpc>
                <a:spcPct val="115000"/>
              </a:lnSpc>
              <a:buNone/>
            </a:pP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a:lnSpc>
                <a:spcPct val="115000"/>
              </a:lnSpc>
            </a:pPr>
            <a:r>
              <a:rPr lang="en-US" sz="1800" dirty="0">
                <a:solidFill>
                  <a:schemeClr val="tx1">
                    <a:lumMod val="50000"/>
                    <a:lumOff val="50000"/>
                  </a:schemeClr>
                </a:solidFill>
                <a:effectLst/>
                <a:latin typeface="Arial" panose="020B0604020202020204" pitchFamily="34" charset="0"/>
                <a:ea typeface="Arial" panose="020B0604020202020204" pitchFamily="34" charset="0"/>
              </a:rPr>
              <a:t>Rocky Mountain Doubles</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First trailer: 48-53 feet long.</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Second trailer: Shorter (28-40 feet).</a:t>
            </a:r>
          </a:p>
          <a:p>
            <a:pPr marL="400050" lvl="1">
              <a:lnSpc>
                <a:spcPct val="115000"/>
              </a:lnSpc>
            </a:pPr>
            <a:r>
              <a:rPr lang="en-US" sz="1400" dirty="0">
                <a:solidFill>
                  <a:schemeClr val="tx1">
                    <a:lumMod val="50000"/>
                    <a:lumOff val="50000"/>
                  </a:schemeClr>
                </a:solidFill>
                <a:latin typeface="Arial" panose="020B0604020202020204" pitchFamily="34" charset="0"/>
                <a:ea typeface="Arial" panose="020B0604020202020204" pitchFamily="34" charset="0"/>
              </a:rPr>
              <a:t>T</a:t>
            </a:r>
            <a:r>
              <a:rPr lang="en-US" sz="1400" dirty="0">
                <a:solidFill>
                  <a:schemeClr val="tx1">
                    <a:lumMod val="50000"/>
                    <a:lumOff val="50000"/>
                  </a:schemeClr>
                </a:solidFill>
                <a:effectLst/>
                <a:latin typeface="Arial" panose="020B0604020202020204" pitchFamily="34" charset="0"/>
                <a:ea typeface="Arial" panose="020B0604020202020204" pitchFamily="34" charset="0"/>
              </a:rPr>
              <a:t>hey are mostly used in Western states like Colorado and Utah in the USA.</a:t>
            </a:r>
            <a:endParaRPr lang="en-US" sz="1800" dirty="0">
              <a:solidFill>
                <a:schemeClr val="tx1">
                  <a:lumMod val="50000"/>
                  <a:lumOff val="50000"/>
                </a:schemeClr>
              </a:solidFill>
              <a:effectLst/>
              <a:latin typeface="Arial" panose="020B0604020202020204" pitchFamily="34" charset="0"/>
              <a:ea typeface="Arial" panose="020B0604020202020204" pitchFamily="34" charset="0"/>
            </a:endParaRPr>
          </a:p>
          <a:p>
            <a:pPr marL="0">
              <a:lnSpc>
                <a:spcPct val="115000"/>
              </a:lnSpc>
            </a:pPr>
            <a:r>
              <a:rPr lang="en-US" sz="1800" dirty="0">
                <a:solidFill>
                  <a:schemeClr val="tx1">
                    <a:lumMod val="50000"/>
                    <a:lumOff val="50000"/>
                  </a:schemeClr>
                </a:solidFill>
                <a:effectLst/>
                <a:latin typeface="Arial" panose="020B0604020202020204" pitchFamily="34" charset="0"/>
                <a:ea typeface="Arial" panose="020B0604020202020204" pitchFamily="34" charset="0"/>
              </a:rPr>
              <a:t>Turnpike Doubles</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Both trailers: 28-48 feet each.</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Total length: Up to 110 feet.</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They are used on Toll roads ("turnpikes") and approved highways.</a:t>
            </a:r>
            <a:r>
              <a:rPr lang="en-US" sz="1800" dirty="0">
                <a:solidFill>
                  <a:schemeClr val="tx1">
                    <a:lumMod val="50000"/>
                    <a:lumOff val="50000"/>
                  </a:schemeClr>
                </a:solidFill>
                <a:effectLst/>
                <a:latin typeface="Arial" panose="020B0604020202020204" pitchFamily="34" charset="0"/>
                <a:ea typeface="Arial" panose="020B0604020202020204" pitchFamily="34" charset="0"/>
              </a:rPr>
              <a:t> </a:t>
            </a:r>
          </a:p>
          <a:p>
            <a:pPr marL="0">
              <a:lnSpc>
                <a:spcPct val="115000"/>
              </a:lnSpc>
            </a:pPr>
            <a:r>
              <a:rPr lang="en-US" sz="1800" dirty="0">
                <a:solidFill>
                  <a:schemeClr val="tx1">
                    <a:lumMod val="50000"/>
                    <a:lumOff val="50000"/>
                  </a:schemeClr>
                </a:solidFill>
                <a:effectLst/>
                <a:latin typeface="Arial" panose="020B0604020202020204" pitchFamily="34" charset="0"/>
                <a:ea typeface="Arial" panose="020B0604020202020204" pitchFamily="34" charset="0"/>
              </a:rPr>
              <a:t>Standard Doubles (Pup Trailers)</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Both trailers: 28 feet each.</a:t>
            </a:r>
          </a:p>
          <a:p>
            <a:pPr marL="400050" lvl="1">
              <a:lnSpc>
                <a:spcPct val="115000"/>
              </a:lnSpc>
            </a:pPr>
            <a:r>
              <a:rPr lang="en-US" sz="1400" dirty="0">
                <a:solidFill>
                  <a:schemeClr val="tx1">
                    <a:lumMod val="50000"/>
                    <a:lumOff val="50000"/>
                  </a:schemeClr>
                </a:solidFill>
                <a:effectLst/>
                <a:latin typeface="Arial" panose="020B0604020202020204" pitchFamily="34" charset="0"/>
                <a:ea typeface="Arial" panose="020B0604020202020204" pitchFamily="34" charset="0"/>
              </a:rPr>
              <a:t>They are common for General freight.</a:t>
            </a:r>
          </a:p>
          <a:p>
            <a:pPr>
              <a:buNone/>
            </a:pPr>
            <a:endParaRPr sz="2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62B45A11-8CE4-6A4B-4044-0F8FC0D4726C}"/>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942413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F872-B029-EEC7-431A-BF171ABDBDF5}"/>
              </a:ext>
            </a:extLst>
          </p:cNvPr>
          <p:cNvSpPr>
            <a:spLocks noGrp="1"/>
          </p:cNvSpPr>
          <p:nvPr>
            <p:ph type="title"/>
          </p:nvPr>
        </p:nvSpPr>
        <p:spPr/>
        <p:txBody>
          <a:bodyPr>
            <a:noAutofit/>
          </a:bodyPr>
          <a:lstStyle/>
          <a:p>
            <a:r>
              <a:rPr lang="en-US" sz="3600" dirty="0"/>
              <a:t>Advanced Coupling/Uncoupling Techniques</a:t>
            </a:r>
          </a:p>
        </p:txBody>
      </p:sp>
      <p:sp>
        <p:nvSpPr>
          <p:cNvPr id="3" name="Content Placeholder 2">
            <a:extLst>
              <a:ext uri="{FF2B5EF4-FFF2-40B4-BE49-F238E27FC236}">
                <a16:creationId xmlns:a16="http://schemas.microsoft.com/office/drawing/2014/main" id="{45C4E5D6-3564-F48C-3E07-F900BC493010}"/>
              </a:ext>
            </a:extLst>
          </p:cNvPr>
          <p:cNvSpPr>
            <a:spLocks noGrp="1"/>
          </p:cNvSpPr>
          <p:nvPr>
            <p:ph idx="1"/>
          </p:nvPr>
        </p:nvSpPr>
        <p:spPr/>
        <p:txBody>
          <a:bodyPr>
            <a:normAutofit fontScale="40000" lnSpcReduction="20000"/>
          </a:bodyPr>
          <a:lstStyle/>
          <a:p>
            <a:pPr marL="0" indent="0">
              <a:buNone/>
            </a:pPr>
            <a:r>
              <a:rPr lang="en-US" sz="4000" b="1" dirty="0">
                <a:solidFill>
                  <a:schemeClr val="tx1">
                    <a:lumMod val="50000"/>
                    <a:lumOff val="50000"/>
                  </a:schemeClr>
                </a:solidFill>
              </a:rPr>
              <a:t>Cold Weather Considerations </a:t>
            </a:r>
          </a:p>
          <a:p>
            <a:pPr marL="0" indent="0">
              <a:buNone/>
            </a:pPr>
            <a:r>
              <a:rPr lang="en-US" dirty="0">
                <a:solidFill>
                  <a:schemeClr val="tx1">
                    <a:lumMod val="50000"/>
                    <a:lumOff val="50000"/>
                  </a:schemeClr>
                </a:solidFill>
              </a:rPr>
              <a:t>❄️Fifth Wheel Freeze Prevention: </a:t>
            </a:r>
          </a:p>
          <a:p>
            <a:pPr marL="0" indent="0">
              <a:buNone/>
            </a:pPr>
            <a:r>
              <a:rPr lang="en-US" dirty="0">
                <a:solidFill>
                  <a:schemeClr val="tx1">
                    <a:lumMod val="50000"/>
                    <a:lumOff val="50000"/>
                  </a:schemeClr>
                </a:solidFill>
              </a:rPr>
              <a:t>● Apply graphite grease (not oil-based, which attracts dirt) </a:t>
            </a:r>
          </a:p>
          <a:p>
            <a:pPr marL="0" indent="0">
              <a:buNone/>
            </a:pPr>
            <a:r>
              <a:rPr lang="en-US" dirty="0">
                <a:solidFill>
                  <a:schemeClr val="tx1">
                    <a:lumMod val="50000"/>
                    <a:lumOff val="50000"/>
                  </a:schemeClr>
                </a:solidFill>
              </a:rPr>
              <a:t>● Keep lock jaws de-iced with alcohol spray </a:t>
            </a:r>
          </a:p>
          <a:p>
            <a:pPr marL="0" indent="0">
              <a:buNone/>
            </a:pPr>
            <a:r>
              <a:rPr lang="en-US" dirty="0">
                <a:solidFill>
                  <a:schemeClr val="tx1">
                    <a:lumMod val="50000"/>
                    <a:lumOff val="50000"/>
                  </a:schemeClr>
                </a:solidFill>
              </a:rPr>
              <a:t>● Test pull twice - thermal contraction can cause false locks </a:t>
            </a:r>
          </a:p>
          <a:p>
            <a:pPr marL="0" indent="0">
              <a:buNone/>
            </a:pPr>
            <a:endParaRPr lang="en-US" dirty="0">
              <a:solidFill>
                <a:schemeClr val="tx1">
                  <a:lumMod val="50000"/>
                  <a:lumOff val="50000"/>
                </a:schemeClr>
              </a:solidFill>
            </a:endParaRPr>
          </a:p>
          <a:p>
            <a:pPr marL="0" indent="0">
              <a:buNone/>
            </a:pPr>
            <a:r>
              <a:rPr lang="en-US" sz="4000" b="1" dirty="0">
                <a:solidFill>
                  <a:schemeClr val="tx1">
                    <a:lumMod val="50000"/>
                    <a:lumOff val="50000"/>
                  </a:schemeClr>
                </a:solidFill>
              </a:rPr>
              <a:t>Night Operation Protocol </a:t>
            </a:r>
          </a:p>
          <a:p>
            <a:pPr marL="0" indent="0">
              <a:buNone/>
            </a:pPr>
            <a:r>
              <a:rPr lang="en-US" dirty="0">
                <a:solidFill>
                  <a:schemeClr val="tx1">
                    <a:lumMod val="50000"/>
                    <a:lumOff val="50000"/>
                  </a:schemeClr>
                </a:solidFill>
              </a:rPr>
              <a:t>🔦 Lighting Checklist: </a:t>
            </a:r>
          </a:p>
          <a:p>
            <a:pPr marL="0" indent="0">
              <a:buNone/>
            </a:pPr>
            <a:r>
              <a:rPr lang="en-US" dirty="0">
                <a:solidFill>
                  <a:schemeClr val="tx1">
                    <a:lumMod val="50000"/>
                    <a:lumOff val="50000"/>
                  </a:schemeClr>
                </a:solidFill>
              </a:rPr>
              <a:t>1. Headlamp on trailer kingpin area </a:t>
            </a:r>
          </a:p>
          <a:p>
            <a:pPr marL="0" indent="0">
              <a:buNone/>
            </a:pPr>
            <a:r>
              <a:rPr lang="en-US" dirty="0">
                <a:solidFill>
                  <a:schemeClr val="tx1">
                    <a:lumMod val="50000"/>
                    <a:lumOff val="50000"/>
                  </a:schemeClr>
                </a:solidFill>
              </a:rPr>
              <a:t>2. Glow sticks on dolly legs (when lowering) </a:t>
            </a:r>
          </a:p>
          <a:p>
            <a:pPr marL="0" indent="0">
              <a:buNone/>
            </a:pPr>
            <a:r>
              <a:rPr lang="en-US" dirty="0">
                <a:solidFill>
                  <a:schemeClr val="tx1">
                    <a:lumMod val="50000"/>
                    <a:lumOff val="50000"/>
                  </a:schemeClr>
                </a:solidFill>
              </a:rPr>
              <a:t>3. Headlamp strap for hands-free inspection </a:t>
            </a:r>
          </a:p>
          <a:p>
            <a:pPr marL="0" indent="0">
              <a:buNone/>
            </a:pPr>
            <a:endParaRPr lang="en-US" dirty="0">
              <a:solidFill>
                <a:schemeClr val="tx1">
                  <a:lumMod val="50000"/>
                  <a:lumOff val="50000"/>
                </a:schemeClr>
              </a:solidFill>
            </a:endParaRPr>
          </a:p>
          <a:p>
            <a:pPr marL="0" indent="0">
              <a:buNone/>
            </a:pPr>
            <a:r>
              <a:rPr lang="en-US" sz="4000" b="1" dirty="0">
                <a:solidFill>
                  <a:schemeClr val="tx1">
                    <a:lumMod val="50000"/>
                    <a:lumOff val="50000"/>
                  </a:schemeClr>
                </a:solidFill>
              </a:rPr>
              <a:t>Weight Distribution Math </a:t>
            </a:r>
          </a:p>
          <a:p>
            <a:pPr marL="0" indent="0">
              <a:buNone/>
            </a:pPr>
            <a:r>
              <a:rPr lang="en-US" dirty="0">
                <a:solidFill>
                  <a:schemeClr val="tx1">
                    <a:lumMod val="50000"/>
                    <a:lumOff val="50000"/>
                  </a:schemeClr>
                </a:solidFill>
              </a:rPr>
              <a:t>⚖️ Ideal Loading Formula: </a:t>
            </a:r>
          </a:p>
          <a:p>
            <a:pPr marL="0" indent="0">
              <a:buNone/>
            </a:pPr>
            <a:r>
              <a:rPr lang="en-US" dirty="0">
                <a:solidFill>
                  <a:schemeClr val="tx1">
                    <a:lumMod val="50000"/>
                    <a:lumOff val="50000"/>
                  </a:schemeClr>
                </a:solidFill>
              </a:rPr>
              <a:t>● Lead trailer: 60% of total cargo weight </a:t>
            </a:r>
          </a:p>
          <a:p>
            <a:pPr marL="0" indent="0">
              <a:buNone/>
            </a:pPr>
            <a:r>
              <a:rPr lang="en-US" dirty="0">
                <a:solidFill>
                  <a:schemeClr val="tx1">
                    <a:lumMod val="50000"/>
                    <a:lumOff val="50000"/>
                  </a:schemeClr>
                </a:solidFill>
              </a:rPr>
              <a:t>● Rear trailer: 40% of total cargo weight </a:t>
            </a:r>
          </a:p>
          <a:p>
            <a:pPr marL="0" indent="0">
              <a:buNone/>
            </a:pPr>
            <a:r>
              <a:rPr lang="en-US" dirty="0">
                <a:solidFill>
                  <a:schemeClr val="tx1">
                    <a:lumMod val="50000"/>
                    <a:lumOff val="50000"/>
                  </a:schemeClr>
                </a:solidFill>
              </a:rPr>
              <a:t>● Dolly weight: Must be included in bridge formula calculations </a:t>
            </a:r>
          </a:p>
          <a:p>
            <a:pPr marL="0" indent="0">
              <a:buNone/>
            </a:pPr>
            <a:endParaRPr lang="en-US" dirty="0">
              <a:solidFill>
                <a:schemeClr val="tx1">
                  <a:lumMod val="50000"/>
                  <a:lumOff val="50000"/>
                </a:schemeClr>
              </a:solidFill>
            </a:endParaRPr>
          </a:p>
          <a:p>
            <a:pPr marL="0" indent="0">
              <a:buNone/>
            </a:pPr>
            <a:r>
              <a:rPr lang="en-US" dirty="0">
                <a:solidFill>
                  <a:schemeClr val="tx1">
                    <a:lumMod val="50000"/>
                    <a:lumOff val="50000"/>
                  </a:schemeClr>
                </a:solidFill>
              </a:rPr>
              <a:t>Example: For 80,000 lb. GCW: </a:t>
            </a:r>
          </a:p>
          <a:p>
            <a:pPr marL="0" indent="0">
              <a:buNone/>
            </a:pPr>
            <a:r>
              <a:rPr lang="en-US" dirty="0">
                <a:solidFill>
                  <a:schemeClr val="tx1">
                    <a:lumMod val="50000"/>
                    <a:lumOff val="50000"/>
                  </a:schemeClr>
                </a:solidFill>
              </a:rPr>
              <a:t>● Lead trailer = 48,000 lbs. </a:t>
            </a:r>
          </a:p>
          <a:p>
            <a:pPr marL="0" indent="0">
              <a:buNone/>
            </a:pPr>
            <a:r>
              <a:rPr lang="en-US" dirty="0">
                <a:solidFill>
                  <a:schemeClr val="tx1">
                    <a:lumMod val="50000"/>
                    <a:lumOff val="50000"/>
                  </a:schemeClr>
                </a:solidFill>
              </a:rPr>
              <a:t>● Rear trailer = 32,000 lbs.</a:t>
            </a:r>
          </a:p>
        </p:txBody>
      </p:sp>
    </p:spTree>
    <p:extLst>
      <p:ext uri="{BB962C8B-B14F-4D97-AF65-F5344CB8AC3E}">
        <p14:creationId xmlns:p14="http://schemas.microsoft.com/office/powerpoint/2010/main" val="3839398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6"/>
            <a:ext cx="8229600" cy="685801"/>
          </a:xfrm>
        </p:spPr>
        <p:txBody>
          <a:bodyPr>
            <a:normAutofit fontScale="90000"/>
          </a:bodyPr>
          <a:lstStyle/>
          <a:p>
            <a:r>
              <a:rPr lang="en-US" sz="4000" dirty="0">
                <a:latin typeface="Calibri" panose="020F0502020204030204" pitchFamily="34" charset="0"/>
                <a:ea typeface="MS Gothic" panose="020B0609070205080204" pitchFamily="49" charset="-128"/>
                <a:cs typeface="Times New Roman" panose="02020603050405020304" pitchFamily="18" charset="0"/>
              </a:rPr>
              <a:t>Q</a:t>
            </a:r>
            <a:r>
              <a:rPr lang="en-US" sz="4000" dirty="0">
                <a:effectLst/>
                <a:latin typeface="Calibri" panose="020F0502020204030204" pitchFamily="34" charset="0"/>
                <a:ea typeface="MS Gothic" panose="020B0609070205080204" pitchFamily="49" charset="-128"/>
                <a:cs typeface="Times New Roman" panose="02020603050405020304" pitchFamily="18" charset="0"/>
              </a:rPr>
              <a:t>uiz</a:t>
            </a:r>
            <a:endParaRPr dirty="0"/>
          </a:p>
        </p:txBody>
      </p:sp>
      <p:sp>
        <p:nvSpPr>
          <p:cNvPr id="3" name="Content Placeholder 2"/>
          <p:cNvSpPr>
            <a:spLocks noGrp="1"/>
          </p:cNvSpPr>
          <p:nvPr>
            <p:ph idx="1"/>
          </p:nvPr>
        </p:nvSpPr>
        <p:spPr>
          <a:xfrm>
            <a:off x="457200" y="1417638"/>
            <a:ext cx="8229600" cy="4708526"/>
          </a:xfrm>
        </p:spPr>
        <p:txBody>
          <a:bodyPr>
            <a:noAutofit/>
          </a:bodyPr>
          <a:lstStyle/>
          <a:p>
            <a:pPr marL="0" indent="0">
              <a:buNone/>
            </a:pPr>
            <a:r>
              <a:rPr lang="en-US" sz="1800" dirty="0">
                <a:solidFill>
                  <a:schemeClr val="tx1">
                    <a:lumMod val="50000"/>
                    <a:lumOff val="50000"/>
                  </a:schemeClr>
                </a:solidFill>
              </a:rPr>
              <a:t>What’s the FIRST thing you do before coupling? </a:t>
            </a:r>
          </a:p>
          <a:p>
            <a:pPr>
              <a:buFont typeface="+mj-lt"/>
              <a:buAutoNum type="alphaLcParenR"/>
            </a:pPr>
            <a:r>
              <a:rPr lang="en-US" sz="1800" dirty="0">
                <a:solidFill>
                  <a:schemeClr val="tx1">
                    <a:lumMod val="50000"/>
                    <a:lumOff val="50000"/>
                  </a:schemeClr>
                </a:solidFill>
              </a:rPr>
              <a:t>Grease the fifth wheel </a:t>
            </a:r>
          </a:p>
          <a:p>
            <a:pPr>
              <a:buFont typeface="+mj-lt"/>
              <a:buAutoNum type="alphaLcParenR"/>
            </a:pPr>
            <a:r>
              <a:rPr lang="en-US" sz="1800" dirty="0">
                <a:solidFill>
                  <a:schemeClr val="tx1">
                    <a:lumMod val="50000"/>
                    <a:lumOff val="50000"/>
                  </a:schemeClr>
                </a:solidFill>
              </a:rPr>
              <a:t>Set parking brakes and chock wheels </a:t>
            </a:r>
          </a:p>
          <a:p>
            <a:pPr>
              <a:buFont typeface="+mj-lt"/>
              <a:buAutoNum type="alphaLcParenR"/>
            </a:pPr>
            <a:r>
              <a:rPr lang="en-US" sz="1800" dirty="0">
                <a:solidFill>
                  <a:schemeClr val="tx1">
                    <a:lumMod val="50000"/>
                    <a:lumOff val="50000"/>
                  </a:schemeClr>
                </a:solidFill>
              </a:rPr>
              <a:t>Honk the horn </a:t>
            </a:r>
          </a:p>
          <a:p>
            <a:pPr marL="0" indent="0">
              <a:buNone/>
            </a:pPr>
            <a:endParaRPr lang="en-US" sz="1800" dirty="0">
              <a:solidFill>
                <a:schemeClr val="tx1">
                  <a:lumMod val="50000"/>
                  <a:lumOff val="50000"/>
                </a:schemeClr>
              </a:solidFill>
            </a:endParaRPr>
          </a:p>
          <a:p>
            <a:pPr marL="0" indent="0">
              <a:buNone/>
            </a:pPr>
            <a:r>
              <a:rPr lang="en-US" sz="1800" dirty="0">
                <a:solidFill>
                  <a:schemeClr val="tx1">
                    <a:lumMod val="50000"/>
                    <a:lumOff val="50000"/>
                  </a:schemeClr>
                </a:solidFill>
              </a:rPr>
              <a:t>Why do you cross the safety chains under the dolly? </a:t>
            </a:r>
          </a:p>
          <a:p>
            <a:pPr>
              <a:buFont typeface="+mj-lt"/>
              <a:buAutoNum type="alphaLcParenR"/>
            </a:pPr>
            <a:r>
              <a:rPr lang="en-US" sz="1800" dirty="0">
                <a:solidFill>
                  <a:schemeClr val="tx1">
                    <a:lumMod val="50000"/>
                    <a:lumOff val="50000"/>
                  </a:schemeClr>
                </a:solidFill>
              </a:rPr>
              <a:t>To catch the trailer if it detaches </a:t>
            </a:r>
          </a:p>
          <a:p>
            <a:pPr>
              <a:buFont typeface="+mj-lt"/>
              <a:buAutoNum type="alphaLcParenR"/>
            </a:pPr>
            <a:r>
              <a:rPr lang="en-US" sz="1800" dirty="0">
                <a:solidFill>
                  <a:schemeClr val="tx1">
                    <a:lumMod val="50000"/>
                    <a:lumOff val="50000"/>
                  </a:schemeClr>
                </a:solidFill>
              </a:rPr>
              <a:t>It looks cooler </a:t>
            </a:r>
          </a:p>
          <a:p>
            <a:pPr>
              <a:buFont typeface="+mj-lt"/>
              <a:buAutoNum type="alphaLcParenR"/>
            </a:pPr>
            <a:r>
              <a:rPr lang="en-US" sz="1800" dirty="0">
                <a:solidFill>
                  <a:schemeClr val="tx1">
                    <a:lumMod val="50000"/>
                    <a:lumOff val="50000"/>
                  </a:schemeClr>
                </a:solidFill>
              </a:rPr>
              <a:t>Because the DOT says so </a:t>
            </a:r>
          </a:p>
          <a:p>
            <a:pPr marL="0" indent="0">
              <a:buNone/>
            </a:pPr>
            <a:endParaRPr lang="en-US" sz="1800" dirty="0">
              <a:solidFill>
                <a:schemeClr val="tx1">
                  <a:lumMod val="50000"/>
                  <a:lumOff val="50000"/>
                </a:schemeClr>
              </a:solidFill>
            </a:endParaRPr>
          </a:p>
          <a:p>
            <a:pPr marL="0" indent="0">
              <a:buNone/>
            </a:pPr>
            <a:r>
              <a:rPr lang="en-US" sz="1800" dirty="0">
                <a:solidFill>
                  <a:schemeClr val="tx1">
                    <a:lumMod val="50000"/>
                    <a:lumOff val="50000"/>
                  </a:schemeClr>
                </a:solidFill>
              </a:rPr>
              <a:t>3. What’s the “tug test”? </a:t>
            </a:r>
          </a:p>
          <a:p>
            <a:pPr>
              <a:buFont typeface="+mj-lt"/>
              <a:buAutoNum type="alphaLcParenR"/>
            </a:pPr>
            <a:r>
              <a:rPr lang="en-US" sz="1800" dirty="0">
                <a:solidFill>
                  <a:schemeClr val="tx1">
                    <a:lumMod val="50000"/>
                    <a:lumOff val="50000"/>
                  </a:schemeClr>
                </a:solidFill>
              </a:rPr>
              <a:t>Checking if the trailer is too heavy </a:t>
            </a:r>
          </a:p>
          <a:p>
            <a:pPr>
              <a:buFont typeface="+mj-lt"/>
              <a:buAutoNum type="alphaLcParenR"/>
            </a:pPr>
            <a:r>
              <a:rPr lang="en-US" sz="1800" dirty="0">
                <a:solidFill>
                  <a:schemeClr val="tx1">
                    <a:lumMod val="50000"/>
                    <a:lumOff val="50000"/>
                  </a:schemeClr>
                </a:solidFill>
              </a:rPr>
              <a:t>Pulling gently to confirm the fifth wheel is locked </a:t>
            </a:r>
          </a:p>
          <a:p>
            <a:pPr>
              <a:buFont typeface="+mj-lt"/>
              <a:buAutoNum type="alphaLcParenR"/>
            </a:pPr>
            <a:r>
              <a:rPr lang="en-US" sz="1800" dirty="0">
                <a:solidFill>
                  <a:schemeClr val="tx1">
                    <a:lumMod val="50000"/>
                    <a:lumOff val="50000"/>
                  </a:schemeClr>
                </a:solidFill>
              </a:rPr>
              <a:t>Yanking the steering wheel to test handling</a:t>
            </a:r>
            <a:endParaRPr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ED9D1-7703-482E-9CEE-5AFA2533D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36099-4079-8284-93A5-14BFC97484FA}"/>
              </a:ext>
            </a:extLst>
          </p:cNvPr>
          <p:cNvSpPr>
            <a:spLocks noGrp="1"/>
          </p:cNvSpPr>
          <p:nvPr>
            <p:ph type="title"/>
          </p:nvPr>
        </p:nvSpPr>
        <p:spPr>
          <a:xfrm>
            <a:off x="457200" y="569626"/>
            <a:ext cx="8229600" cy="524657"/>
          </a:xfrm>
        </p:spPr>
        <p:txBody>
          <a:bodyPr>
            <a:noAutofit/>
          </a:bodyPr>
          <a:lstStyle/>
          <a:p>
            <a:pPr marL="0" marR="0" algn="l">
              <a:lnSpc>
                <a:spcPct val="115000"/>
              </a:lnSpc>
              <a:spcAft>
                <a:spcPts val="1000"/>
              </a:spcAft>
              <a:buNone/>
            </a:pPr>
            <a:r>
              <a:rPr lang="en-US" sz="3600" dirty="0"/>
              <a:t>Driving Techniques for Double Trailers</a:t>
            </a:r>
          </a:p>
        </p:txBody>
      </p:sp>
      <p:sp>
        <p:nvSpPr>
          <p:cNvPr id="3" name="Content Placeholder 2">
            <a:extLst>
              <a:ext uri="{FF2B5EF4-FFF2-40B4-BE49-F238E27FC236}">
                <a16:creationId xmlns:a16="http://schemas.microsoft.com/office/drawing/2014/main" id="{BC0DFD49-1928-0697-B5EB-8BE697D7D91A}"/>
              </a:ext>
            </a:extLst>
          </p:cNvPr>
          <p:cNvSpPr>
            <a:spLocks noGrp="1"/>
          </p:cNvSpPr>
          <p:nvPr>
            <p:ph idx="1"/>
          </p:nvPr>
        </p:nvSpPr>
        <p:spPr/>
        <p:txBody>
          <a:bodyPr>
            <a:normAutofit/>
          </a:bodyPr>
          <a:lstStyle/>
          <a:p>
            <a:pPr marL="0" marR="0">
              <a:lnSpc>
                <a:spcPct val="115000"/>
              </a:lnSpc>
              <a:spcAft>
                <a:spcPts val="1000"/>
              </a:spcAft>
              <a:buNone/>
            </a:pPr>
            <a:r>
              <a:rPr lang="en-US" sz="1400" dirty="0">
                <a:solidFill>
                  <a:schemeClr val="tx1">
                    <a:lumMod val="50000"/>
                    <a:lumOff val="50000"/>
                  </a:schemeClr>
                </a:solidFill>
              </a:rPr>
              <a:t>Mastering the Road Driving a double trailer (also called "pulling doubles" or "tandem trailers") requires precision, patience, and special skills that go beyond standard trucking. </a:t>
            </a:r>
          </a:p>
          <a:p>
            <a:pPr marL="0" marR="0">
              <a:lnSpc>
                <a:spcPct val="115000"/>
              </a:lnSpc>
              <a:spcAft>
                <a:spcPts val="1000"/>
              </a:spcAft>
              <a:buNone/>
            </a:pPr>
            <a:r>
              <a:rPr lang="en-US" sz="1400" dirty="0">
                <a:solidFill>
                  <a:schemeClr val="tx1">
                    <a:lumMod val="50000"/>
                    <a:lumOff val="50000"/>
                  </a:schemeClr>
                </a:solidFill>
              </a:rPr>
              <a:t>Here’s a breakdown of key techniques every professional uses to stay safe on the road.</a:t>
            </a:r>
          </a:p>
          <a:p>
            <a:pPr marL="0" marR="0">
              <a:lnSpc>
                <a:spcPct val="115000"/>
              </a:lnSpc>
              <a:spcAft>
                <a:spcPts val="1000"/>
              </a:spcAft>
              <a:buNone/>
            </a:pPr>
            <a:r>
              <a:rPr lang="en-US" sz="1400" dirty="0">
                <a:solidFill>
                  <a:schemeClr val="tx1">
                    <a:lumMod val="50000"/>
                    <a:lumOff val="50000"/>
                  </a:schemeClr>
                </a:solidFill>
              </a:rPr>
              <a:t>🚛 Key Differences from Single-Trailer Driving </a:t>
            </a:r>
          </a:p>
          <a:p>
            <a:pPr marL="0" marR="0">
              <a:lnSpc>
                <a:spcPct val="115000"/>
              </a:lnSpc>
              <a:spcAft>
                <a:spcPts val="1000"/>
              </a:spcAft>
              <a:buNone/>
            </a:pPr>
            <a:r>
              <a:rPr lang="en-US" sz="1400" dirty="0">
                <a:solidFill>
                  <a:schemeClr val="tx1">
                    <a:lumMod val="50000"/>
                    <a:lumOff val="50000"/>
                  </a:schemeClr>
                </a:solidFill>
              </a:rPr>
              <a:t>✅ Longer stopping distance (Up to 40% more space needed!) </a:t>
            </a:r>
          </a:p>
          <a:p>
            <a:pPr marL="0" marR="0">
              <a:lnSpc>
                <a:spcPct val="115000"/>
              </a:lnSpc>
              <a:spcAft>
                <a:spcPts val="1000"/>
              </a:spcAft>
              <a:buNone/>
            </a:pPr>
            <a:r>
              <a:rPr lang="en-US" sz="1400" dirty="0">
                <a:solidFill>
                  <a:schemeClr val="tx1">
                    <a:lumMod val="50000"/>
                    <a:lumOff val="50000"/>
                  </a:schemeClr>
                </a:solidFill>
              </a:rPr>
              <a:t>✅ Wider turns required (Or risk "off-tracking" into other lanes)</a:t>
            </a:r>
          </a:p>
          <a:p>
            <a:pPr marL="0" marR="0">
              <a:lnSpc>
                <a:spcPct val="115000"/>
              </a:lnSpc>
              <a:spcAft>
                <a:spcPts val="1000"/>
              </a:spcAft>
              <a:buNone/>
            </a:pPr>
            <a:r>
              <a:rPr lang="en-US" sz="1400" dirty="0">
                <a:solidFill>
                  <a:schemeClr val="tx1">
                    <a:lumMod val="50000"/>
                    <a:lumOff val="50000"/>
                  </a:schemeClr>
                </a:solidFill>
              </a:rPr>
              <a:t>✅ More sway risk (Wind, uneven roads, or sudden moves can cause fishtailing) </a:t>
            </a:r>
          </a:p>
          <a:p>
            <a:pPr marL="0" marR="0">
              <a:lnSpc>
                <a:spcPct val="115000"/>
              </a:lnSpc>
              <a:spcAft>
                <a:spcPts val="1000"/>
              </a:spcAft>
              <a:buNone/>
            </a:pPr>
            <a:r>
              <a:rPr lang="en-US" sz="1400" dirty="0">
                <a:solidFill>
                  <a:schemeClr val="tx1">
                    <a:lumMod val="50000"/>
                    <a:lumOff val="50000"/>
                  </a:schemeClr>
                </a:solidFill>
              </a:rPr>
              <a:t>✅ No easy reversing (Most doubles cannot back up without uncoupling)</a:t>
            </a:r>
          </a:p>
        </p:txBody>
      </p:sp>
      <p:pic>
        <p:nvPicPr>
          <p:cNvPr id="4" name="Picture 3" descr="dUZpsdH7UwVcKoIkGDyeRHuGnRi7W3nPrnIoweAk.png">
            <a:extLst>
              <a:ext uri="{FF2B5EF4-FFF2-40B4-BE49-F238E27FC236}">
                <a16:creationId xmlns:a16="http://schemas.microsoft.com/office/drawing/2014/main" id="{6F1C55F4-C20D-E6DF-50BD-5B370BAA368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899857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6AFEC-E5FC-1666-8505-1A7DFC17E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3649B4-B78B-EFBC-DC9E-4FA87F12DE1E}"/>
              </a:ext>
            </a:extLst>
          </p:cNvPr>
          <p:cNvSpPr>
            <a:spLocks noGrp="1"/>
          </p:cNvSpPr>
          <p:nvPr>
            <p:ph type="title"/>
          </p:nvPr>
        </p:nvSpPr>
        <p:spPr>
          <a:xfrm>
            <a:off x="457200" y="569626"/>
            <a:ext cx="8229600" cy="524657"/>
          </a:xfrm>
        </p:spPr>
        <p:txBody>
          <a:bodyPr>
            <a:noAutofit/>
          </a:bodyPr>
          <a:lstStyle/>
          <a:p>
            <a:pPr marL="0" marR="0" algn="l">
              <a:lnSpc>
                <a:spcPct val="115000"/>
              </a:lnSpc>
              <a:spcAft>
                <a:spcPts val="1000"/>
              </a:spcAft>
              <a:buNone/>
            </a:pPr>
            <a:r>
              <a:rPr lang="en-US" sz="3600" dirty="0"/>
              <a:t>Driving Techniques for Double Trailers</a:t>
            </a:r>
          </a:p>
        </p:txBody>
      </p:sp>
      <p:sp>
        <p:nvSpPr>
          <p:cNvPr id="3" name="Content Placeholder 2">
            <a:extLst>
              <a:ext uri="{FF2B5EF4-FFF2-40B4-BE49-F238E27FC236}">
                <a16:creationId xmlns:a16="http://schemas.microsoft.com/office/drawing/2014/main" id="{538B6D20-CA8F-E59C-4A57-6CE4AE99FC02}"/>
              </a:ext>
            </a:extLst>
          </p:cNvPr>
          <p:cNvSpPr>
            <a:spLocks noGrp="1"/>
          </p:cNvSpPr>
          <p:nvPr>
            <p:ph idx="1"/>
          </p:nvPr>
        </p:nvSpPr>
        <p:spPr/>
        <p:txBody>
          <a:bodyPr>
            <a:normAutofit fontScale="92500" lnSpcReduction="20000"/>
          </a:bodyPr>
          <a:lstStyle/>
          <a:p>
            <a:pPr marL="0" marR="0" algn="ctr">
              <a:lnSpc>
                <a:spcPct val="115000"/>
              </a:lnSpc>
              <a:spcAft>
                <a:spcPts val="1000"/>
              </a:spcAft>
              <a:buNone/>
            </a:pPr>
            <a:r>
              <a:rPr lang="en-US" sz="2100" b="1" dirty="0">
                <a:solidFill>
                  <a:schemeClr val="tx1">
                    <a:lumMod val="50000"/>
                    <a:lumOff val="50000"/>
                  </a:schemeClr>
                </a:solidFill>
              </a:rPr>
              <a:t> 🛣 Essential Driving Techniques</a:t>
            </a:r>
          </a:p>
          <a:p>
            <a:pPr marL="0" marR="0">
              <a:lnSpc>
                <a:spcPct val="115000"/>
              </a:lnSpc>
              <a:spcAft>
                <a:spcPts val="1000"/>
              </a:spcAft>
              <a:buNone/>
            </a:pPr>
            <a:r>
              <a:rPr lang="en-US" sz="1400" dirty="0">
                <a:solidFill>
                  <a:schemeClr val="tx1">
                    <a:lumMod val="50000"/>
                    <a:lumOff val="50000"/>
                  </a:schemeClr>
                </a:solidFill>
              </a:rPr>
              <a:t> 1. Steering &amp; Lane Control </a:t>
            </a:r>
          </a:p>
          <a:p>
            <a:pPr marL="0" marR="0">
              <a:lnSpc>
                <a:spcPct val="115000"/>
              </a:lnSpc>
              <a:spcAft>
                <a:spcPts val="1000"/>
              </a:spcAft>
              <a:buNone/>
            </a:pPr>
            <a:r>
              <a:rPr lang="en-US" sz="1400" dirty="0">
                <a:solidFill>
                  <a:schemeClr val="tx1">
                    <a:lumMod val="50000"/>
                    <a:lumOff val="50000"/>
                  </a:schemeClr>
                </a:solidFill>
              </a:rPr>
              <a:t>🔹 Stay centered in your lane – Doubles take up more space. </a:t>
            </a:r>
          </a:p>
          <a:p>
            <a:pPr marL="0" marR="0">
              <a:lnSpc>
                <a:spcPct val="115000"/>
              </a:lnSpc>
              <a:spcAft>
                <a:spcPts val="1000"/>
              </a:spcAft>
              <a:buNone/>
            </a:pPr>
            <a:r>
              <a:rPr lang="en-US" sz="1400" dirty="0">
                <a:solidFill>
                  <a:schemeClr val="tx1">
                    <a:lumMod val="50000"/>
                    <a:lumOff val="50000"/>
                  </a:schemeClr>
                </a:solidFill>
              </a:rPr>
              <a:t>🔹 Avoid sudden movements – Smooth steering prevents trailer sway. </a:t>
            </a:r>
          </a:p>
          <a:p>
            <a:pPr marL="0" marR="0">
              <a:lnSpc>
                <a:spcPct val="115000"/>
              </a:lnSpc>
              <a:spcAft>
                <a:spcPts val="1000"/>
              </a:spcAft>
              <a:buNone/>
            </a:pPr>
            <a:r>
              <a:rPr lang="en-US" sz="1400" dirty="0">
                <a:solidFill>
                  <a:schemeClr val="tx1">
                    <a:lumMod val="50000"/>
                    <a:lumOff val="50000"/>
                  </a:schemeClr>
                </a:solidFill>
              </a:rPr>
              <a:t>🔹 Use both mirrors constantly – The second trailer swings wider than you think!</a:t>
            </a:r>
          </a:p>
          <a:p>
            <a:pPr marL="0" marR="0">
              <a:lnSpc>
                <a:spcPct val="115000"/>
              </a:lnSpc>
              <a:spcAft>
                <a:spcPts val="1000"/>
              </a:spcAft>
              <a:buNone/>
            </a:pPr>
            <a:r>
              <a:rPr lang="en-US" sz="1400" dirty="0">
                <a:solidFill>
                  <a:schemeClr val="tx1">
                    <a:lumMod val="50000"/>
                    <a:lumOff val="50000"/>
                  </a:schemeClr>
                </a:solidFill>
              </a:rPr>
              <a:t> Pro Tip: If the trailer starts swaying, do NOT brake hard—ease off the gas and steer gently</a:t>
            </a:r>
          </a:p>
          <a:p>
            <a:pPr marL="0" marR="0">
              <a:lnSpc>
                <a:spcPct val="115000"/>
              </a:lnSpc>
              <a:spcAft>
                <a:spcPts val="1000"/>
              </a:spcAft>
              <a:buNone/>
            </a:pPr>
            <a:endParaRPr lang="en-US" sz="1400" dirty="0">
              <a:solidFill>
                <a:schemeClr val="tx1">
                  <a:lumMod val="50000"/>
                  <a:lumOff val="50000"/>
                </a:schemeClr>
              </a:solidFill>
            </a:endParaRPr>
          </a:p>
          <a:p>
            <a:pPr marL="0" marR="0">
              <a:lnSpc>
                <a:spcPct val="115000"/>
              </a:lnSpc>
              <a:spcAft>
                <a:spcPts val="1000"/>
              </a:spcAft>
              <a:buNone/>
            </a:pPr>
            <a:r>
              <a:rPr lang="en-US" sz="1400" dirty="0">
                <a:solidFill>
                  <a:schemeClr val="tx1">
                    <a:lumMod val="50000"/>
                    <a:lumOff val="50000"/>
                  </a:schemeClr>
                </a:solidFill>
              </a:rPr>
              <a:t>2. Turning Correctly</a:t>
            </a:r>
          </a:p>
          <a:p>
            <a:pPr marL="0" marR="0">
              <a:lnSpc>
                <a:spcPct val="115000"/>
              </a:lnSpc>
              <a:spcAft>
                <a:spcPts val="1000"/>
              </a:spcAft>
              <a:buNone/>
            </a:pPr>
            <a:r>
              <a:rPr lang="en-US" sz="1400" dirty="0">
                <a:solidFill>
                  <a:schemeClr val="tx1">
                    <a:lumMod val="50000"/>
                    <a:lumOff val="50000"/>
                  </a:schemeClr>
                </a:solidFill>
              </a:rPr>
              <a:t> 🔄 Wide right turns – Swing left first to avoid curbing the dolly. </a:t>
            </a:r>
          </a:p>
          <a:p>
            <a:pPr marL="0" marR="0">
              <a:lnSpc>
                <a:spcPct val="115000"/>
              </a:lnSpc>
              <a:spcAft>
                <a:spcPts val="1000"/>
              </a:spcAft>
              <a:buNone/>
            </a:pPr>
            <a:r>
              <a:rPr lang="en-US" sz="1400" dirty="0">
                <a:solidFill>
                  <a:schemeClr val="tx1">
                    <a:lumMod val="50000"/>
                    <a:lumOff val="50000"/>
                  </a:schemeClr>
                </a:solidFill>
              </a:rPr>
              <a:t>🔄 Extra space for left turns – The second trailer "off-tracks" behind you. </a:t>
            </a:r>
          </a:p>
          <a:p>
            <a:pPr marL="0" marR="0">
              <a:lnSpc>
                <a:spcPct val="115000"/>
              </a:lnSpc>
              <a:spcAft>
                <a:spcPts val="1000"/>
              </a:spcAft>
              <a:buNone/>
            </a:pPr>
            <a:r>
              <a:rPr lang="en-US" sz="1400" dirty="0">
                <a:solidFill>
                  <a:schemeClr val="tx1">
                    <a:lumMod val="50000"/>
                    <a:lumOff val="50000"/>
                  </a:schemeClr>
                </a:solidFill>
              </a:rPr>
              <a:t>🚦 Never turn on red unless 100% sure – You need two gaps in traffic! </a:t>
            </a:r>
          </a:p>
          <a:p>
            <a:pPr marL="0" marR="0">
              <a:lnSpc>
                <a:spcPct val="115000"/>
              </a:lnSpc>
              <a:spcAft>
                <a:spcPts val="1000"/>
              </a:spcAft>
              <a:buNone/>
            </a:pPr>
            <a:r>
              <a:rPr lang="en-US" sz="1400" dirty="0">
                <a:solidFill>
                  <a:schemeClr val="tx1">
                    <a:lumMod val="50000"/>
                    <a:lumOff val="50000"/>
                  </a:schemeClr>
                </a:solidFill>
              </a:rPr>
              <a:t>Danger Zone: A tight turn can cause a "jackknife" (trailer folds toward the cab). </a:t>
            </a:r>
          </a:p>
          <a:p>
            <a:pPr marL="0" marR="0">
              <a:lnSpc>
                <a:spcPct val="115000"/>
              </a:lnSpc>
              <a:spcAft>
                <a:spcPts val="1000"/>
              </a:spcAft>
              <a:buNone/>
            </a:pPr>
            <a:endParaRPr lang="en-US" sz="1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865D85FA-E608-D586-6647-14D1C1048655}"/>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39666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C8F83-3481-B50E-5665-EA5CE98EA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E8EA1-673E-A554-1C6D-6457BE3FF5C8}"/>
              </a:ext>
            </a:extLst>
          </p:cNvPr>
          <p:cNvSpPr>
            <a:spLocks noGrp="1"/>
          </p:cNvSpPr>
          <p:nvPr>
            <p:ph type="title"/>
          </p:nvPr>
        </p:nvSpPr>
        <p:spPr>
          <a:xfrm>
            <a:off x="457200" y="569626"/>
            <a:ext cx="8229600" cy="524657"/>
          </a:xfrm>
        </p:spPr>
        <p:txBody>
          <a:bodyPr>
            <a:noAutofit/>
          </a:bodyPr>
          <a:lstStyle/>
          <a:p>
            <a:pPr marL="0" marR="0" algn="l">
              <a:lnSpc>
                <a:spcPct val="115000"/>
              </a:lnSpc>
              <a:spcAft>
                <a:spcPts val="1000"/>
              </a:spcAft>
              <a:buNone/>
            </a:pPr>
            <a:r>
              <a:rPr lang="en-US" sz="3600" dirty="0"/>
              <a:t>Driving Techniques for Double Trailers</a:t>
            </a:r>
          </a:p>
        </p:txBody>
      </p:sp>
      <p:sp>
        <p:nvSpPr>
          <p:cNvPr id="3" name="Content Placeholder 2">
            <a:extLst>
              <a:ext uri="{FF2B5EF4-FFF2-40B4-BE49-F238E27FC236}">
                <a16:creationId xmlns:a16="http://schemas.microsoft.com/office/drawing/2014/main" id="{605004EA-2DCF-5DD3-2831-C9DAD7CD2DDC}"/>
              </a:ext>
            </a:extLst>
          </p:cNvPr>
          <p:cNvSpPr>
            <a:spLocks noGrp="1"/>
          </p:cNvSpPr>
          <p:nvPr>
            <p:ph idx="1"/>
          </p:nvPr>
        </p:nvSpPr>
        <p:spPr/>
        <p:txBody>
          <a:bodyPr>
            <a:normAutofit fontScale="92500" lnSpcReduction="20000"/>
          </a:bodyPr>
          <a:lstStyle/>
          <a:p>
            <a:pPr marL="0" marR="0">
              <a:lnSpc>
                <a:spcPct val="115000"/>
              </a:lnSpc>
              <a:spcAft>
                <a:spcPts val="1000"/>
              </a:spcAft>
              <a:buNone/>
            </a:pPr>
            <a:r>
              <a:rPr lang="en-US" sz="1600" dirty="0">
                <a:solidFill>
                  <a:schemeClr val="tx1">
                    <a:lumMod val="50000"/>
                    <a:lumOff val="50000"/>
                  </a:schemeClr>
                </a:solidFill>
              </a:rPr>
              <a:t>3. Braking &amp; Downhill Control </a:t>
            </a:r>
          </a:p>
          <a:p>
            <a:pPr marL="0" marR="0">
              <a:lnSpc>
                <a:spcPct val="115000"/>
              </a:lnSpc>
              <a:spcAft>
                <a:spcPts val="1000"/>
              </a:spcAft>
              <a:buNone/>
            </a:pPr>
            <a:r>
              <a:rPr lang="en-US" sz="1600" dirty="0">
                <a:solidFill>
                  <a:schemeClr val="tx1">
                    <a:lumMod val="50000"/>
                    <a:lumOff val="50000"/>
                  </a:schemeClr>
                </a:solidFill>
              </a:rPr>
              <a:t>🛑 Brake early – Doubles need 2x more stopping distance. </a:t>
            </a:r>
          </a:p>
          <a:p>
            <a:pPr marL="0" marR="0">
              <a:lnSpc>
                <a:spcPct val="115000"/>
              </a:lnSpc>
              <a:spcAft>
                <a:spcPts val="1000"/>
              </a:spcAft>
              <a:buNone/>
            </a:pPr>
            <a:r>
              <a:rPr lang="en-US" sz="1600" dirty="0">
                <a:solidFill>
                  <a:schemeClr val="tx1">
                    <a:lumMod val="50000"/>
                    <a:lumOff val="50000"/>
                  </a:schemeClr>
                </a:solidFill>
              </a:rPr>
              <a:t>⏬ Use engine braking ("Jake Brake") on steep hills to avoid overheating brakes. </a:t>
            </a:r>
          </a:p>
          <a:p>
            <a:pPr marL="0" marR="0">
              <a:lnSpc>
                <a:spcPct val="115000"/>
              </a:lnSpc>
              <a:spcAft>
                <a:spcPts val="1000"/>
              </a:spcAft>
              <a:buNone/>
            </a:pPr>
            <a:r>
              <a:rPr lang="en-US" sz="1600" dirty="0">
                <a:solidFill>
                  <a:schemeClr val="tx1">
                    <a:lumMod val="50000"/>
                    <a:lumOff val="50000"/>
                  </a:schemeClr>
                </a:solidFill>
              </a:rPr>
              <a:t>⚠️ Never "ride the brakes" – They can fade or catch fire from overheating.</a:t>
            </a:r>
          </a:p>
          <a:p>
            <a:pPr marL="0" marR="0">
              <a:lnSpc>
                <a:spcPct val="115000"/>
              </a:lnSpc>
              <a:spcAft>
                <a:spcPts val="1000"/>
              </a:spcAft>
              <a:buNone/>
            </a:pPr>
            <a:r>
              <a:rPr lang="en-US" sz="1600" dirty="0">
                <a:solidFill>
                  <a:schemeClr val="tx1">
                    <a:lumMod val="50000"/>
                    <a:lumOff val="50000"/>
                  </a:schemeClr>
                </a:solidFill>
              </a:rPr>
              <a:t> Did You Know? Some mountain roads ban doubles because of steep grades. </a:t>
            </a:r>
          </a:p>
          <a:p>
            <a:pPr marL="0" marR="0">
              <a:lnSpc>
                <a:spcPct val="115000"/>
              </a:lnSpc>
              <a:spcAft>
                <a:spcPts val="1000"/>
              </a:spcAft>
              <a:buNone/>
            </a:pPr>
            <a:endParaRPr lang="en-US" sz="1600" dirty="0">
              <a:solidFill>
                <a:schemeClr val="tx1">
                  <a:lumMod val="50000"/>
                  <a:lumOff val="50000"/>
                </a:schemeClr>
              </a:solidFill>
            </a:endParaRPr>
          </a:p>
          <a:p>
            <a:pPr marL="0" marR="0">
              <a:lnSpc>
                <a:spcPct val="115000"/>
              </a:lnSpc>
              <a:spcAft>
                <a:spcPts val="1000"/>
              </a:spcAft>
              <a:buNone/>
            </a:pPr>
            <a:r>
              <a:rPr lang="en-US" sz="1600" dirty="0">
                <a:solidFill>
                  <a:schemeClr val="tx1">
                    <a:lumMod val="50000"/>
                    <a:lumOff val="50000"/>
                  </a:schemeClr>
                </a:solidFill>
              </a:rPr>
              <a:t>4. Managing Sway &amp; Wind </a:t>
            </a:r>
          </a:p>
          <a:p>
            <a:pPr marL="0" marR="0">
              <a:lnSpc>
                <a:spcPct val="115000"/>
              </a:lnSpc>
              <a:spcAft>
                <a:spcPts val="1000"/>
              </a:spcAft>
              <a:buNone/>
            </a:pPr>
            <a:r>
              <a:rPr lang="en-US" sz="1600" dirty="0">
                <a:solidFill>
                  <a:schemeClr val="tx1">
                    <a:lumMod val="50000"/>
                    <a:lumOff val="50000"/>
                  </a:schemeClr>
                </a:solidFill>
              </a:rPr>
              <a:t>💨 Crosswinds? Grip the wheel firmly and steer slightly into the wind. </a:t>
            </a:r>
          </a:p>
          <a:p>
            <a:pPr marL="0" marR="0">
              <a:lnSpc>
                <a:spcPct val="115000"/>
              </a:lnSpc>
              <a:spcAft>
                <a:spcPts val="1000"/>
              </a:spcAft>
              <a:buNone/>
            </a:pPr>
            <a:r>
              <a:rPr lang="en-US" sz="1600" dirty="0">
                <a:solidFill>
                  <a:schemeClr val="tx1">
                    <a:lumMod val="50000"/>
                    <a:lumOff val="50000"/>
                  </a:schemeClr>
                </a:solidFill>
              </a:rPr>
              <a:t>🌀 Trailer fishtailing? Ease off the gas—never jerk the wheel! </a:t>
            </a:r>
          </a:p>
          <a:p>
            <a:pPr marL="0" marR="0">
              <a:lnSpc>
                <a:spcPct val="115000"/>
              </a:lnSpc>
              <a:spcAft>
                <a:spcPts val="1000"/>
              </a:spcAft>
              <a:buNone/>
            </a:pPr>
            <a:r>
              <a:rPr lang="en-US" sz="1600" dirty="0">
                <a:solidFill>
                  <a:schemeClr val="tx1">
                    <a:lumMod val="50000"/>
                    <a:lumOff val="50000"/>
                  </a:schemeClr>
                </a:solidFill>
              </a:rPr>
              <a:t>🌧 Wet roads? Slow down 5-10 mph below the limit. </a:t>
            </a:r>
          </a:p>
          <a:p>
            <a:pPr marL="0" marR="0">
              <a:lnSpc>
                <a:spcPct val="115000"/>
              </a:lnSpc>
              <a:spcAft>
                <a:spcPts val="1000"/>
              </a:spcAft>
              <a:buNone/>
            </a:pPr>
            <a:r>
              <a:rPr lang="en-US" sz="1600" dirty="0">
                <a:solidFill>
                  <a:schemeClr val="tx1">
                    <a:lumMod val="50000"/>
                    <a:lumOff val="50000"/>
                  </a:schemeClr>
                </a:solidFill>
              </a:rPr>
              <a:t>Trucker Trick: Keep half a tank of fuel in front for better weight balance. </a:t>
            </a:r>
          </a:p>
          <a:p>
            <a:pPr marL="0" marR="0">
              <a:lnSpc>
                <a:spcPct val="115000"/>
              </a:lnSpc>
              <a:spcAft>
                <a:spcPts val="1000"/>
              </a:spcAft>
              <a:buNone/>
            </a:pPr>
            <a:endParaRPr lang="en-US" sz="16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8C303088-D56D-2AE2-703C-892A336F0D16}"/>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949456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9585"/>
          </a:xfrm>
        </p:spPr>
        <p:txBody>
          <a:bodyPr>
            <a:normAutofit/>
          </a:bodyPr>
          <a:lstStyle/>
          <a:p>
            <a:r>
              <a:rPr lang="en-US" sz="3600" dirty="0"/>
              <a:t>Driving Techniques for Double Trailers</a:t>
            </a:r>
            <a:endParaRPr sz="3600" dirty="0"/>
          </a:p>
        </p:txBody>
      </p:sp>
      <p:sp>
        <p:nvSpPr>
          <p:cNvPr id="3" name="Content Placeholder 2"/>
          <p:cNvSpPr>
            <a:spLocks noGrp="1"/>
          </p:cNvSpPr>
          <p:nvPr>
            <p:ph idx="1"/>
          </p:nvPr>
        </p:nvSpPr>
        <p:spPr>
          <a:xfrm>
            <a:off x="457200" y="1349114"/>
            <a:ext cx="8229600" cy="5036696"/>
          </a:xfrm>
        </p:spPr>
        <p:txBody>
          <a:bodyPr>
            <a:noAutofit/>
          </a:bodyPr>
          <a:lstStyle/>
          <a:p>
            <a:pPr marL="0" marR="0">
              <a:lnSpc>
                <a:spcPct val="115000"/>
              </a:lnSpc>
              <a:spcAft>
                <a:spcPts val="1000"/>
              </a:spcAft>
              <a:buNone/>
            </a:pPr>
            <a:r>
              <a:rPr lang="en-US" sz="1400" dirty="0">
                <a:solidFill>
                  <a:schemeClr val="tx1">
                    <a:lumMod val="50000"/>
                    <a:lumOff val="50000"/>
                  </a:schemeClr>
                </a:solidFill>
              </a:rPr>
              <a:t>5. Passing &amp; Being Passed </a:t>
            </a:r>
          </a:p>
          <a:p>
            <a:pPr marL="0" marR="0">
              <a:lnSpc>
                <a:spcPct val="115000"/>
              </a:lnSpc>
              <a:spcAft>
                <a:spcPts val="1000"/>
              </a:spcAft>
              <a:buNone/>
            </a:pPr>
            <a:r>
              <a:rPr lang="en-US" sz="1400" dirty="0">
                <a:solidFill>
                  <a:schemeClr val="tx1">
                    <a:lumMod val="50000"/>
                    <a:lumOff val="50000"/>
                  </a:schemeClr>
                </a:solidFill>
              </a:rPr>
              <a:t>🚗 Passing others: Only if you have clear space for 2+ trailers ahead. </a:t>
            </a:r>
          </a:p>
          <a:p>
            <a:pPr marL="0" marR="0">
              <a:lnSpc>
                <a:spcPct val="115000"/>
              </a:lnSpc>
              <a:spcAft>
                <a:spcPts val="1000"/>
              </a:spcAft>
              <a:buNone/>
            </a:pPr>
            <a:r>
              <a:rPr lang="en-US" sz="1400" dirty="0">
                <a:solidFill>
                  <a:schemeClr val="tx1">
                    <a:lumMod val="50000"/>
                    <a:lumOff val="50000"/>
                  </a:schemeClr>
                </a:solidFill>
              </a:rPr>
              <a:t>🚛 Being passed: Stay right, avoid speeding up, and watch for tail swing. </a:t>
            </a:r>
          </a:p>
          <a:p>
            <a:pPr marL="0" marR="0">
              <a:lnSpc>
                <a:spcPct val="115000"/>
              </a:lnSpc>
              <a:spcAft>
                <a:spcPts val="1000"/>
              </a:spcAft>
              <a:buNone/>
            </a:pPr>
            <a:r>
              <a:rPr lang="en-US" sz="1400" dirty="0">
                <a:solidFill>
                  <a:schemeClr val="tx1">
                    <a:lumMod val="50000"/>
                    <a:lumOff val="50000"/>
                  </a:schemeClr>
                </a:solidFill>
              </a:rPr>
              <a:t>🚫 No "elephant races"! (Don’t block lanes trying to pass another slow truck.</a:t>
            </a:r>
          </a:p>
          <a:p>
            <a:pPr marL="0" marR="0" lvl="0" indent="0">
              <a:lnSpc>
                <a:spcPct val="115000"/>
              </a:lnSpc>
              <a:buNone/>
              <a:tabLst>
                <a:tab pos="228600" algn="l"/>
              </a:tabLst>
            </a:pPr>
            <a:endParaRPr lang="en-US" sz="1600" b="1" dirty="0">
              <a:solidFill>
                <a:schemeClr val="tx1">
                  <a:lumMod val="50000"/>
                  <a:lumOff val="50000"/>
                </a:schemeClr>
              </a:solidFill>
            </a:endParaRPr>
          </a:p>
          <a:p>
            <a:pPr marL="0" marR="0" lvl="0" indent="0" algn="ctr">
              <a:lnSpc>
                <a:spcPct val="115000"/>
              </a:lnSpc>
              <a:buNone/>
              <a:tabLst>
                <a:tab pos="228600" algn="l"/>
              </a:tabLst>
            </a:pPr>
            <a:r>
              <a:rPr lang="en-US" sz="1600" b="1" dirty="0">
                <a:solidFill>
                  <a:schemeClr val="tx1">
                    <a:lumMod val="50000"/>
                    <a:lumOff val="50000"/>
                  </a:schemeClr>
                </a:solidFill>
              </a:rPr>
              <a:t>️ High-Risk Situations &amp; How to Handle Them </a:t>
            </a:r>
          </a:p>
          <a:p>
            <a:pPr marL="228600" marR="0" lvl="0" indent="-228600">
              <a:lnSpc>
                <a:spcPct val="115000"/>
              </a:lnSpc>
              <a:buAutoNum type="arabicPeriod"/>
              <a:tabLst>
                <a:tab pos="228600" algn="l"/>
              </a:tabLst>
            </a:pPr>
            <a:r>
              <a:rPr lang="en-US" sz="1400" dirty="0">
                <a:solidFill>
                  <a:schemeClr val="tx1">
                    <a:lumMod val="50000"/>
                    <a:lumOff val="50000"/>
                  </a:schemeClr>
                </a:solidFill>
              </a:rPr>
              <a:t>Emergency Stopping</a:t>
            </a:r>
          </a:p>
          <a:p>
            <a:pPr marL="0" marR="0" lvl="0" indent="0">
              <a:lnSpc>
                <a:spcPct val="115000"/>
              </a:lnSpc>
              <a:buNone/>
              <a:tabLst>
                <a:tab pos="228600" algn="l"/>
              </a:tabLst>
            </a:pPr>
            <a:r>
              <a:rPr lang="en-US" sz="1400" dirty="0">
                <a:solidFill>
                  <a:schemeClr val="tx1">
                    <a:lumMod val="50000"/>
                    <a:lumOff val="50000"/>
                  </a:schemeClr>
                </a:solidFill>
              </a:rPr>
              <a:t> ● Pump brakes (if no ABS) to avoid locking wheels. </a:t>
            </a:r>
          </a:p>
          <a:p>
            <a:pPr marL="0" marR="0" lvl="0" indent="0">
              <a:lnSpc>
                <a:spcPct val="115000"/>
              </a:lnSpc>
              <a:buNone/>
              <a:tabLst>
                <a:tab pos="228600" algn="l"/>
              </a:tabLst>
            </a:pPr>
            <a:r>
              <a:rPr lang="en-US" sz="1400" dirty="0">
                <a:solidFill>
                  <a:schemeClr val="tx1">
                    <a:lumMod val="50000"/>
                    <a:lumOff val="50000"/>
                  </a:schemeClr>
                </a:solidFill>
              </a:rPr>
              <a:t>● Use escape ramps if brakes fail on a hill. </a:t>
            </a:r>
          </a:p>
          <a:p>
            <a:pPr marL="0" marR="0" lvl="0" indent="0">
              <a:lnSpc>
                <a:spcPct val="115000"/>
              </a:lnSpc>
              <a:buNone/>
              <a:tabLst>
                <a:tab pos="228600" algn="l"/>
              </a:tabLst>
            </a:pPr>
            <a:r>
              <a:rPr lang="en-US" sz="1400" dirty="0">
                <a:solidFill>
                  <a:schemeClr val="tx1">
                    <a:lumMod val="50000"/>
                    <a:lumOff val="50000"/>
                  </a:schemeClr>
                </a:solidFill>
              </a:rPr>
              <a:t>2. Tire Blowout </a:t>
            </a:r>
          </a:p>
          <a:p>
            <a:pPr marL="0" marR="0" lvl="0" indent="0">
              <a:lnSpc>
                <a:spcPct val="115000"/>
              </a:lnSpc>
              <a:buNone/>
              <a:tabLst>
                <a:tab pos="228600" algn="l"/>
              </a:tabLst>
            </a:pPr>
            <a:r>
              <a:rPr lang="en-US" sz="1400" dirty="0">
                <a:solidFill>
                  <a:schemeClr val="tx1">
                    <a:lumMod val="50000"/>
                    <a:lumOff val="50000"/>
                  </a:schemeClr>
                </a:solidFill>
              </a:rPr>
              <a:t>● Do NOT slam brakes! </a:t>
            </a:r>
          </a:p>
          <a:p>
            <a:pPr marL="0" marR="0" lvl="0" indent="0">
              <a:lnSpc>
                <a:spcPct val="115000"/>
              </a:lnSpc>
              <a:buNone/>
              <a:tabLst>
                <a:tab pos="228600" algn="l"/>
              </a:tabLst>
            </a:pPr>
            <a:r>
              <a:rPr lang="en-US" sz="1400" dirty="0">
                <a:solidFill>
                  <a:schemeClr val="tx1">
                    <a:lumMod val="50000"/>
                    <a:lumOff val="50000"/>
                  </a:schemeClr>
                </a:solidFill>
              </a:rPr>
              <a:t>● Grip wheel tightly and coast to a safe stop.</a:t>
            </a:r>
          </a:p>
          <a:p>
            <a:pPr marL="0" marR="0" lvl="0" indent="0">
              <a:lnSpc>
                <a:spcPct val="115000"/>
              </a:lnSpc>
              <a:buNone/>
              <a:tabLst>
                <a:tab pos="228600" algn="l"/>
              </a:tabLst>
            </a:pPr>
            <a:r>
              <a:rPr lang="en-US" sz="1400" dirty="0">
                <a:solidFill>
                  <a:schemeClr val="tx1">
                    <a:lumMod val="50000"/>
                    <a:lumOff val="50000"/>
                  </a:schemeClr>
                </a:solidFill>
              </a:rPr>
              <a:t> 3. Avoiding Rollovers </a:t>
            </a:r>
          </a:p>
          <a:p>
            <a:pPr marL="0" marR="0" lvl="0" indent="0">
              <a:lnSpc>
                <a:spcPct val="115000"/>
              </a:lnSpc>
              <a:buNone/>
              <a:tabLst>
                <a:tab pos="228600" algn="l"/>
              </a:tabLst>
            </a:pPr>
            <a:r>
              <a:rPr lang="en-US" sz="1400" dirty="0">
                <a:solidFill>
                  <a:schemeClr val="tx1">
                    <a:lumMod val="50000"/>
                    <a:lumOff val="50000"/>
                  </a:schemeClr>
                </a:solidFill>
              </a:rPr>
              <a:t>● Take curves 5 mph slower than posted speed. </a:t>
            </a:r>
          </a:p>
          <a:p>
            <a:pPr marL="0" marR="0" lvl="0" indent="0">
              <a:lnSpc>
                <a:spcPct val="115000"/>
              </a:lnSpc>
              <a:buNone/>
              <a:tabLst>
                <a:tab pos="228600" algn="l"/>
              </a:tabLst>
            </a:pPr>
            <a:r>
              <a:rPr lang="en-US" sz="1400" dirty="0">
                <a:solidFill>
                  <a:schemeClr val="tx1">
                    <a:lumMod val="50000"/>
                    <a:lumOff val="50000"/>
                  </a:schemeClr>
                </a:solidFill>
              </a:rPr>
              <a:t>● Watch for "rollover risk" signs on highway ramps.</a:t>
            </a:r>
            <a:endParaRPr sz="1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p:txBody>
          <a:bodyPr>
            <a:normAutofit/>
          </a:bodyPr>
          <a:lstStyle/>
          <a:p>
            <a:pPr marL="0" indent="0">
              <a:buNone/>
            </a:pPr>
            <a:r>
              <a:rPr lang="en-US" sz="1800" dirty="0">
                <a:solidFill>
                  <a:schemeClr val="tx1">
                    <a:lumMod val="50000"/>
                    <a:lumOff val="50000"/>
                  </a:schemeClr>
                </a:solidFill>
              </a:rPr>
              <a:t>What should you do if your double trailer starts swaying? </a:t>
            </a:r>
          </a:p>
          <a:p>
            <a:pPr>
              <a:buAutoNum type="alphaUcParenR"/>
            </a:pPr>
            <a:r>
              <a:rPr lang="en-US" sz="1800" dirty="0">
                <a:solidFill>
                  <a:schemeClr val="tx1">
                    <a:lumMod val="50000"/>
                    <a:lumOff val="50000"/>
                  </a:schemeClr>
                </a:solidFill>
              </a:rPr>
              <a:t>Ease off the gas and steer gently </a:t>
            </a:r>
          </a:p>
          <a:p>
            <a:pPr>
              <a:buAutoNum type="alphaUcParenR"/>
            </a:pPr>
            <a:r>
              <a:rPr lang="en-US" sz="1800" dirty="0">
                <a:solidFill>
                  <a:schemeClr val="tx1">
                    <a:lumMod val="50000"/>
                    <a:lumOff val="50000"/>
                  </a:schemeClr>
                </a:solidFill>
              </a:rPr>
              <a:t> Slam on the brakes </a:t>
            </a:r>
          </a:p>
          <a:p>
            <a:pPr>
              <a:buAutoNum type="alphaUcParenR"/>
            </a:pPr>
            <a:r>
              <a:rPr lang="en-US" sz="1800" dirty="0">
                <a:solidFill>
                  <a:schemeClr val="tx1">
                    <a:lumMod val="50000"/>
                    <a:lumOff val="50000"/>
                  </a:schemeClr>
                </a:solidFill>
              </a:rPr>
              <a:t> Speed up to stabilize </a:t>
            </a:r>
          </a:p>
          <a:p>
            <a:pPr>
              <a:buAutoNum type="alphaUcParenR"/>
            </a:pPr>
            <a:endParaRPr lang="en-US" sz="1800" dirty="0">
              <a:solidFill>
                <a:schemeClr val="tx1">
                  <a:lumMod val="50000"/>
                  <a:lumOff val="50000"/>
                </a:schemeClr>
              </a:solidFill>
            </a:endParaRPr>
          </a:p>
          <a:p>
            <a:pPr marL="0" indent="0">
              <a:buNone/>
            </a:pPr>
            <a:r>
              <a:rPr lang="en-US" sz="1800" dirty="0">
                <a:solidFill>
                  <a:schemeClr val="tx1">
                    <a:lumMod val="50000"/>
                    <a:lumOff val="50000"/>
                  </a:schemeClr>
                </a:solidFill>
              </a:rPr>
              <a:t>2. Why should you swing left before a right turn?</a:t>
            </a:r>
          </a:p>
          <a:p>
            <a:pPr>
              <a:buAutoNum type="alphaUcParenR"/>
            </a:pPr>
            <a:r>
              <a:rPr lang="en-US" sz="1800" dirty="0">
                <a:solidFill>
                  <a:schemeClr val="tx1">
                    <a:lumMod val="50000"/>
                    <a:lumOff val="50000"/>
                  </a:schemeClr>
                </a:solidFill>
              </a:rPr>
              <a:t>To check your blind spot </a:t>
            </a:r>
          </a:p>
          <a:p>
            <a:pPr>
              <a:buAutoNum type="alphaUcParenR"/>
            </a:pPr>
            <a:r>
              <a:rPr lang="en-US" sz="1800" dirty="0">
                <a:solidFill>
                  <a:schemeClr val="tx1">
                    <a:lumMod val="50000"/>
                    <a:lumOff val="50000"/>
                  </a:schemeClr>
                </a:solidFill>
              </a:rPr>
              <a:t>To avoid running the dolly over the curb </a:t>
            </a:r>
          </a:p>
          <a:p>
            <a:pPr>
              <a:buAutoNum type="alphaUcParenR"/>
            </a:pPr>
            <a:r>
              <a:rPr lang="en-US" sz="1800" dirty="0">
                <a:solidFill>
                  <a:schemeClr val="tx1">
                    <a:lumMod val="50000"/>
                    <a:lumOff val="50000"/>
                  </a:schemeClr>
                </a:solidFill>
              </a:rPr>
              <a:t>Because it confuses other drivers</a:t>
            </a:r>
          </a:p>
          <a:p>
            <a:pPr>
              <a:buAutoNum type="alphaUcParenR"/>
            </a:pPr>
            <a:endParaRPr lang="en-US" sz="1800" dirty="0">
              <a:solidFill>
                <a:schemeClr val="tx1">
                  <a:lumMod val="50000"/>
                  <a:lumOff val="50000"/>
                </a:schemeClr>
              </a:solidFill>
            </a:endParaRPr>
          </a:p>
          <a:p>
            <a:pPr marL="0" indent="0">
              <a:buNone/>
            </a:pPr>
            <a:r>
              <a:rPr lang="en-US" sz="1800" dirty="0">
                <a:solidFill>
                  <a:schemeClr val="tx1">
                    <a:lumMod val="50000"/>
                    <a:lumOff val="50000"/>
                  </a:schemeClr>
                </a:solidFill>
              </a:rPr>
              <a:t>3. True or False: Doubles can reverse easily like single trailers. </a:t>
            </a:r>
          </a:p>
          <a:p>
            <a:pPr marL="0" indent="0">
              <a:buNone/>
            </a:pPr>
            <a:endParaRPr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66"/>
            <a:ext cx="8229600" cy="907972"/>
          </a:xfrm>
        </p:spPr>
        <p:txBody>
          <a:bodyPr>
            <a:noAutofit/>
          </a:bodyPr>
          <a:lstStyle/>
          <a:p>
            <a:pPr marL="0" marR="0">
              <a:lnSpc>
                <a:spcPct val="115000"/>
              </a:lnSpc>
              <a:spcBef>
                <a:spcPts val="1000"/>
              </a:spcBef>
              <a:buNone/>
            </a:pPr>
            <a:r>
              <a:rPr lang="en-US" sz="3600" dirty="0"/>
              <a:t>Troubleshooting &amp; Emergency Handling </a:t>
            </a:r>
          </a:p>
        </p:txBody>
      </p:sp>
      <p:sp>
        <p:nvSpPr>
          <p:cNvPr id="3" name="Content Placeholder 2"/>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Driving double trailers comes with unique risks—from trailer sway to brake failures. </a:t>
            </a:r>
          </a:p>
          <a:p>
            <a:pPr marL="0" marR="0">
              <a:lnSpc>
                <a:spcPct val="115000"/>
              </a:lnSpc>
              <a:spcBef>
                <a:spcPts val="1000"/>
              </a:spcBef>
              <a:buNone/>
            </a:pPr>
            <a:r>
              <a:rPr lang="en-US" sz="1800" dirty="0">
                <a:solidFill>
                  <a:schemeClr val="tx1">
                    <a:lumMod val="50000"/>
                    <a:lumOff val="50000"/>
                  </a:schemeClr>
                </a:solidFill>
              </a:rPr>
              <a:t>Knowing how to react calmly and correctly can mean the difference between a close call and a catastrophe. </a:t>
            </a:r>
          </a:p>
          <a:p>
            <a:pPr marL="0" marR="0">
              <a:lnSpc>
                <a:spcPct val="115000"/>
              </a:lnSpc>
              <a:spcBef>
                <a:spcPts val="1000"/>
              </a:spcBef>
              <a:buNone/>
            </a:pPr>
            <a:r>
              <a:rPr lang="en-US" sz="1800" dirty="0">
                <a:solidFill>
                  <a:schemeClr val="tx1">
                    <a:lumMod val="50000"/>
                    <a:lumOff val="50000"/>
                  </a:schemeClr>
                </a:solidFill>
              </a:rPr>
              <a:t>Here’s your emergency playbook. </a:t>
            </a:r>
          </a:p>
          <a:p>
            <a:pPr marL="0" marR="0">
              <a:lnSpc>
                <a:spcPct val="115000"/>
              </a:lnSpc>
              <a:spcBef>
                <a:spcPts val="1000"/>
              </a:spcBef>
              <a:buNone/>
            </a:pPr>
            <a:endParaRPr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A9704-99F3-2605-F0B5-D9DC80307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850533-CC8B-4104-2EA1-25EB4578EE68}"/>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CBCAEC4D-D605-B88F-3D23-84524B0015B0}"/>
              </a:ext>
            </a:extLst>
          </p:cNvPr>
          <p:cNvSpPr>
            <a:spLocks noGrp="1"/>
          </p:cNvSpPr>
          <p:nvPr>
            <p:ph idx="1"/>
          </p:nvPr>
        </p:nvSpPr>
        <p:spPr/>
        <p:txBody>
          <a:bodyPr>
            <a:normAutofit/>
          </a:bodyPr>
          <a:lstStyle/>
          <a:p>
            <a:pPr marL="0" marR="0" algn="ctr">
              <a:lnSpc>
                <a:spcPct val="115000"/>
              </a:lnSpc>
              <a:spcBef>
                <a:spcPts val="1000"/>
              </a:spcBef>
              <a:buNone/>
            </a:pPr>
            <a:r>
              <a:rPr lang="en-US" sz="1800" b="1" dirty="0">
                <a:solidFill>
                  <a:schemeClr val="tx1">
                    <a:lumMod val="50000"/>
                    <a:lumOff val="50000"/>
                  </a:schemeClr>
                </a:solidFill>
              </a:rPr>
              <a:t>⚠️ COMMON EMERGENCIES &amp; HOW TO HANDLE THEM </a:t>
            </a:r>
          </a:p>
          <a:p>
            <a:pPr marL="0" marR="0">
              <a:lnSpc>
                <a:spcPct val="115000"/>
              </a:lnSpc>
              <a:spcBef>
                <a:spcPts val="1000"/>
              </a:spcBef>
              <a:buNone/>
            </a:pPr>
            <a:r>
              <a:rPr lang="en-US" sz="1400" dirty="0">
                <a:solidFill>
                  <a:schemeClr val="tx1">
                    <a:lumMod val="50000"/>
                    <a:lumOff val="50000"/>
                  </a:schemeClr>
                </a:solidFill>
              </a:rPr>
              <a:t>1. Trailer Sway (Fishtailing) </a:t>
            </a:r>
          </a:p>
          <a:p>
            <a:pPr marL="0" marR="0">
              <a:lnSpc>
                <a:spcPct val="115000"/>
              </a:lnSpc>
              <a:spcBef>
                <a:spcPts val="1000"/>
              </a:spcBef>
              <a:buNone/>
            </a:pPr>
            <a:r>
              <a:rPr lang="en-US" sz="1400" dirty="0">
                <a:solidFill>
                  <a:schemeClr val="tx1">
                    <a:lumMod val="50000"/>
                    <a:lumOff val="50000"/>
                  </a:schemeClr>
                </a:solidFill>
              </a:rPr>
              <a:t>Causes: Crosswinds, uneven loading, sudden steering. </a:t>
            </a:r>
          </a:p>
          <a:p>
            <a:pPr marL="0" marR="0">
              <a:lnSpc>
                <a:spcPct val="115000"/>
              </a:lnSpc>
              <a:spcBef>
                <a:spcPts val="1000"/>
              </a:spcBef>
              <a:buNone/>
            </a:pPr>
            <a:r>
              <a:rPr lang="en-US" sz="1400" dirty="0">
                <a:solidFill>
                  <a:schemeClr val="tx1">
                    <a:lumMod val="50000"/>
                    <a:lumOff val="50000"/>
                  </a:schemeClr>
                </a:solidFill>
              </a:rPr>
              <a:t>What to do: </a:t>
            </a:r>
          </a:p>
          <a:p>
            <a:pPr marL="0" marR="0">
              <a:lnSpc>
                <a:spcPct val="115000"/>
              </a:lnSpc>
              <a:spcBef>
                <a:spcPts val="1000"/>
              </a:spcBef>
              <a:buNone/>
            </a:pPr>
            <a:r>
              <a:rPr lang="en-US" sz="1400" dirty="0">
                <a:solidFill>
                  <a:schemeClr val="tx1">
                    <a:lumMod val="50000"/>
                    <a:lumOff val="50000"/>
                  </a:schemeClr>
                </a:solidFill>
              </a:rPr>
              <a:t>✔ Ease off the accelerator (DO NOT brake hard!) </a:t>
            </a:r>
          </a:p>
          <a:p>
            <a:pPr marL="0" marR="0">
              <a:lnSpc>
                <a:spcPct val="115000"/>
              </a:lnSpc>
              <a:spcBef>
                <a:spcPts val="1000"/>
              </a:spcBef>
              <a:buNone/>
            </a:pPr>
            <a:r>
              <a:rPr lang="en-US" sz="1400" dirty="0">
                <a:solidFill>
                  <a:schemeClr val="tx1">
                    <a:lumMod val="50000"/>
                    <a:lumOff val="50000"/>
                  </a:schemeClr>
                </a:solidFill>
              </a:rPr>
              <a:t>✔ Steer gently into the sway (If trailer swings left, steer left) </a:t>
            </a:r>
          </a:p>
          <a:p>
            <a:pPr marL="0" marR="0">
              <a:lnSpc>
                <a:spcPct val="115000"/>
              </a:lnSpc>
              <a:spcBef>
                <a:spcPts val="1000"/>
              </a:spcBef>
              <a:buNone/>
            </a:pPr>
            <a:r>
              <a:rPr lang="en-US" sz="1400" dirty="0">
                <a:solidFill>
                  <a:schemeClr val="tx1">
                    <a:lumMod val="50000"/>
                    <a:lumOff val="50000"/>
                  </a:schemeClr>
                </a:solidFill>
              </a:rPr>
              <a:t>✔ Activate trailer brakes only (If equipped with independent control) </a:t>
            </a:r>
          </a:p>
          <a:p>
            <a:pPr marL="0" marR="0">
              <a:lnSpc>
                <a:spcPct val="115000"/>
              </a:lnSpc>
              <a:spcBef>
                <a:spcPts val="1000"/>
              </a:spcBef>
              <a:buNone/>
            </a:pPr>
            <a:r>
              <a:rPr lang="en-US" sz="1400" dirty="0">
                <a:solidFill>
                  <a:schemeClr val="tx1">
                    <a:lumMod val="50000"/>
                    <a:lumOff val="50000"/>
                  </a:schemeClr>
                </a:solidFill>
              </a:rPr>
              <a:t>🚫 Never jerk the wheel or panic brake—it worsens sway! </a:t>
            </a:r>
          </a:p>
          <a:p>
            <a:pPr marL="0" marR="0">
              <a:lnSpc>
                <a:spcPct val="115000"/>
              </a:lnSpc>
              <a:spcBef>
                <a:spcPts val="1000"/>
              </a:spcBef>
              <a:buNone/>
            </a:pPr>
            <a:endParaRPr lang="en-US" sz="1400" dirty="0">
              <a:solidFill>
                <a:schemeClr val="tx1">
                  <a:lumMod val="50000"/>
                  <a:lumOff val="50000"/>
                </a:schemeClr>
              </a:solidFill>
            </a:endParaRPr>
          </a:p>
          <a:p>
            <a:pPr marL="0" marR="0">
              <a:lnSpc>
                <a:spcPct val="115000"/>
              </a:lnSpc>
              <a:spcBef>
                <a:spcPts val="1000"/>
              </a:spcBef>
              <a:buNone/>
            </a:pPr>
            <a:r>
              <a:rPr lang="en-US" sz="1400" dirty="0">
                <a:solidFill>
                  <a:schemeClr val="tx1">
                    <a:lumMod val="50000"/>
                    <a:lumOff val="50000"/>
                  </a:schemeClr>
                </a:solidFill>
              </a:rPr>
              <a:t>Prevention: </a:t>
            </a:r>
          </a:p>
          <a:p>
            <a:pPr marL="0" marR="0">
              <a:lnSpc>
                <a:spcPct val="115000"/>
              </a:lnSpc>
              <a:spcBef>
                <a:spcPts val="1000"/>
              </a:spcBef>
              <a:buNone/>
            </a:pPr>
            <a:r>
              <a:rPr lang="en-US" sz="1400" dirty="0">
                <a:solidFill>
                  <a:schemeClr val="tx1">
                    <a:lumMod val="50000"/>
                    <a:lumOff val="50000"/>
                  </a:schemeClr>
                </a:solidFill>
              </a:rPr>
              <a:t>● Balance cargo weight (60% front, 40% rear trailer). </a:t>
            </a:r>
          </a:p>
          <a:p>
            <a:pPr marL="0" marR="0">
              <a:lnSpc>
                <a:spcPct val="115000"/>
              </a:lnSpc>
              <a:spcBef>
                <a:spcPts val="1000"/>
              </a:spcBef>
              <a:buNone/>
            </a:pPr>
            <a:r>
              <a:rPr lang="en-US" sz="1400" dirty="0">
                <a:solidFill>
                  <a:schemeClr val="tx1">
                    <a:lumMod val="50000"/>
                    <a:lumOff val="50000"/>
                  </a:schemeClr>
                </a:solidFill>
              </a:rPr>
              <a:t>● Avoid overcorrecting steering. </a:t>
            </a:r>
          </a:p>
          <a:p>
            <a:pPr marL="0" marR="0">
              <a:lnSpc>
                <a:spcPct val="115000"/>
              </a:lnSpc>
              <a:spcBef>
                <a:spcPts val="1000"/>
              </a:spcBef>
              <a:buNone/>
            </a:pPr>
            <a:endParaRPr sz="2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AC39307D-1E6C-B29A-A971-C20EAA4E0A5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2124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7C5C0-85A7-ECA4-8D1B-FA339B2A9D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ABD5F6-13D5-D680-5CA3-B3CD50B03DD1}"/>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836077F0-1D02-4C7B-5010-ACEB251769AA}"/>
              </a:ext>
            </a:extLst>
          </p:cNvPr>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2. Tire Blowout What it feels like: Loud bang + steering pull. </a:t>
            </a:r>
          </a:p>
          <a:p>
            <a:pPr marL="0" marR="0">
              <a:lnSpc>
                <a:spcPct val="115000"/>
              </a:lnSpc>
              <a:spcBef>
                <a:spcPts val="1000"/>
              </a:spcBef>
              <a:buNone/>
            </a:pPr>
            <a:r>
              <a:rPr lang="en-US" sz="1800" dirty="0">
                <a:solidFill>
                  <a:schemeClr val="tx1">
                    <a:lumMod val="50000"/>
                    <a:lumOff val="50000"/>
                  </a:schemeClr>
                </a:solidFill>
              </a:rPr>
              <a:t>What to do: </a:t>
            </a:r>
          </a:p>
          <a:p>
            <a:pPr marL="0" marR="0">
              <a:lnSpc>
                <a:spcPct val="115000"/>
              </a:lnSpc>
              <a:spcBef>
                <a:spcPts val="1000"/>
              </a:spcBef>
              <a:buNone/>
            </a:pPr>
            <a:r>
              <a:rPr lang="en-US" sz="1800" dirty="0">
                <a:solidFill>
                  <a:schemeClr val="tx1">
                    <a:lumMod val="50000"/>
                    <a:lumOff val="50000"/>
                  </a:schemeClr>
                </a:solidFill>
              </a:rPr>
              <a:t>✔ Firm grip on the wheel (Expect a strong pull) </a:t>
            </a:r>
          </a:p>
          <a:p>
            <a:pPr marL="0" marR="0">
              <a:lnSpc>
                <a:spcPct val="115000"/>
              </a:lnSpc>
              <a:spcBef>
                <a:spcPts val="1000"/>
              </a:spcBef>
              <a:buNone/>
            </a:pPr>
            <a:r>
              <a:rPr lang="en-US" sz="1800" dirty="0">
                <a:solidFill>
                  <a:schemeClr val="tx1">
                    <a:lumMod val="50000"/>
                    <a:lumOff val="50000"/>
                  </a:schemeClr>
                </a:solidFill>
              </a:rPr>
              <a:t>✔ Do NOT slam brakes (Causes loss of control) </a:t>
            </a:r>
          </a:p>
          <a:p>
            <a:pPr marL="0" marR="0">
              <a:lnSpc>
                <a:spcPct val="115000"/>
              </a:lnSpc>
              <a:spcBef>
                <a:spcPts val="1000"/>
              </a:spcBef>
              <a:buNone/>
            </a:pPr>
            <a:r>
              <a:rPr lang="en-US" sz="1800" dirty="0">
                <a:solidFill>
                  <a:schemeClr val="tx1">
                    <a:lumMod val="50000"/>
                    <a:lumOff val="50000"/>
                  </a:schemeClr>
                </a:solidFill>
              </a:rPr>
              <a:t>✔ Let off gas, coast to safety </a:t>
            </a:r>
          </a:p>
          <a:p>
            <a:pPr marL="0" marR="0">
              <a:lnSpc>
                <a:spcPct val="115000"/>
              </a:lnSpc>
              <a:spcBef>
                <a:spcPts val="1000"/>
              </a:spcBef>
              <a:buNone/>
            </a:pPr>
            <a:r>
              <a:rPr lang="en-US" sz="1800" dirty="0">
                <a:solidFill>
                  <a:schemeClr val="tx1">
                    <a:lumMod val="50000"/>
                    <a:lumOff val="50000"/>
                  </a:schemeClr>
                </a:solidFill>
              </a:rPr>
              <a:t>✔ Use 4-ways (hazards) and exit highway if possible </a:t>
            </a:r>
          </a:p>
          <a:p>
            <a:pPr marL="0" marR="0">
              <a:lnSpc>
                <a:spcPct val="115000"/>
              </a:lnSpc>
              <a:spcBef>
                <a:spcPts val="1000"/>
              </a:spcBef>
              <a:buNone/>
            </a:pPr>
            <a:endParaRPr lang="en-US" sz="1800" dirty="0">
              <a:solidFill>
                <a:schemeClr val="tx1">
                  <a:lumMod val="50000"/>
                  <a:lumOff val="50000"/>
                </a:schemeClr>
              </a:solidFill>
            </a:endParaRPr>
          </a:p>
          <a:p>
            <a:pPr marL="0" marR="0">
              <a:lnSpc>
                <a:spcPct val="115000"/>
              </a:lnSpc>
              <a:spcBef>
                <a:spcPts val="1000"/>
              </a:spcBef>
              <a:buNone/>
            </a:pPr>
            <a:r>
              <a:rPr lang="en-US" sz="1800" dirty="0">
                <a:solidFill>
                  <a:schemeClr val="tx1">
                    <a:lumMod val="50000"/>
                    <a:lumOff val="50000"/>
                  </a:schemeClr>
                </a:solidFill>
              </a:rPr>
              <a:t>Prevention: </a:t>
            </a:r>
          </a:p>
          <a:p>
            <a:pPr marL="0" marR="0">
              <a:lnSpc>
                <a:spcPct val="115000"/>
              </a:lnSpc>
              <a:spcBef>
                <a:spcPts val="1000"/>
              </a:spcBef>
              <a:buNone/>
            </a:pPr>
            <a:r>
              <a:rPr lang="en-US" sz="1800" dirty="0">
                <a:solidFill>
                  <a:schemeClr val="tx1">
                    <a:lumMod val="50000"/>
                    <a:lumOff val="50000"/>
                  </a:schemeClr>
                </a:solidFill>
              </a:rPr>
              <a:t>● Pre-trip tire checks (look for cracks, bulges). </a:t>
            </a:r>
          </a:p>
          <a:p>
            <a:pPr marL="0" marR="0">
              <a:lnSpc>
                <a:spcPct val="115000"/>
              </a:lnSpc>
              <a:spcBef>
                <a:spcPts val="1000"/>
              </a:spcBef>
              <a:buNone/>
            </a:pPr>
            <a:r>
              <a:rPr lang="en-US" sz="1800" dirty="0">
                <a:solidFill>
                  <a:schemeClr val="tx1">
                    <a:lumMod val="50000"/>
                    <a:lumOff val="50000"/>
                  </a:schemeClr>
                </a:solidFill>
              </a:rPr>
              <a:t>● Maintain proper PSI (check when cold). </a:t>
            </a:r>
          </a:p>
          <a:p>
            <a:pPr marL="0" marR="0">
              <a:lnSpc>
                <a:spcPct val="115000"/>
              </a:lnSpc>
              <a:spcBef>
                <a:spcPts val="1000"/>
              </a:spcBef>
              <a:buNone/>
            </a:pPr>
            <a:endParaRPr lang="en-US" sz="1800" dirty="0">
              <a:solidFill>
                <a:schemeClr val="tx1">
                  <a:lumMod val="50000"/>
                  <a:lumOff val="50000"/>
                </a:schemeClr>
              </a:solidFill>
            </a:endParaRPr>
          </a:p>
          <a:p>
            <a:pPr marL="0" marR="0">
              <a:lnSpc>
                <a:spcPct val="115000"/>
              </a:lnSpc>
              <a:spcBef>
                <a:spcPts val="1000"/>
              </a:spcBef>
              <a:buNone/>
            </a:pPr>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24ED9443-9342-FC75-A974-C7CA58A48242}"/>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66183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p:txBody>
          <a:bodyPr>
            <a:normAutofit/>
          </a:bodyPr>
          <a:lstStyle/>
          <a:p>
            <a:pPr marL="0" marR="0" lvl="0" indent="0">
              <a:lnSpc>
                <a:spcPct val="115000"/>
              </a:lnSpc>
              <a:buNone/>
              <a:tabLst>
                <a:tab pos="228600" algn="l"/>
              </a:tabLst>
            </a:pPr>
            <a:r>
              <a:rPr lang="en-US" sz="1400" dirty="0">
                <a:solidFill>
                  <a:schemeClr val="tx1">
                    <a:lumMod val="50000"/>
                    <a:lumOff val="50000"/>
                  </a:schemeClr>
                </a:solidFill>
              </a:rPr>
              <a:t>What connects the second trailer in a double trailer setup? </a:t>
            </a:r>
          </a:p>
          <a:p>
            <a:pPr marR="0" lvl="0">
              <a:lnSpc>
                <a:spcPct val="115000"/>
              </a:lnSpc>
              <a:buFont typeface="+mj-lt"/>
              <a:buAutoNum type="alphaLcParenR"/>
              <a:tabLst>
                <a:tab pos="228600" algn="l"/>
              </a:tabLst>
            </a:pPr>
            <a:r>
              <a:rPr lang="en-US" sz="1400" dirty="0">
                <a:solidFill>
                  <a:schemeClr val="tx1">
                    <a:lumMod val="50000"/>
                    <a:lumOff val="50000"/>
                  </a:schemeClr>
                </a:solidFill>
              </a:rPr>
              <a:t>A coupling chain </a:t>
            </a:r>
          </a:p>
          <a:p>
            <a:pPr marR="0" lvl="0">
              <a:lnSpc>
                <a:spcPct val="115000"/>
              </a:lnSpc>
              <a:buFont typeface="+mj-lt"/>
              <a:buAutoNum type="alphaLcParenR"/>
              <a:tabLst>
                <a:tab pos="228600" algn="l"/>
              </a:tabLst>
            </a:pPr>
            <a:r>
              <a:rPr lang="en-US" sz="1400" dirty="0">
                <a:solidFill>
                  <a:schemeClr val="tx1">
                    <a:lumMod val="50000"/>
                    <a:lumOff val="50000"/>
                  </a:schemeClr>
                </a:solidFill>
              </a:rPr>
              <a:t>A converter dolly </a:t>
            </a:r>
          </a:p>
          <a:p>
            <a:pPr marR="0" lvl="0">
              <a:lnSpc>
                <a:spcPct val="115000"/>
              </a:lnSpc>
              <a:buFont typeface="+mj-lt"/>
              <a:buAutoNum type="alphaLcParenR"/>
              <a:tabLst>
                <a:tab pos="228600" algn="l"/>
              </a:tabLst>
            </a:pPr>
            <a:r>
              <a:rPr lang="en-US" sz="1400" dirty="0">
                <a:solidFill>
                  <a:schemeClr val="tx1">
                    <a:lumMod val="50000"/>
                    <a:lumOff val="50000"/>
                  </a:schemeClr>
                </a:solidFill>
              </a:rPr>
              <a:t>A tow bar </a:t>
            </a:r>
          </a:p>
          <a:p>
            <a:pPr marR="0" lvl="0">
              <a:lnSpc>
                <a:spcPct val="115000"/>
              </a:lnSpc>
              <a:buFont typeface="+mj-lt"/>
              <a:buAutoNum type="alphaLcParenR"/>
              <a:tabLst>
                <a:tab pos="228600" algn="l"/>
              </a:tabLst>
            </a:pPr>
            <a:r>
              <a:rPr lang="en-US" sz="1400" dirty="0">
                <a:solidFill>
                  <a:schemeClr val="tx1">
                    <a:lumMod val="50000"/>
                    <a:lumOff val="50000"/>
                  </a:schemeClr>
                </a:solidFill>
              </a:rPr>
              <a:t>A rear axle </a:t>
            </a:r>
          </a:p>
          <a:p>
            <a:pPr marR="0" lvl="0">
              <a:lnSpc>
                <a:spcPct val="115000"/>
              </a:lnSpc>
              <a:buFont typeface="+mj-lt"/>
              <a:buAutoNum type="alphaLcParenR"/>
              <a:tabLst>
                <a:tab pos="228600" algn="l"/>
              </a:tabLst>
            </a:pPr>
            <a:endParaRPr lang="en-US" sz="1400" dirty="0">
              <a:solidFill>
                <a:schemeClr val="tx1">
                  <a:lumMod val="50000"/>
                  <a:lumOff val="50000"/>
                </a:schemeClr>
              </a:solidFill>
            </a:endParaRPr>
          </a:p>
          <a:p>
            <a:pPr marL="0" marR="0" lvl="0" indent="0">
              <a:lnSpc>
                <a:spcPct val="115000"/>
              </a:lnSpc>
              <a:buNone/>
              <a:tabLst>
                <a:tab pos="228600" algn="l"/>
              </a:tabLst>
            </a:pPr>
            <a:r>
              <a:rPr lang="en-US" sz="1400" dirty="0">
                <a:solidFill>
                  <a:schemeClr val="tx1">
                    <a:lumMod val="50000"/>
                    <a:lumOff val="50000"/>
                  </a:schemeClr>
                </a:solidFill>
              </a:rPr>
              <a:t>Why do drivers need to be extra careful when turning with double trailers? </a:t>
            </a:r>
          </a:p>
          <a:p>
            <a:pPr marR="0" lvl="0">
              <a:lnSpc>
                <a:spcPct val="115000"/>
              </a:lnSpc>
              <a:buFont typeface="+mj-lt"/>
              <a:buAutoNum type="alphaLcParenR"/>
              <a:tabLst>
                <a:tab pos="228600" algn="l"/>
              </a:tabLst>
            </a:pPr>
            <a:r>
              <a:rPr lang="en-US" sz="1400" dirty="0">
                <a:solidFill>
                  <a:schemeClr val="tx1">
                    <a:lumMod val="50000"/>
                    <a:lumOff val="50000"/>
                  </a:schemeClr>
                </a:solidFill>
              </a:rPr>
              <a:t>They are easier to control </a:t>
            </a:r>
          </a:p>
          <a:p>
            <a:pPr marR="0" lvl="0">
              <a:lnSpc>
                <a:spcPct val="115000"/>
              </a:lnSpc>
              <a:buFont typeface="+mj-lt"/>
              <a:buAutoNum type="alphaLcParenR"/>
              <a:tabLst>
                <a:tab pos="228600" algn="l"/>
              </a:tabLst>
            </a:pPr>
            <a:r>
              <a:rPr lang="en-US" sz="1400" dirty="0">
                <a:solidFill>
                  <a:schemeClr val="tx1">
                    <a:lumMod val="50000"/>
                    <a:lumOff val="50000"/>
                  </a:schemeClr>
                </a:solidFill>
              </a:rPr>
              <a:t>They take up more room </a:t>
            </a:r>
          </a:p>
          <a:p>
            <a:pPr marR="0" lvl="0">
              <a:lnSpc>
                <a:spcPct val="115000"/>
              </a:lnSpc>
              <a:buFont typeface="+mj-lt"/>
              <a:buAutoNum type="alphaLcParenR"/>
              <a:tabLst>
                <a:tab pos="228600" algn="l"/>
              </a:tabLst>
            </a:pPr>
            <a:r>
              <a:rPr lang="en-US" sz="1400" dirty="0">
                <a:solidFill>
                  <a:schemeClr val="tx1">
                    <a:lumMod val="50000"/>
                    <a:lumOff val="50000"/>
                  </a:schemeClr>
                </a:solidFill>
              </a:rPr>
              <a:t>They don’t need mirrors</a:t>
            </a:r>
          </a:p>
          <a:p>
            <a:pPr marR="0" lvl="0">
              <a:lnSpc>
                <a:spcPct val="115000"/>
              </a:lnSpc>
              <a:buFont typeface="+mj-lt"/>
              <a:buAutoNum type="alphaLcParenR"/>
              <a:tabLst>
                <a:tab pos="228600" algn="l"/>
              </a:tabLst>
            </a:pPr>
            <a:r>
              <a:rPr lang="en-US" sz="1400" dirty="0">
                <a:solidFill>
                  <a:schemeClr val="tx1">
                    <a:lumMod val="50000"/>
                    <a:lumOff val="50000"/>
                  </a:schemeClr>
                </a:solidFill>
              </a:rPr>
              <a:t>They speed up faster</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232A2-0439-32E8-401C-FAE87F570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FA919-C10E-7B18-E6BA-A5B7A1EF1BB6}"/>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E12DC82E-46AD-98D6-D4D9-C7A64947C8D5}"/>
              </a:ext>
            </a:extLst>
          </p:cNvPr>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3. Brake Failure Signs: Pedal goes soft, truck isn’t slowing. </a:t>
            </a:r>
          </a:p>
          <a:p>
            <a:pPr marL="0" marR="0">
              <a:lnSpc>
                <a:spcPct val="115000"/>
              </a:lnSpc>
              <a:spcBef>
                <a:spcPts val="1000"/>
              </a:spcBef>
              <a:buNone/>
            </a:pPr>
            <a:r>
              <a:rPr lang="en-US" sz="1800" dirty="0">
                <a:solidFill>
                  <a:schemeClr val="tx1">
                    <a:lumMod val="50000"/>
                    <a:lumOff val="50000"/>
                  </a:schemeClr>
                </a:solidFill>
              </a:rPr>
              <a:t>What to do: </a:t>
            </a:r>
          </a:p>
          <a:p>
            <a:pPr marL="0" marR="0">
              <a:lnSpc>
                <a:spcPct val="115000"/>
              </a:lnSpc>
              <a:spcBef>
                <a:spcPts val="1000"/>
              </a:spcBef>
              <a:buNone/>
            </a:pPr>
            <a:r>
              <a:rPr lang="en-US" sz="1800" dirty="0">
                <a:solidFill>
                  <a:schemeClr val="tx1">
                    <a:lumMod val="50000"/>
                    <a:lumOff val="50000"/>
                  </a:schemeClr>
                </a:solidFill>
              </a:rPr>
              <a:t>✔ Pump brakes (If non-ABS) </a:t>
            </a:r>
          </a:p>
          <a:p>
            <a:pPr marL="0" marR="0">
              <a:lnSpc>
                <a:spcPct val="115000"/>
              </a:lnSpc>
              <a:spcBef>
                <a:spcPts val="1000"/>
              </a:spcBef>
              <a:buNone/>
            </a:pPr>
            <a:r>
              <a:rPr lang="en-US" sz="1800" dirty="0">
                <a:solidFill>
                  <a:schemeClr val="tx1">
                    <a:lumMod val="50000"/>
                    <a:lumOff val="50000"/>
                  </a:schemeClr>
                </a:solidFill>
              </a:rPr>
              <a:t>✔ Downshift (Use engine braking) </a:t>
            </a:r>
          </a:p>
          <a:p>
            <a:pPr marL="0" marR="0">
              <a:lnSpc>
                <a:spcPct val="115000"/>
              </a:lnSpc>
              <a:spcBef>
                <a:spcPts val="1000"/>
              </a:spcBef>
              <a:buNone/>
            </a:pPr>
            <a:r>
              <a:rPr lang="en-US" sz="1800" dirty="0">
                <a:solidFill>
                  <a:schemeClr val="tx1">
                    <a:lumMod val="50000"/>
                    <a:lumOff val="50000"/>
                  </a:schemeClr>
                </a:solidFill>
              </a:rPr>
              <a:t>✔ Use emergency/parking brake gradually </a:t>
            </a:r>
          </a:p>
          <a:p>
            <a:pPr marL="0" marR="0">
              <a:lnSpc>
                <a:spcPct val="115000"/>
              </a:lnSpc>
              <a:spcBef>
                <a:spcPts val="1000"/>
              </a:spcBef>
              <a:buNone/>
            </a:pPr>
            <a:r>
              <a:rPr lang="en-US" sz="1800" dirty="0">
                <a:solidFill>
                  <a:schemeClr val="tx1">
                    <a:lumMod val="50000"/>
                    <a:lumOff val="50000"/>
                  </a:schemeClr>
                </a:solidFill>
              </a:rPr>
              <a:t>✔ Find an escape ramp or open space</a:t>
            </a:r>
          </a:p>
          <a:p>
            <a:pPr marL="0" marR="0">
              <a:lnSpc>
                <a:spcPct val="115000"/>
              </a:lnSpc>
              <a:spcBef>
                <a:spcPts val="1000"/>
              </a:spcBef>
              <a:buNone/>
            </a:pPr>
            <a:endParaRPr lang="en-US" sz="1800" dirty="0">
              <a:solidFill>
                <a:schemeClr val="tx1">
                  <a:lumMod val="50000"/>
                  <a:lumOff val="50000"/>
                </a:schemeClr>
              </a:solidFill>
            </a:endParaRPr>
          </a:p>
          <a:p>
            <a:pPr marL="0" marR="0">
              <a:lnSpc>
                <a:spcPct val="115000"/>
              </a:lnSpc>
              <a:spcBef>
                <a:spcPts val="1000"/>
              </a:spcBef>
              <a:buNone/>
            </a:pPr>
            <a:r>
              <a:rPr lang="en-US" sz="1800" dirty="0">
                <a:solidFill>
                  <a:schemeClr val="tx1">
                    <a:lumMod val="50000"/>
                    <a:lumOff val="50000"/>
                  </a:schemeClr>
                </a:solidFill>
              </a:rPr>
              <a:t>Last Resort: </a:t>
            </a:r>
          </a:p>
          <a:p>
            <a:pPr marL="0" marR="0">
              <a:lnSpc>
                <a:spcPct val="115000"/>
              </a:lnSpc>
              <a:spcBef>
                <a:spcPts val="1000"/>
              </a:spcBef>
              <a:buNone/>
            </a:pPr>
            <a:r>
              <a:rPr lang="en-US" sz="1800" dirty="0">
                <a:solidFill>
                  <a:schemeClr val="tx1">
                    <a:lumMod val="50000"/>
                    <a:lumOff val="50000"/>
                  </a:schemeClr>
                </a:solidFill>
              </a:rPr>
              <a:t>● Rub against guardrails or berms to slow down (controlled friction). </a:t>
            </a:r>
          </a:p>
          <a:p>
            <a:pPr marL="0" marR="0">
              <a:lnSpc>
                <a:spcPct val="115000"/>
              </a:lnSpc>
              <a:spcBef>
                <a:spcPts val="1000"/>
              </a:spcBef>
              <a:buNone/>
            </a:pPr>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6B410E32-523A-6E0A-126F-1B9F4C50AE3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80039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ABB73-2175-43DD-A607-F4EB39861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99B2D-8EC5-1095-D7D0-4AEB1BE65998}"/>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E8393AB6-BF59-06D3-D736-5197D3063B36}"/>
              </a:ext>
            </a:extLst>
          </p:cNvPr>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4. Jackknife (Trailer Folds Toward Cab) </a:t>
            </a:r>
          </a:p>
          <a:p>
            <a:pPr marL="0" marR="0">
              <a:lnSpc>
                <a:spcPct val="115000"/>
              </a:lnSpc>
              <a:spcBef>
                <a:spcPts val="1000"/>
              </a:spcBef>
              <a:buNone/>
            </a:pPr>
            <a:r>
              <a:rPr lang="en-US" sz="1800" dirty="0">
                <a:solidFill>
                  <a:schemeClr val="tx1">
                    <a:lumMod val="50000"/>
                    <a:lumOff val="50000"/>
                  </a:schemeClr>
                </a:solidFill>
              </a:rPr>
              <a:t>Causes: Braking too hard in a turn, icy roads. </a:t>
            </a:r>
          </a:p>
          <a:p>
            <a:pPr marL="0" marR="0">
              <a:lnSpc>
                <a:spcPct val="115000"/>
              </a:lnSpc>
              <a:spcBef>
                <a:spcPts val="1000"/>
              </a:spcBef>
              <a:buNone/>
            </a:pPr>
            <a:r>
              <a:rPr lang="en-US" sz="1800" dirty="0">
                <a:solidFill>
                  <a:schemeClr val="tx1">
                    <a:lumMod val="50000"/>
                    <a:lumOff val="50000"/>
                  </a:schemeClr>
                </a:solidFill>
              </a:rPr>
              <a:t>What to do: </a:t>
            </a:r>
          </a:p>
          <a:p>
            <a:pPr marL="0" marR="0">
              <a:lnSpc>
                <a:spcPct val="115000"/>
              </a:lnSpc>
              <a:spcBef>
                <a:spcPts val="1000"/>
              </a:spcBef>
              <a:buNone/>
            </a:pPr>
            <a:r>
              <a:rPr lang="en-US" sz="1800" dirty="0">
                <a:solidFill>
                  <a:schemeClr val="tx1">
                    <a:lumMod val="50000"/>
                    <a:lumOff val="50000"/>
                  </a:schemeClr>
                </a:solidFill>
              </a:rPr>
              <a:t>✔ Release brakes immediately </a:t>
            </a:r>
          </a:p>
          <a:p>
            <a:pPr marL="0" marR="0">
              <a:lnSpc>
                <a:spcPct val="115000"/>
              </a:lnSpc>
              <a:spcBef>
                <a:spcPts val="1000"/>
              </a:spcBef>
              <a:buNone/>
            </a:pPr>
            <a:r>
              <a:rPr lang="en-US" sz="1800" dirty="0">
                <a:solidFill>
                  <a:schemeClr val="tx1">
                    <a:lumMod val="50000"/>
                    <a:lumOff val="50000"/>
                  </a:schemeClr>
                </a:solidFill>
              </a:rPr>
              <a:t>✔ Steer toward the skid (If trailer swings left, steer left) </a:t>
            </a:r>
          </a:p>
          <a:p>
            <a:pPr marL="0" marR="0">
              <a:lnSpc>
                <a:spcPct val="115000"/>
              </a:lnSpc>
              <a:spcBef>
                <a:spcPts val="1000"/>
              </a:spcBef>
              <a:buNone/>
            </a:pPr>
            <a:r>
              <a:rPr lang="en-US" sz="1800" dirty="0">
                <a:solidFill>
                  <a:schemeClr val="tx1">
                    <a:lumMod val="50000"/>
                    <a:lumOff val="50000"/>
                  </a:schemeClr>
                </a:solidFill>
              </a:rPr>
              <a:t>✔ Avoid overcorrecting (Small steering inputs only) </a:t>
            </a:r>
          </a:p>
          <a:p>
            <a:pPr marL="0" marR="0">
              <a:lnSpc>
                <a:spcPct val="115000"/>
              </a:lnSpc>
              <a:spcBef>
                <a:spcPts val="1000"/>
              </a:spcBef>
              <a:buNone/>
            </a:pPr>
            <a:endParaRPr lang="en-US" sz="1800" dirty="0">
              <a:solidFill>
                <a:schemeClr val="tx1">
                  <a:lumMod val="50000"/>
                  <a:lumOff val="50000"/>
                </a:schemeClr>
              </a:solidFill>
            </a:endParaRPr>
          </a:p>
          <a:p>
            <a:pPr marL="0" marR="0">
              <a:lnSpc>
                <a:spcPct val="115000"/>
              </a:lnSpc>
              <a:spcBef>
                <a:spcPts val="1000"/>
              </a:spcBef>
              <a:buNone/>
            </a:pPr>
            <a:r>
              <a:rPr lang="en-US" sz="1800" dirty="0">
                <a:solidFill>
                  <a:schemeClr val="tx1">
                    <a:lumMod val="50000"/>
                    <a:lumOff val="50000"/>
                  </a:schemeClr>
                </a:solidFill>
              </a:rPr>
              <a:t>Prevention:</a:t>
            </a:r>
          </a:p>
          <a:p>
            <a:pPr marL="0" marR="0">
              <a:lnSpc>
                <a:spcPct val="115000"/>
              </a:lnSpc>
              <a:spcBef>
                <a:spcPts val="1000"/>
              </a:spcBef>
              <a:buNone/>
            </a:pPr>
            <a:r>
              <a:rPr lang="en-US" sz="1800" dirty="0">
                <a:solidFill>
                  <a:schemeClr val="tx1">
                    <a:lumMod val="50000"/>
                    <a:lumOff val="50000"/>
                  </a:schemeClr>
                </a:solidFill>
              </a:rPr>
              <a:t> ● Slow down before curves. </a:t>
            </a:r>
          </a:p>
          <a:p>
            <a:pPr marL="0" marR="0">
              <a:lnSpc>
                <a:spcPct val="115000"/>
              </a:lnSpc>
              <a:spcBef>
                <a:spcPts val="1000"/>
              </a:spcBef>
              <a:buNone/>
            </a:pPr>
            <a:r>
              <a:rPr lang="en-US" sz="1800" dirty="0">
                <a:solidFill>
                  <a:schemeClr val="tx1">
                    <a:lumMod val="50000"/>
                    <a:lumOff val="50000"/>
                  </a:schemeClr>
                </a:solidFill>
              </a:rPr>
              <a:t>● Brake before turning, not during. </a:t>
            </a:r>
          </a:p>
          <a:p>
            <a:pPr marL="0" marR="0">
              <a:lnSpc>
                <a:spcPct val="115000"/>
              </a:lnSpc>
              <a:spcBef>
                <a:spcPts val="1000"/>
              </a:spcBef>
              <a:buNone/>
            </a:pPr>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B2A14DA8-395A-3D17-6FE5-CC0711256000}"/>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908647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679AB-3E8A-B837-41F9-B80CF7B1A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9E8A0-9F8D-ECEE-1F1F-D6C8D16B2329}"/>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A5F1359F-49D1-07D5-1502-0075DF328F1C}"/>
              </a:ext>
            </a:extLst>
          </p:cNvPr>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5. Rollaway (Trailer Detaches or Rolls Uncontrolled) </a:t>
            </a:r>
          </a:p>
          <a:p>
            <a:pPr marL="0" marR="0">
              <a:lnSpc>
                <a:spcPct val="115000"/>
              </a:lnSpc>
              <a:spcBef>
                <a:spcPts val="1000"/>
              </a:spcBef>
              <a:buNone/>
            </a:pPr>
            <a:r>
              <a:rPr lang="en-US" sz="1800" dirty="0">
                <a:solidFill>
                  <a:schemeClr val="tx1">
                    <a:lumMod val="50000"/>
                    <a:lumOff val="50000"/>
                  </a:schemeClr>
                </a:solidFill>
              </a:rPr>
              <a:t>Causes: Failed fifth wheel, improper uncoupling.</a:t>
            </a:r>
          </a:p>
          <a:p>
            <a:pPr marL="0" marR="0">
              <a:lnSpc>
                <a:spcPct val="115000"/>
              </a:lnSpc>
              <a:spcBef>
                <a:spcPts val="1000"/>
              </a:spcBef>
              <a:buNone/>
            </a:pPr>
            <a:r>
              <a:rPr lang="en-US" sz="1800" dirty="0">
                <a:solidFill>
                  <a:schemeClr val="tx1">
                    <a:lumMod val="50000"/>
                    <a:lumOff val="50000"/>
                  </a:schemeClr>
                </a:solidFill>
              </a:rPr>
              <a:t> What to do: </a:t>
            </a:r>
          </a:p>
          <a:p>
            <a:pPr marL="0" marR="0">
              <a:lnSpc>
                <a:spcPct val="115000"/>
              </a:lnSpc>
              <a:spcBef>
                <a:spcPts val="1000"/>
              </a:spcBef>
              <a:buNone/>
            </a:pPr>
            <a:r>
              <a:rPr lang="en-US" sz="1800" dirty="0">
                <a:solidFill>
                  <a:schemeClr val="tx1">
                    <a:lumMod val="50000"/>
                    <a:lumOff val="50000"/>
                  </a:schemeClr>
                </a:solidFill>
              </a:rPr>
              <a:t>✔ Stay in cab—DO NOT chase it! </a:t>
            </a:r>
          </a:p>
          <a:p>
            <a:pPr marL="0" marR="0">
              <a:lnSpc>
                <a:spcPct val="115000"/>
              </a:lnSpc>
              <a:spcBef>
                <a:spcPts val="1000"/>
              </a:spcBef>
              <a:buNone/>
            </a:pPr>
            <a:r>
              <a:rPr lang="en-US" sz="1800" dirty="0">
                <a:solidFill>
                  <a:schemeClr val="tx1">
                    <a:lumMod val="50000"/>
                    <a:lumOff val="50000"/>
                  </a:schemeClr>
                </a:solidFill>
              </a:rPr>
              <a:t>✔ Use CB radio to warn others (“Runaway trailer on I-80 westbound!”) </a:t>
            </a:r>
          </a:p>
          <a:p>
            <a:pPr marL="0" marR="0">
              <a:lnSpc>
                <a:spcPct val="115000"/>
              </a:lnSpc>
              <a:spcBef>
                <a:spcPts val="1000"/>
              </a:spcBef>
              <a:buNone/>
            </a:pPr>
            <a:r>
              <a:rPr lang="en-US" sz="1800" dirty="0">
                <a:solidFill>
                  <a:schemeClr val="tx1">
                    <a:lumMod val="50000"/>
                    <a:lumOff val="50000"/>
                  </a:schemeClr>
                </a:solidFill>
              </a:rPr>
              <a:t>✔ Call 911 immediately </a:t>
            </a:r>
          </a:p>
          <a:p>
            <a:pPr marL="0" marR="0">
              <a:lnSpc>
                <a:spcPct val="115000"/>
              </a:lnSpc>
              <a:spcBef>
                <a:spcPts val="1000"/>
              </a:spcBef>
              <a:buNone/>
            </a:pPr>
            <a:endParaRPr lang="en-US" sz="1800" dirty="0">
              <a:solidFill>
                <a:schemeClr val="tx1">
                  <a:lumMod val="50000"/>
                  <a:lumOff val="50000"/>
                </a:schemeClr>
              </a:solidFill>
            </a:endParaRPr>
          </a:p>
          <a:p>
            <a:pPr marL="0" marR="0">
              <a:lnSpc>
                <a:spcPct val="115000"/>
              </a:lnSpc>
              <a:spcBef>
                <a:spcPts val="1000"/>
              </a:spcBef>
              <a:buNone/>
            </a:pPr>
            <a:r>
              <a:rPr lang="en-US" sz="1800" dirty="0">
                <a:solidFill>
                  <a:schemeClr val="tx1">
                    <a:lumMod val="50000"/>
                    <a:lumOff val="50000"/>
                  </a:schemeClr>
                </a:solidFill>
              </a:rPr>
              <a:t>Prevention: </a:t>
            </a:r>
          </a:p>
          <a:p>
            <a:pPr marL="0" marR="0">
              <a:lnSpc>
                <a:spcPct val="115000"/>
              </a:lnSpc>
              <a:spcBef>
                <a:spcPts val="1000"/>
              </a:spcBef>
              <a:buNone/>
            </a:pPr>
            <a:r>
              <a:rPr lang="en-US" sz="1800" dirty="0">
                <a:solidFill>
                  <a:schemeClr val="tx1">
                    <a:lumMod val="50000"/>
                    <a:lumOff val="50000"/>
                  </a:schemeClr>
                </a:solidFill>
              </a:rPr>
              <a:t>● Always chock wheels before uncoupling.</a:t>
            </a:r>
          </a:p>
          <a:p>
            <a:pPr marL="0" marR="0">
              <a:lnSpc>
                <a:spcPct val="115000"/>
              </a:lnSpc>
              <a:spcBef>
                <a:spcPts val="1000"/>
              </a:spcBef>
              <a:buNone/>
            </a:pPr>
            <a:r>
              <a:rPr lang="en-US" sz="1800" dirty="0">
                <a:solidFill>
                  <a:schemeClr val="tx1">
                    <a:lumMod val="50000"/>
                    <a:lumOff val="50000"/>
                  </a:schemeClr>
                </a:solidFill>
              </a:rPr>
              <a:t> ● Double-check fifth wheel lock.</a:t>
            </a:r>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523D2198-C5D1-DB3F-D32A-4C880FA6DFE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121825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51F32-5FFC-F828-A82A-CB2297A81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5C8E3-273B-AE2C-82D7-B75F8F397319}"/>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2400" dirty="0">
                <a:effectLst/>
                <a:latin typeface="Calibri" panose="020F0502020204030204" pitchFamily="34" charset="0"/>
                <a:ea typeface="MS Gothic" panose="020B0609070205080204" pitchFamily="49" charset="-128"/>
                <a:cs typeface="Times New Roman" panose="02020603050405020304" pitchFamily="18" charset="0"/>
              </a:rPr>
              <a:t>(</a:t>
            </a:r>
            <a:r>
              <a:rPr lang="en-US" sz="2400" dirty="0"/>
              <a:t>Extreme Scenario Protocols </a:t>
            </a:r>
            <a:r>
              <a:rPr lang="en-US" sz="3600" dirty="0"/>
              <a:t>)</a:t>
            </a:r>
            <a:endParaRPr sz="3600" dirty="0"/>
          </a:p>
        </p:txBody>
      </p:sp>
      <p:sp>
        <p:nvSpPr>
          <p:cNvPr id="3" name="Content Placeholder 2">
            <a:extLst>
              <a:ext uri="{FF2B5EF4-FFF2-40B4-BE49-F238E27FC236}">
                <a16:creationId xmlns:a16="http://schemas.microsoft.com/office/drawing/2014/main" id="{4DCB64F3-19ED-CF70-B563-AC4E283096ED}"/>
              </a:ext>
            </a:extLst>
          </p:cNvPr>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Blowout at Speed </a:t>
            </a:r>
          </a:p>
          <a:p>
            <a:pPr marL="0" marR="0">
              <a:lnSpc>
                <a:spcPct val="115000"/>
              </a:lnSpc>
              <a:spcBef>
                <a:spcPts val="1000"/>
              </a:spcBef>
              <a:buNone/>
            </a:pPr>
            <a:r>
              <a:rPr lang="en-US" sz="1800" dirty="0">
                <a:solidFill>
                  <a:schemeClr val="tx1">
                    <a:lumMod val="50000"/>
                    <a:lumOff val="50000"/>
                  </a:schemeClr>
                </a:solidFill>
              </a:rPr>
              <a:t>💥 Controlled Response: </a:t>
            </a:r>
          </a:p>
          <a:p>
            <a:pPr marL="0" marR="0">
              <a:lnSpc>
                <a:spcPct val="115000"/>
              </a:lnSpc>
              <a:spcBef>
                <a:spcPts val="1000"/>
              </a:spcBef>
              <a:buNone/>
            </a:pPr>
            <a:r>
              <a:rPr lang="en-US" sz="1800" dirty="0">
                <a:solidFill>
                  <a:schemeClr val="tx1">
                    <a:lumMod val="50000"/>
                    <a:lumOff val="50000"/>
                  </a:schemeClr>
                </a:solidFill>
              </a:rPr>
              <a:t>1. Grip wheel at 10 &amp; 2 (expect 300+ </a:t>
            </a:r>
            <a:r>
              <a:rPr lang="en-US" sz="1800" dirty="0" err="1">
                <a:solidFill>
                  <a:schemeClr val="tx1">
                    <a:lumMod val="50000"/>
                    <a:lumOff val="50000"/>
                  </a:schemeClr>
                </a:solidFill>
              </a:rPr>
              <a:t>lb</a:t>
            </a:r>
            <a:r>
              <a:rPr lang="en-US" sz="1800" dirty="0">
                <a:solidFill>
                  <a:schemeClr val="tx1">
                    <a:lumMod val="50000"/>
                    <a:lumOff val="50000"/>
                  </a:schemeClr>
                </a:solidFill>
              </a:rPr>
              <a:t> pull)</a:t>
            </a:r>
          </a:p>
          <a:p>
            <a:pPr marL="0" marR="0">
              <a:lnSpc>
                <a:spcPct val="115000"/>
              </a:lnSpc>
              <a:spcBef>
                <a:spcPts val="1000"/>
              </a:spcBef>
              <a:buNone/>
            </a:pPr>
            <a:r>
              <a:rPr lang="en-US" sz="1800" dirty="0">
                <a:solidFill>
                  <a:schemeClr val="tx1">
                    <a:lumMod val="50000"/>
                    <a:lumOff val="50000"/>
                  </a:schemeClr>
                </a:solidFill>
              </a:rPr>
              <a:t>2. Count "one-one thousand" before reacting </a:t>
            </a:r>
          </a:p>
          <a:p>
            <a:pPr marL="0" marR="0">
              <a:lnSpc>
                <a:spcPct val="115000"/>
              </a:lnSpc>
              <a:spcBef>
                <a:spcPts val="1000"/>
              </a:spcBef>
              <a:buNone/>
            </a:pPr>
            <a:r>
              <a:rPr lang="en-US" sz="1800" dirty="0">
                <a:solidFill>
                  <a:schemeClr val="tx1">
                    <a:lumMod val="50000"/>
                    <a:lumOff val="50000"/>
                  </a:schemeClr>
                </a:solidFill>
              </a:rPr>
              <a:t>3. Gradual lane change - no more than 3° steering input </a:t>
            </a:r>
          </a:p>
        </p:txBody>
      </p:sp>
      <p:pic>
        <p:nvPicPr>
          <p:cNvPr id="4" name="Picture 3" descr="dUZpsdH7UwVcKoIkGDyeRHuGnRi7W3nPrnIoweAk.png">
            <a:extLst>
              <a:ext uri="{FF2B5EF4-FFF2-40B4-BE49-F238E27FC236}">
                <a16:creationId xmlns:a16="http://schemas.microsoft.com/office/drawing/2014/main" id="{87656398-C7A1-EF19-0E3A-DBD3F11A27ED}"/>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04765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B0C59-562E-A929-5EC3-BF69D80B9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C71EA0-C2D2-6114-A4F3-416000918A82}"/>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2400" dirty="0">
                <a:effectLst/>
                <a:latin typeface="Calibri" panose="020F0502020204030204" pitchFamily="34" charset="0"/>
                <a:ea typeface="MS Gothic" panose="020B0609070205080204" pitchFamily="49" charset="-128"/>
                <a:cs typeface="Times New Roman" panose="02020603050405020304" pitchFamily="18" charset="0"/>
              </a:rPr>
              <a:t>(</a:t>
            </a:r>
            <a:r>
              <a:rPr lang="en-US" sz="2400" dirty="0"/>
              <a:t>Extreme Scenario Protocols </a:t>
            </a:r>
            <a:r>
              <a:rPr lang="en-US" sz="3600" dirty="0"/>
              <a:t>)</a:t>
            </a:r>
            <a:endParaRPr sz="3600" dirty="0"/>
          </a:p>
        </p:txBody>
      </p:sp>
      <p:sp>
        <p:nvSpPr>
          <p:cNvPr id="3" name="Content Placeholder 2">
            <a:extLst>
              <a:ext uri="{FF2B5EF4-FFF2-40B4-BE49-F238E27FC236}">
                <a16:creationId xmlns:a16="http://schemas.microsoft.com/office/drawing/2014/main" id="{0BF3CA1A-A31C-A0E0-35D6-AD0CA8D911BE}"/>
              </a:ext>
            </a:extLst>
          </p:cNvPr>
          <p:cNvSpPr>
            <a:spLocks noGrp="1"/>
          </p:cNvSpPr>
          <p:nvPr>
            <p:ph idx="1"/>
          </p:nvPr>
        </p:nvSpPr>
        <p:spPr/>
        <p:txBody>
          <a:bodyPr>
            <a:normAutofit/>
          </a:bodyPr>
          <a:lstStyle/>
          <a:p>
            <a:pPr marL="0" marR="0">
              <a:lnSpc>
                <a:spcPct val="115000"/>
              </a:lnSpc>
              <a:spcBef>
                <a:spcPts val="1000"/>
              </a:spcBef>
              <a:buNone/>
            </a:pPr>
            <a:r>
              <a:rPr lang="en-US" sz="1800" dirty="0">
                <a:solidFill>
                  <a:schemeClr val="tx1">
                    <a:lumMod val="50000"/>
                    <a:lumOff val="50000"/>
                  </a:schemeClr>
                </a:solidFill>
              </a:rPr>
              <a:t>Hydroplane Recovery </a:t>
            </a:r>
          </a:p>
          <a:p>
            <a:pPr marL="0" marR="0">
              <a:lnSpc>
                <a:spcPct val="115000"/>
              </a:lnSpc>
              <a:spcBef>
                <a:spcPts val="1000"/>
              </a:spcBef>
              <a:buNone/>
            </a:pPr>
            <a:r>
              <a:rPr lang="en-US" sz="1800" dirty="0">
                <a:solidFill>
                  <a:schemeClr val="tx1">
                    <a:lumMod val="50000"/>
                    <a:lumOff val="50000"/>
                  </a:schemeClr>
                </a:solidFill>
              </a:rPr>
              <a:t>🌊 3-Phase Technique: </a:t>
            </a:r>
          </a:p>
          <a:p>
            <a:pPr marL="0" marR="0" indent="0">
              <a:lnSpc>
                <a:spcPct val="115000"/>
              </a:lnSpc>
              <a:spcBef>
                <a:spcPts val="1000"/>
              </a:spcBef>
              <a:buNone/>
            </a:pPr>
            <a:r>
              <a:rPr lang="en-US" sz="1800" dirty="0">
                <a:solidFill>
                  <a:schemeClr val="tx1">
                    <a:lumMod val="50000"/>
                    <a:lumOff val="50000"/>
                  </a:schemeClr>
                </a:solidFill>
              </a:rPr>
              <a:t>1. Feather throttle (no acceleration/deceleration) </a:t>
            </a:r>
          </a:p>
          <a:p>
            <a:pPr marL="0" marR="0" indent="0">
              <a:lnSpc>
                <a:spcPct val="115000"/>
              </a:lnSpc>
              <a:spcBef>
                <a:spcPts val="1000"/>
              </a:spcBef>
              <a:buNone/>
            </a:pPr>
            <a:r>
              <a:rPr lang="en-US" sz="1800" dirty="0">
                <a:solidFill>
                  <a:schemeClr val="tx1">
                    <a:lumMod val="50000"/>
                    <a:lumOff val="50000"/>
                  </a:schemeClr>
                </a:solidFill>
              </a:rPr>
              <a:t>2. Look where you want to go (not at obstacles) </a:t>
            </a:r>
          </a:p>
          <a:p>
            <a:pPr marL="0" marR="0" indent="0">
              <a:lnSpc>
                <a:spcPct val="115000"/>
              </a:lnSpc>
              <a:spcBef>
                <a:spcPts val="1000"/>
              </a:spcBef>
              <a:buNone/>
            </a:pPr>
            <a:r>
              <a:rPr lang="en-US" sz="1800" dirty="0">
                <a:solidFill>
                  <a:schemeClr val="tx1">
                    <a:lumMod val="50000"/>
                    <a:lumOff val="50000"/>
                  </a:schemeClr>
                </a:solidFill>
              </a:rPr>
              <a:t>3. Wait for tread contact before gentle corrections </a:t>
            </a:r>
          </a:p>
          <a:p>
            <a:pPr marL="0" marR="0" indent="0">
              <a:lnSpc>
                <a:spcPct val="115000"/>
              </a:lnSpc>
              <a:spcBef>
                <a:spcPts val="1000"/>
              </a:spcBef>
              <a:buNone/>
            </a:pPr>
            <a:r>
              <a:rPr lang="en-US" sz="1800" dirty="0">
                <a:solidFill>
                  <a:schemeClr val="tx1">
                    <a:lumMod val="50000"/>
                    <a:lumOff val="50000"/>
                  </a:schemeClr>
                </a:solidFill>
              </a:rPr>
              <a:t>Terrorist Stop (Forced Brake Check) </a:t>
            </a:r>
          </a:p>
        </p:txBody>
      </p:sp>
      <p:pic>
        <p:nvPicPr>
          <p:cNvPr id="4" name="Picture 3" descr="dUZpsdH7UwVcKoIkGDyeRHuGnRi7W3nPrnIoweAk.png">
            <a:extLst>
              <a:ext uri="{FF2B5EF4-FFF2-40B4-BE49-F238E27FC236}">
                <a16:creationId xmlns:a16="http://schemas.microsoft.com/office/drawing/2014/main" id="{39B927C0-EDAD-FD6E-64B7-9C96E7C112B7}"/>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600311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40731-7E57-EE7B-864D-D9A40ACDA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C2FDF-DC07-EE7F-C01C-13FACB888A38}"/>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2400" dirty="0">
                <a:effectLst/>
                <a:latin typeface="Calibri" panose="020F0502020204030204" pitchFamily="34" charset="0"/>
                <a:ea typeface="MS Gothic" panose="020B0609070205080204" pitchFamily="49" charset="-128"/>
                <a:cs typeface="Times New Roman" panose="02020603050405020304" pitchFamily="18" charset="0"/>
              </a:rPr>
              <a:t>(</a:t>
            </a:r>
            <a:r>
              <a:rPr lang="en-US" sz="2400" dirty="0"/>
              <a:t>Extreme Scenario Protocols </a:t>
            </a:r>
            <a:r>
              <a:rPr lang="en-US" sz="3600" dirty="0"/>
              <a:t>)</a:t>
            </a:r>
            <a:endParaRPr sz="3600" dirty="0"/>
          </a:p>
        </p:txBody>
      </p:sp>
      <p:sp>
        <p:nvSpPr>
          <p:cNvPr id="3" name="Content Placeholder 2">
            <a:extLst>
              <a:ext uri="{FF2B5EF4-FFF2-40B4-BE49-F238E27FC236}">
                <a16:creationId xmlns:a16="http://schemas.microsoft.com/office/drawing/2014/main" id="{901DD801-F41A-A05D-BDC6-20A30EFDD005}"/>
              </a:ext>
            </a:extLst>
          </p:cNvPr>
          <p:cNvSpPr>
            <a:spLocks noGrp="1"/>
          </p:cNvSpPr>
          <p:nvPr>
            <p:ph idx="1"/>
          </p:nvPr>
        </p:nvSpPr>
        <p:spPr/>
        <p:txBody>
          <a:bodyPr>
            <a:normAutofit/>
          </a:bodyPr>
          <a:lstStyle/>
          <a:p>
            <a:pPr marL="0" marR="0" indent="0">
              <a:lnSpc>
                <a:spcPct val="115000"/>
              </a:lnSpc>
              <a:spcBef>
                <a:spcPts val="1000"/>
              </a:spcBef>
              <a:buNone/>
            </a:pPr>
            <a:r>
              <a:rPr lang="en-US" sz="1800" dirty="0">
                <a:solidFill>
                  <a:schemeClr val="tx1">
                    <a:lumMod val="50000"/>
                    <a:lumOff val="50000"/>
                  </a:schemeClr>
                </a:solidFill>
              </a:rPr>
              <a:t>🚨 Defensive Maneuver: </a:t>
            </a:r>
          </a:p>
          <a:p>
            <a:pPr marL="0" marR="0" indent="0">
              <a:lnSpc>
                <a:spcPct val="115000"/>
              </a:lnSpc>
              <a:spcBef>
                <a:spcPts val="1000"/>
              </a:spcBef>
              <a:buNone/>
            </a:pPr>
            <a:r>
              <a:rPr lang="en-US" sz="1800" dirty="0">
                <a:solidFill>
                  <a:schemeClr val="tx1">
                    <a:lumMod val="50000"/>
                    <a:lumOff val="50000"/>
                  </a:schemeClr>
                </a:solidFill>
              </a:rPr>
              <a:t>● Progressive brake squeeze (20% pressure increments) </a:t>
            </a:r>
          </a:p>
          <a:p>
            <a:pPr marL="0" marR="0" indent="0">
              <a:lnSpc>
                <a:spcPct val="115000"/>
              </a:lnSpc>
              <a:spcBef>
                <a:spcPts val="1000"/>
              </a:spcBef>
              <a:buNone/>
            </a:pPr>
            <a:r>
              <a:rPr lang="en-US" sz="1800" dirty="0">
                <a:solidFill>
                  <a:schemeClr val="tx1">
                    <a:lumMod val="50000"/>
                    <a:lumOff val="50000"/>
                  </a:schemeClr>
                </a:solidFill>
              </a:rPr>
              <a:t>● Trailer brake priority if equipped with separate control </a:t>
            </a:r>
          </a:p>
          <a:p>
            <a:pPr marL="0" marR="0" indent="0">
              <a:lnSpc>
                <a:spcPct val="115000"/>
              </a:lnSpc>
              <a:spcBef>
                <a:spcPts val="1000"/>
              </a:spcBef>
              <a:buNone/>
            </a:pPr>
            <a:r>
              <a:rPr lang="en-US" sz="1800" dirty="0">
                <a:solidFill>
                  <a:schemeClr val="tx1">
                    <a:lumMod val="50000"/>
                    <a:lumOff val="50000"/>
                  </a:schemeClr>
                </a:solidFill>
              </a:rPr>
              <a:t>● Horn blast sequence (3 short, 2 long) to alert others</a:t>
            </a:r>
            <a:endParaRPr lang="en-US" sz="4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88F0B731-0F69-811F-84B7-EA0347779595}"/>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500310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0756B-35A3-AF4A-7007-EAE869E2B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AFBFA-F098-1F94-EA85-1D7F6317D3F6}"/>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3600" dirty="0">
                <a:effectLst/>
                <a:latin typeface="Calibri" panose="020F0502020204030204" pitchFamily="34" charset="0"/>
                <a:ea typeface="MS Gothic" panose="020B0609070205080204" pitchFamily="49" charset="-128"/>
                <a:cs typeface="Times New Roman" panose="02020603050405020304" pitchFamily="18" charset="0"/>
              </a:rPr>
              <a:t>(</a:t>
            </a:r>
            <a:r>
              <a:rPr lang="en-US" sz="2400" dirty="0">
                <a:effectLst/>
                <a:latin typeface="Calibri" panose="020F0502020204030204" pitchFamily="34" charset="0"/>
                <a:ea typeface="MS Gothic" panose="020B0609070205080204" pitchFamily="49" charset="-128"/>
                <a:cs typeface="Times New Roman" panose="02020603050405020304" pitchFamily="18" charset="0"/>
              </a:rPr>
              <a:t>Troubleshooting Common issues</a:t>
            </a:r>
            <a:r>
              <a:rPr lang="en-US" sz="3600" dirty="0">
                <a:effectLst/>
                <a:latin typeface="Calibri" panose="020F0502020204030204" pitchFamily="34" charset="0"/>
                <a:ea typeface="MS Gothic" panose="020B0609070205080204" pitchFamily="49" charset="-128"/>
                <a:cs typeface="Times New Roman" panose="02020603050405020304" pitchFamily="18" charset="0"/>
              </a:rPr>
              <a:t>)</a:t>
            </a:r>
            <a:endParaRPr sz="3600" dirty="0"/>
          </a:p>
        </p:txBody>
      </p:sp>
      <p:graphicFrame>
        <p:nvGraphicFramePr>
          <p:cNvPr id="5" name="Content Placeholder 4">
            <a:extLst>
              <a:ext uri="{FF2B5EF4-FFF2-40B4-BE49-F238E27FC236}">
                <a16:creationId xmlns:a16="http://schemas.microsoft.com/office/drawing/2014/main" id="{DF4A1E20-DB81-7A03-36F1-846D58F86A96}"/>
              </a:ext>
            </a:extLst>
          </p:cNvPr>
          <p:cNvGraphicFramePr>
            <a:graphicFrameLocks noGrp="1"/>
          </p:cNvGraphicFramePr>
          <p:nvPr>
            <p:ph idx="1"/>
            <p:extLst>
              <p:ext uri="{D42A27DB-BD31-4B8C-83A1-F6EECF244321}">
                <p14:modId xmlns:p14="http://schemas.microsoft.com/office/powerpoint/2010/main" val="2841766085"/>
              </p:ext>
            </p:extLst>
          </p:nvPr>
        </p:nvGraphicFramePr>
        <p:xfrm>
          <a:off x="1030514" y="2002971"/>
          <a:ext cx="6473372" cy="3621642"/>
        </p:xfrm>
        <a:graphic>
          <a:graphicData uri="http://schemas.openxmlformats.org/drawingml/2006/table">
            <a:tbl>
              <a:tblPr firstRow="1" bandRow="1">
                <a:tableStyleId>{C083E6E3-FA7D-4D7B-A595-EF9225AFEA82}</a:tableStyleId>
              </a:tblPr>
              <a:tblGrid>
                <a:gridCol w="3342583">
                  <a:extLst>
                    <a:ext uri="{9D8B030D-6E8A-4147-A177-3AD203B41FA5}">
                      <a16:colId xmlns:a16="http://schemas.microsoft.com/office/drawing/2014/main" val="3156216588"/>
                    </a:ext>
                  </a:extLst>
                </a:gridCol>
                <a:gridCol w="3130789">
                  <a:extLst>
                    <a:ext uri="{9D8B030D-6E8A-4147-A177-3AD203B41FA5}">
                      <a16:colId xmlns:a16="http://schemas.microsoft.com/office/drawing/2014/main" val="1578320730"/>
                    </a:ext>
                  </a:extLst>
                </a:gridCol>
              </a:tblGrid>
              <a:tr h="247867">
                <a:tc>
                  <a:txBody>
                    <a:bodyPr/>
                    <a:lstStyle/>
                    <a:p>
                      <a:pPr algn="l"/>
                      <a:r>
                        <a:rPr lang="en-US" dirty="0">
                          <a:solidFill>
                            <a:schemeClr val="tx1">
                              <a:lumMod val="50000"/>
                              <a:lumOff val="50000"/>
                            </a:schemeClr>
                          </a:solidFill>
                        </a:rPr>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Quick Fix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413540"/>
                  </a:ext>
                </a:extLst>
              </a:tr>
              <a:tr h="695562">
                <a:tc>
                  <a:txBody>
                    <a:bodyPr/>
                    <a:lstStyle/>
                    <a:p>
                      <a:pPr algn="l"/>
                      <a:r>
                        <a:rPr lang="en-US" dirty="0">
                          <a:solidFill>
                            <a:schemeClr val="tx1">
                              <a:lumMod val="50000"/>
                              <a:lumOff val="50000"/>
                            </a:schemeClr>
                          </a:solidFill>
                        </a:rPr>
                        <a:t>Air pressure warning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Pull over, check for leaks, rebuild pressure.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534335"/>
                  </a:ext>
                </a:extLst>
              </a:tr>
              <a:tr h="604918">
                <a:tc>
                  <a:txBody>
                    <a:bodyPr/>
                    <a:lstStyle/>
                    <a:p>
                      <a:pPr algn="l"/>
                      <a:r>
                        <a:rPr lang="en-US" dirty="0">
                          <a:solidFill>
                            <a:schemeClr val="tx1">
                              <a:lumMod val="50000"/>
                              <a:lumOff val="50000"/>
                            </a:schemeClr>
                          </a:solidFill>
                        </a:rPr>
                        <a:t>Dolly won’t 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Clean kingpin, check jaws, grease fifth wheel.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497527"/>
                  </a:ext>
                </a:extLst>
              </a:tr>
              <a:tr h="633279">
                <a:tc>
                  <a:txBody>
                    <a:bodyPr/>
                    <a:lstStyle/>
                    <a:p>
                      <a:pPr algn="l"/>
                      <a:r>
                        <a:rPr lang="en-US" dirty="0">
                          <a:solidFill>
                            <a:schemeClr val="tx1">
                              <a:lumMod val="50000"/>
                              <a:lumOff val="50000"/>
                            </a:schemeClr>
                          </a:solidFill>
                        </a:rPr>
                        <a:t>Electrical failure (no trailer lights)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Check fuses, connections, ground wire.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565999"/>
                  </a:ext>
                </a:extLst>
              </a:tr>
              <a:tr h="604918">
                <a:tc>
                  <a:txBody>
                    <a:bodyPr/>
                    <a:lstStyle/>
                    <a:p>
                      <a:pPr algn="l"/>
                      <a:r>
                        <a:rPr lang="en-US" dirty="0">
                          <a:solidFill>
                            <a:schemeClr val="tx1">
                              <a:lumMod val="50000"/>
                              <a:lumOff val="50000"/>
                            </a:schemeClr>
                          </a:solidFill>
                        </a:rPr>
                        <a:t>Refrigerated trailer warming 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Check fuel, thermostat, door seals.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641159"/>
                  </a:ext>
                </a:extLst>
              </a:tr>
              <a:tr h="633279">
                <a:tc>
                  <a:txBody>
                    <a:bodyPr/>
                    <a:lstStyle/>
                    <a:p>
                      <a:pPr algn="l"/>
                      <a:r>
                        <a:rPr lang="en-US" dirty="0">
                          <a:solidFill>
                            <a:schemeClr val="tx1">
                              <a:lumMod val="50000"/>
                              <a:lumOff val="50000"/>
                            </a:schemeClr>
                          </a:solidFill>
                        </a:rPr>
                        <a:t>Suspension sagging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Stop driving—could indicate broken airbag/spring.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187832"/>
                  </a:ext>
                </a:extLst>
              </a:tr>
            </a:tbl>
          </a:graphicData>
        </a:graphic>
      </p:graphicFrame>
      <p:pic>
        <p:nvPicPr>
          <p:cNvPr id="4" name="Picture 3" descr="dUZpsdH7UwVcKoIkGDyeRHuGnRi7W3nPrnIoweAk.png">
            <a:extLst>
              <a:ext uri="{FF2B5EF4-FFF2-40B4-BE49-F238E27FC236}">
                <a16:creationId xmlns:a16="http://schemas.microsoft.com/office/drawing/2014/main" id="{D5B3DAB5-4326-5A45-8DBD-A071E764EA3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481801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F3CBC-6983-CC92-04CB-CD51BCC3A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E6639E-ACDE-9A05-9B7F-F66B93205922}"/>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2400" dirty="0">
                <a:effectLst/>
                <a:latin typeface="Calibri" panose="020F0502020204030204" pitchFamily="34" charset="0"/>
                <a:ea typeface="MS Gothic" panose="020B0609070205080204" pitchFamily="49" charset="-128"/>
                <a:cs typeface="Times New Roman" panose="02020603050405020304" pitchFamily="18" charset="0"/>
              </a:rPr>
              <a:t>(</a:t>
            </a:r>
            <a:r>
              <a:rPr lang="en-US" sz="2400" dirty="0"/>
              <a:t>Air System Fault Diagnosis</a:t>
            </a:r>
            <a:r>
              <a:rPr lang="en-US" sz="3600" dirty="0">
                <a:effectLst/>
                <a:latin typeface="Calibri" panose="020F0502020204030204" pitchFamily="34" charset="0"/>
                <a:ea typeface="MS Gothic" panose="020B0609070205080204" pitchFamily="49" charset="-128"/>
                <a:cs typeface="Times New Roman" panose="02020603050405020304" pitchFamily="18" charset="0"/>
              </a:rPr>
              <a:t>)</a:t>
            </a:r>
            <a:endParaRPr sz="3600" dirty="0"/>
          </a:p>
        </p:txBody>
      </p:sp>
      <p:graphicFrame>
        <p:nvGraphicFramePr>
          <p:cNvPr id="5" name="Content Placeholder 4">
            <a:extLst>
              <a:ext uri="{FF2B5EF4-FFF2-40B4-BE49-F238E27FC236}">
                <a16:creationId xmlns:a16="http://schemas.microsoft.com/office/drawing/2014/main" id="{D227B45C-134B-1B18-A11D-603EFA501940}"/>
              </a:ext>
            </a:extLst>
          </p:cNvPr>
          <p:cNvGraphicFramePr>
            <a:graphicFrameLocks noGrp="1"/>
          </p:cNvGraphicFramePr>
          <p:nvPr>
            <p:ph idx="1"/>
            <p:extLst>
              <p:ext uri="{D42A27DB-BD31-4B8C-83A1-F6EECF244321}">
                <p14:modId xmlns:p14="http://schemas.microsoft.com/office/powerpoint/2010/main" val="1417084913"/>
              </p:ext>
            </p:extLst>
          </p:nvPr>
        </p:nvGraphicFramePr>
        <p:xfrm>
          <a:off x="1045029" y="2002971"/>
          <a:ext cx="6458856" cy="2341482"/>
        </p:xfrm>
        <a:graphic>
          <a:graphicData uri="http://schemas.openxmlformats.org/drawingml/2006/table">
            <a:tbl>
              <a:tblPr firstRow="1" bandRow="1">
                <a:tableStyleId>{C083E6E3-FA7D-4D7B-A595-EF9225AFEA82}</a:tableStyleId>
              </a:tblPr>
              <a:tblGrid>
                <a:gridCol w="2238444">
                  <a:extLst>
                    <a:ext uri="{9D8B030D-6E8A-4147-A177-3AD203B41FA5}">
                      <a16:colId xmlns:a16="http://schemas.microsoft.com/office/drawing/2014/main" val="3156216588"/>
                    </a:ext>
                  </a:extLst>
                </a:gridCol>
                <a:gridCol w="2304527">
                  <a:extLst>
                    <a:ext uri="{9D8B030D-6E8A-4147-A177-3AD203B41FA5}">
                      <a16:colId xmlns:a16="http://schemas.microsoft.com/office/drawing/2014/main" val="1578320730"/>
                    </a:ext>
                  </a:extLst>
                </a:gridCol>
                <a:gridCol w="1915885">
                  <a:extLst>
                    <a:ext uri="{9D8B030D-6E8A-4147-A177-3AD203B41FA5}">
                      <a16:colId xmlns:a16="http://schemas.microsoft.com/office/drawing/2014/main" val="3924491892"/>
                    </a:ext>
                  </a:extLst>
                </a:gridCol>
              </a:tblGrid>
              <a:tr h="247867">
                <a:tc>
                  <a:txBody>
                    <a:bodyPr/>
                    <a:lstStyle/>
                    <a:p>
                      <a:pPr algn="l"/>
                      <a:r>
                        <a:rPr lang="en-US" dirty="0">
                          <a:solidFill>
                            <a:schemeClr val="tx1">
                              <a:lumMod val="50000"/>
                              <a:lumOff val="50000"/>
                            </a:schemeClr>
                          </a:solidFill>
                        </a:rPr>
                        <a:t>Problem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 Likely cause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Fix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8413540"/>
                  </a:ext>
                </a:extLst>
              </a:tr>
              <a:tr h="695562">
                <a:tc>
                  <a:txBody>
                    <a:bodyPr/>
                    <a:lstStyle/>
                    <a:p>
                      <a:pPr algn="l"/>
                      <a:r>
                        <a:rPr lang="en-US" dirty="0">
                          <a:solidFill>
                            <a:schemeClr val="tx1">
                              <a:lumMod val="50000"/>
                              <a:lumOff val="50000"/>
                            </a:schemeClr>
                          </a:solidFill>
                        </a:rPr>
                        <a:t>Rapid pressure drop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Gladhand seal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Carry spare seals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2534335"/>
                  </a:ext>
                </a:extLst>
              </a:tr>
              <a:tr h="604918">
                <a:tc>
                  <a:txBody>
                    <a:bodyPr/>
                    <a:lstStyle/>
                    <a:p>
                      <a:pPr algn="l"/>
                      <a:r>
                        <a:rPr lang="en-US" dirty="0">
                          <a:solidFill>
                            <a:schemeClr val="tx1">
                              <a:lumMod val="50000"/>
                              <a:lumOff val="50000"/>
                            </a:schemeClr>
                          </a:solidFill>
                        </a:rPr>
                        <a:t>Brakes slow to release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Clogged airline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Blow out with 100 psi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0497527"/>
                  </a:ext>
                </a:extLst>
              </a:tr>
              <a:tr h="633279">
                <a:tc>
                  <a:txBody>
                    <a:bodyPr/>
                    <a:lstStyle/>
                    <a:p>
                      <a:pPr algn="l"/>
                      <a:r>
                        <a:rPr lang="en-US" dirty="0">
                          <a:solidFill>
                            <a:schemeClr val="tx1">
                              <a:lumMod val="50000"/>
                              <a:lumOff val="50000"/>
                            </a:schemeClr>
                          </a:solidFill>
                        </a:rPr>
                        <a:t>Trailer brakes lock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Frozen brake chamber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chemeClr val="tx1">
                              <a:lumMod val="50000"/>
                              <a:lumOff val="50000"/>
                            </a:schemeClr>
                          </a:solidFill>
                        </a:rPr>
                        <a:t>Alcohol squirt bottle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565999"/>
                  </a:ext>
                </a:extLst>
              </a:tr>
            </a:tbl>
          </a:graphicData>
        </a:graphic>
      </p:graphicFrame>
      <p:pic>
        <p:nvPicPr>
          <p:cNvPr id="4" name="Picture 3" descr="dUZpsdH7UwVcKoIkGDyeRHuGnRi7W3nPrnIoweAk.png">
            <a:extLst>
              <a:ext uri="{FF2B5EF4-FFF2-40B4-BE49-F238E27FC236}">
                <a16:creationId xmlns:a16="http://schemas.microsoft.com/office/drawing/2014/main" id="{8348CE90-AD4C-97C8-D72B-B7C4F299B618}"/>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441853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4448F-6FBE-CFF4-515C-A1CFAD76D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0C8E2D-EF41-F057-BAE4-A94648175A83}"/>
              </a:ext>
            </a:extLst>
          </p:cNvPr>
          <p:cNvSpPr>
            <a:spLocks noGrp="1"/>
          </p:cNvSpPr>
          <p:nvPr>
            <p:ph type="title"/>
          </p:nvPr>
        </p:nvSpPr>
        <p:spPr>
          <a:xfrm>
            <a:off x="457200" y="931984"/>
            <a:ext cx="8229600" cy="485653"/>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3600" dirty="0">
                <a:effectLst/>
                <a:latin typeface="Calibri" panose="020F0502020204030204" pitchFamily="34" charset="0"/>
                <a:ea typeface="MS Gothic" panose="020B0609070205080204" pitchFamily="49" charset="-128"/>
                <a:cs typeface="Times New Roman" panose="02020603050405020304" pitchFamily="18" charset="0"/>
              </a:rPr>
              <a:t>(</a:t>
            </a:r>
            <a:r>
              <a:rPr lang="en-US" sz="2400" dirty="0"/>
              <a:t>Electrical Ghost Problems)</a:t>
            </a:r>
            <a:br>
              <a:rPr lang="en-US" sz="2400" dirty="0"/>
            </a:br>
            <a:endParaRPr sz="3600" dirty="0"/>
          </a:p>
        </p:txBody>
      </p:sp>
      <p:pic>
        <p:nvPicPr>
          <p:cNvPr id="4" name="Picture 3" descr="dUZpsdH7UwVcKoIkGDyeRHuGnRi7W3nPrnIoweAk.png">
            <a:extLst>
              <a:ext uri="{FF2B5EF4-FFF2-40B4-BE49-F238E27FC236}">
                <a16:creationId xmlns:a16="http://schemas.microsoft.com/office/drawing/2014/main" id="{A7694AF3-AD27-9D12-6BD2-0E94406E6935}"/>
              </a:ext>
            </a:extLst>
          </p:cNvPr>
          <p:cNvPicPr>
            <a:picLocks noChangeAspect="1"/>
          </p:cNvPicPr>
          <p:nvPr/>
        </p:nvPicPr>
        <p:blipFill>
          <a:blip r:embed="rId2"/>
          <a:stretch>
            <a:fillRect/>
          </a:stretch>
        </p:blipFill>
        <p:spPr>
          <a:xfrm>
            <a:off x="7315200" y="274320"/>
            <a:ext cx="1371600" cy="1371600"/>
          </a:xfrm>
          <a:prstGeom prst="rect">
            <a:avLst/>
          </a:prstGeom>
        </p:spPr>
      </p:pic>
      <p:sp>
        <p:nvSpPr>
          <p:cNvPr id="6" name="Content Placeholder 5">
            <a:extLst>
              <a:ext uri="{FF2B5EF4-FFF2-40B4-BE49-F238E27FC236}">
                <a16:creationId xmlns:a16="http://schemas.microsoft.com/office/drawing/2014/main" id="{239CEB93-2C6E-5E51-3E54-832DBC65B155}"/>
              </a:ext>
            </a:extLst>
          </p:cNvPr>
          <p:cNvSpPr>
            <a:spLocks noGrp="1"/>
          </p:cNvSpPr>
          <p:nvPr>
            <p:ph idx="1"/>
          </p:nvPr>
        </p:nvSpPr>
        <p:spPr/>
        <p:txBody>
          <a:bodyPr>
            <a:normAutofit/>
          </a:bodyPr>
          <a:lstStyle/>
          <a:p>
            <a:pPr marL="0" indent="0">
              <a:buNone/>
            </a:pPr>
            <a:r>
              <a:rPr lang="en-US" sz="2000" dirty="0">
                <a:solidFill>
                  <a:schemeClr val="tx1">
                    <a:lumMod val="50000"/>
                    <a:lumOff val="50000"/>
                  </a:schemeClr>
                </a:solidFill>
              </a:rPr>
              <a:t>🔌 Test Sequence: </a:t>
            </a:r>
          </a:p>
          <a:p>
            <a:pPr marL="0" indent="0">
              <a:buNone/>
            </a:pPr>
            <a:endParaRPr lang="en-US" sz="2000" dirty="0">
              <a:solidFill>
                <a:schemeClr val="tx1">
                  <a:lumMod val="50000"/>
                  <a:lumOff val="50000"/>
                </a:schemeClr>
              </a:solidFill>
            </a:endParaRPr>
          </a:p>
          <a:p>
            <a:pPr marL="0" indent="0">
              <a:buNone/>
            </a:pPr>
            <a:r>
              <a:rPr lang="en-US" sz="2000" dirty="0">
                <a:solidFill>
                  <a:schemeClr val="tx1">
                    <a:lumMod val="50000"/>
                    <a:lumOff val="50000"/>
                  </a:schemeClr>
                </a:solidFill>
              </a:rPr>
              <a:t>1. Check ground connection (50% of faults) </a:t>
            </a:r>
          </a:p>
          <a:p>
            <a:pPr marL="0" indent="0">
              <a:buNone/>
            </a:pPr>
            <a:r>
              <a:rPr lang="en-US" sz="2000" dirty="0">
                <a:solidFill>
                  <a:schemeClr val="tx1">
                    <a:lumMod val="50000"/>
                    <a:lumOff val="50000"/>
                  </a:schemeClr>
                </a:solidFill>
              </a:rPr>
              <a:t>2. Test pigtail continuity with multimeter </a:t>
            </a:r>
          </a:p>
          <a:p>
            <a:pPr marL="0" indent="0">
              <a:buNone/>
            </a:pPr>
            <a:r>
              <a:rPr lang="en-US" sz="2000" dirty="0">
                <a:solidFill>
                  <a:schemeClr val="tx1">
                    <a:lumMod val="50000"/>
                    <a:lumOff val="50000"/>
                  </a:schemeClr>
                </a:solidFill>
              </a:rPr>
              <a:t>3. Inspect relay module for corrosion </a:t>
            </a:r>
          </a:p>
        </p:txBody>
      </p:sp>
    </p:spTree>
    <p:extLst>
      <p:ext uri="{BB962C8B-B14F-4D97-AF65-F5344CB8AC3E}">
        <p14:creationId xmlns:p14="http://schemas.microsoft.com/office/powerpoint/2010/main" val="1781761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62010-0ADC-E959-8742-93DD4CE83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23D49-BE88-CD81-225B-EDB40D29420B}"/>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9773F3A5-ADC3-C4CF-5776-1D14628EE948}"/>
              </a:ext>
            </a:extLst>
          </p:cNvPr>
          <p:cNvSpPr>
            <a:spLocks noGrp="1"/>
          </p:cNvSpPr>
          <p:nvPr>
            <p:ph idx="1"/>
          </p:nvPr>
        </p:nvSpPr>
        <p:spPr/>
        <p:txBody>
          <a:bodyPr>
            <a:noAutofit/>
          </a:bodyPr>
          <a:lstStyle/>
          <a:p>
            <a:pPr marL="0" marR="0" lvl="0" indent="0">
              <a:lnSpc>
                <a:spcPct val="115000"/>
              </a:lnSpc>
              <a:spcAft>
                <a:spcPts val="1000"/>
              </a:spcAft>
              <a:buNone/>
              <a:tabLst>
                <a:tab pos="228600" algn="l"/>
              </a:tabLst>
            </a:pPr>
            <a:r>
              <a:rPr lang="en-US" sz="1800" dirty="0">
                <a:solidFill>
                  <a:schemeClr val="tx1">
                    <a:lumMod val="50000"/>
                    <a:lumOff val="50000"/>
                  </a:schemeClr>
                </a:solidFill>
              </a:rPr>
              <a:t>📞 EMERGENCY CONTACTS TO KNOW </a:t>
            </a:r>
          </a:p>
          <a:p>
            <a:pPr marL="0" marR="0" lvl="0" indent="0">
              <a:spcAft>
                <a:spcPts val="1000"/>
              </a:spcAft>
              <a:buNone/>
              <a:tabLst>
                <a:tab pos="228600" algn="l"/>
              </a:tabLst>
            </a:pPr>
            <a:r>
              <a:rPr lang="en-US" sz="1800" dirty="0">
                <a:solidFill>
                  <a:schemeClr val="tx1">
                    <a:lumMod val="50000"/>
                    <a:lumOff val="50000"/>
                  </a:schemeClr>
                </a:solidFill>
              </a:rPr>
              <a:t>● State DOT Helpline (Posted on highway signs) </a:t>
            </a:r>
          </a:p>
          <a:p>
            <a:pPr marL="0" marR="0" lvl="0" indent="0">
              <a:spcAft>
                <a:spcPts val="1000"/>
              </a:spcAft>
              <a:buNone/>
              <a:tabLst>
                <a:tab pos="228600" algn="l"/>
              </a:tabLst>
            </a:pPr>
            <a:r>
              <a:rPr lang="en-US" sz="1800" dirty="0">
                <a:solidFill>
                  <a:schemeClr val="tx1">
                    <a:lumMod val="50000"/>
                    <a:lumOff val="50000"/>
                  </a:schemeClr>
                </a:solidFill>
              </a:rPr>
              <a:t>● Company Safety Dept. (Keep number in cab) </a:t>
            </a:r>
          </a:p>
          <a:p>
            <a:pPr marL="0" marR="0" lvl="0" indent="0">
              <a:spcAft>
                <a:spcPts val="1000"/>
              </a:spcAft>
              <a:buNone/>
              <a:tabLst>
                <a:tab pos="228600" algn="l"/>
              </a:tabLst>
            </a:pPr>
            <a:r>
              <a:rPr lang="en-US" sz="1800" dirty="0">
                <a:solidFill>
                  <a:schemeClr val="tx1">
                    <a:lumMod val="50000"/>
                    <a:lumOff val="50000"/>
                  </a:schemeClr>
                </a:solidFill>
              </a:rPr>
              <a:t>● Roadside Assistance (e.g., AAA for trucks) </a:t>
            </a:r>
          </a:p>
          <a:p>
            <a:pPr marL="0" marR="0" lvl="0" indent="0">
              <a:spcAft>
                <a:spcPts val="1000"/>
              </a:spcAft>
              <a:buNone/>
              <a:tabLst>
                <a:tab pos="228600" algn="l"/>
              </a:tabLst>
            </a:pPr>
            <a:r>
              <a:rPr lang="en-US" sz="1800" dirty="0">
                <a:solidFill>
                  <a:schemeClr val="tx1">
                    <a:lumMod val="50000"/>
                    <a:lumOff val="50000"/>
                  </a:schemeClr>
                </a:solidFill>
              </a:rPr>
              <a:t>Pro Tip: Program these into your phone before a crisis! </a:t>
            </a:r>
          </a:p>
          <a:p>
            <a:pPr>
              <a:buNone/>
            </a:pPr>
            <a:endParaRPr lang="en-US"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B2683268-E195-D886-3BDB-07907B80EE91}"/>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08006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0CB2-A03D-395F-E016-DB2DD31BD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7354A-2497-3CC4-0FCA-5A371EDF5705}"/>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9EDD2353-4BCC-2CD0-323F-5DA0C657DC49}"/>
              </a:ext>
            </a:extLst>
          </p:cNvPr>
          <p:cNvSpPr>
            <a:spLocks noGrp="1"/>
          </p:cNvSpPr>
          <p:nvPr>
            <p:ph idx="1"/>
          </p:nvPr>
        </p:nvSpPr>
        <p:spPr/>
        <p:txBody>
          <a:bodyPr>
            <a:noAutofit/>
          </a:bodyPr>
          <a:lstStyle/>
          <a:p>
            <a:pPr marL="0" marR="0">
              <a:lnSpc>
                <a:spcPct val="115000"/>
              </a:lnSpc>
              <a:buNone/>
            </a:pPr>
            <a:r>
              <a:rPr lang="en-US" sz="1600" dirty="0">
                <a:solidFill>
                  <a:schemeClr val="tx1">
                    <a:lumMod val="50000"/>
                    <a:lumOff val="50000"/>
                  </a:schemeClr>
                </a:solidFill>
                <a:effectLst/>
                <a:ea typeface="Arial" panose="020B0604020202020204" pitchFamily="34" charset="0"/>
              </a:rPr>
              <a:t> What is another name for double trailers?</a:t>
            </a:r>
          </a:p>
          <a:p>
            <a:pPr marL="0" marR="0">
              <a:lnSpc>
                <a:spcPct val="115000"/>
              </a:lnSpc>
              <a:buNone/>
            </a:pPr>
            <a:r>
              <a:rPr lang="en-US" sz="1600" dirty="0">
                <a:solidFill>
                  <a:schemeClr val="tx1">
                    <a:lumMod val="50000"/>
                    <a:lumOff val="50000"/>
                  </a:schemeClr>
                </a:solidFill>
                <a:effectLst/>
                <a:ea typeface="Arial" panose="020B0604020202020204" pitchFamily="34" charset="0"/>
              </a:rPr>
              <a:t>a) Single trailers</a:t>
            </a:r>
          </a:p>
          <a:p>
            <a:pPr marL="0" marR="0">
              <a:lnSpc>
                <a:spcPct val="115000"/>
              </a:lnSpc>
              <a:buNone/>
            </a:pPr>
            <a:r>
              <a:rPr lang="en-US" sz="1600" dirty="0">
                <a:solidFill>
                  <a:schemeClr val="tx1">
                    <a:lumMod val="50000"/>
                    <a:lumOff val="50000"/>
                  </a:schemeClr>
                </a:solidFill>
                <a:effectLst/>
                <a:ea typeface="Arial" panose="020B0604020202020204" pitchFamily="34" charset="0"/>
              </a:rPr>
              <a:t>b) Twin trailers</a:t>
            </a:r>
          </a:p>
          <a:p>
            <a:pPr marL="0" marR="0">
              <a:lnSpc>
                <a:spcPct val="115000"/>
              </a:lnSpc>
              <a:buNone/>
            </a:pPr>
            <a:r>
              <a:rPr lang="en-US" sz="1600" dirty="0">
                <a:solidFill>
                  <a:schemeClr val="tx1">
                    <a:lumMod val="50000"/>
                    <a:lumOff val="50000"/>
                  </a:schemeClr>
                </a:solidFill>
                <a:effectLst/>
                <a:ea typeface="Arial" panose="020B0604020202020204" pitchFamily="34" charset="0"/>
              </a:rPr>
              <a:t>c) Flatbeds</a:t>
            </a:r>
          </a:p>
          <a:p>
            <a:pPr marL="0" marR="0">
              <a:lnSpc>
                <a:spcPct val="115000"/>
              </a:lnSpc>
              <a:buNone/>
            </a:pPr>
            <a:r>
              <a:rPr lang="en-US" sz="1600" dirty="0">
                <a:solidFill>
                  <a:schemeClr val="tx1">
                    <a:lumMod val="50000"/>
                    <a:lumOff val="50000"/>
                  </a:schemeClr>
                </a:solidFill>
                <a:effectLst/>
                <a:ea typeface="Arial" panose="020B0604020202020204" pitchFamily="34" charset="0"/>
              </a:rPr>
              <a:t> </a:t>
            </a:r>
          </a:p>
          <a:p>
            <a:pPr marL="0" marR="0">
              <a:lnSpc>
                <a:spcPct val="115000"/>
              </a:lnSpc>
              <a:buNone/>
            </a:pPr>
            <a:r>
              <a:rPr lang="en-US" sz="1600" dirty="0">
                <a:solidFill>
                  <a:schemeClr val="tx1">
                    <a:lumMod val="50000"/>
                    <a:lumOff val="50000"/>
                  </a:schemeClr>
                </a:solidFill>
                <a:effectLst/>
                <a:ea typeface="Arial" panose="020B0604020202020204" pitchFamily="34" charset="0"/>
              </a:rPr>
              <a:t>How many trailers does a double trailer setup have?</a:t>
            </a:r>
          </a:p>
          <a:p>
            <a:pPr marL="0" marR="0">
              <a:lnSpc>
                <a:spcPct val="115000"/>
              </a:lnSpc>
              <a:buNone/>
            </a:pPr>
            <a:r>
              <a:rPr lang="en-US" sz="1600" dirty="0">
                <a:solidFill>
                  <a:schemeClr val="tx1">
                    <a:lumMod val="50000"/>
                    <a:lumOff val="50000"/>
                  </a:schemeClr>
                </a:solidFill>
                <a:effectLst/>
                <a:ea typeface="Arial" panose="020B0604020202020204" pitchFamily="34" charset="0"/>
              </a:rPr>
              <a:t>a) One</a:t>
            </a:r>
          </a:p>
          <a:p>
            <a:pPr marL="0" marR="0">
              <a:lnSpc>
                <a:spcPct val="115000"/>
              </a:lnSpc>
              <a:buNone/>
            </a:pPr>
            <a:r>
              <a:rPr lang="en-US" sz="1600" dirty="0">
                <a:solidFill>
                  <a:schemeClr val="tx1">
                    <a:lumMod val="50000"/>
                    <a:lumOff val="50000"/>
                  </a:schemeClr>
                </a:solidFill>
                <a:effectLst/>
                <a:ea typeface="Arial" panose="020B0604020202020204" pitchFamily="34" charset="0"/>
              </a:rPr>
              <a:t>b) Two</a:t>
            </a:r>
          </a:p>
          <a:p>
            <a:pPr marL="0" marR="0">
              <a:lnSpc>
                <a:spcPct val="115000"/>
              </a:lnSpc>
              <a:buNone/>
            </a:pPr>
            <a:r>
              <a:rPr lang="en-US" sz="1600" dirty="0">
                <a:solidFill>
                  <a:schemeClr val="tx1">
                    <a:lumMod val="50000"/>
                    <a:lumOff val="50000"/>
                  </a:schemeClr>
                </a:solidFill>
                <a:effectLst/>
                <a:ea typeface="Arial" panose="020B0604020202020204" pitchFamily="34" charset="0"/>
              </a:rPr>
              <a:t>c) Three</a:t>
            </a:r>
          </a:p>
          <a:p>
            <a:pPr marL="0" marR="0">
              <a:lnSpc>
                <a:spcPct val="115000"/>
              </a:lnSpc>
              <a:buNone/>
            </a:pPr>
            <a:r>
              <a:rPr lang="en-US" sz="1600" dirty="0">
                <a:solidFill>
                  <a:schemeClr val="tx1">
                    <a:lumMod val="50000"/>
                    <a:lumOff val="50000"/>
                  </a:schemeClr>
                </a:solidFill>
                <a:effectLst/>
                <a:ea typeface="Arial" panose="020B0604020202020204" pitchFamily="34" charset="0"/>
              </a:rPr>
              <a:t> </a:t>
            </a:r>
          </a:p>
          <a:p>
            <a:pPr marL="0" marR="0">
              <a:lnSpc>
                <a:spcPct val="115000"/>
              </a:lnSpc>
              <a:buNone/>
            </a:pPr>
            <a:r>
              <a:rPr lang="en-US" sz="1600" dirty="0">
                <a:solidFill>
                  <a:schemeClr val="tx1">
                    <a:lumMod val="50000"/>
                    <a:lumOff val="50000"/>
                  </a:schemeClr>
                </a:solidFill>
                <a:effectLst/>
                <a:ea typeface="Arial" panose="020B0604020202020204" pitchFamily="34" charset="0"/>
              </a:rPr>
              <a:t>6. Double trailers are mainly used for:</a:t>
            </a:r>
          </a:p>
          <a:p>
            <a:pPr marL="0" marR="0">
              <a:lnSpc>
                <a:spcPct val="115000"/>
              </a:lnSpc>
              <a:buNone/>
            </a:pPr>
            <a:r>
              <a:rPr lang="en-US" sz="1600" dirty="0">
                <a:solidFill>
                  <a:schemeClr val="tx1">
                    <a:lumMod val="50000"/>
                    <a:lumOff val="50000"/>
                  </a:schemeClr>
                </a:solidFill>
                <a:effectLst/>
                <a:ea typeface="Arial" panose="020B0604020202020204" pitchFamily="34" charset="0"/>
              </a:rPr>
              <a:t>a) Local deliveries</a:t>
            </a:r>
          </a:p>
          <a:p>
            <a:pPr marL="0" marR="0">
              <a:lnSpc>
                <a:spcPct val="115000"/>
              </a:lnSpc>
              <a:buNone/>
            </a:pPr>
            <a:r>
              <a:rPr lang="en-US" sz="1600" dirty="0">
                <a:solidFill>
                  <a:schemeClr val="tx1">
                    <a:lumMod val="50000"/>
                    <a:lumOff val="50000"/>
                  </a:schemeClr>
                </a:solidFill>
                <a:effectLst/>
                <a:ea typeface="Arial" panose="020B0604020202020204" pitchFamily="34" charset="0"/>
              </a:rPr>
              <a:t>b) Long-haul freight</a:t>
            </a:r>
          </a:p>
          <a:p>
            <a:pPr marL="0" marR="0">
              <a:lnSpc>
                <a:spcPct val="115000"/>
              </a:lnSpc>
              <a:buNone/>
            </a:pPr>
            <a:r>
              <a:rPr lang="en-US" sz="1600" dirty="0">
                <a:solidFill>
                  <a:schemeClr val="tx1">
                    <a:lumMod val="50000"/>
                    <a:lumOff val="50000"/>
                  </a:schemeClr>
                </a:solidFill>
                <a:effectLst/>
                <a:ea typeface="Arial" panose="020B0604020202020204" pitchFamily="34" charset="0"/>
              </a:rPr>
              <a:t>c) Passenger transport</a:t>
            </a:r>
          </a:p>
          <a:p>
            <a:pPr marL="0" marR="0">
              <a:lnSpc>
                <a:spcPct val="115000"/>
              </a:lnSpc>
              <a:buNone/>
            </a:pPr>
            <a:r>
              <a:rPr lang="en-US" sz="1600" dirty="0">
                <a:solidFill>
                  <a:schemeClr val="tx1">
                    <a:lumMod val="50000"/>
                    <a:lumOff val="50000"/>
                  </a:schemeClr>
                </a:solidFill>
                <a:effectLst/>
                <a:ea typeface="Arial" panose="020B0604020202020204" pitchFamily="34" charset="0"/>
              </a:rPr>
              <a:t> </a:t>
            </a:r>
          </a:p>
          <a:p>
            <a:pPr marL="0" marR="0">
              <a:lnSpc>
                <a:spcPct val="115000"/>
              </a:lnSpc>
              <a:buNone/>
            </a:pPr>
            <a:r>
              <a:rPr lang="en-US" sz="1600" dirty="0">
                <a:solidFill>
                  <a:schemeClr val="tx1">
                    <a:lumMod val="50000"/>
                    <a:lumOff val="50000"/>
                  </a:schemeClr>
                </a:solidFill>
                <a:effectLst/>
                <a:ea typeface="Arial" panose="020B0604020202020204" pitchFamily="34" charset="0"/>
              </a:rPr>
              <a:t> </a:t>
            </a:r>
          </a:p>
          <a:p>
            <a:pPr marL="0" marR="0" indent="0">
              <a:lnSpc>
                <a:spcPct val="115000"/>
              </a:lnSpc>
              <a:buNone/>
            </a:pPr>
            <a:r>
              <a:rPr lang="en-US" sz="1600" dirty="0">
                <a:solidFill>
                  <a:schemeClr val="tx1">
                    <a:lumMod val="50000"/>
                    <a:lumOff val="50000"/>
                  </a:schemeClr>
                </a:solidFill>
                <a:effectLst/>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57A716B3-80A4-5662-4BAE-B190573A910F}"/>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811632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0924F-0E45-4604-2BA9-142CCD57F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1FE9E-1944-A407-25B2-C3D260C29DCA}"/>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F2E83181-D45F-8ED6-0569-3F49DC9FF840}"/>
              </a:ext>
            </a:extLst>
          </p:cNvPr>
          <p:cNvSpPr>
            <a:spLocks noGrp="1"/>
          </p:cNvSpPr>
          <p:nvPr>
            <p:ph idx="1"/>
          </p:nvPr>
        </p:nvSpPr>
        <p:spPr/>
        <p:txBody>
          <a:bodyPr>
            <a:noAutofit/>
          </a:bodyPr>
          <a:lstStyle/>
          <a:p>
            <a:pPr marL="0" marR="0" lvl="0" indent="0">
              <a:lnSpc>
                <a:spcPct val="115000"/>
              </a:lnSpc>
              <a:spcAft>
                <a:spcPts val="1000"/>
              </a:spcAft>
              <a:buNone/>
              <a:tabLst>
                <a:tab pos="228600" algn="l"/>
              </a:tabLst>
            </a:pPr>
            <a:r>
              <a:rPr lang="en-US" sz="1800" b="1" dirty="0">
                <a:solidFill>
                  <a:schemeClr val="tx1">
                    <a:lumMod val="50000"/>
                    <a:lumOff val="50000"/>
                  </a:schemeClr>
                </a:solidFill>
              </a:rPr>
              <a:t>Emergency Kit Must-Haves 🛠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Professional-Grade Load: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 Air line repair kit (with brass fittings)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 5-ton bottle jack (regular jacks will collapse)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 Folding wheel chocks (aluminum, not plastic)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 Glow stick flares (last 12 hours, safer than flames)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 Kingpin lock (theft prevention during stops)</a:t>
            </a:r>
          </a:p>
        </p:txBody>
      </p:sp>
      <p:pic>
        <p:nvPicPr>
          <p:cNvPr id="4" name="Picture 3" descr="dUZpsdH7UwVcKoIkGDyeRHuGnRi7W3nPrnIoweAk.png">
            <a:extLst>
              <a:ext uri="{FF2B5EF4-FFF2-40B4-BE49-F238E27FC236}">
                <a16:creationId xmlns:a16="http://schemas.microsoft.com/office/drawing/2014/main" id="{586F4AF4-3D26-797C-A9F1-0CCDE6C9840C}"/>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3997344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FC31B-964A-8374-C6EB-33164AC79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01CD8-3EBC-5CC9-BA40-2DDEB543439A}"/>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CB236548-1C00-B3C2-E1B6-2C3C7F3FCE86}"/>
              </a:ext>
            </a:extLst>
          </p:cNvPr>
          <p:cNvSpPr>
            <a:spLocks noGrp="1"/>
          </p:cNvSpPr>
          <p:nvPr>
            <p:ph idx="1"/>
          </p:nvPr>
        </p:nvSpPr>
        <p:spPr/>
        <p:txBody>
          <a:bodyPr>
            <a:noAutofit/>
          </a:bodyPr>
          <a:lstStyle/>
          <a:p>
            <a:pPr marL="0" marR="0" lvl="0" indent="0">
              <a:lnSpc>
                <a:spcPct val="115000"/>
              </a:lnSpc>
              <a:spcAft>
                <a:spcPts val="1000"/>
              </a:spcAft>
              <a:buNone/>
              <a:tabLst>
                <a:tab pos="228600" algn="l"/>
              </a:tabLst>
            </a:pPr>
            <a:r>
              <a:rPr lang="en-US" sz="1400" dirty="0">
                <a:solidFill>
                  <a:schemeClr val="tx1">
                    <a:lumMod val="50000"/>
                    <a:lumOff val="50000"/>
                  </a:schemeClr>
                </a:solidFill>
              </a:rPr>
              <a:t>Regulatory Hotspots Weigh Station Bypass Logic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a:t>
            </a:r>
            <a:r>
              <a:rPr lang="en-US" sz="1400" dirty="0" err="1">
                <a:solidFill>
                  <a:schemeClr val="tx1">
                    <a:lumMod val="50000"/>
                    <a:lumOff val="50000"/>
                  </a:schemeClr>
                </a:solidFill>
              </a:rPr>
              <a:t>PrePass</a:t>
            </a:r>
            <a:r>
              <a:rPr lang="en-US" sz="1400" dirty="0">
                <a:solidFill>
                  <a:schemeClr val="tx1">
                    <a:lumMod val="50000"/>
                    <a:lumOff val="50000"/>
                  </a:schemeClr>
                </a:solidFill>
              </a:rPr>
              <a:t> Decision Tree: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Green light? Check dashboard confirmation light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Red light? Pull in even if scale looks closed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No </a:t>
            </a:r>
            <a:r>
              <a:rPr lang="en-US" sz="1400" dirty="0" err="1">
                <a:solidFill>
                  <a:schemeClr val="tx1">
                    <a:lumMod val="50000"/>
                    <a:lumOff val="50000"/>
                  </a:schemeClr>
                </a:solidFill>
              </a:rPr>
              <a:t>PrePass</a:t>
            </a:r>
            <a:r>
              <a:rPr lang="en-US" sz="1400" dirty="0">
                <a:solidFill>
                  <a:schemeClr val="tx1">
                    <a:lumMod val="50000"/>
                    <a:lumOff val="50000"/>
                  </a:schemeClr>
                </a:solidFill>
              </a:rPr>
              <a:t>? Weigh every 250 miles </a:t>
            </a:r>
          </a:p>
          <a:p>
            <a:pPr marL="0" marR="0" lvl="0" indent="0">
              <a:lnSpc>
                <a:spcPct val="115000"/>
              </a:lnSpc>
              <a:spcAft>
                <a:spcPts val="1000"/>
              </a:spcAft>
              <a:buNone/>
              <a:tabLst>
                <a:tab pos="228600" algn="l"/>
              </a:tabLst>
            </a:pPr>
            <a:endParaRPr lang="en-US" sz="1400" dirty="0">
              <a:solidFill>
                <a:schemeClr val="tx1">
                  <a:lumMod val="50000"/>
                  <a:lumOff val="50000"/>
                </a:schemeClr>
              </a:solidFill>
            </a:endParaRPr>
          </a:p>
          <a:p>
            <a:pPr marL="0" marR="0" lvl="0" indent="0">
              <a:lnSpc>
                <a:spcPct val="115000"/>
              </a:lnSpc>
              <a:spcAft>
                <a:spcPts val="1000"/>
              </a:spcAft>
              <a:buNone/>
              <a:tabLst>
                <a:tab pos="228600" algn="l"/>
              </a:tabLst>
            </a:pPr>
            <a:r>
              <a:rPr lang="en-US" sz="1400" dirty="0">
                <a:solidFill>
                  <a:schemeClr val="tx1">
                    <a:lumMod val="50000"/>
                    <a:lumOff val="50000"/>
                  </a:schemeClr>
                </a:solidFill>
              </a:rPr>
              <a:t>ELD Exceptions Cheat Sheet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Legal Exemptions: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First 100 air miles (short-haul exception)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Agricultural commodities (150-air-mile radius) </a:t>
            </a:r>
          </a:p>
          <a:p>
            <a:pPr marL="0" marR="0" lvl="0" indent="0">
              <a:lnSpc>
                <a:spcPct val="115000"/>
              </a:lnSpc>
              <a:spcAft>
                <a:spcPts val="1000"/>
              </a:spcAft>
              <a:buNone/>
              <a:tabLst>
                <a:tab pos="228600" algn="l"/>
              </a:tabLst>
            </a:pPr>
            <a:r>
              <a:rPr lang="en-US" sz="1400" dirty="0">
                <a:solidFill>
                  <a:schemeClr val="tx1">
                    <a:lumMod val="50000"/>
                    <a:lumOff val="50000"/>
                  </a:schemeClr>
                </a:solidFill>
              </a:rPr>
              <a:t>● Oilfield operations (wait time doesn't count)</a:t>
            </a:r>
          </a:p>
        </p:txBody>
      </p:sp>
      <p:pic>
        <p:nvPicPr>
          <p:cNvPr id="4" name="Picture 3" descr="dUZpsdH7UwVcKoIkGDyeRHuGnRi7W3nPrnIoweAk.png">
            <a:extLst>
              <a:ext uri="{FF2B5EF4-FFF2-40B4-BE49-F238E27FC236}">
                <a16:creationId xmlns:a16="http://schemas.microsoft.com/office/drawing/2014/main" id="{2D15964F-AEC0-FAC0-4952-FEC9D64A6B22}"/>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600168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a:xfrm>
            <a:off x="457200" y="1164922"/>
            <a:ext cx="8229600" cy="4822519"/>
          </a:xfrm>
        </p:spPr>
        <p:txBody>
          <a:bodyPr>
            <a:noAutofit/>
          </a:bodyPr>
          <a:lstStyle/>
          <a:p>
            <a:pPr marL="0" marR="0" lvl="0" indent="0">
              <a:lnSpc>
                <a:spcPct val="115000"/>
              </a:lnSpc>
              <a:spcAft>
                <a:spcPts val="1000"/>
              </a:spcAft>
              <a:buNone/>
              <a:tabLst>
                <a:tab pos="228600" algn="l"/>
              </a:tabLst>
            </a:pPr>
            <a:r>
              <a:rPr lang="en-US" sz="1800" dirty="0">
                <a:solidFill>
                  <a:schemeClr val="tx1">
                    <a:lumMod val="50000"/>
                    <a:lumOff val="50000"/>
                  </a:schemeClr>
                </a:solidFill>
              </a:rPr>
              <a:t> Scenario 1: Your second trailer starts swaying violently in wind. Do you: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a) Ease off gas, steer gently into it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b) Slam brakes to slow down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c) Speed up to stabilize </a:t>
            </a:r>
          </a:p>
          <a:p>
            <a:pPr marL="0" marR="0" lvl="0" indent="0">
              <a:lnSpc>
                <a:spcPct val="115000"/>
              </a:lnSpc>
              <a:spcAft>
                <a:spcPts val="1000"/>
              </a:spcAft>
              <a:buNone/>
              <a:tabLst>
                <a:tab pos="228600" algn="l"/>
              </a:tabLst>
            </a:pPr>
            <a:endParaRPr lang="en-US" sz="1800" dirty="0">
              <a:solidFill>
                <a:schemeClr val="tx1">
                  <a:lumMod val="50000"/>
                  <a:lumOff val="50000"/>
                </a:schemeClr>
              </a:solidFill>
            </a:endParaRPr>
          </a:p>
          <a:p>
            <a:pPr marL="0" marR="0" lvl="0" indent="0">
              <a:lnSpc>
                <a:spcPct val="115000"/>
              </a:lnSpc>
              <a:spcAft>
                <a:spcPts val="1000"/>
              </a:spcAft>
              <a:buNone/>
              <a:tabLst>
                <a:tab pos="228600" algn="l"/>
              </a:tabLst>
            </a:pPr>
            <a:r>
              <a:rPr lang="en-US" sz="1800" dirty="0">
                <a:solidFill>
                  <a:schemeClr val="tx1">
                    <a:lumMod val="50000"/>
                    <a:lumOff val="50000"/>
                  </a:schemeClr>
                </a:solidFill>
              </a:rPr>
              <a:t>Scenario 2: Brake pedal sinks to the floor on a downhill. Next move?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a) Downshift + use Jake Brake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b) Pull steering wheel hard left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c) Text your dispatcher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23981-0892-2DEF-9127-183095EF1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4B301-2BDA-66FE-C56F-A1FBB789584E}"/>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A13229FF-7D2C-09F1-611D-2055D2784973}"/>
              </a:ext>
            </a:extLst>
          </p:cNvPr>
          <p:cNvSpPr>
            <a:spLocks noGrp="1"/>
          </p:cNvSpPr>
          <p:nvPr>
            <p:ph idx="1"/>
          </p:nvPr>
        </p:nvSpPr>
        <p:spPr/>
        <p:txBody>
          <a:bodyPr>
            <a:noAutofit/>
          </a:bodyPr>
          <a:lstStyle/>
          <a:p>
            <a:pPr marL="0" marR="0" lvl="0" indent="0">
              <a:lnSpc>
                <a:spcPct val="115000"/>
              </a:lnSpc>
              <a:spcAft>
                <a:spcPts val="1000"/>
              </a:spcAft>
              <a:buNone/>
              <a:tabLst>
                <a:tab pos="228600" algn="l"/>
              </a:tabLst>
            </a:pPr>
            <a:r>
              <a:rPr lang="en-US" sz="1800" dirty="0">
                <a:solidFill>
                  <a:schemeClr val="tx1">
                    <a:lumMod val="50000"/>
                    <a:lumOff val="50000"/>
                  </a:schemeClr>
                </a:solidFill>
              </a:rPr>
              <a:t>Scenario 3: You see sparks from a trailer wheel. Action?</a:t>
            </a:r>
          </a:p>
          <a:p>
            <a:pPr marL="0" marR="0" lvl="0" indent="0">
              <a:lnSpc>
                <a:spcPct val="115000"/>
              </a:lnSpc>
              <a:spcAft>
                <a:spcPts val="1000"/>
              </a:spcAft>
              <a:buNone/>
              <a:tabLst>
                <a:tab pos="228600" algn="l"/>
              </a:tabLst>
            </a:pPr>
            <a:r>
              <a:rPr lang="en-US" sz="1800" dirty="0">
                <a:solidFill>
                  <a:schemeClr val="tx1">
                    <a:lumMod val="50000"/>
                    <a:lumOff val="50000"/>
                  </a:schemeClr>
                </a:solidFill>
              </a:rPr>
              <a:t>a) Ignore it—it’ll stop soon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b) Pull over ASAP—wheel bearing may be failing </a:t>
            </a:r>
          </a:p>
          <a:p>
            <a:pPr marL="0" marR="0" lvl="0" indent="0">
              <a:lnSpc>
                <a:spcPct val="115000"/>
              </a:lnSpc>
              <a:spcAft>
                <a:spcPts val="1000"/>
              </a:spcAft>
              <a:buNone/>
              <a:tabLst>
                <a:tab pos="228600" algn="l"/>
              </a:tabLst>
            </a:pPr>
            <a:r>
              <a:rPr lang="en-US" sz="1800" dirty="0">
                <a:solidFill>
                  <a:schemeClr val="tx1">
                    <a:lumMod val="50000"/>
                    <a:lumOff val="50000"/>
                  </a:schemeClr>
                </a:solidFill>
              </a:rPr>
              <a:t>c) Throw water on it</a:t>
            </a:r>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C1EEC698-F1D1-C2F7-70A2-43C332E1540F}"/>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343815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CAE8E-C913-CDC1-3578-EDEA25A08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D60C0-F8FE-AF6A-BB40-93B5E6DAE7F5}"/>
              </a:ext>
            </a:extLst>
          </p:cNvPr>
          <p:cNvSpPr>
            <a:spLocks noGrp="1"/>
          </p:cNvSpPr>
          <p:nvPr>
            <p:ph type="title"/>
          </p:nvPr>
        </p:nvSpPr>
        <p:spPr/>
        <p:txBody>
          <a:bodyPr>
            <a:normAutofit/>
          </a:bodyPr>
          <a:lstStyle/>
          <a:p>
            <a:pPr algn="l"/>
            <a:r>
              <a:rPr lang="en-US" sz="3600" dirty="0"/>
              <a:t>Key Points</a:t>
            </a:r>
            <a:endParaRPr sz="3600" dirty="0"/>
          </a:p>
        </p:txBody>
      </p:sp>
      <p:sp>
        <p:nvSpPr>
          <p:cNvPr id="3" name="Content Placeholder 2">
            <a:extLst>
              <a:ext uri="{FF2B5EF4-FFF2-40B4-BE49-F238E27FC236}">
                <a16:creationId xmlns:a16="http://schemas.microsoft.com/office/drawing/2014/main" id="{C8D0E97A-6AAE-144B-F825-CA3DC9D63082}"/>
              </a:ext>
            </a:extLst>
          </p:cNvPr>
          <p:cNvSpPr>
            <a:spLocks noGrp="1"/>
          </p:cNvSpPr>
          <p:nvPr>
            <p:ph idx="1"/>
          </p:nvPr>
        </p:nvSpPr>
        <p:spPr/>
        <p:txBody>
          <a:bodyPr>
            <a:normAutofit/>
          </a:bodyPr>
          <a:lstStyle/>
          <a:p>
            <a:pPr marL="0" indent="0">
              <a:lnSpc>
                <a:spcPct val="115000"/>
              </a:lnSpc>
              <a:spcBef>
                <a:spcPts val="1000"/>
              </a:spcBef>
              <a:buNone/>
            </a:pPr>
            <a:r>
              <a:rPr lang="en-US" sz="1800" dirty="0">
                <a:solidFill>
                  <a:schemeClr val="tx1">
                    <a:lumMod val="50000"/>
                    <a:lumOff val="50000"/>
                  </a:schemeClr>
                </a:solidFill>
              </a:rPr>
              <a:t>💡 FINAL TIP: PRACTICE MAKES PERFECT </a:t>
            </a:r>
          </a:p>
          <a:p>
            <a:pPr marL="0" indent="0">
              <a:lnSpc>
                <a:spcPct val="115000"/>
              </a:lnSpc>
              <a:spcBef>
                <a:spcPts val="1000"/>
              </a:spcBef>
              <a:buNone/>
            </a:pPr>
            <a:r>
              <a:rPr lang="en-US" sz="1800" dirty="0">
                <a:solidFill>
                  <a:schemeClr val="tx1">
                    <a:lumMod val="50000"/>
                    <a:lumOff val="50000"/>
                  </a:schemeClr>
                </a:solidFill>
              </a:rPr>
              <a:t>New drivers should simulate emergencies in empty lots: </a:t>
            </a:r>
          </a:p>
          <a:p>
            <a:pPr marL="0" indent="0">
              <a:lnSpc>
                <a:spcPct val="115000"/>
              </a:lnSpc>
              <a:spcBef>
                <a:spcPts val="1000"/>
              </a:spcBef>
              <a:buNone/>
            </a:pPr>
            <a:r>
              <a:rPr lang="en-US" sz="1800" dirty="0">
                <a:solidFill>
                  <a:schemeClr val="tx1">
                    <a:lumMod val="50000"/>
                    <a:lumOff val="50000"/>
                  </a:schemeClr>
                </a:solidFill>
              </a:rPr>
              <a:t>● Practice controlled skid recovery </a:t>
            </a:r>
          </a:p>
          <a:p>
            <a:pPr marL="0" indent="0">
              <a:lnSpc>
                <a:spcPct val="115000"/>
              </a:lnSpc>
              <a:spcBef>
                <a:spcPts val="1000"/>
              </a:spcBef>
              <a:buNone/>
            </a:pPr>
            <a:r>
              <a:rPr lang="en-US" sz="1800" dirty="0">
                <a:solidFill>
                  <a:schemeClr val="tx1">
                    <a:lumMod val="50000"/>
                    <a:lumOff val="50000"/>
                  </a:schemeClr>
                </a:solidFill>
              </a:rPr>
              <a:t>● Test brake failure responses </a:t>
            </a:r>
          </a:p>
          <a:p>
            <a:pPr marL="0" indent="0">
              <a:lnSpc>
                <a:spcPct val="115000"/>
              </a:lnSpc>
              <a:spcBef>
                <a:spcPts val="1000"/>
              </a:spcBef>
              <a:buNone/>
            </a:pPr>
            <a:r>
              <a:rPr lang="en-US" sz="1800" dirty="0">
                <a:solidFill>
                  <a:schemeClr val="tx1">
                    <a:lumMod val="50000"/>
                    <a:lumOff val="50000"/>
                  </a:schemeClr>
                </a:solidFill>
              </a:rPr>
              <a:t>● Master trailer sway control </a:t>
            </a:r>
          </a:p>
          <a:p>
            <a:pPr marL="0" indent="0">
              <a:lnSpc>
                <a:spcPct val="115000"/>
              </a:lnSpc>
              <a:spcBef>
                <a:spcPts val="1000"/>
              </a:spcBef>
              <a:buNone/>
            </a:pPr>
            <a:endParaRPr lang="en-US" sz="1800" dirty="0">
              <a:solidFill>
                <a:schemeClr val="tx1">
                  <a:lumMod val="50000"/>
                  <a:lumOff val="50000"/>
                </a:schemeClr>
              </a:solidFill>
            </a:endParaRPr>
          </a:p>
          <a:p>
            <a:pPr marL="0" indent="0">
              <a:lnSpc>
                <a:spcPct val="115000"/>
              </a:lnSpc>
              <a:spcBef>
                <a:spcPts val="1000"/>
              </a:spcBef>
              <a:buNone/>
            </a:pPr>
            <a:r>
              <a:rPr lang="en-US" sz="1800" dirty="0">
                <a:solidFill>
                  <a:schemeClr val="tx1">
                    <a:lumMod val="50000"/>
                    <a:lumOff val="50000"/>
                  </a:schemeClr>
                </a:solidFill>
              </a:rPr>
              <a:t>Remember: In an emergency, stay calm, act early, and prioritize safety over speed. </a:t>
            </a:r>
          </a:p>
          <a:p>
            <a:pPr marL="0" indent="0">
              <a:lnSpc>
                <a:spcPct val="115000"/>
              </a:lnSpc>
              <a:spcBef>
                <a:spcPts val="1000"/>
              </a:spcBef>
              <a:buNone/>
            </a:pPr>
            <a:r>
              <a:rPr lang="en-US" sz="1800" dirty="0">
                <a:solidFill>
                  <a:schemeClr val="tx1">
                    <a:lumMod val="50000"/>
                    <a:lumOff val="50000"/>
                  </a:schemeClr>
                </a:solidFill>
              </a:rPr>
              <a:t>🚛 Now you’re prepared for the worst—drive safe out there! </a:t>
            </a:r>
          </a:p>
          <a:p>
            <a:pPr marL="0" indent="0">
              <a:lnSpc>
                <a:spcPct val="115000"/>
              </a:lnSpc>
              <a:spcBef>
                <a:spcPts val="1000"/>
              </a:spcBef>
              <a:buNone/>
            </a:pPr>
            <a:r>
              <a:rPr lang="en-US" sz="1800" dirty="0">
                <a:solidFill>
                  <a:schemeClr val="tx1">
                    <a:lumMod val="50000"/>
                    <a:lumOff val="50000"/>
                  </a:schemeClr>
                </a:solidFill>
              </a:rPr>
              <a:t>(Bonus: Ask experienced drivers about their wildest roadside fixes—duct tape and bungee cords work miracles!) 🛠😄 </a:t>
            </a:r>
            <a:endPar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4" name="Picture 3" descr="dUZpsdH7UwVcKoIkGDyeRHuGnRi7W3nPrnIoweAk.png">
            <a:extLst>
              <a:ext uri="{FF2B5EF4-FFF2-40B4-BE49-F238E27FC236}">
                <a16:creationId xmlns:a16="http://schemas.microsoft.com/office/drawing/2014/main" id="{B5F743BF-A36E-0CE2-9318-98A38FBB14B2}"/>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277157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99D21-8D30-C547-9255-0EBF6581E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ED0BA-1F15-FF4C-CCEB-5917DEDA43C3}"/>
              </a:ext>
            </a:extLst>
          </p:cNvPr>
          <p:cNvSpPr>
            <a:spLocks noGrp="1"/>
          </p:cNvSpPr>
          <p:nvPr>
            <p:ph type="title"/>
          </p:nvPr>
        </p:nvSpPr>
        <p:spPr/>
        <p:txBody>
          <a:bodyPr/>
          <a:lstStyle/>
          <a:p>
            <a:pPr algn="l"/>
            <a:endParaRPr dirty="0"/>
          </a:p>
        </p:txBody>
      </p:sp>
      <p:sp>
        <p:nvSpPr>
          <p:cNvPr id="3" name="Content Placeholder 2">
            <a:extLst>
              <a:ext uri="{FF2B5EF4-FFF2-40B4-BE49-F238E27FC236}">
                <a16:creationId xmlns:a16="http://schemas.microsoft.com/office/drawing/2014/main" id="{DC3FD7D4-7F4A-1FFC-9B16-E600BFBAFDAA}"/>
              </a:ext>
            </a:extLst>
          </p:cNvPr>
          <p:cNvSpPr>
            <a:spLocks noGrp="1"/>
          </p:cNvSpPr>
          <p:nvPr>
            <p:ph idx="1"/>
          </p:nvPr>
        </p:nvSpPr>
        <p:spPr/>
        <p:txBody>
          <a:bodyPr>
            <a:normAutofit/>
          </a:bodyPr>
          <a:lstStyle/>
          <a:p>
            <a:pPr marL="0" indent="0">
              <a:lnSpc>
                <a:spcPct val="115000"/>
              </a:lnSpc>
              <a:spcBef>
                <a:spcPts val="1000"/>
              </a:spcBef>
              <a:buNone/>
            </a:pPr>
            <a:endPar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4" name="Picture 3" descr="dUZpsdH7UwVcKoIkGDyeRHuGnRi7W3nPrnIoweAk.png">
            <a:extLst>
              <a:ext uri="{FF2B5EF4-FFF2-40B4-BE49-F238E27FC236}">
                <a16:creationId xmlns:a16="http://schemas.microsoft.com/office/drawing/2014/main" id="{86C9E7B0-50B6-C9AB-79E2-3B295AC65A78}"/>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86016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09455-D2AA-84D5-EF10-BFD63296E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5C19C8-90F2-D90C-4DC6-C9D9CD95D30D}"/>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6EB057E5-E904-A81E-1E77-15722CFE37F2}"/>
              </a:ext>
            </a:extLst>
          </p:cNvPr>
          <p:cNvSpPr>
            <a:spLocks noGrp="1"/>
          </p:cNvSpPr>
          <p:nvPr>
            <p:ph idx="1"/>
          </p:nvPr>
        </p:nvSpPr>
        <p:spPr/>
        <p:txBody>
          <a:bodyPr>
            <a:noAutofit/>
          </a:bodyPr>
          <a:lstStyle/>
          <a:p>
            <a:pPr marL="0" marR="0">
              <a:lnSpc>
                <a:spcPct val="115000"/>
              </a:lnSpc>
              <a:buNone/>
            </a:pPr>
            <a:r>
              <a:rPr lang="en-US" sz="1600" dirty="0">
                <a:solidFill>
                  <a:schemeClr val="tx1">
                    <a:lumMod val="50000"/>
                    <a:lumOff val="50000"/>
                  </a:schemeClr>
                </a:solidFill>
                <a:effectLst/>
                <a:ea typeface="Arial" panose="020B0604020202020204" pitchFamily="34" charset="0"/>
              </a:rPr>
              <a:t>Which country commonly uses double trailers?</a:t>
            </a:r>
          </a:p>
          <a:p>
            <a:pPr marL="0" marR="0">
              <a:lnSpc>
                <a:spcPct val="115000"/>
              </a:lnSpc>
              <a:buNone/>
            </a:pPr>
            <a:r>
              <a:rPr lang="en-US" sz="1600" dirty="0">
                <a:solidFill>
                  <a:schemeClr val="tx1">
                    <a:lumMod val="50000"/>
                    <a:lumOff val="50000"/>
                  </a:schemeClr>
                </a:solidFill>
                <a:effectLst/>
                <a:ea typeface="Arial" panose="020B0604020202020204" pitchFamily="34" charset="0"/>
              </a:rPr>
              <a:t>a) Japan</a:t>
            </a:r>
          </a:p>
          <a:p>
            <a:pPr marL="0" marR="0">
              <a:lnSpc>
                <a:spcPct val="115000"/>
              </a:lnSpc>
              <a:buNone/>
            </a:pPr>
            <a:r>
              <a:rPr lang="en-US" sz="1600" dirty="0">
                <a:solidFill>
                  <a:schemeClr val="tx1">
                    <a:lumMod val="50000"/>
                    <a:lumOff val="50000"/>
                  </a:schemeClr>
                </a:solidFill>
                <a:effectLst/>
                <a:ea typeface="Arial" panose="020B0604020202020204" pitchFamily="34" charset="0"/>
              </a:rPr>
              <a:t>b) USA</a:t>
            </a:r>
          </a:p>
          <a:p>
            <a:pPr marL="0" marR="0">
              <a:lnSpc>
                <a:spcPct val="115000"/>
              </a:lnSpc>
              <a:buNone/>
            </a:pPr>
            <a:r>
              <a:rPr lang="en-US" sz="1600" dirty="0">
                <a:solidFill>
                  <a:schemeClr val="tx1">
                    <a:lumMod val="50000"/>
                    <a:lumOff val="50000"/>
                  </a:schemeClr>
                </a:solidFill>
                <a:effectLst/>
                <a:ea typeface="Arial" panose="020B0604020202020204" pitchFamily="34" charset="0"/>
              </a:rPr>
              <a:t>c) Germany</a:t>
            </a:r>
          </a:p>
          <a:p>
            <a:pPr marL="0" marR="0">
              <a:lnSpc>
                <a:spcPct val="115000"/>
              </a:lnSpc>
              <a:buNone/>
            </a:pPr>
            <a:endParaRPr lang="en-US" sz="1600" dirty="0">
              <a:solidFill>
                <a:schemeClr val="tx1">
                  <a:lumMod val="50000"/>
                  <a:lumOff val="50000"/>
                </a:schemeClr>
              </a:solidFill>
              <a:effectLst/>
              <a:ea typeface="Arial" panose="020B0604020202020204" pitchFamily="34" charset="0"/>
            </a:endParaRPr>
          </a:p>
          <a:p>
            <a:pPr marL="0" marR="0">
              <a:lnSpc>
                <a:spcPct val="115000"/>
              </a:lnSpc>
              <a:buNone/>
            </a:pPr>
            <a:r>
              <a:rPr lang="en-US" sz="1600" dirty="0">
                <a:solidFill>
                  <a:schemeClr val="tx1">
                    <a:lumMod val="50000"/>
                    <a:lumOff val="50000"/>
                  </a:schemeClr>
                </a:solidFill>
                <a:effectLst/>
                <a:ea typeface="Arial" panose="020B0604020202020204" pitchFamily="34" charset="0"/>
              </a:rPr>
              <a:t>How long is each trailer in a standard "pup" double setup?</a:t>
            </a:r>
          </a:p>
          <a:p>
            <a:pPr marL="0" marR="0">
              <a:lnSpc>
                <a:spcPct val="115000"/>
              </a:lnSpc>
              <a:buNone/>
            </a:pPr>
            <a:r>
              <a:rPr lang="en-US" sz="1600" dirty="0">
                <a:solidFill>
                  <a:schemeClr val="tx1">
                    <a:lumMod val="50000"/>
                    <a:lumOff val="50000"/>
                  </a:schemeClr>
                </a:solidFill>
                <a:effectLst/>
                <a:ea typeface="Arial" panose="020B0604020202020204" pitchFamily="34" charset="0"/>
              </a:rPr>
              <a:t>a) 53 feet</a:t>
            </a:r>
          </a:p>
          <a:p>
            <a:pPr marL="0" marR="0">
              <a:lnSpc>
                <a:spcPct val="115000"/>
              </a:lnSpc>
              <a:buNone/>
            </a:pPr>
            <a:r>
              <a:rPr lang="en-US" sz="1600" dirty="0">
                <a:solidFill>
                  <a:schemeClr val="tx1">
                    <a:lumMod val="50000"/>
                    <a:lumOff val="50000"/>
                  </a:schemeClr>
                </a:solidFill>
                <a:effectLst/>
                <a:ea typeface="Arial" panose="020B0604020202020204" pitchFamily="34" charset="0"/>
              </a:rPr>
              <a:t>b) 28 feet</a:t>
            </a:r>
          </a:p>
          <a:p>
            <a:pPr marL="0" marR="0">
              <a:lnSpc>
                <a:spcPct val="115000"/>
              </a:lnSpc>
              <a:buNone/>
            </a:pPr>
            <a:r>
              <a:rPr lang="en-US" sz="1600" dirty="0">
                <a:solidFill>
                  <a:schemeClr val="tx1">
                    <a:lumMod val="50000"/>
                    <a:lumOff val="50000"/>
                  </a:schemeClr>
                </a:solidFill>
                <a:effectLst/>
                <a:ea typeface="Arial" panose="020B0604020202020204" pitchFamily="34" charset="0"/>
              </a:rPr>
              <a:t>c) 40 feet</a:t>
            </a:r>
            <a:endParaRPr lang="en-US" sz="1600" dirty="0">
              <a:solidFill>
                <a:schemeClr val="tx1">
                  <a:lumMod val="50000"/>
                  <a:lumOff val="50000"/>
                </a:schemeClr>
              </a:solidFill>
              <a:ea typeface="Arial" panose="020B0604020202020204" pitchFamily="34" charset="0"/>
            </a:endParaRPr>
          </a:p>
          <a:p>
            <a:pPr marL="0" marR="0">
              <a:lnSpc>
                <a:spcPct val="115000"/>
              </a:lnSpc>
              <a:buNone/>
            </a:pPr>
            <a:endParaRPr lang="en-US" sz="16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3A18880D-F8CA-9C92-B685-3C55E9D58AD9}"/>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93192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57DBA-0EDE-4D76-5C5A-5509F2D735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9DCAB-3BDA-B8BF-1E16-A3A5DABDDA24}"/>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7E276CAA-82A7-2AD8-61E3-4D8A8AFD503D}"/>
              </a:ext>
            </a:extLst>
          </p:cNvPr>
          <p:cNvSpPr>
            <a:spLocks noGrp="1"/>
          </p:cNvSpPr>
          <p:nvPr>
            <p:ph idx="1"/>
          </p:nvPr>
        </p:nvSpPr>
        <p:spPr/>
        <p:txBody>
          <a:bodyPr>
            <a:noAutofit/>
          </a:bodyPr>
          <a:lstStyle/>
          <a:p>
            <a:pPr marL="0" marR="0">
              <a:lnSpc>
                <a:spcPct val="115000"/>
              </a:lnSpc>
              <a:buNone/>
            </a:pPr>
            <a:r>
              <a:rPr lang="en-US" sz="1600" dirty="0">
                <a:solidFill>
                  <a:schemeClr val="tx1">
                    <a:lumMod val="50000"/>
                    <a:lumOff val="50000"/>
                  </a:schemeClr>
                </a:solidFill>
                <a:effectLst/>
                <a:ea typeface="Arial" panose="020B0604020202020204" pitchFamily="34" charset="0"/>
              </a:rPr>
              <a:t>Which type of double trailer has one long and one short trailer?</a:t>
            </a:r>
          </a:p>
          <a:p>
            <a:pPr marL="0" marR="0">
              <a:lnSpc>
                <a:spcPct val="115000"/>
              </a:lnSpc>
              <a:buNone/>
            </a:pPr>
            <a:r>
              <a:rPr lang="en-US" sz="1600" dirty="0">
                <a:solidFill>
                  <a:schemeClr val="tx1">
                    <a:lumMod val="50000"/>
                    <a:lumOff val="50000"/>
                  </a:schemeClr>
                </a:solidFill>
                <a:effectLst/>
                <a:ea typeface="Arial" panose="020B0604020202020204" pitchFamily="34" charset="0"/>
              </a:rPr>
              <a:t>a) Turnpike Double</a:t>
            </a:r>
          </a:p>
          <a:p>
            <a:pPr marL="0" marR="0">
              <a:lnSpc>
                <a:spcPct val="115000"/>
              </a:lnSpc>
              <a:buNone/>
            </a:pPr>
            <a:r>
              <a:rPr lang="en-US" sz="1600" dirty="0">
                <a:solidFill>
                  <a:schemeClr val="tx1">
                    <a:lumMod val="50000"/>
                    <a:lumOff val="50000"/>
                  </a:schemeClr>
                </a:solidFill>
                <a:effectLst/>
                <a:ea typeface="Arial" panose="020B0604020202020204" pitchFamily="34" charset="0"/>
              </a:rPr>
              <a:t>b) Rocky Mountain Double</a:t>
            </a:r>
          </a:p>
          <a:p>
            <a:pPr marL="0" marR="0">
              <a:lnSpc>
                <a:spcPct val="115000"/>
              </a:lnSpc>
              <a:buNone/>
            </a:pPr>
            <a:r>
              <a:rPr lang="en-US" sz="1600" dirty="0">
                <a:solidFill>
                  <a:schemeClr val="tx1">
                    <a:lumMod val="50000"/>
                    <a:lumOff val="50000"/>
                  </a:schemeClr>
                </a:solidFill>
                <a:effectLst/>
                <a:ea typeface="Arial" panose="020B0604020202020204" pitchFamily="34" charset="0"/>
              </a:rPr>
              <a:t>c) Pup Trailer</a:t>
            </a:r>
          </a:p>
          <a:p>
            <a:pPr marL="0" marR="0">
              <a:lnSpc>
                <a:spcPct val="115000"/>
              </a:lnSpc>
              <a:buNone/>
            </a:pPr>
            <a:r>
              <a:rPr lang="en-US" sz="1600" dirty="0">
                <a:solidFill>
                  <a:schemeClr val="tx1">
                    <a:lumMod val="50000"/>
                    <a:lumOff val="50000"/>
                  </a:schemeClr>
                </a:solidFill>
                <a:effectLst/>
                <a:ea typeface="Arial" panose="020B0604020202020204" pitchFamily="34" charset="0"/>
              </a:rPr>
              <a:t> </a:t>
            </a:r>
          </a:p>
          <a:p>
            <a:pPr marL="0" marR="0" lvl="0" indent="0">
              <a:lnSpc>
                <a:spcPct val="115000"/>
              </a:lnSpc>
              <a:buNone/>
              <a:tabLst>
                <a:tab pos="228600" algn="l"/>
              </a:tabLst>
            </a:pPr>
            <a:r>
              <a:rPr lang="en-US" sz="1600" dirty="0">
                <a:solidFill>
                  <a:schemeClr val="tx1">
                    <a:lumMod val="50000"/>
                    <a:lumOff val="50000"/>
                  </a:schemeClr>
                </a:solidFill>
              </a:rPr>
              <a:t>What should you always do before driving a double trailer? </a:t>
            </a:r>
          </a:p>
          <a:p>
            <a:pPr marR="0" lvl="0">
              <a:lnSpc>
                <a:spcPct val="115000"/>
              </a:lnSpc>
              <a:buFont typeface="+mj-lt"/>
              <a:buAutoNum type="alphaLcParenR"/>
              <a:tabLst>
                <a:tab pos="228600" algn="l"/>
              </a:tabLst>
            </a:pPr>
            <a:r>
              <a:rPr lang="en-US" sz="1600" dirty="0">
                <a:solidFill>
                  <a:schemeClr val="tx1">
                    <a:lumMod val="50000"/>
                    <a:lumOff val="50000"/>
                  </a:schemeClr>
                </a:solidFill>
              </a:rPr>
              <a:t>Check equipment </a:t>
            </a:r>
          </a:p>
          <a:p>
            <a:pPr marR="0" lvl="0">
              <a:lnSpc>
                <a:spcPct val="115000"/>
              </a:lnSpc>
              <a:buFont typeface="+mj-lt"/>
              <a:buAutoNum type="alphaLcParenR"/>
              <a:tabLst>
                <a:tab pos="228600" algn="l"/>
              </a:tabLst>
            </a:pPr>
            <a:r>
              <a:rPr lang="en-US" sz="1600" dirty="0">
                <a:solidFill>
                  <a:schemeClr val="tx1">
                    <a:lumMod val="50000"/>
                    <a:lumOff val="50000"/>
                  </a:schemeClr>
                </a:solidFill>
              </a:rPr>
              <a:t>Rev the engine </a:t>
            </a:r>
          </a:p>
          <a:p>
            <a:pPr marR="0" lvl="0">
              <a:lnSpc>
                <a:spcPct val="115000"/>
              </a:lnSpc>
              <a:buFont typeface="+mj-lt"/>
              <a:buAutoNum type="alphaLcParenR"/>
              <a:tabLst>
                <a:tab pos="228600" algn="l"/>
              </a:tabLst>
            </a:pPr>
            <a:r>
              <a:rPr lang="en-US" sz="1600" dirty="0">
                <a:solidFill>
                  <a:schemeClr val="tx1">
                    <a:lumMod val="50000"/>
                    <a:lumOff val="50000"/>
                  </a:schemeClr>
                </a:solidFill>
              </a:rPr>
              <a:t>Honk the horn </a:t>
            </a:r>
          </a:p>
          <a:p>
            <a:pPr marR="0" lvl="0">
              <a:lnSpc>
                <a:spcPct val="115000"/>
              </a:lnSpc>
              <a:buFont typeface="+mj-lt"/>
              <a:buAutoNum type="alphaLcParenR"/>
              <a:tabLst>
                <a:tab pos="228600" algn="l"/>
              </a:tabLst>
            </a:pPr>
            <a:r>
              <a:rPr lang="en-US" sz="1600" dirty="0">
                <a:solidFill>
                  <a:schemeClr val="tx1">
                    <a:lumMod val="50000"/>
                    <a:lumOff val="50000"/>
                  </a:schemeClr>
                </a:solidFill>
              </a:rPr>
              <a:t>Change the oil</a:t>
            </a:r>
          </a:p>
          <a:p>
            <a:pPr marL="0" marR="0">
              <a:lnSpc>
                <a:spcPct val="115000"/>
              </a:lnSpc>
              <a:buNone/>
            </a:pPr>
            <a:endParaRPr lang="en-US" sz="1600" dirty="0">
              <a:solidFill>
                <a:schemeClr val="tx1">
                  <a:lumMod val="50000"/>
                  <a:lumOff val="50000"/>
                </a:schemeClr>
              </a:solidFill>
              <a:effectLst/>
              <a:ea typeface="Arial" panose="020B0604020202020204" pitchFamily="34" charset="0"/>
            </a:endParaRPr>
          </a:p>
          <a:p>
            <a:pPr marL="0" marR="0">
              <a:lnSpc>
                <a:spcPct val="115000"/>
              </a:lnSpc>
              <a:buNone/>
            </a:pPr>
            <a:r>
              <a:rPr lang="en-US" sz="1600" dirty="0">
                <a:effectLst/>
                <a:latin typeface="Arial" panose="020B0604020202020204" pitchFamily="34" charset="0"/>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4A0E9AFF-1475-8E49-A98D-0CDEA652E99C}"/>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78921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3271E-8231-E3F0-5A85-1C00E32F0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E61F8-7565-A200-B7D6-C64FF94BD8C7}"/>
              </a:ext>
            </a:extLst>
          </p:cNvPr>
          <p:cNvSpPr>
            <a:spLocks noGrp="1"/>
          </p:cNvSpPr>
          <p:nvPr>
            <p:ph type="title"/>
          </p:nvPr>
        </p:nvSpPr>
        <p:spPr/>
        <p:txBody>
          <a:bodyPr>
            <a:normAutofit/>
          </a:bodyPr>
          <a:lstStyle/>
          <a:p>
            <a:r>
              <a:rPr lang="en-US" sz="3600" dirty="0"/>
              <a:t>Quiz</a:t>
            </a:r>
            <a:endParaRPr sz="3600" dirty="0"/>
          </a:p>
        </p:txBody>
      </p:sp>
      <p:sp>
        <p:nvSpPr>
          <p:cNvPr id="3" name="Content Placeholder 2">
            <a:extLst>
              <a:ext uri="{FF2B5EF4-FFF2-40B4-BE49-F238E27FC236}">
                <a16:creationId xmlns:a16="http://schemas.microsoft.com/office/drawing/2014/main" id="{C215095F-5A9C-B5BA-558F-C1896DB86946}"/>
              </a:ext>
            </a:extLst>
          </p:cNvPr>
          <p:cNvSpPr>
            <a:spLocks noGrp="1"/>
          </p:cNvSpPr>
          <p:nvPr>
            <p:ph idx="1"/>
          </p:nvPr>
        </p:nvSpPr>
        <p:spPr/>
        <p:txBody>
          <a:bodyPr>
            <a:normAutofit/>
          </a:bodyPr>
          <a:lstStyle/>
          <a:p>
            <a:pPr marL="0" marR="0">
              <a:lnSpc>
                <a:spcPct val="115000"/>
              </a:lnSpc>
              <a:buNone/>
            </a:pPr>
            <a:r>
              <a:rPr lang="en-US" sz="1600" dirty="0">
                <a:solidFill>
                  <a:schemeClr val="tx1">
                    <a:lumMod val="50000"/>
                    <a:lumOff val="50000"/>
                  </a:schemeClr>
                </a:solidFill>
                <a:effectLst/>
                <a:ea typeface="Arial" panose="020B0604020202020204" pitchFamily="34" charset="0"/>
              </a:rPr>
              <a:t>True or False: The second trailer is attached directly to the truck.</a:t>
            </a:r>
          </a:p>
          <a:p>
            <a:pPr marL="0" marR="0">
              <a:lnSpc>
                <a:spcPct val="115000"/>
              </a:lnSpc>
              <a:buNone/>
            </a:pPr>
            <a:r>
              <a:rPr lang="en-US" sz="1600" dirty="0">
                <a:solidFill>
                  <a:schemeClr val="tx1">
                    <a:lumMod val="50000"/>
                    <a:lumOff val="50000"/>
                  </a:schemeClr>
                </a:solidFill>
                <a:effectLst/>
                <a:ea typeface="Arial" panose="020B0604020202020204" pitchFamily="34" charset="0"/>
              </a:rPr>
              <a:t>a) True</a:t>
            </a:r>
          </a:p>
          <a:p>
            <a:pPr marL="0" marR="0">
              <a:lnSpc>
                <a:spcPct val="115000"/>
              </a:lnSpc>
              <a:buNone/>
            </a:pPr>
            <a:r>
              <a:rPr lang="en-US" sz="1600" dirty="0">
                <a:solidFill>
                  <a:schemeClr val="tx1">
                    <a:lumMod val="50000"/>
                    <a:lumOff val="50000"/>
                  </a:schemeClr>
                </a:solidFill>
                <a:effectLst/>
                <a:ea typeface="Arial" panose="020B0604020202020204" pitchFamily="34" charset="0"/>
              </a:rPr>
              <a:t>b) False</a:t>
            </a:r>
          </a:p>
          <a:p>
            <a:pPr marL="0" marR="0">
              <a:lnSpc>
                <a:spcPct val="115000"/>
              </a:lnSpc>
              <a:buNone/>
            </a:pPr>
            <a:endParaRPr lang="en-US" sz="1600" dirty="0">
              <a:solidFill>
                <a:schemeClr val="tx1">
                  <a:lumMod val="50000"/>
                  <a:lumOff val="50000"/>
                </a:schemeClr>
              </a:solidFill>
              <a:effectLst/>
              <a:ea typeface="Arial" panose="020B0604020202020204" pitchFamily="34" charset="0"/>
            </a:endParaRPr>
          </a:p>
          <a:p>
            <a:pPr marL="0" marR="0">
              <a:lnSpc>
                <a:spcPct val="115000"/>
              </a:lnSpc>
              <a:buNone/>
            </a:pPr>
            <a:r>
              <a:rPr lang="en-US" sz="1600" dirty="0">
                <a:solidFill>
                  <a:schemeClr val="tx1">
                    <a:lumMod val="50000"/>
                    <a:lumOff val="50000"/>
                  </a:schemeClr>
                </a:solidFill>
                <a:effectLst/>
                <a:ea typeface="Arial" panose="020B0604020202020204" pitchFamily="34" charset="0"/>
              </a:rPr>
              <a:t>True or False: Rocky Mountain Doubles are common in Florida.</a:t>
            </a:r>
          </a:p>
          <a:p>
            <a:pPr marL="0" marR="0">
              <a:lnSpc>
                <a:spcPct val="115000"/>
              </a:lnSpc>
              <a:buNone/>
            </a:pPr>
            <a:r>
              <a:rPr lang="en-US" sz="1600" dirty="0">
                <a:solidFill>
                  <a:schemeClr val="tx1">
                    <a:lumMod val="50000"/>
                    <a:lumOff val="50000"/>
                  </a:schemeClr>
                </a:solidFill>
                <a:effectLst/>
                <a:ea typeface="Arial" panose="020B0604020202020204" pitchFamily="34" charset="0"/>
              </a:rPr>
              <a:t>a) True</a:t>
            </a:r>
          </a:p>
          <a:p>
            <a:pPr marL="0" marR="0">
              <a:lnSpc>
                <a:spcPct val="115000"/>
              </a:lnSpc>
              <a:buNone/>
            </a:pPr>
            <a:r>
              <a:rPr lang="en-US" sz="1600" dirty="0">
                <a:solidFill>
                  <a:schemeClr val="tx1">
                    <a:lumMod val="50000"/>
                    <a:lumOff val="50000"/>
                  </a:schemeClr>
                </a:solidFill>
                <a:effectLst/>
                <a:ea typeface="Arial" panose="020B0604020202020204" pitchFamily="34" charset="0"/>
              </a:rPr>
              <a:t>b) False</a:t>
            </a:r>
          </a:p>
          <a:p>
            <a:pPr marL="0" marR="0">
              <a:lnSpc>
                <a:spcPct val="115000"/>
              </a:lnSpc>
              <a:buNone/>
            </a:pPr>
            <a:r>
              <a:rPr lang="en-US" sz="1600" dirty="0">
                <a:solidFill>
                  <a:schemeClr val="tx1">
                    <a:lumMod val="50000"/>
                    <a:lumOff val="50000"/>
                  </a:schemeClr>
                </a:solidFill>
                <a:effectLst/>
                <a:ea typeface="Arial" panose="020B0604020202020204" pitchFamily="34" charset="0"/>
              </a:rPr>
              <a:t> </a:t>
            </a:r>
          </a:p>
          <a:p>
            <a:pPr marL="0" marR="0">
              <a:lnSpc>
                <a:spcPct val="115000"/>
              </a:lnSpc>
              <a:buNone/>
            </a:pPr>
            <a:r>
              <a:rPr lang="en-US" sz="1600" dirty="0">
                <a:solidFill>
                  <a:schemeClr val="tx1">
                    <a:lumMod val="50000"/>
                    <a:lumOff val="50000"/>
                  </a:schemeClr>
                </a:solidFill>
                <a:effectLst/>
                <a:ea typeface="Arial" panose="020B0604020202020204" pitchFamily="34" charset="0"/>
              </a:rPr>
              <a:t>Which type allows the longest combined trailer length?</a:t>
            </a:r>
          </a:p>
          <a:p>
            <a:pPr marL="0" marR="0">
              <a:lnSpc>
                <a:spcPct val="115000"/>
              </a:lnSpc>
              <a:buNone/>
            </a:pPr>
            <a:r>
              <a:rPr lang="en-US" sz="1600" dirty="0">
                <a:solidFill>
                  <a:schemeClr val="tx1">
                    <a:lumMod val="50000"/>
                    <a:lumOff val="50000"/>
                  </a:schemeClr>
                </a:solidFill>
                <a:effectLst/>
                <a:ea typeface="Arial" panose="020B0604020202020204" pitchFamily="34" charset="0"/>
              </a:rPr>
              <a:t>a) Pup Trailers</a:t>
            </a:r>
          </a:p>
          <a:p>
            <a:pPr marL="0" marR="0">
              <a:lnSpc>
                <a:spcPct val="115000"/>
              </a:lnSpc>
              <a:buNone/>
            </a:pPr>
            <a:r>
              <a:rPr lang="en-US" sz="1600" dirty="0">
                <a:solidFill>
                  <a:schemeClr val="tx1">
                    <a:lumMod val="50000"/>
                    <a:lumOff val="50000"/>
                  </a:schemeClr>
                </a:solidFill>
                <a:effectLst/>
                <a:ea typeface="Arial" panose="020B0604020202020204" pitchFamily="34" charset="0"/>
              </a:rPr>
              <a:t>b) Turnpike Doubles</a:t>
            </a:r>
          </a:p>
          <a:p>
            <a:pPr marL="0" marR="0">
              <a:lnSpc>
                <a:spcPct val="115000"/>
              </a:lnSpc>
              <a:buNone/>
            </a:pPr>
            <a:r>
              <a:rPr lang="en-US" sz="1600" dirty="0">
                <a:solidFill>
                  <a:schemeClr val="tx1">
                    <a:lumMod val="50000"/>
                    <a:lumOff val="50000"/>
                  </a:schemeClr>
                </a:solidFill>
                <a:effectLst/>
                <a:ea typeface="Arial" panose="020B0604020202020204" pitchFamily="34" charset="0"/>
              </a:rPr>
              <a:t>c) Rocky Mountain Doubles</a:t>
            </a:r>
          </a:p>
          <a:p>
            <a:pPr marL="0" marR="0">
              <a:lnSpc>
                <a:spcPct val="115000"/>
              </a:lnSpc>
              <a:buNone/>
            </a:pPr>
            <a:r>
              <a:rPr lang="en-US" sz="1800" dirty="0">
                <a:solidFill>
                  <a:schemeClr val="tx1">
                    <a:lumMod val="50000"/>
                    <a:lumOff val="50000"/>
                  </a:schemeClr>
                </a:solidFill>
                <a:effectLst/>
                <a:ea typeface="Arial" panose="020B0604020202020204" pitchFamily="34" charset="0"/>
              </a:rPr>
              <a:t> </a:t>
            </a:r>
          </a:p>
        </p:txBody>
      </p:sp>
      <p:pic>
        <p:nvPicPr>
          <p:cNvPr id="4" name="Picture 3" descr="dUZpsdH7UwVcKoIkGDyeRHuGnRi7W3nPrnIoweAk.png">
            <a:extLst>
              <a:ext uri="{FF2B5EF4-FFF2-40B4-BE49-F238E27FC236}">
                <a16:creationId xmlns:a16="http://schemas.microsoft.com/office/drawing/2014/main" id="{BDE1F183-F909-7B32-B632-A17EF5FE27BF}"/>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1911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TotalTime>
  <Words>5343</Words>
  <Application>Microsoft Office PowerPoint</Application>
  <PresentationFormat>On-screen Show (4:3)</PresentationFormat>
  <Paragraphs>722</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 Unicode MS</vt:lpstr>
      <vt:lpstr>MS Mincho</vt:lpstr>
      <vt:lpstr>Arial</vt:lpstr>
      <vt:lpstr>Calibri</vt:lpstr>
      <vt:lpstr>Cambria</vt:lpstr>
      <vt:lpstr>Wingdings</vt:lpstr>
      <vt:lpstr>Office Theme</vt:lpstr>
      <vt:lpstr>Double Trailer Handout </vt:lpstr>
      <vt:lpstr>TABLE OF CONTENTS </vt:lpstr>
      <vt:lpstr>Introduction to Double Trailers </vt:lpstr>
      <vt:lpstr>Introduction to Double Trailers </vt:lpstr>
      <vt:lpstr>Quiz</vt:lpstr>
      <vt:lpstr>Quiz</vt:lpstr>
      <vt:lpstr>Quiz</vt:lpstr>
      <vt:lpstr>Quiz</vt:lpstr>
      <vt:lpstr>Quiz</vt:lpstr>
      <vt:lpstr>Key Safely Tips</vt:lpstr>
      <vt:lpstr>Laws and Regulations</vt:lpstr>
      <vt:lpstr>Laws and Regulations</vt:lpstr>
      <vt:lpstr>Laws and Regulations</vt:lpstr>
      <vt:lpstr>Laws and Regulations</vt:lpstr>
      <vt:lpstr>Double Trailers CDL Class </vt:lpstr>
      <vt:lpstr>Double Trailers CDL Class </vt:lpstr>
      <vt:lpstr>Where Can You Drive Doubles? </vt:lpstr>
      <vt:lpstr>Common Mistakes to Avoid</vt:lpstr>
      <vt:lpstr>Pros and Cons of Double Trailers</vt:lpstr>
      <vt:lpstr>Quiz </vt:lpstr>
      <vt:lpstr>Quiz</vt:lpstr>
      <vt:lpstr>Quiz</vt:lpstr>
      <vt:lpstr>Quiz</vt:lpstr>
      <vt:lpstr>Quiz</vt:lpstr>
      <vt:lpstr>Quiz</vt:lpstr>
      <vt:lpstr>Quiz</vt:lpstr>
      <vt:lpstr>Quiz</vt:lpstr>
      <vt:lpstr>Pre-Trip Inspection Guide</vt:lpstr>
      <vt:lpstr>Pre-Trip Inspection Guide</vt:lpstr>
      <vt:lpstr>Pre-Trip Inspection Guide</vt:lpstr>
      <vt:lpstr>Pre-Trip Inspection Guide</vt:lpstr>
      <vt:lpstr>Key Points </vt:lpstr>
      <vt:lpstr>Coupling and Uncoupling </vt:lpstr>
      <vt:lpstr>Coupling and Uncoupling </vt:lpstr>
      <vt:lpstr>COUPLING (Hooking Up)</vt:lpstr>
      <vt:lpstr>COUPLING (Hooking Up)</vt:lpstr>
      <vt:lpstr>UNCOUPLING (Dropping) </vt:lpstr>
      <vt:lpstr>UNCOUPLING (Dropping) </vt:lpstr>
      <vt:lpstr>UNCOUPLING (Dropping) </vt:lpstr>
      <vt:lpstr>Advanced Coupling/Uncoupling Techniques</vt:lpstr>
      <vt:lpstr>Quiz</vt:lpstr>
      <vt:lpstr>Driving Techniques for Double Trailers</vt:lpstr>
      <vt:lpstr>Driving Techniques for Double Trailers</vt:lpstr>
      <vt:lpstr>Driving Techniques for Double Trailers</vt:lpstr>
      <vt:lpstr>Driving Techniques for Double Trailers</vt:lpstr>
      <vt:lpstr>Quiz</vt:lpstr>
      <vt:lpstr>Troubleshooting &amp; Emergency Handling </vt:lpstr>
      <vt:lpstr>What to Do in an Emergency </vt:lpstr>
      <vt:lpstr>What to Do in an Emergency </vt:lpstr>
      <vt:lpstr>What to Do in an Emergency </vt:lpstr>
      <vt:lpstr>What to Do in an Emergency </vt:lpstr>
      <vt:lpstr>What to Do in an Emergency </vt:lpstr>
      <vt:lpstr>What to Do in an Emergency (Extreme Scenario Protocols )</vt:lpstr>
      <vt:lpstr>What to Do in an Emergency (Extreme Scenario Protocols )</vt:lpstr>
      <vt:lpstr>What to Do in an Emergency (Extreme Scenario Protocols )</vt:lpstr>
      <vt:lpstr>What to Do in an Emergency (Troubleshooting Common issues)</vt:lpstr>
      <vt:lpstr>What to Do in an Emergency (Air System Fault Diagnosis)</vt:lpstr>
      <vt:lpstr>What to Do in an Emergency (Electrical Ghost Problems) </vt:lpstr>
      <vt:lpstr>What to Do in an Emergency </vt:lpstr>
      <vt:lpstr>What to Do in an Emergency </vt:lpstr>
      <vt:lpstr>What to Do in an Emergency </vt:lpstr>
      <vt:lpstr>Quiz</vt:lpstr>
      <vt:lpstr>Quiz</vt:lpstr>
      <vt:lpstr>Key Points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Tolulope Fashola</cp:lastModifiedBy>
  <cp:revision>48</cp:revision>
  <dcterms:created xsi:type="dcterms:W3CDTF">2013-01-27T09:14:16Z</dcterms:created>
  <dcterms:modified xsi:type="dcterms:W3CDTF">2025-04-29T20:48:31Z</dcterms:modified>
  <cp:category/>
</cp:coreProperties>
</file>