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6" r:id="rId3"/>
    <p:sldId id="257" r:id="rId4"/>
    <p:sldId id="307" r:id="rId5"/>
    <p:sldId id="259" r:id="rId6"/>
    <p:sldId id="260" r:id="rId7"/>
    <p:sldId id="261" r:id="rId8"/>
    <p:sldId id="317" r:id="rId9"/>
    <p:sldId id="262" r:id="rId10"/>
    <p:sldId id="308" r:id="rId11"/>
    <p:sldId id="263" r:id="rId12"/>
    <p:sldId id="318" r:id="rId13"/>
    <p:sldId id="264" r:id="rId14"/>
    <p:sldId id="311" r:id="rId15"/>
    <p:sldId id="265" r:id="rId16"/>
    <p:sldId id="319" r:id="rId17"/>
    <p:sldId id="267" r:id="rId18"/>
    <p:sldId id="266" r:id="rId19"/>
    <p:sldId id="268" r:id="rId20"/>
    <p:sldId id="320" r:id="rId21"/>
    <p:sldId id="269" r:id="rId22"/>
    <p:sldId id="270" r:id="rId23"/>
    <p:sldId id="271" r:id="rId24"/>
    <p:sldId id="323" r:id="rId25"/>
    <p:sldId id="272" r:id="rId26"/>
    <p:sldId id="322" r:id="rId27"/>
    <p:sldId id="273" r:id="rId28"/>
    <p:sldId id="324" r:id="rId29"/>
    <p:sldId id="275" r:id="rId30"/>
    <p:sldId id="274" r:id="rId31"/>
    <p:sldId id="276" r:id="rId32"/>
    <p:sldId id="325" r:id="rId33"/>
    <p:sldId id="315" r:id="rId34"/>
    <p:sldId id="277" r:id="rId35"/>
    <p:sldId id="278" r:id="rId36"/>
    <p:sldId id="326" r:id="rId37"/>
    <p:sldId id="280" r:id="rId38"/>
    <p:sldId id="279"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1566" y="78"/>
      </p:cViewPr>
      <p:guideLst>
        <p:guide orient="horz" pos="220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6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548" y="1274163"/>
            <a:ext cx="7764904" cy="2138779"/>
          </a:xfrm>
        </p:spPr>
        <p:txBody>
          <a:bodyPr>
            <a:normAutofit/>
          </a:bodyPr>
          <a:lstStyle/>
          <a:p>
            <a:pPr marL="0" indent="0" algn="ctr">
              <a:buNone/>
            </a:pPr>
            <a:r>
              <a:rPr lang="en-US" sz="3600" dirty="0">
                <a:effectLst/>
                <a:latin typeface="Arial" panose="020B0604020202020204" pitchFamily="34" charset="0"/>
                <a:ea typeface="MS Mincho" panose="02020609040205080304" pitchFamily="49" charset="-128"/>
                <a:cs typeface="Times New Roman" panose="02020603050405020304" pitchFamily="18" charset="0"/>
              </a:rPr>
              <a:t>School Bus Endorsement</a:t>
            </a:r>
            <a:br>
              <a:rPr lang="en-US" sz="3600" dirty="0">
                <a:effectLst/>
                <a:latin typeface="Arial" panose="020B0604020202020204" pitchFamily="34" charset="0"/>
                <a:ea typeface="MS Mincho" panose="02020609040205080304" pitchFamily="49" charset="-128"/>
                <a:cs typeface="Times New Roman" panose="02020603050405020304" pitchFamily="18" charset="0"/>
              </a:rPr>
            </a:br>
            <a:r>
              <a:rPr lang="en-US" sz="3600" dirty="0">
                <a:effectLst/>
                <a:latin typeface="Arial" panose="020B0604020202020204" pitchFamily="34" charset="0"/>
                <a:ea typeface="MS Mincho" panose="02020609040205080304" pitchFamily="49" charset="-128"/>
                <a:cs typeface="Times New Roman" panose="02020603050405020304" pitchFamily="18" charset="0"/>
              </a:rPr>
              <a:t> Curriculum</a:t>
            </a:r>
            <a:br>
              <a:rPr lang="en-US" sz="4400" dirty="0"/>
            </a:br>
            <a:endParaRPr dirty="0"/>
          </a:p>
        </p:txBody>
      </p:sp>
      <p:sp>
        <p:nvSpPr>
          <p:cNvPr id="3" name="Content Placeholder 2"/>
          <p:cNvSpPr>
            <a:spLocks noGrp="1"/>
          </p:cNvSpPr>
          <p:nvPr>
            <p:ph idx="1"/>
          </p:nvPr>
        </p:nvSpPr>
        <p:spPr>
          <a:xfrm>
            <a:off x="689548" y="3987384"/>
            <a:ext cx="7997252" cy="2138779"/>
          </a:xfrm>
        </p:spPr>
        <p:txBody>
          <a:bodyPr>
            <a:normAutofit/>
          </a:bodyPr>
          <a:lstStyle/>
          <a:p>
            <a:pPr marL="0" indent="0" algn="ctr">
              <a:buNone/>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A concise guide to key concepts, procedures, and checklists for CDL Schoo</a:t>
            </a:r>
            <a:r>
              <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rPr>
              <a:t>l Bus</a:t>
            </a: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 Endorsement trainees.</a:t>
            </a:r>
          </a:p>
          <a:p>
            <a:pPr marL="0" indent="0" algn="ctr">
              <a:buNone/>
            </a:pPr>
            <a:endParaRPr sz="3600"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4180A-F835-A6CB-B477-512CAED88A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FD1DAB-6058-6B89-225F-8CCAA70DC61F}"/>
              </a:ext>
            </a:extLst>
          </p:cNvPr>
          <p:cNvSpPr>
            <a:spLocks noGrp="1"/>
          </p:cNvSpPr>
          <p:nvPr>
            <p:ph type="title"/>
          </p:nvPr>
        </p:nvSpPr>
        <p:spPr>
          <a:xfrm>
            <a:off x="457200" y="479684"/>
            <a:ext cx="8229600" cy="937953"/>
          </a:xfrm>
        </p:spPr>
        <p:txBody>
          <a:bodyPr>
            <a:noAutofit/>
          </a:bodyPr>
          <a:lstStyle/>
          <a:p>
            <a:pPr algn="l"/>
            <a:r>
              <a:rPr lang="en-US" sz="3600" dirty="0">
                <a:latin typeface="Calibri" panose="020F0502020204030204" pitchFamily="34" charset="0"/>
                <a:ea typeface="MS Gothic" panose="020B0609070205080204" pitchFamily="49" charset="-128"/>
                <a:cs typeface="Times New Roman" panose="02020603050405020304" pitchFamily="18" charset="0"/>
              </a:rPr>
              <a:t>Key Points</a:t>
            </a:r>
            <a:endParaRPr sz="3600" dirty="0"/>
          </a:p>
        </p:txBody>
      </p:sp>
      <p:sp>
        <p:nvSpPr>
          <p:cNvPr id="3" name="Content Placeholder 2">
            <a:extLst>
              <a:ext uri="{FF2B5EF4-FFF2-40B4-BE49-F238E27FC236}">
                <a16:creationId xmlns:a16="http://schemas.microsoft.com/office/drawing/2014/main" id="{CB9C116F-3C27-1CBF-73AD-1551CF8230F9}"/>
              </a:ext>
            </a:extLst>
          </p:cNvPr>
          <p:cNvSpPr>
            <a:spLocks noGrp="1"/>
          </p:cNvSpPr>
          <p:nvPr>
            <p:ph idx="1"/>
          </p:nvPr>
        </p:nvSpPr>
        <p:spPr/>
        <p:txBody>
          <a:bodyPr>
            <a:normAutofit/>
          </a:bodyPr>
          <a:lstStyle/>
          <a:p>
            <a:pPr marL="0" indent="0">
              <a:lnSpc>
                <a:spcPct val="115000"/>
              </a:lnSpc>
              <a:spcAft>
                <a:spcPts val="1000"/>
              </a:spcAft>
              <a:buNone/>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You must:</a:t>
            </a:r>
          </a:p>
          <a:p>
            <a:pPr>
              <a:lnSpc>
                <a:spcPct val="115000"/>
              </a:lnSpc>
              <a:spcAft>
                <a:spcPts val="1000"/>
              </a:spcAft>
              <a:buFont typeface="Wingdings" panose="05000000000000000000" pitchFamily="2" charset="2"/>
              <a:buChar char="ü"/>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Pass a written knowledge test (covering general driving, passengers, and school bus topics)</a:t>
            </a:r>
          </a:p>
          <a:p>
            <a:pPr>
              <a:lnSpc>
                <a:spcPct val="115000"/>
              </a:lnSpc>
              <a:spcAft>
                <a:spcPts val="1000"/>
              </a:spcAft>
              <a:buFont typeface="Wingdings" panose="05000000000000000000" pitchFamily="2" charset="2"/>
              <a:buChar char="ü"/>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Pass a driving skills test</a:t>
            </a:r>
          </a:p>
          <a:p>
            <a:pPr>
              <a:lnSpc>
                <a:spcPct val="115000"/>
              </a:lnSpc>
              <a:spcAft>
                <a:spcPts val="1000"/>
              </a:spcAft>
              <a:buFont typeface="Wingdings" panose="05000000000000000000" pitchFamily="2" charset="2"/>
              <a:buChar char="ü"/>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Complete a physical exam</a:t>
            </a:r>
          </a:p>
          <a:p>
            <a:pPr>
              <a:lnSpc>
                <a:spcPct val="115000"/>
              </a:lnSpc>
              <a:spcAft>
                <a:spcPts val="1000"/>
              </a:spcAft>
              <a:buFont typeface="Wingdings" panose="05000000000000000000" pitchFamily="2" charset="2"/>
              <a:buChar char="ü"/>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Pass a background check and drug test</a:t>
            </a:r>
            <a:endParaRPr lang="en-US" sz="2400" dirty="0">
              <a:solidFill>
                <a:schemeClr val="tx1">
                  <a:lumMod val="65000"/>
                  <a:lumOff val="35000"/>
                </a:schemeClr>
              </a:solidFill>
            </a:endParaRPr>
          </a:p>
          <a:p>
            <a:pPr marL="0" marR="0">
              <a:lnSpc>
                <a:spcPct val="115000"/>
              </a:lnSpc>
              <a:spcAft>
                <a:spcPts val="1000"/>
              </a:spcAft>
            </a:pPr>
            <a:endParaRPr dirty="0"/>
          </a:p>
        </p:txBody>
      </p:sp>
      <p:pic>
        <p:nvPicPr>
          <p:cNvPr id="4" name="Picture 3" descr="dUZpsdH7UwVcKoIkGDyeRHuGnRi7W3nPrnIoweAk.png">
            <a:extLst>
              <a:ext uri="{FF2B5EF4-FFF2-40B4-BE49-F238E27FC236}">
                <a16:creationId xmlns:a16="http://schemas.microsoft.com/office/drawing/2014/main" id="{5F864EF3-152E-0878-730E-AD0E308153EB}"/>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779078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6"/>
            <a:ext cx="8229600" cy="914083"/>
          </a:xfrm>
        </p:spPr>
        <p:txBody>
          <a:bodyPr>
            <a:normAutofit fontScale="90000"/>
          </a:bodyPr>
          <a:lstStyle/>
          <a:p>
            <a:r>
              <a:rPr lang="en-US" sz="4000" dirty="0">
                <a:effectLst/>
                <a:latin typeface="Calibri" panose="020F0502020204030204" pitchFamily="34" charset="0"/>
                <a:ea typeface="MS Gothic" panose="020B0609070205080204" pitchFamily="49" charset="-128"/>
                <a:cs typeface="Times New Roman" panose="02020603050405020304" pitchFamily="18" charset="0"/>
              </a:rPr>
              <a:t>Learning How to Drive</a:t>
            </a:r>
            <a:br>
              <a:rPr lang="en-US" sz="4000" dirty="0">
                <a:effectLst/>
                <a:latin typeface="Calibri" panose="020F0502020204030204" pitchFamily="34" charset="0"/>
                <a:ea typeface="MS Gothic" panose="020B0609070205080204" pitchFamily="49" charset="-128"/>
                <a:cs typeface="Times New Roman" panose="02020603050405020304" pitchFamily="18" charset="0"/>
              </a:rPr>
            </a:br>
            <a:r>
              <a:rPr lang="en-US" sz="4000" dirty="0">
                <a:effectLst/>
                <a:latin typeface="Calibri" panose="020F0502020204030204" pitchFamily="34" charset="0"/>
                <a:ea typeface="MS Gothic" panose="020B0609070205080204" pitchFamily="49" charset="-128"/>
                <a:cs typeface="Times New Roman" panose="02020603050405020304" pitchFamily="18" charset="0"/>
              </a:rPr>
              <a:t> the Bus</a:t>
            </a:r>
            <a:br>
              <a:rPr lang="en-US" sz="44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br>
            <a:endParaRPr dirty="0"/>
          </a:p>
        </p:txBody>
      </p:sp>
      <p:sp>
        <p:nvSpPr>
          <p:cNvPr id="3" name="Content Placeholder 2"/>
          <p:cNvSpPr>
            <a:spLocks noGrp="1"/>
          </p:cNvSpPr>
          <p:nvPr>
            <p:ph idx="1"/>
          </p:nvPr>
        </p:nvSpPr>
        <p:spPr/>
        <p:txBody>
          <a:bodyPr>
            <a:normAutofit/>
          </a:bodyPr>
          <a:lstStyle/>
          <a:p>
            <a:pPr marL="0" indent="0">
              <a:lnSpc>
                <a:spcPct val="115000"/>
              </a:lnSpc>
              <a:spcBef>
                <a:spcPts val="1000"/>
              </a:spcBef>
              <a:buNone/>
            </a:pPr>
            <a:r>
              <a:rPr lang="en-US" sz="2400" dirty="0">
                <a:solidFill>
                  <a:schemeClr val="tx1">
                    <a:lumMod val="50000"/>
                    <a:lumOff val="50000"/>
                  </a:schemeClr>
                </a:solidFill>
                <a:latin typeface="Arial" panose="020B0604020202020204" pitchFamily="34" charset="0"/>
                <a:ea typeface="MS Gothic" panose="020B0609070205080204" pitchFamily="49" charset="-128"/>
                <a:cs typeface="Arial" panose="020B0604020202020204" pitchFamily="34" charset="0"/>
              </a:rPr>
              <a:t>Objectives</a:t>
            </a:r>
            <a:r>
              <a:rPr lang="en-US" sz="2400" b="1" dirty="0">
                <a:solidFill>
                  <a:schemeClr val="tx1">
                    <a:lumMod val="50000"/>
                    <a:lumOff val="50000"/>
                  </a:schemeClr>
                </a:solidFill>
                <a:latin typeface="Arial" panose="020B0604020202020204" pitchFamily="34" charset="0"/>
                <a:ea typeface="MS Gothic" panose="020B0609070205080204" pitchFamily="49" charset="-128"/>
                <a:cs typeface="Arial" panose="020B0604020202020204" pitchFamily="34" charset="0"/>
              </a:rPr>
              <a:t>:</a:t>
            </a:r>
          </a:p>
          <a:p>
            <a:pPr marL="0" indent="0">
              <a:lnSpc>
                <a:spcPct val="115000"/>
              </a:lnSpc>
              <a:spcBef>
                <a:spcPts val="1000"/>
              </a:spcBef>
              <a:buNone/>
            </a:pPr>
            <a:endParaRPr lang="en-US" sz="2400" b="1" dirty="0">
              <a:solidFill>
                <a:schemeClr val="tx1">
                  <a:lumMod val="50000"/>
                  <a:lumOff val="50000"/>
                </a:schemeClr>
              </a:solidFill>
              <a:latin typeface="Arial" panose="020B0604020202020204" pitchFamily="34" charset="0"/>
              <a:ea typeface="MS Gothic" panose="020B0609070205080204" pitchFamily="49" charset="-128"/>
              <a:cs typeface="Arial" panose="020B0604020202020204" pitchFamily="34" charset="0"/>
            </a:endParaRPr>
          </a:p>
          <a:p>
            <a:pPr>
              <a:lnSpc>
                <a:spcPct val="115000"/>
              </a:lnSpc>
              <a:spcBef>
                <a:spcPts val="1000"/>
              </a:spcBef>
            </a:pP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Arial" panose="020B0604020202020204" pitchFamily="34" charset="0"/>
              </a:rPr>
              <a:t>How to check the bus and drive it safely.</a:t>
            </a:r>
            <a:b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Arial" panose="020B0604020202020204" pitchFamily="34" charset="0"/>
              </a:rPr>
            </a:br>
            <a:endParaRPr sz="24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92550-6EDA-E20A-352F-DE1F37C4A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DF66AF-5FE6-6D65-5A0B-F2A2266AF736}"/>
              </a:ext>
            </a:extLst>
          </p:cNvPr>
          <p:cNvSpPr>
            <a:spLocks noGrp="1"/>
          </p:cNvSpPr>
          <p:nvPr>
            <p:ph type="title"/>
          </p:nvPr>
        </p:nvSpPr>
        <p:spPr>
          <a:xfrm>
            <a:off x="457200" y="731836"/>
            <a:ext cx="8229600" cy="914083"/>
          </a:xfrm>
        </p:spPr>
        <p:txBody>
          <a:bodyPr>
            <a:normAutofit fontScale="90000"/>
          </a:bodyPr>
          <a:lstStyle/>
          <a:p>
            <a:r>
              <a:rPr lang="en-US" sz="4000" dirty="0">
                <a:effectLst/>
                <a:latin typeface="Calibri" panose="020F0502020204030204" pitchFamily="34" charset="0"/>
                <a:ea typeface="MS Gothic" panose="020B0609070205080204" pitchFamily="49" charset="-128"/>
                <a:cs typeface="Times New Roman" panose="02020603050405020304" pitchFamily="18" charset="0"/>
              </a:rPr>
              <a:t>Learning How to Drive</a:t>
            </a:r>
            <a:br>
              <a:rPr lang="en-US" sz="4000" dirty="0">
                <a:effectLst/>
                <a:latin typeface="Calibri" panose="020F0502020204030204" pitchFamily="34" charset="0"/>
                <a:ea typeface="MS Gothic" panose="020B0609070205080204" pitchFamily="49" charset="-128"/>
                <a:cs typeface="Times New Roman" panose="02020603050405020304" pitchFamily="18" charset="0"/>
              </a:rPr>
            </a:br>
            <a:r>
              <a:rPr lang="en-US" sz="4000" dirty="0">
                <a:effectLst/>
                <a:latin typeface="Calibri" panose="020F0502020204030204" pitchFamily="34" charset="0"/>
                <a:ea typeface="MS Gothic" panose="020B0609070205080204" pitchFamily="49" charset="-128"/>
                <a:cs typeface="Times New Roman" panose="02020603050405020304" pitchFamily="18" charset="0"/>
              </a:rPr>
              <a:t> the Bus</a:t>
            </a:r>
            <a:br>
              <a:rPr lang="en-US" sz="44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br>
            <a:endParaRPr dirty="0"/>
          </a:p>
        </p:txBody>
      </p:sp>
      <p:sp>
        <p:nvSpPr>
          <p:cNvPr id="3" name="Content Placeholder 2">
            <a:extLst>
              <a:ext uri="{FF2B5EF4-FFF2-40B4-BE49-F238E27FC236}">
                <a16:creationId xmlns:a16="http://schemas.microsoft.com/office/drawing/2014/main" id="{A8D35DC2-B503-59EA-2C0F-C8D3FAB28287}"/>
              </a:ext>
            </a:extLst>
          </p:cNvPr>
          <p:cNvSpPr>
            <a:spLocks noGrp="1"/>
          </p:cNvSpPr>
          <p:nvPr>
            <p:ph idx="1"/>
          </p:nvPr>
        </p:nvSpPr>
        <p:spPr/>
        <p:txBody>
          <a:bodyPr>
            <a:noAutofit/>
          </a:bodyPr>
          <a:lstStyle/>
          <a:p>
            <a:pPr marL="0">
              <a:lnSpc>
                <a:spcPct val="115000"/>
              </a:lnSpc>
              <a:spcBef>
                <a:spcPts val="1000"/>
              </a:spcBef>
              <a:buNone/>
            </a:pPr>
            <a:r>
              <a:rPr lang="en-US" sz="20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Every day before you drive, you need to do a pre-trip inspection. Pre-trip inspections are required by DOT to ensure the bus is safe. </a:t>
            </a:r>
            <a:endParaRPr lang="en-US" sz="2000" dirty="0">
              <a:solidFill>
                <a:schemeClr val="tx1">
                  <a:lumMod val="65000"/>
                  <a:lumOff val="35000"/>
                </a:schemeClr>
              </a:solidFill>
              <a:latin typeface="Arial" panose="020B0604020202020204" pitchFamily="34" charset="0"/>
              <a:ea typeface="MS Mincho" panose="02020609040205080304" pitchFamily="49" charset="-128"/>
              <a:cs typeface="Times New Roman" panose="02020603050405020304" pitchFamily="18" charset="0"/>
            </a:endParaRPr>
          </a:p>
          <a:p>
            <a:pPr marL="0">
              <a:lnSpc>
                <a:spcPct val="115000"/>
              </a:lnSpc>
              <a:spcBef>
                <a:spcPts val="1000"/>
              </a:spcBef>
              <a:buNone/>
            </a:pPr>
            <a:r>
              <a:rPr lang="en-US" sz="20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This means checking that the brakes, lights, mirrors, and other parts of the bus are working properly. Any defects must be reported and fixed before operating the vehicle.</a:t>
            </a:r>
          </a:p>
          <a:p>
            <a:pPr marL="0">
              <a:lnSpc>
                <a:spcPct val="115000"/>
              </a:lnSpc>
              <a:spcBef>
                <a:spcPts val="1000"/>
              </a:spcBef>
              <a:buNone/>
            </a:pPr>
            <a:r>
              <a:rPr lang="en-US" sz="20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You must know how to use all the controls in the bus and how to drive safely in different conditions like rain or snow.</a:t>
            </a:r>
            <a:br>
              <a:rPr lang="en-US" sz="20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0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Always check your mirrors every few seconds, follow traffic laws, and make wide turns carefully. Practice helps you get better and more confident.</a:t>
            </a:r>
          </a:p>
        </p:txBody>
      </p:sp>
      <p:pic>
        <p:nvPicPr>
          <p:cNvPr id="4" name="Picture 3" descr="dUZpsdH7UwVcKoIkGDyeRHuGnRi7W3nPrnIoweAk.png">
            <a:extLst>
              <a:ext uri="{FF2B5EF4-FFF2-40B4-BE49-F238E27FC236}">
                <a16:creationId xmlns:a16="http://schemas.microsoft.com/office/drawing/2014/main" id="{1324EE8F-BBA4-71CE-3468-664F589E3733}"/>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866810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endParaRPr dirty="0"/>
          </a:p>
        </p:txBody>
      </p:sp>
      <p:sp>
        <p:nvSpPr>
          <p:cNvPr id="3" name="Content Placeholder 2"/>
          <p:cNvSpPr>
            <a:spLocks noGrp="1"/>
          </p:cNvSpPr>
          <p:nvPr>
            <p:ph idx="1"/>
          </p:nvPr>
        </p:nvSpPr>
        <p:spPr/>
        <p:txBody>
          <a:bodyPr>
            <a:normAutofit fontScale="85000" lnSpcReduction="20000"/>
          </a:bodyPr>
          <a:lstStyle/>
          <a:p>
            <a:pPr marL="0" marR="0" lvl="0" indent="0">
              <a:lnSpc>
                <a:spcPct val="115000"/>
              </a:lnSpc>
              <a:buNone/>
              <a:tabLst>
                <a:tab pos="228600" algn="l"/>
              </a:tabLst>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1. What is the purpose of a pre-trip inspection?</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A. To clean the bus</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B. To adjust seats</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C. To ensure the vehicle is safe for operation</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D. To set the radio</a:t>
            </a:r>
          </a:p>
          <a:p>
            <a:pPr marL="0" marR="0" lvl="0" indent="0">
              <a:lnSpc>
                <a:spcPct val="115000"/>
              </a:lnSpc>
              <a:spcAft>
                <a:spcPts val="1000"/>
              </a:spcAft>
              <a:buNone/>
              <a:tabLst>
                <a:tab pos="228600" algn="l"/>
              </a:tabLst>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2. Which of the following is NOT part of a pre-trip inspection?</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A. Checking brakes</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B. Inspecting lights</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C. Changing tires</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D. Testing emergency equipment</a:t>
            </a:r>
          </a:p>
          <a:p>
            <a:pPr marL="0" marR="0" lvl="0" indent="0">
              <a:lnSpc>
                <a:spcPct val="115000"/>
              </a:lnSpc>
              <a:buNone/>
              <a:tabLst>
                <a:tab pos="228600" algn="l"/>
              </a:tabLst>
            </a:pPr>
            <a:r>
              <a:rPr lang="en-US" sz="2400" dirty="0">
                <a:solidFill>
                  <a:schemeClr val="tx1">
                    <a:lumMod val="65000"/>
                    <a:lumOff val="35000"/>
                  </a:schemeClr>
                </a:solidFill>
                <a:latin typeface="Arial" panose="020B0604020202020204" pitchFamily="34" charset="0"/>
                <a:ea typeface="MS Mincho" panose="02020609040205080304" pitchFamily="49" charset="-128"/>
                <a:cs typeface="Times New Roman" panose="02020603050405020304" pitchFamily="18" charset="0"/>
              </a:rPr>
              <a:t>3.</a:t>
            </a: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What is a pre-trip inspection?</a:t>
            </a:r>
          </a:p>
          <a:p>
            <a:pPr marL="0" marR="0" lvl="0" indent="0">
              <a:lnSpc>
                <a:spcPct val="115000"/>
              </a:lnSpc>
              <a:buNone/>
              <a:tabLst>
                <a:tab pos="228600" algn="l"/>
              </a:tabLst>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4. How often should you check your mirrors?</a:t>
            </a:r>
          </a:p>
          <a:p>
            <a:pPr marL="0" marR="0" lvl="0" indent="0">
              <a:lnSpc>
                <a:spcPct val="115000"/>
              </a:lnSpc>
              <a:spcAft>
                <a:spcPts val="1000"/>
              </a:spcAft>
              <a:buNone/>
              <a:tabLst>
                <a:tab pos="228600" algn="l"/>
              </a:tabLst>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5. Why are wide turns important in a bus?</a:t>
            </a:r>
          </a:p>
          <a:p>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64DF1-83E6-035E-F9B2-3B50C56ED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5D4B15-D996-33B2-D8B4-1498D7F37A38}"/>
              </a:ext>
            </a:extLst>
          </p:cNvPr>
          <p:cNvSpPr>
            <a:spLocks noGrp="1"/>
          </p:cNvSpPr>
          <p:nvPr>
            <p:ph type="title"/>
          </p:nvPr>
        </p:nvSpPr>
        <p:spPr>
          <a:xfrm>
            <a:off x="457200" y="479684"/>
            <a:ext cx="8229600" cy="937953"/>
          </a:xfrm>
        </p:spPr>
        <p:txBody>
          <a:bodyPr>
            <a:normAutofit fontScale="90000"/>
          </a:bodyPr>
          <a:lstStyle/>
          <a:p>
            <a:pPr algn="l"/>
            <a:r>
              <a:rPr lang="en-US" dirty="0">
                <a:latin typeface="Calibri" panose="020F0502020204030204" pitchFamily="34" charset="0"/>
                <a:ea typeface="MS Gothic" panose="020B0609070205080204" pitchFamily="49" charset="-128"/>
                <a:cs typeface="Times New Roman" panose="02020603050405020304" pitchFamily="18" charset="0"/>
              </a:rPr>
              <a:t>Key Points</a:t>
            </a:r>
            <a:br>
              <a:rPr lang="en-US" sz="44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br>
            <a:endParaRPr dirty="0"/>
          </a:p>
        </p:txBody>
      </p:sp>
      <p:sp>
        <p:nvSpPr>
          <p:cNvPr id="3" name="Content Placeholder 2">
            <a:extLst>
              <a:ext uri="{FF2B5EF4-FFF2-40B4-BE49-F238E27FC236}">
                <a16:creationId xmlns:a16="http://schemas.microsoft.com/office/drawing/2014/main" id="{9CB600E5-1E2F-09E6-019F-0EDE9EE0A433}"/>
              </a:ext>
            </a:extLst>
          </p:cNvPr>
          <p:cNvSpPr>
            <a:spLocks noGrp="1"/>
          </p:cNvSpPr>
          <p:nvPr>
            <p:ph idx="1"/>
          </p:nvPr>
        </p:nvSpPr>
        <p:spPr/>
        <p:txBody>
          <a:bodyPr/>
          <a:lstStyle/>
          <a:p>
            <a:pPr marL="0">
              <a:lnSpc>
                <a:spcPct val="115000"/>
              </a:lnSpc>
              <a:spcBef>
                <a:spcPts val="1000"/>
              </a:spcBef>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You must do a pre-trip check every day (check brakes, lights, tires, etc.).</a:t>
            </a:r>
          </a:p>
          <a:p>
            <a:pPr marL="0">
              <a:lnSpc>
                <a:spcPct val="115000"/>
              </a:lnSpc>
              <a:spcBef>
                <a:spcPts val="1000"/>
              </a:spcBef>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Know how to use mirrors, stop signs, and safety equipment.</a:t>
            </a:r>
            <a:endPar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endParaRPr>
          </a:p>
          <a:p>
            <a:pPr marL="0">
              <a:lnSpc>
                <a:spcPct val="115000"/>
              </a:lnSpc>
              <a:spcBef>
                <a:spcPts val="1000"/>
              </a:spcBef>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Learn how to drive smoothly, make turns, and back up safely</a:t>
            </a:r>
            <a:r>
              <a:rPr lang="en-US" sz="18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a:t>
            </a:r>
            <a:endPar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endParaRPr>
          </a:p>
          <a:p>
            <a:pPr marL="0">
              <a:lnSpc>
                <a:spcPct val="115000"/>
              </a:lnSpc>
              <a:spcBef>
                <a:spcPts val="1000"/>
              </a:spcBef>
              <a:buNone/>
            </a:pPr>
            <a:endParaRPr dirty="0"/>
          </a:p>
        </p:txBody>
      </p:sp>
      <p:pic>
        <p:nvPicPr>
          <p:cNvPr id="4" name="Picture 3" descr="dUZpsdH7UwVcKoIkGDyeRHuGnRi7W3nPrnIoweAk.png">
            <a:extLst>
              <a:ext uri="{FF2B5EF4-FFF2-40B4-BE49-F238E27FC236}">
                <a16:creationId xmlns:a16="http://schemas.microsoft.com/office/drawing/2014/main" id="{3DAA3A92-3C86-B17C-CED8-14C72A852891}"/>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781513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4596"/>
            <a:ext cx="8229600" cy="803041"/>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Handling Kids on the Bus</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p:cNvSpPr>
            <a:spLocks noGrp="1"/>
          </p:cNvSpPr>
          <p:nvPr>
            <p:ph idx="1"/>
          </p:nvPr>
        </p:nvSpPr>
        <p:spPr/>
        <p:txBody>
          <a:bodyPr/>
          <a:lstStyle/>
          <a:p>
            <a:pPr marL="0" marR="0" indent="0">
              <a:lnSpc>
                <a:spcPct val="115000"/>
              </a:lnSpc>
              <a:spcAft>
                <a:spcPts val="1000"/>
              </a:spcAft>
              <a:buNone/>
            </a:pPr>
            <a:r>
              <a:rPr lang="en-US" sz="2400" dirty="0">
                <a:solidFill>
                  <a:schemeClr val="tx1">
                    <a:lumMod val="65000"/>
                    <a:lumOff val="35000"/>
                  </a:schemeClr>
                </a:solidFill>
                <a:latin typeface="Cambria" panose="02040503050406030204" pitchFamily="18" charset="0"/>
                <a:ea typeface="MS Mincho" panose="02020609040205080304" pitchFamily="49" charset="-128"/>
                <a:cs typeface="Times New Roman" panose="02020603050405020304" pitchFamily="18" charset="0"/>
              </a:rPr>
              <a:t>Objectives:</a:t>
            </a:r>
          </a:p>
          <a:p>
            <a:pPr marL="0" marR="0" indent="0">
              <a:lnSpc>
                <a:spcPct val="115000"/>
              </a:lnSpc>
              <a:spcAft>
                <a:spcPts val="1000"/>
              </a:spcAft>
              <a:buNone/>
            </a:pPr>
            <a:endParaRPr lang="en-US" sz="2400" dirty="0">
              <a:solidFill>
                <a:schemeClr val="tx1">
                  <a:lumMod val="65000"/>
                  <a:lumOff val="35000"/>
                </a:schemeClr>
              </a:solidFill>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24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rPr>
              <a:t>How to keep kids safe and well-behaved on the bus.</a:t>
            </a:r>
            <a:br>
              <a:rPr lang="en-US" sz="18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rPr>
            </a:br>
            <a:endParaRPr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9E457-676E-4E33-CBAD-18B7C6ED15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349EC9-B587-4DC9-BEAB-DAE85D5704BB}"/>
              </a:ext>
            </a:extLst>
          </p:cNvPr>
          <p:cNvSpPr>
            <a:spLocks noGrp="1"/>
          </p:cNvSpPr>
          <p:nvPr>
            <p:ph type="title"/>
          </p:nvPr>
        </p:nvSpPr>
        <p:spPr>
          <a:xfrm>
            <a:off x="457200" y="614596"/>
            <a:ext cx="8229600" cy="803041"/>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Handling Kids on the Bus</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1E6D6A60-17EE-C9A9-C884-3675A1BC93CD}"/>
              </a:ext>
            </a:extLst>
          </p:cNvPr>
          <p:cNvSpPr>
            <a:spLocks noGrp="1"/>
          </p:cNvSpPr>
          <p:nvPr>
            <p:ph idx="1"/>
          </p:nvPr>
        </p:nvSpPr>
        <p:spPr/>
        <p:txBody>
          <a:bodyPr>
            <a:normAutofit fontScale="62500" lnSpcReduction="20000"/>
          </a:bodyPr>
          <a:lstStyle/>
          <a:p>
            <a:pPr marL="0" marR="0">
              <a:lnSpc>
                <a:spcPct val="115000"/>
              </a:lnSpc>
              <a:spcAft>
                <a:spcPts val="1000"/>
              </a:spcAft>
              <a:buNone/>
            </a:pP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Managing student behavior is part of your job. Drivers must follow school and DOT safety procedures for managing student behavior. </a:t>
            </a:r>
          </a:p>
          <a:p>
            <a:pPr marL="0" marR="0">
              <a:lnSpc>
                <a:spcPct val="115000"/>
              </a:lnSpc>
              <a:spcAft>
                <a:spcPts val="1000"/>
              </a:spcAft>
              <a:buNone/>
            </a:pP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This includes establishing rules, using clear communication, and documenting incidents. Set clear rules like staying seated, keeping noise down, and no fighting. </a:t>
            </a:r>
          </a:p>
          <a:p>
            <a:pPr marL="0" marR="0">
              <a:lnSpc>
                <a:spcPct val="115000"/>
              </a:lnSpc>
              <a:spcAft>
                <a:spcPts val="1000"/>
              </a:spcAft>
              <a:buNone/>
            </a:pP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Use a calm voice and don’t argue with students. Report repeated or serious behavior issues to the school.</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Building a respectful relationship with students helps keep the ride safe and smooth for everyone.</a:t>
            </a:r>
            <a:endParaRPr lang="en-US" sz="3200" b="1" dirty="0">
              <a:solidFill>
                <a:schemeClr val="tx1">
                  <a:lumMod val="50000"/>
                  <a:lumOff val="50000"/>
                </a:schemeClr>
              </a:solidFill>
              <a:effectLst/>
              <a:latin typeface="Calibri" panose="020F0502020204030204" pitchFamily="34" charset="0"/>
              <a:ea typeface="MS Gothic" panose="020B0609070205080204" pitchFamily="49" charset="-128"/>
              <a:cs typeface="Times New Roman" panose="02020603050405020304" pitchFamily="18" charset="0"/>
            </a:endParaRPr>
          </a:p>
          <a:p>
            <a:pPr marL="0" marR="0">
              <a:lnSpc>
                <a:spcPct val="115000"/>
              </a:lnSpc>
              <a:spcAft>
                <a:spcPts val="1000"/>
              </a:spcAft>
              <a:buNone/>
            </a:pP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Proper behavior ensures fewer distractions and a safer trip for all passengers.</a:t>
            </a:r>
          </a:p>
          <a:p>
            <a:pPr marL="0" marR="0" indent="0">
              <a:lnSpc>
                <a:spcPct val="115000"/>
              </a:lnSpc>
              <a:spcAft>
                <a:spcPts val="1000"/>
              </a:spcAft>
              <a:buNone/>
            </a:pPr>
            <a:endParaRPr dirty="0">
              <a:solidFill>
                <a:schemeClr val="tx1">
                  <a:lumMod val="65000"/>
                  <a:lumOff val="35000"/>
                </a:schemeClr>
              </a:solidFill>
            </a:endParaRPr>
          </a:p>
        </p:txBody>
      </p:sp>
      <p:pic>
        <p:nvPicPr>
          <p:cNvPr id="4" name="Picture 3" descr="dUZpsdH7UwVcKoIkGDyeRHuGnRi7W3nPrnIoweAk.png">
            <a:extLst>
              <a:ext uri="{FF2B5EF4-FFF2-40B4-BE49-F238E27FC236}">
                <a16:creationId xmlns:a16="http://schemas.microsoft.com/office/drawing/2014/main" id="{907754FC-5313-4EC9-51F4-3FEE92A03684}"/>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502795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Quiz</a:t>
            </a:r>
            <a:endParaRPr sz="3600" dirty="0"/>
          </a:p>
        </p:txBody>
      </p:sp>
      <p:sp>
        <p:nvSpPr>
          <p:cNvPr id="3" name="Content Placeholder 2"/>
          <p:cNvSpPr>
            <a:spLocks noGrp="1"/>
          </p:cNvSpPr>
          <p:nvPr>
            <p:ph idx="1"/>
          </p:nvPr>
        </p:nvSpPr>
        <p:spPr/>
        <p:txBody>
          <a:bodyPr>
            <a:normAutofit fontScale="62500" lnSpcReduction="20000"/>
          </a:bodyPr>
          <a:lstStyle/>
          <a:p>
            <a:pPr marL="0" marR="0" lvl="0" indent="0">
              <a:lnSpc>
                <a:spcPct val="115000"/>
              </a:lnSpc>
              <a:buNone/>
              <a:tabLst>
                <a:tab pos="228600" algn="l"/>
              </a:tabLst>
            </a:pP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1. Why is student management important?</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A. To entertain students</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B. To avoid discipline referrals</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C. To maintain safety and reduce distractions</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D. To reduce mileage</a:t>
            </a:r>
          </a:p>
          <a:p>
            <a:pPr marL="0" marR="0" lvl="0" indent="0">
              <a:lnSpc>
                <a:spcPct val="115000"/>
              </a:lnSpc>
              <a:spcAft>
                <a:spcPts val="1000"/>
              </a:spcAft>
              <a:buNone/>
              <a:tabLst>
                <a:tab pos="228600" algn="l"/>
              </a:tabLst>
            </a:pP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2. What should a driver do if students misbehave repeatedly?</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A. Ignore the behavior</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B. Argue with the student</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C. Document and report the incident</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D. Ask other students to intervene</a:t>
            </a:r>
          </a:p>
          <a:p>
            <a:pPr marL="0" marR="0" lvl="0" indent="0">
              <a:lnSpc>
                <a:spcPct val="115000"/>
              </a:lnSpc>
              <a:buNone/>
              <a:tabLst>
                <a:tab pos="228600" algn="l"/>
              </a:tabLst>
            </a:pP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3. Why is it important to set rules for students on the bus?</a:t>
            </a:r>
          </a:p>
          <a:p>
            <a:pPr marL="0" marR="0" lvl="0" indent="0">
              <a:lnSpc>
                <a:spcPct val="115000"/>
              </a:lnSpc>
              <a:buNone/>
              <a:tabLst>
                <a:tab pos="228600" algn="l"/>
              </a:tabLst>
            </a:pPr>
            <a:r>
              <a:rPr lang="en-US"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4. </a:t>
            </a: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How should you respond to bad behavior?</a:t>
            </a:r>
          </a:p>
          <a:p>
            <a:pPr marL="0" marR="0" lvl="0" indent="0">
              <a:lnSpc>
                <a:spcPct val="115000"/>
              </a:lnSpc>
              <a:spcAft>
                <a:spcPts val="1000"/>
              </a:spcAft>
              <a:buNone/>
              <a:tabLst>
                <a:tab pos="228600" algn="l"/>
              </a:tabLst>
            </a:pPr>
            <a:r>
              <a:rPr lang="en-US"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5.</a:t>
            </a: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Who should you report serious behavior problems to?</a:t>
            </a:r>
          </a:p>
          <a:p>
            <a:endParaRPr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Key Points</a:t>
            </a:r>
            <a:endParaRPr sz="3600"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Set simple rules like staying seated and using inside voices.</a:t>
            </a:r>
            <a:endPar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endParaRP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Stay calm if kids misbehave—don’t yell or argue.</a:t>
            </a:r>
            <a:endPar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endParaRP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Report serious issues to the school.</a:t>
            </a:r>
            <a:endPar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endParaRP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 Build a good relationship with students.</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836"/>
            <a:ext cx="8229600" cy="685801"/>
          </a:xfrm>
        </p:spPr>
        <p:txBody>
          <a:bodyPr>
            <a:normAutofit fontScale="90000"/>
          </a:bodyPr>
          <a:lstStyle/>
          <a:p>
            <a:r>
              <a:rPr lang="en-US" sz="4000" dirty="0">
                <a:effectLst/>
                <a:latin typeface="Calibri" panose="020F0502020204030204" pitchFamily="34" charset="0"/>
                <a:ea typeface="MS Gothic" panose="020B0609070205080204" pitchFamily="49" charset="-128"/>
                <a:cs typeface="Times New Roman" panose="02020603050405020304" pitchFamily="18" charset="0"/>
              </a:rPr>
              <a:t>Picking Up and Dropping </a:t>
            </a:r>
            <a:br>
              <a:rPr lang="en-US" sz="4000" dirty="0">
                <a:effectLst/>
                <a:latin typeface="Calibri" panose="020F0502020204030204" pitchFamily="34" charset="0"/>
                <a:ea typeface="MS Gothic" panose="020B0609070205080204" pitchFamily="49" charset="-128"/>
                <a:cs typeface="Times New Roman" panose="02020603050405020304" pitchFamily="18" charset="0"/>
              </a:rPr>
            </a:br>
            <a:r>
              <a:rPr lang="en-US" sz="4000" dirty="0">
                <a:effectLst/>
                <a:latin typeface="Calibri" panose="020F0502020204030204" pitchFamily="34" charset="0"/>
                <a:ea typeface="MS Gothic" panose="020B0609070205080204" pitchFamily="49" charset="-128"/>
                <a:cs typeface="Times New Roman" panose="02020603050405020304" pitchFamily="18" charset="0"/>
              </a:rPr>
              <a:t>Off Students</a:t>
            </a:r>
            <a:br>
              <a:rPr lang="en-US" sz="44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br>
            <a:endParaRPr dirty="0"/>
          </a:p>
        </p:txBody>
      </p:sp>
      <p:sp>
        <p:nvSpPr>
          <p:cNvPr id="3" name="Content Placeholder 2"/>
          <p:cNvSpPr>
            <a:spLocks noGrp="1"/>
          </p:cNvSpPr>
          <p:nvPr>
            <p:ph idx="1"/>
          </p:nvPr>
        </p:nvSpPr>
        <p:spPr/>
        <p:txBody>
          <a:bodyPr>
            <a:normAutofit/>
          </a:bodyPr>
          <a:lstStyle/>
          <a:p>
            <a:pPr>
              <a:buNone/>
            </a:pPr>
            <a:r>
              <a:rPr lang="en-US" sz="2400" dirty="0">
                <a:solidFill>
                  <a:schemeClr val="tx1">
                    <a:lumMod val="65000"/>
                    <a:lumOff val="35000"/>
                  </a:schemeClr>
                </a:solidFill>
                <a:latin typeface="Cambria" panose="02040503050406030204" pitchFamily="18" charset="0"/>
                <a:ea typeface="MS Mincho" panose="02020609040205080304" pitchFamily="49" charset="-128"/>
                <a:cs typeface="Times New Roman" panose="02020603050405020304" pitchFamily="18" charset="0"/>
              </a:rPr>
              <a:t>Objectives</a:t>
            </a:r>
            <a:r>
              <a:rPr lang="en-US" sz="24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rPr>
              <a:t>:</a:t>
            </a:r>
            <a:br>
              <a:rPr lang="en-US" sz="24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rPr>
            </a:br>
            <a:endParaRPr lang="en-US" sz="24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endParaRPr>
          </a:p>
          <a:p>
            <a:r>
              <a:rPr lang="en-US" sz="24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rPr>
              <a:t>How to safely load and unload students.</a:t>
            </a:r>
            <a:br>
              <a:rPr lang="en-US" sz="24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rPr>
            </a:b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DF71F-407A-FA16-552D-29B26B88F3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2A5366-1797-EF27-8496-4DDEAA6CD37B}"/>
              </a:ext>
            </a:extLst>
          </p:cNvPr>
          <p:cNvSpPr>
            <a:spLocks noGrp="1"/>
          </p:cNvSpPr>
          <p:nvPr>
            <p:ph type="title"/>
          </p:nvPr>
        </p:nvSpPr>
        <p:spPr>
          <a:xfrm>
            <a:off x="1124262" y="3147934"/>
            <a:ext cx="2278505" cy="1439056"/>
          </a:xfrm>
        </p:spPr>
        <p:txBody>
          <a:bodyPr>
            <a:normAutofit fontScale="90000"/>
          </a:bodyPr>
          <a:lstStyle/>
          <a:p>
            <a:pPr marL="0" indent="0"/>
            <a:r>
              <a:rPr lang="en-US" sz="3600" b="1" dirty="0"/>
              <a:t>TABLE OF</a:t>
            </a:r>
            <a:br>
              <a:rPr lang="en-US" sz="3600" b="1" dirty="0"/>
            </a:br>
            <a:r>
              <a:rPr lang="en-US" sz="3600" b="1" dirty="0"/>
              <a:t>CONTENTS</a:t>
            </a:r>
            <a:br>
              <a:rPr lang="en-US" b="1" dirty="0"/>
            </a:br>
            <a:endParaRPr dirty="0"/>
          </a:p>
        </p:txBody>
      </p:sp>
      <p:sp>
        <p:nvSpPr>
          <p:cNvPr id="3" name="Content Placeholder 2">
            <a:extLst>
              <a:ext uri="{FF2B5EF4-FFF2-40B4-BE49-F238E27FC236}">
                <a16:creationId xmlns:a16="http://schemas.microsoft.com/office/drawing/2014/main" id="{F40CD588-A9AC-BEE2-CB43-B928946C6963}"/>
              </a:ext>
            </a:extLst>
          </p:cNvPr>
          <p:cNvSpPr>
            <a:spLocks noGrp="1"/>
          </p:cNvSpPr>
          <p:nvPr>
            <p:ph idx="1"/>
          </p:nvPr>
        </p:nvSpPr>
        <p:spPr>
          <a:xfrm>
            <a:off x="4572000" y="1600200"/>
            <a:ext cx="4114800" cy="4983480"/>
          </a:xfrm>
        </p:spPr>
        <p:txBody>
          <a:bodyPr>
            <a:noAutofit/>
          </a:bodyPr>
          <a:lstStyle/>
          <a:p>
            <a:pPr marL="0" indent="0">
              <a:buNone/>
            </a:pPr>
            <a:r>
              <a:rPr lang="en-US" sz="2000" dirty="0">
                <a:solidFill>
                  <a:schemeClr val="tx1">
                    <a:lumMod val="50000"/>
                    <a:lumOff val="50000"/>
                  </a:schemeClr>
                </a:solidFill>
                <a:latin typeface="+mj-lt"/>
                <a:ea typeface="Tahoma" panose="020B0604030504040204" pitchFamily="34" charset="0"/>
                <a:cs typeface="Tahoma" panose="020B0604030504040204" pitchFamily="34" charset="0"/>
              </a:rPr>
              <a:t>1. </a:t>
            </a:r>
            <a:r>
              <a:rPr lang="en-US" sz="2000" dirty="0">
                <a:solidFill>
                  <a:schemeClr val="tx1">
                    <a:lumMod val="50000"/>
                    <a:lumOff val="50000"/>
                  </a:schemeClr>
                </a:solidFill>
                <a:effectLst/>
                <a:latin typeface="+mj-lt"/>
                <a:ea typeface="Tahoma" panose="020B0604030504040204" pitchFamily="34" charset="0"/>
                <a:cs typeface="Tahoma" panose="020B0604030504040204" pitchFamily="34" charset="0"/>
              </a:rPr>
              <a:t>Introduction to the Role of a School Bus Driver</a:t>
            </a:r>
            <a:br>
              <a:rPr lang="en-US" sz="2000" dirty="0">
                <a:solidFill>
                  <a:schemeClr val="tx1">
                    <a:lumMod val="50000"/>
                    <a:lumOff val="50000"/>
                  </a:schemeClr>
                </a:solidFill>
                <a:latin typeface="+mj-lt"/>
                <a:ea typeface="Tahoma" panose="020B0604030504040204" pitchFamily="34" charset="0"/>
                <a:cs typeface="Tahoma" panose="020B0604030504040204" pitchFamily="34" charset="0"/>
              </a:rPr>
            </a:br>
            <a:r>
              <a:rPr lang="en-US" sz="2000" dirty="0">
                <a:solidFill>
                  <a:schemeClr val="tx1">
                    <a:lumMod val="50000"/>
                    <a:lumOff val="50000"/>
                  </a:schemeClr>
                </a:solidFill>
                <a:latin typeface="+mj-lt"/>
                <a:ea typeface="Tahoma" panose="020B0604030504040204" pitchFamily="34" charset="0"/>
                <a:cs typeface="Tahoma" panose="020B0604030504040204" pitchFamily="34" charset="0"/>
              </a:rPr>
              <a:t>2. </a:t>
            </a:r>
            <a:r>
              <a:rPr lang="en-US" sz="2000" dirty="0">
                <a:solidFill>
                  <a:schemeClr val="tx1">
                    <a:lumMod val="50000"/>
                    <a:lumOff val="50000"/>
                  </a:schemeClr>
                </a:solidFill>
                <a:effectLst/>
                <a:latin typeface="+mj-lt"/>
                <a:ea typeface="Tahoma" panose="020B0604030504040204" pitchFamily="34" charset="0"/>
                <a:cs typeface="Tahoma" panose="020B0604030504040204" pitchFamily="34" charset="0"/>
              </a:rPr>
              <a:t>CDL and Endorsement Requirements (FMCSA Standards)</a:t>
            </a:r>
            <a:br>
              <a:rPr lang="en-US" sz="2000" dirty="0">
                <a:solidFill>
                  <a:schemeClr val="tx1">
                    <a:lumMod val="50000"/>
                    <a:lumOff val="50000"/>
                  </a:schemeClr>
                </a:solidFill>
                <a:latin typeface="+mj-lt"/>
                <a:ea typeface="Tahoma" panose="020B0604030504040204" pitchFamily="34" charset="0"/>
                <a:cs typeface="Tahoma" panose="020B0604030504040204" pitchFamily="34" charset="0"/>
              </a:rPr>
            </a:br>
            <a:r>
              <a:rPr lang="en-US" sz="2000" dirty="0">
                <a:solidFill>
                  <a:schemeClr val="tx1">
                    <a:lumMod val="50000"/>
                    <a:lumOff val="50000"/>
                  </a:schemeClr>
                </a:solidFill>
                <a:latin typeface="+mj-lt"/>
                <a:ea typeface="Tahoma" panose="020B0604030504040204" pitchFamily="34" charset="0"/>
                <a:cs typeface="Tahoma" panose="020B0604030504040204" pitchFamily="34" charset="0"/>
              </a:rPr>
              <a:t>3. Learning how to drive the bus</a:t>
            </a:r>
            <a:r>
              <a:rPr lang="en-US" sz="2000" dirty="0">
                <a:solidFill>
                  <a:schemeClr val="tx1">
                    <a:lumMod val="50000"/>
                    <a:lumOff val="50000"/>
                  </a:schemeClr>
                </a:solidFill>
                <a:effectLst/>
                <a:latin typeface="+mj-lt"/>
                <a:ea typeface="Tahoma" panose="020B0604030504040204" pitchFamily="34" charset="0"/>
                <a:cs typeface="Tahoma" panose="020B0604030504040204" pitchFamily="34" charset="0"/>
              </a:rPr>
              <a:t> (Pre-Trip)</a:t>
            </a:r>
            <a:br>
              <a:rPr lang="en-US" sz="2000" dirty="0">
                <a:solidFill>
                  <a:schemeClr val="tx1">
                    <a:lumMod val="50000"/>
                    <a:lumOff val="50000"/>
                  </a:schemeClr>
                </a:solidFill>
                <a:latin typeface="+mj-lt"/>
                <a:ea typeface="Tahoma" panose="020B0604030504040204" pitchFamily="34" charset="0"/>
                <a:cs typeface="Tahoma" panose="020B0604030504040204" pitchFamily="34" charset="0"/>
              </a:rPr>
            </a:br>
            <a:r>
              <a:rPr lang="en-US" sz="2000" dirty="0">
                <a:solidFill>
                  <a:schemeClr val="tx1">
                    <a:lumMod val="50000"/>
                    <a:lumOff val="50000"/>
                  </a:schemeClr>
                </a:solidFill>
                <a:latin typeface="+mj-lt"/>
                <a:ea typeface="Tahoma" panose="020B0604030504040204" pitchFamily="34" charset="0"/>
                <a:cs typeface="Tahoma" panose="020B0604030504040204" pitchFamily="34" charset="0"/>
              </a:rPr>
              <a:t>4.</a:t>
            </a:r>
            <a:r>
              <a:rPr lang="en-US" sz="2000" dirty="0">
                <a:solidFill>
                  <a:schemeClr val="tx1">
                    <a:lumMod val="50000"/>
                    <a:lumOff val="50000"/>
                  </a:schemeClr>
                </a:solidFill>
                <a:effectLst/>
                <a:latin typeface="+mj-lt"/>
                <a:ea typeface="Tahoma" panose="020B0604030504040204" pitchFamily="34" charset="0"/>
                <a:cs typeface="Tahoma" panose="020B0604030504040204" pitchFamily="34" charset="0"/>
              </a:rPr>
              <a:t> Student Management and Safety</a:t>
            </a:r>
            <a:br>
              <a:rPr lang="en-US" sz="2000" dirty="0">
                <a:solidFill>
                  <a:schemeClr val="tx1">
                    <a:lumMod val="50000"/>
                    <a:lumOff val="50000"/>
                  </a:schemeClr>
                </a:solidFill>
                <a:latin typeface="+mj-lt"/>
                <a:ea typeface="Tahoma" panose="020B0604030504040204" pitchFamily="34" charset="0"/>
                <a:cs typeface="Tahoma" panose="020B0604030504040204" pitchFamily="34" charset="0"/>
              </a:rPr>
            </a:br>
            <a:r>
              <a:rPr lang="en-US" sz="2000" dirty="0">
                <a:solidFill>
                  <a:schemeClr val="tx1">
                    <a:lumMod val="50000"/>
                    <a:lumOff val="50000"/>
                  </a:schemeClr>
                </a:solidFill>
                <a:latin typeface="+mj-lt"/>
                <a:ea typeface="Tahoma" panose="020B0604030504040204" pitchFamily="34" charset="0"/>
                <a:cs typeface="Tahoma" panose="020B0604030504040204" pitchFamily="34" charset="0"/>
              </a:rPr>
              <a:t>5. Picking Up and Dropping off Students</a:t>
            </a:r>
            <a:r>
              <a:rPr lang="en-US" sz="2000" dirty="0">
                <a:solidFill>
                  <a:schemeClr val="tx1">
                    <a:lumMod val="50000"/>
                    <a:lumOff val="50000"/>
                  </a:schemeClr>
                </a:solidFill>
                <a:effectLst/>
                <a:latin typeface="+mj-lt"/>
                <a:ea typeface="Tahoma" panose="020B0604030504040204" pitchFamily="34" charset="0"/>
                <a:cs typeface="Tahoma" panose="020B0604030504040204" pitchFamily="34" charset="0"/>
              </a:rPr>
              <a:t> (FMCSA Guidelines)</a:t>
            </a:r>
            <a:r>
              <a:rPr lang="en-US" sz="2000" dirty="0">
                <a:solidFill>
                  <a:schemeClr val="tx1">
                    <a:lumMod val="50000"/>
                    <a:lumOff val="50000"/>
                  </a:schemeClr>
                </a:solidFill>
                <a:latin typeface="+mj-lt"/>
                <a:ea typeface="Tahoma" panose="020B0604030504040204" pitchFamily="34" charset="0"/>
                <a:cs typeface="Tahoma" panose="020B0604030504040204" pitchFamily="34" charset="0"/>
              </a:rPr>
              <a:t> </a:t>
            </a:r>
            <a:br>
              <a:rPr lang="en-US" sz="2000" dirty="0">
                <a:solidFill>
                  <a:schemeClr val="tx1">
                    <a:lumMod val="50000"/>
                    <a:lumOff val="50000"/>
                  </a:schemeClr>
                </a:solidFill>
                <a:latin typeface="+mj-lt"/>
                <a:ea typeface="Tahoma" panose="020B0604030504040204" pitchFamily="34" charset="0"/>
                <a:cs typeface="Tahoma" panose="020B0604030504040204" pitchFamily="34" charset="0"/>
              </a:rPr>
            </a:br>
            <a:r>
              <a:rPr lang="en-US" sz="2000" dirty="0">
                <a:solidFill>
                  <a:schemeClr val="tx1">
                    <a:lumMod val="50000"/>
                    <a:lumOff val="50000"/>
                  </a:schemeClr>
                </a:solidFill>
                <a:latin typeface="+mj-lt"/>
                <a:ea typeface="Tahoma" panose="020B0604030504040204" pitchFamily="34" charset="0"/>
                <a:cs typeface="Tahoma" panose="020B0604030504040204" pitchFamily="34" charset="0"/>
              </a:rPr>
              <a:t>6. </a:t>
            </a:r>
            <a:r>
              <a:rPr lang="en-US" sz="2000" dirty="0">
                <a:solidFill>
                  <a:schemeClr val="tx1">
                    <a:lumMod val="50000"/>
                    <a:lumOff val="50000"/>
                  </a:schemeClr>
                </a:solidFill>
                <a:effectLst/>
                <a:latin typeface="+mj-lt"/>
                <a:ea typeface="Tahoma" panose="020B0604030504040204" pitchFamily="34" charset="0"/>
                <a:cs typeface="Tahoma" panose="020B0604030504040204" pitchFamily="34" charset="0"/>
              </a:rPr>
              <a:t>Emergency Procedures (DOT Standards)</a:t>
            </a:r>
            <a:br>
              <a:rPr lang="en-US" sz="2000" dirty="0">
                <a:solidFill>
                  <a:schemeClr val="tx1">
                    <a:lumMod val="50000"/>
                    <a:lumOff val="50000"/>
                  </a:schemeClr>
                </a:solidFill>
                <a:latin typeface="+mj-lt"/>
                <a:ea typeface="Tahoma" panose="020B0604030504040204" pitchFamily="34" charset="0"/>
                <a:cs typeface="Tahoma" panose="020B0604030504040204" pitchFamily="34" charset="0"/>
              </a:rPr>
            </a:br>
            <a:r>
              <a:rPr lang="en-US" sz="2000" dirty="0">
                <a:solidFill>
                  <a:schemeClr val="tx1">
                    <a:lumMod val="50000"/>
                    <a:lumOff val="50000"/>
                  </a:schemeClr>
                </a:solidFill>
                <a:latin typeface="+mj-lt"/>
                <a:ea typeface="Tahoma" panose="020B0604030504040204" pitchFamily="34" charset="0"/>
                <a:cs typeface="Tahoma" panose="020B0604030504040204" pitchFamily="34" charset="0"/>
              </a:rPr>
              <a:t>7. </a:t>
            </a:r>
            <a:r>
              <a:rPr lang="en-US" sz="2000" dirty="0">
                <a:solidFill>
                  <a:schemeClr val="tx1">
                    <a:lumMod val="50000"/>
                    <a:lumOff val="50000"/>
                  </a:schemeClr>
                </a:solidFill>
                <a:effectLst/>
                <a:latin typeface="+mj-lt"/>
                <a:ea typeface="Tahoma" panose="020B0604030504040204" pitchFamily="34" charset="0"/>
                <a:cs typeface="Tahoma" panose="020B0604030504040204" pitchFamily="34" charset="0"/>
              </a:rPr>
              <a:t>Safe Driving Tips</a:t>
            </a:r>
            <a:br>
              <a:rPr lang="en-US" sz="2000" dirty="0">
                <a:solidFill>
                  <a:schemeClr val="tx1">
                    <a:lumMod val="50000"/>
                    <a:lumOff val="50000"/>
                  </a:schemeClr>
                </a:solidFill>
                <a:latin typeface="+mj-lt"/>
                <a:ea typeface="Tahoma" panose="020B0604030504040204" pitchFamily="34" charset="0"/>
                <a:cs typeface="Tahoma" panose="020B0604030504040204" pitchFamily="34" charset="0"/>
              </a:rPr>
            </a:br>
            <a:r>
              <a:rPr lang="en-US" sz="2000" dirty="0">
                <a:solidFill>
                  <a:schemeClr val="tx1">
                    <a:lumMod val="50000"/>
                    <a:lumOff val="50000"/>
                  </a:schemeClr>
                </a:solidFill>
                <a:latin typeface="+mj-lt"/>
                <a:ea typeface="Tahoma" panose="020B0604030504040204" pitchFamily="34" charset="0"/>
                <a:cs typeface="Tahoma" panose="020B0604030504040204" pitchFamily="34" charset="0"/>
              </a:rPr>
              <a:t>8. </a:t>
            </a:r>
            <a:r>
              <a:rPr lang="en-US" sz="2000" dirty="0">
                <a:solidFill>
                  <a:schemeClr val="tx1">
                    <a:lumMod val="50000"/>
                    <a:lumOff val="50000"/>
                  </a:schemeClr>
                </a:solidFill>
                <a:effectLst/>
                <a:latin typeface="+mj-lt"/>
                <a:ea typeface="Tahoma" panose="020B0604030504040204" pitchFamily="34" charset="0"/>
                <a:cs typeface="Tahoma" panose="020B0604030504040204" pitchFamily="34" charset="0"/>
              </a:rPr>
              <a:t>Rules You Must Follow</a:t>
            </a:r>
          </a:p>
          <a:p>
            <a:pPr marL="0" indent="0">
              <a:buNone/>
            </a:pPr>
            <a:r>
              <a:rPr lang="en-US" sz="2000" dirty="0">
                <a:solidFill>
                  <a:schemeClr val="tx1">
                    <a:lumMod val="50000"/>
                    <a:lumOff val="50000"/>
                  </a:schemeClr>
                </a:solidFill>
                <a:latin typeface="+mj-lt"/>
                <a:ea typeface="Tahoma" panose="020B0604030504040204" pitchFamily="34" charset="0"/>
                <a:cs typeface="Tahoma" panose="020B0604030504040204" pitchFamily="34" charset="0"/>
              </a:rPr>
              <a:t>9. </a:t>
            </a:r>
            <a:r>
              <a:rPr lang="en-US" sz="2000" dirty="0">
                <a:solidFill>
                  <a:schemeClr val="tx1">
                    <a:lumMod val="50000"/>
                    <a:lumOff val="50000"/>
                  </a:schemeClr>
                </a:solidFill>
                <a:effectLst/>
                <a:latin typeface="+mj-lt"/>
                <a:ea typeface="Tahoma" panose="020B0604030504040204" pitchFamily="34" charset="0"/>
                <a:cs typeface="Tahoma" panose="020B0604030504040204" pitchFamily="34" charset="0"/>
              </a:rPr>
              <a:t>Driving Students with Special Needs (Optional)</a:t>
            </a:r>
          </a:p>
          <a:p>
            <a:pPr marL="0" indent="0">
              <a:buNone/>
            </a:pPr>
            <a:endParaRPr lang="en-US" sz="2000" dirty="0"/>
          </a:p>
        </p:txBody>
      </p:sp>
      <p:pic>
        <p:nvPicPr>
          <p:cNvPr id="4" name="Picture 3" descr="dUZpsdH7UwVcKoIkGDyeRHuGnRi7W3nPrnIoweAk.png">
            <a:extLst>
              <a:ext uri="{FF2B5EF4-FFF2-40B4-BE49-F238E27FC236}">
                <a16:creationId xmlns:a16="http://schemas.microsoft.com/office/drawing/2014/main" id="{ECE926A8-D786-951D-A30E-86282EFB3B7A}"/>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940399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ED9D1-7703-482E-9CEE-5AFA2533DC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36099-4079-8284-93A5-14BFC97484FA}"/>
              </a:ext>
            </a:extLst>
          </p:cNvPr>
          <p:cNvSpPr>
            <a:spLocks noGrp="1"/>
          </p:cNvSpPr>
          <p:nvPr>
            <p:ph type="title"/>
          </p:nvPr>
        </p:nvSpPr>
        <p:spPr>
          <a:xfrm>
            <a:off x="457200" y="731836"/>
            <a:ext cx="8229600" cy="685801"/>
          </a:xfrm>
        </p:spPr>
        <p:txBody>
          <a:bodyPr>
            <a:normAutofit fontScale="90000"/>
          </a:bodyPr>
          <a:lstStyle/>
          <a:p>
            <a:r>
              <a:rPr lang="en-US" sz="4000" dirty="0">
                <a:effectLst/>
                <a:latin typeface="Calibri" panose="020F0502020204030204" pitchFamily="34" charset="0"/>
                <a:ea typeface="MS Gothic" panose="020B0609070205080204" pitchFamily="49" charset="-128"/>
                <a:cs typeface="Times New Roman" panose="02020603050405020304" pitchFamily="18" charset="0"/>
              </a:rPr>
              <a:t>Picking Up and Dropping </a:t>
            </a:r>
            <a:br>
              <a:rPr lang="en-US" sz="4000" dirty="0">
                <a:effectLst/>
                <a:latin typeface="Calibri" panose="020F0502020204030204" pitchFamily="34" charset="0"/>
                <a:ea typeface="MS Gothic" panose="020B0609070205080204" pitchFamily="49" charset="-128"/>
                <a:cs typeface="Times New Roman" panose="02020603050405020304" pitchFamily="18" charset="0"/>
              </a:rPr>
            </a:br>
            <a:r>
              <a:rPr lang="en-US" sz="4000" dirty="0">
                <a:effectLst/>
                <a:latin typeface="Calibri" panose="020F0502020204030204" pitchFamily="34" charset="0"/>
                <a:ea typeface="MS Gothic" panose="020B0609070205080204" pitchFamily="49" charset="-128"/>
                <a:cs typeface="Times New Roman" panose="02020603050405020304" pitchFamily="18" charset="0"/>
              </a:rPr>
              <a:t>Off Students</a:t>
            </a:r>
            <a:br>
              <a:rPr lang="en-US" sz="44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br>
            <a:endParaRPr dirty="0"/>
          </a:p>
        </p:txBody>
      </p:sp>
      <p:sp>
        <p:nvSpPr>
          <p:cNvPr id="3" name="Content Placeholder 2">
            <a:extLst>
              <a:ext uri="{FF2B5EF4-FFF2-40B4-BE49-F238E27FC236}">
                <a16:creationId xmlns:a16="http://schemas.microsoft.com/office/drawing/2014/main" id="{BC0DFD49-1928-0697-B5EB-8BE697D7D91A}"/>
              </a:ext>
            </a:extLst>
          </p:cNvPr>
          <p:cNvSpPr>
            <a:spLocks noGrp="1"/>
          </p:cNvSpPr>
          <p:nvPr>
            <p:ph idx="1"/>
          </p:nvPr>
        </p:nvSpPr>
        <p:spPr/>
        <p:txBody>
          <a:bodyPr>
            <a:normAutofit fontScale="92500"/>
          </a:bodyPr>
          <a:lstStyle/>
          <a:p>
            <a:pPr marL="0" marR="0">
              <a:lnSpc>
                <a:spcPct val="115000"/>
              </a:lnSpc>
              <a:spcAft>
                <a:spcPts val="1000"/>
              </a:spcAft>
              <a:buNone/>
            </a:pP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According to FMCSA guidelines, loading and unloading students is the most dangerous time. Always check the mirrors ,surroundings and count students before moving the bus.</a:t>
            </a:r>
          </a:p>
          <a:p>
            <a:pPr marL="0" marR="0">
              <a:lnSpc>
                <a:spcPct val="115000"/>
              </a:lnSpc>
              <a:spcAft>
                <a:spcPts val="1000"/>
              </a:spcAft>
              <a:buNone/>
            </a:pP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Students should wait for your signal before crossing the street. Use red lights and the stop sign arm and ensure the bus is fully stopped when picking up or dropping off students.</a:t>
            </a:r>
            <a:b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b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Know the 'danger zone'—the 10-foot area all around the bus where it’s hard to see students. Never move the bus until all children are safe.</a:t>
            </a:r>
          </a:p>
          <a:p>
            <a:pPr marL="0" marR="0">
              <a:lnSpc>
                <a:spcPct val="115000"/>
              </a:lnSpc>
              <a:spcAft>
                <a:spcPts val="1000"/>
              </a:spcAft>
              <a:buNone/>
            </a:pPr>
            <a:endPar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endParaRPr>
          </a:p>
          <a:p>
            <a:pPr>
              <a:buFontTx/>
              <a:buChar char="-"/>
            </a:pPr>
            <a:endParaRPr lang="en-US" sz="24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6F1C55F4-C20D-E6DF-50BD-5B370BAA368A}"/>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899857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Quiz</a:t>
            </a:r>
            <a:endParaRPr sz="3600" dirty="0"/>
          </a:p>
        </p:txBody>
      </p:sp>
      <p:sp>
        <p:nvSpPr>
          <p:cNvPr id="3" name="Content Placeholder 2"/>
          <p:cNvSpPr>
            <a:spLocks noGrp="1"/>
          </p:cNvSpPr>
          <p:nvPr>
            <p:ph idx="1"/>
          </p:nvPr>
        </p:nvSpPr>
        <p:spPr/>
        <p:txBody>
          <a:bodyPr>
            <a:noAutofit/>
          </a:bodyPr>
          <a:lstStyle/>
          <a:p>
            <a:pPr marL="0" marR="0" lvl="0" indent="0">
              <a:lnSpc>
                <a:spcPct val="115000"/>
              </a:lnSpc>
              <a:buNone/>
              <a:tabLst>
                <a:tab pos="228600" algn="l"/>
              </a:tabLst>
            </a:pPr>
            <a: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1. What is the 'danger zone' around a bus?</a:t>
            </a:r>
            <a:b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A. The area inside the bus</a:t>
            </a:r>
            <a:b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B. The 10-foot area around the bus</a:t>
            </a:r>
            <a:b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C. The backseat</a:t>
            </a:r>
            <a:b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D. The front row</a:t>
            </a:r>
          </a:p>
          <a:p>
            <a:pPr marL="0" marR="0" lvl="0" indent="0">
              <a:lnSpc>
                <a:spcPct val="115000"/>
              </a:lnSpc>
              <a:spcAft>
                <a:spcPts val="1000"/>
              </a:spcAft>
              <a:buNone/>
              <a:tabLst>
                <a:tab pos="228600" algn="l"/>
              </a:tabLst>
            </a:pPr>
            <a: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2. What should a driver do before moving the bus after unloading?</a:t>
            </a:r>
            <a:b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A. Turn off the radio</a:t>
            </a:r>
            <a:b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B. Count students and check mirrors</a:t>
            </a:r>
            <a:b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C. Flash headlights</a:t>
            </a:r>
            <a:b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D. Honk twice</a:t>
            </a:r>
          </a:p>
          <a:p>
            <a:pPr marL="0" marR="0" lvl="0" indent="0">
              <a:lnSpc>
                <a:spcPct val="115000"/>
              </a:lnSpc>
              <a:spcAft>
                <a:spcPts val="1000"/>
              </a:spcAft>
              <a:buNone/>
              <a:tabLst>
                <a:tab pos="228600" algn="l"/>
              </a:tabLst>
            </a:pPr>
            <a: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3. What is the danger zone around the bus?</a:t>
            </a:r>
          </a:p>
          <a:p>
            <a:pPr marL="0" marR="0" lvl="0" indent="0">
              <a:lnSpc>
                <a:spcPct val="115000"/>
              </a:lnSpc>
              <a:buNone/>
              <a:tabLst>
                <a:tab pos="228600" algn="l"/>
              </a:tabLst>
            </a:pPr>
            <a:r>
              <a:rPr lang="en-US" sz="1800" dirty="0">
                <a:solidFill>
                  <a:schemeClr val="tx1">
                    <a:lumMod val="65000"/>
                    <a:lumOff val="35000"/>
                  </a:schemeClr>
                </a:solidFill>
                <a:latin typeface="Arial" panose="020B0604020202020204" pitchFamily="34" charset="0"/>
                <a:ea typeface="MS Mincho" panose="02020609040205080304" pitchFamily="49" charset="-128"/>
                <a:cs typeface="Times New Roman" panose="02020603050405020304" pitchFamily="18" charset="0"/>
              </a:rPr>
              <a:t>4</a:t>
            </a:r>
            <a: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When should you use the stop arm and flashing red lights?</a:t>
            </a:r>
          </a:p>
          <a:p>
            <a:pPr marL="0" marR="0" lvl="0" indent="0">
              <a:lnSpc>
                <a:spcPct val="115000"/>
              </a:lnSpc>
              <a:spcAft>
                <a:spcPts val="1000"/>
              </a:spcAft>
              <a:buNone/>
              <a:tabLst>
                <a:tab pos="228600" algn="l"/>
              </a:tabLst>
            </a:pPr>
            <a:r>
              <a:rPr lang="en-US" sz="1800" dirty="0">
                <a:solidFill>
                  <a:schemeClr val="tx1">
                    <a:lumMod val="65000"/>
                    <a:lumOff val="35000"/>
                  </a:schemeClr>
                </a:solidFill>
                <a:latin typeface="Arial" panose="020B0604020202020204" pitchFamily="34" charset="0"/>
                <a:ea typeface="MS Mincho" panose="02020609040205080304" pitchFamily="49" charset="-128"/>
                <a:cs typeface="Times New Roman" panose="02020603050405020304" pitchFamily="18" charset="0"/>
              </a:rPr>
              <a:t>5</a:t>
            </a:r>
            <a:r>
              <a:rPr lang="en-US" sz="18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What must students do before crossing the street?</a:t>
            </a:r>
          </a:p>
          <a:p>
            <a:endParaRPr sz="18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 points</a:t>
            </a:r>
            <a:endParaRPr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 Always check your mirrors and surroundings.</a:t>
            </a: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Only move the bus when all kids are safe.</a:t>
            </a: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Teach kids to wait for your signal before crossing the street.</a:t>
            </a: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 Know where the danger zone is (the area around the bus where it’s hard to see kids).</a:t>
            </a:r>
            <a:endPar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endParaRPr>
          </a:p>
          <a:p>
            <a:pPr>
              <a:buFont typeface="Wingdings" panose="05000000000000000000" pitchFamily="2" charset="2"/>
              <a:buChar char="ü"/>
            </a:pPr>
            <a:endParaRPr sz="24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p:cNvSpPr>
            <a:spLocks noGrp="1"/>
          </p:cNvSpPr>
          <p:nvPr>
            <p:ph idx="1"/>
          </p:nvPr>
        </p:nvSpPr>
        <p:spPr/>
        <p:txBody>
          <a:bodyPr>
            <a:normAutofit/>
          </a:bodyPr>
          <a:lstStyle/>
          <a:p>
            <a:pPr marL="0" marR="0">
              <a:lnSpc>
                <a:spcPct val="115000"/>
              </a:lnSpc>
              <a:spcBef>
                <a:spcPts val="1000"/>
              </a:spcBef>
              <a:buNone/>
            </a:pPr>
            <a:r>
              <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rPr>
              <a:t>Objectives:</a:t>
            </a:r>
            <a:b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br>
            <a:endPar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endParaRPr>
          </a:p>
          <a:p>
            <a:pPr marL="0">
              <a:lnSpc>
                <a:spcPct val="115000"/>
              </a:lnSpc>
              <a:spcBef>
                <a:spcPts val="1000"/>
              </a:spcBef>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How to handle fires, crashes, or if the bus breaks down.</a:t>
            </a:r>
            <a:b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br>
            <a:endPar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endParaRPr>
          </a:p>
          <a:p>
            <a:pPr>
              <a:buNone/>
            </a:pPr>
            <a:endParaRPr sz="24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0756B-35A3-AF4A-7007-EAE869E2B6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CAFBFA-F098-1F94-EA85-1D7F6317D3F6}"/>
              </a:ext>
            </a:extLst>
          </p:cNvPr>
          <p:cNvSpPr>
            <a:spLocks noGrp="1"/>
          </p:cNvSpPr>
          <p:nvPr>
            <p:ph type="title"/>
          </p:nvPr>
        </p:nvSpPr>
        <p:spPr>
          <a:xfrm>
            <a:off x="457200" y="509666"/>
            <a:ext cx="8229600" cy="90797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What to Do in an Emergency</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6F2A8D28-4615-F8DF-1E50-20C677C9F706}"/>
              </a:ext>
            </a:extLst>
          </p:cNvPr>
          <p:cNvSpPr>
            <a:spLocks noGrp="1"/>
          </p:cNvSpPr>
          <p:nvPr>
            <p:ph idx="1"/>
          </p:nvPr>
        </p:nvSpPr>
        <p:spPr/>
        <p:txBody>
          <a:bodyPr>
            <a:normAutofit/>
          </a:bodyPr>
          <a:lstStyle/>
          <a:p>
            <a:pPr marL="0" marR="0">
              <a:lnSpc>
                <a:spcPct val="115000"/>
              </a:lnSpc>
              <a:spcAft>
                <a:spcPts val="1000"/>
              </a:spcAft>
              <a:buNone/>
            </a:pPr>
            <a:r>
              <a:rPr lang="en-US" sz="20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Emergencies can happen—like a crash, fire, or student getting sick. Stay calm. Be prepared to respond to fires, crashes, or breakdowns.</a:t>
            </a:r>
          </a:p>
          <a:p>
            <a:pPr marL="0" marR="0">
              <a:lnSpc>
                <a:spcPct val="115000"/>
              </a:lnSpc>
              <a:spcAft>
                <a:spcPts val="1000"/>
              </a:spcAft>
              <a:buNone/>
            </a:pPr>
            <a:r>
              <a:rPr lang="en-US" sz="20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DOT regulations require evacuation drills, emergency exits, and accessible fire extinguishers. You should practice evacuation drills with students and be prepared to call for help.</a:t>
            </a:r>
            <a:br>
              <a:rPr lang="en-US" sz="20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br>
              <a:rPr lang="en-US" sz="20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0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Make sure your first aid kit is complete and know how to use it.</a:t>
            </a:r>
          </a:p>
          <a:p>
            <a:pPr marL="0" marR="0">
              <a:lnSpc>
                <a:spcPct val="115000"/>
              </a:lnSpc>
              <a:spcAft>
                <a:spcPts val="1000"/>
              </a:spcAft>
              <a:buNone/>
            </a:pPr>
            <a:endParaRPr lang="en-US" sz="20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endParaRPr>
          </a:p>
          <a:p>
            <a:pPr>
              <a:buNone/>
            </a:pPr>
            <a:endParaRPr lang="en-US" sz="20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D5B3DAB5-4326-5A45-8DBD-A071E764EA33}"/>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148180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endParaRPr dirty="0"/>
          </a:p>
        </p:txBody>
      </p:sp>
      <p:sp>
        <p:nvSpPr>
          <p:cNvPr id="3" name="Content Placeholder 2"/>
          <p:cNvSpPr>
            <a:spLocks noGrp="1"/>
          </p:cNvSpPr>
          <p:nvPr>
            <p:ph idx="1"/>
          </p:nvPr>
        </p:nvSpPr>
        <p:spPr/>
        <p:txBody>
          <a:bodyPr>
            <a:normAutofit fontScale="62500" lnSpcReduction="20000"/>
          </a:bodyPr>
          <a:lstStyle/>
          <a:p>
            <a:pPr marL="0" marR="0" lvl="0" indent="0">
              <a:lnSpc>
                <a:spcPct val="115000"/>
              </a:lnSpc>
              <a:spcAft>
                <a:spcPts val="1000"/>
              </a:spcAft>
              <a:buNone/>
              <a:tabLst>
                <a:tab pos="228600" algn="l"/>
              </a:tabLst>
            </a:pP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1. What tool should always be ready for emergencies?</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A. Cell phone</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B. Fire extinguisher</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C. Radio</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D. Tape recorder</a:t>
            </a:r>
          </a:p>
          <a:p>
            <a:pPr marL="0" marR="0" lvl="0" indent="0">
              <a:lnSpc>
                <a:spcPct val="115000"/>
              </a:lnSpc>
              <a:spcAft>
                <a:spcPts val="1000"/>
              </a:spcAft>
              <a:buNone/>
              <a:tabLst>
                <a:tab pos="228600" algn="l"/>
              </a:tabLst>
            </a:pP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2. Why are evacuation drills important?</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A. To check bus lights</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B. To prepare students for emergencies</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C. To review bus rules</a:t>
            </a:r>
            <a:b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D. To test student memory</a:t>
            </a:r>
          </a:p>
          <a:p>
            <a:pPr marL="0" marR="0" lvl="0" indent="0">
              <a:lnSpc>
                <a:spcPct val="115000"/>
              </a:lnSpc>
              <a:buNone/>
              <a:tabLst>
                <a:tab pos="228600" algn="l"/>
              </a:tabLst>
            </a:pPr>
            <a:r>
              <a:rPr lang="en-US"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3</a:t>
            </a: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Name two types of emergencies a driver might face.</a:t>
            </a:r>
          </a:p>
          <a:p>
            <a:pPr marL="0" marR="0" lvl="0" indent="0">
              <a:lnSpc>
                <a:spcPct val="115000"/>
              </a:lnSpc>
              <a:buNone/>
              <a:tabLst>
                <a:tab pos="228600" algn="l"/>
              </a:tabLst>
            </a:pPr>
            <a:r>
              <a:rPr lang="en-US"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4</a:t>
            </a: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Why should students practice evacuation drills?</a:t>
            </a:r>
          </a:p>
          <a:p>
            <a:pPr marL="0" marR="0" lvl="0" indent="0">
              <a:lnSpc>
                <a:spcPct val="115000"/>
              </a:lnSpc>
              <a:spcAft>
                <a:spcPts val="1000"/>
              </a:spcAft>
              <a:buNone/>
              <a:tabLst>
                <a:tab pos="228600" algn="l"/>
              </a:tabLst>
            </a:pPr>
            <a:r>
              <a:rPr lang="en-US"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5</a:t>
            </a:r>
            <a:r>
              <a:rPr lang="en-US" sz="32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What emergency tools should you always check before driving?</a:t>
            </a:r>
          </a:p>
          <a:p>
            <a:endParaRPr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CAE8E-C913-CDC1-3578-EDEA25A084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6D60C0-F8FE-AF6A-BB40-93B5E6DAE7F5}"/>
              </a:ext>
            </a:extLst>
          </p:cNvPr>
          <p:cNvSpPr>
            <a:spLocks noGrp="1"/>
          </p:cNvSpPr>
          <p:nvPr>
            <p:ph type="title"/>
          </p:nvPr>
        </p:nvSpPr>
        <p:spPr/>
        <p:txBody>
          <a:bodyPr/>
          <a:lstStyle/>
          <a:p>
            <a:pPr algn="l"/>
            <a:r>
              <a:rPr lang="en-US" dirty="0"/>
              <a:t>Key Points</a:t>
            </a:r>
            <a:endParaRPr dirty="0"/>
          </a:p>
        </p:txBody>
      </p:sp>
      <p:sp>
        <p:nvSpPr>
          <p:cNvPr id="3" name="Content Placeholder 2">
            <a:extLst>
              <a:ext uri="{FF2B5EF4-FFF2-40B4-BE49-F238E27FC236}">
                <a16:creationId xmlns:a16="http://schemas.microsoft.com/office/drawing/2014/main" id="{C8D0E97A-6AAE-144B-F825-CA3DC9D63082}"/>
              </a:ext>
            </a:extLst>
          </p:cNvPr>
          <p:cNvSpPr>
            <a:spLocks noGrp="1"/>
          </p:cNvSpPr>
          <p:nvPr>
            <p:ph idx="1"/>
          </p:nvPr>
        </p:nvSpPr>
        <p:spPr/>
        <p:txBody>
          <a:bodyPr>
            <a:normAutofit/>
          </a:bodyPr>
          <a:lstStyle/>
          <a:p>
            <a:pPr marL="0">
              <a:lnSpc>
                <a:spcPct val="115000"/>
              </a:lnSpc>
              <a:spcBef>
                <a:spcPts val="1000"/>
              </a:spcBef>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Know how to use the fire extinguisher, first aid kit, and emergency exits.</a:t>
            </a:r>
          </a:p>
          <a:p>
            <a:pPr marL="0">
              <a:lnSpc>
                <a:spcPct val="115000"/>
              </a:lnSpc>
              <a:spcBef>
                <a:spcPts val="1000"/>
              </a:spcBef>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Practice evacuation drills with students.</a:t>
            </a:r>
          </a:p>
          <a:p>
            <a:pPr marL="0">
              <a:lnSpc>
                <a:spcPct val="115000"/>
              </a:lnSpc>
              <a:spcBef>
                <a:spcPts val="1000"/>
              </a:spcBef>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Stay calm and follow your emergency plan.</a:t>
            </a:r>
          </a:p>
          <a:p>
            <a:pPr marL="0">
              <a:lnSpc>
                <a:spcPct val="115000"/>
              </a:lnSpc>
              <a:spcBef>
                <a:spcPts val="1000"/>
              </a:spcBef>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Call for help right away if needed.</a:t>
            </a:r>
          </a:p>
        </p:txBody>
      </p:sp>
      <p:pic>
        <p:nvPicPr>
          <p:cNvPr id="4" name="Picture 3" descr="dUZpsdH7UwVcKoIkGDyeRHuGnRi7W3nPrnIoweAk.png">
            <a:extLst>
              <a:ext uri="{FF2B5EF4-FFF2-40B4-BE49-F238E27FC236}">
                <a16:creationId xmlns:a16="http://schemas.microsoft.com/office/drawing/2014/main" id="{B5F743BF-A36E-0CE2-9318-98A38FBB14B2}"/>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2771570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4616"/>
            <a:ext cx="8229600" cy="83302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Safe Driving Tips</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65000"/>
                    <a:lumOff val="35000"/>
                  </a:schemeClr>
                </a:solidFill>
                <a:latin typeface="Cambria" panose="02040503050406030204" pitchFamily="18" charset="0"/>
                <a:ea typeface="MS Mincho" panose="02020609040205080304" pitchFamily="49" charset="-128"/>
                <a:cs typeface="Times New Roman" panose="02020603050405020304" pitchFamily="18" charset="0"/>
              </a:rPr>
              <a:t>Objectives</a:t>
            </a:r>
            <a:r>
              <a:rPr lang="en-US" sz="24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rPr>
              <a:t>:</a:t>
            </a:r>
            <a:br>
              <a:rPr lang="en-US" sz="24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rPr>
            </a:br>
            <a:endParaRPr lang="en-US" sz="24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endParaRPr>
          </a:p>
          <a:p>
            <a:r>
              <a:rPr lang="en-US" sz="24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rPr>
              <a:t>How to avoid accidents and drive safely at all times.</a:t>
            </a:r>
            <a:br>
              <a:rPr lang="en-US" sz="24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rPr>
            </a:b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EDD39-5716-626D-446D-397F6F917B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6B444-7E07-B79B-8619-36E3BE64EB4C}"/>
              </a:ext>
            </a:extLst>
          </p:cNvPr>
          <p:cNvSpPr>
            <a:spLocks noGrp="1"/>
          </p:cNvSpPr>
          <p:nvPr>
            <p:ph type="title"/>
          </p:nvPr>
        </p:nvSpPr>
        <p:spPr>
          <a:xfrm>
            <a:off x="457200" y="584616"/>
            <a:ext cx="8229600" cy="83302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Safe Driving Tips</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F2DADC4F-3601-2E3C-DF46-F4D6238DBA98}"/>
              </a:ext>
            </a:extLst>
          </p:cNvPr>
          <p:cNvSpPr>
            <a:spLocks noGrp="1"/>
          </p:cNvSpPr>
          <p:nvPr>
            <p:ph idx="1"/>
          </p:nvPr>
        </p:nvSpPr>
        <p:spPr/>
        <p:txBody>
          <a:bodyPr>
            <a:normAutofit fontScale="92500"/>
          </a:bodyPr>
          <a:lstStyle/>
          <a:p>
            <a:pPr marL="0" marR="0">
              <a:lnSpc>
                <a:spcPct val="115000"/>
              </a:lnSpc>
              <a:spcAft>
                <a:spcPts val="1000"/>
              </a:spcAft>
              <a:buNone/>
            </a:pP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Defensive driving means being prepared for the unexpected and keeping a safe distance from other vehicles. DOT encourages school bus drivers to scan ahead, check mirrors frequently, and reduce speed in poor conditions.</a:t>
            </a:r>
          </a:p>
          <a:p>
            <a:pPr marL="0" marR="0">
              <a:lnSpc>
                <a:spcPct val="115000"/>
              </a:lnSpc>
              <a:spcAft>
                <a:spcPts val="1000"/>
              </a:spcAft>
              <a:buNone/>
            </a:pP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Good drivers are always alert. Keep a safe following distance (at least 4 seconds behind the car in front). </a:t>
            </a:r>
          </a:p>
          <a:p>
            <a:pPr marL="0" marR="0">
              <a:lnSpc>
                <a:spcPct val="115000"/>
              </a:lnSpc>
              <a:spcAft>
                <a:spcPts val="1000"/>
              </a:spcAft>
              <a:buNone/>
            </a:pP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Slow down in bad weather or around schools. Never use your phone while driving. Always watch for kids, cars, and traffic signals.</a:t>
            </a:r>
          </a:p>
          <a:p>
            <a:pPr marL="0" indent="0">
              <a:buNone/>
            </a:pP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a:t>
            </a:r>
            <a:endParaRPr lang="en-US" sz="24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3030CBE8-B77B-489C-4201-F389D1341E67}"/>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585219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endParaRPr dirty="0"/>
          </a:p>
        </p:txBody>
      </p:sp>
      <p:sp>
        <p:nvSpPr>
          <p:cNvPr id="3" name="Content Placeholder 2"/>
          <p:cNvSpPr>
            <a:spLocks noGrp="1"/>
          </p:cNvSpPr>
          <p:nvPr>
            <p:ph idx="1"/>
          </p:nvPr>
        </p:nvSpPr>
        <p:spPr/>
        <p:txBody>
          <a:bodyPr>
            <a:noAutofit/>
          </a:bodyPr>
          <a:lstStyle/>
          <a:p>
            <a:pPr marL="0" marR="0" lvl="0" indent="0">
              <a:lnSpc>
                <a:spcPct val="115000"/>
              </a:lnSpc>
              <a:buNone/>
              <a:tabLst>
                <a:tab pos="228600" algn="l"/>
              </a:tabLst>
            </a:pP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1. What is the goal of defensive driving?</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A. To arrive faster</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B. To respond safely to potential hazards</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C. To use the least fuel</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D. To avoid student interaction</a:t>
            </a:r>
          </a:p>
          <a:p>
            <a:pPr marL="0" marR="0" lvl="0" indent="0">
              <a:lnSpc>
                <a:spcPct val="115000"/>
              </a:lnSpc>
              <a:spcAft>
                <a:spcPts val="1000"/>
              </a:spcAft>
              <a:buNone/>
              <a:tabLst>
                <a:tab pos="228600" algn="l"/>
              </a:tabLst>
            </a:pP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2. When should you reduce speed while driving a bus?</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A. During traffic stops</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B. In ideal weather</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C. In bad weather or poor visibility</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D. When students are loud</a:t>
            </a:r>
          </a:p>
          <a:p>
            <a:pPr marL="0" marR="0" lvl="0" indent="0">
              <a:lnSpc>
                <a:spcPct val="115000"/>
              </a:lnSpc>
              <a:buNone/>
              <a:tabLst>
                <a:tab pos="228600" algn="l"/>
              </a:tabLst>
            </a:pPr>
            <a:r>
              <a:rPr lang="en-US" sz="1800"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3</a:t>
            </a: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What is a safe following distance when driving a bus?</a:t>
            </a:r>
          </a:p>
          <a:p>
            <a:pPr marL="0" marR="0" lvl="0" indent="0">
              <a:lnSpc>
                <a:spcPct val="115000"/>
              </a:lnSpc>
              <a:buNone/>
              <a:tabLst>
                <a:tab pos="228600" algn="l"/>
              </a:tabLst>
            </a:pPr>
            <a:r>
              <a:rPr lang="en-US" sz="1800"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4</a:t>
            </a: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Name two things you should avoid while driving.</a:t>
            </a:r>
          </a:p>
          <a:p>
            <a:pPr marL="0" marR="0" lvl="0" indent="0">
              <a:lnSpc>
                <a:spcPct val="115000"/>
              </a:lnSpc>
              <a:spcAft>
                <a:spcPts val="1000"/>
              </a:spcAft>
              <a:buNone/>
              <a:tabLst>
                <a:tab pos="228600" algn="l"/>
              </a:tabLst>
            </a:pPr>
            <a:r>
              <a:rPr lang="en-US" sz="1800"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5</a:t>
            </a: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When should you slow down more than usual?</a:t>
            </a:r>
          </a:p>
          <a:p>
            <a:endParaRPr sz="18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9606"/>
            <a:ext cx="8229600" cy="1184224"/>
          </a:xfrm>
        </p:spPr>
        <p:txBody>
          <a:bodyPr>
            <a:normAutofit fontScale="90000"/>
          </a:bodyPr>
          <a:lstStyle/>
          <a:p>
            <a:r>
              <a:rPr lang="en-US" sz="4000" dirty="0">
                <a:latin typeface="Calibri" panose="020F0502020204030204" pitchFamily="34" charset="0"/>
                <a:ea typeface="MS Gothic" panose="020B0609070205080204" pitchFamily="49" charset="-128"/>
                <a:cs typeface="Times New Roman" panose="02020603050405020304" pitchFamily="18" charset="0"/>
              </a:rPr>
              <a:t>Getting Started As a School </a:t>
            </a:r>
            <a:br>
              <a:rPr lang="en-US" sz="4000" dirty="0">
                <a:latin typeface="Calibri" panose="020F0502020204030204" pitchFamily="34" charset="0"/>
                <a:ea typeface="MS Gothic" panose="020B0609070205080204" pitchFamily="49" charset="-128"/>
                <a:cs typeface="Times New Roman" panose="02020603050405020304" pitchFamily="18" charset="0"/>
              </a:rPr>
            </a:br>
            <a:r>
              <a:rPr lang="en-US" sz="4000" dirty="0">
                <a:latin typeface="Calibri" panose="020F0502020204030204" pitchFamily="34" charset="0"/>
                <a:ea typeface="MS Gothic" panose="020B0609070205080204" pitchFamily="49" charset="-128"/>
                <a:cs typeface="Times New Roman" panose="02020603050405020304" pitchFamily="18" charset="0"/>
              </a:rPr>
              <a:t>Bus Driver</a:t>
            </a:r>
            <a:br>
              <a:rPr lang="en-US" sz="4400" dirty="0">
                <a:effectLst/>
                <a:latin typeface="Calibri" panose="020F0502020204030204" pitchFamily="34" charset="0"/>
                <a:ea typeface="MS Gothic" panose="020B0609070205080204" pitchFamily="49" charset="-128"/>
                <a:cs typeface="Times New Roman" panose="02020603050405020304" pitchFamily="18" charset="0"/>
              </a:rPr>
            </a:br>
            <a:endParaRPr dirty="0"/>
          </a:p>
        </p:txBody>
      </p:sp>
      <p:sp>
        <p:nvSpPr>
          <p:cNvPr id="3" name="Content Placeholder 2"/>
          <p:cNvSpPr>
            <a:spLocks noGrp="1"/>
          </p:cNvSpPr>
          <p:nvPr>
            <p:ph idx="1"/>
          </p:nvPr>
        </p:nvSpPr>
        <p:spPr/>
        <p:txBody>
          <a:bodyPr>
            <a:normAutofit/>
          </a:bodyPr>
          <a:lstStyle/>
          <a:p>
            <a:pPr marL="0" indent="0">
              <a:lnSpc>
                <a:spcPct val="115000"/>
              </a:lnSpc>
              <a:spcAft>
                <a:spcPts val="1000"/>
              </a:spcAft>
              <a:buNone/>
            </a:pPr>
            <a:r>
              <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rPr>
              <a:t>Objectives:</a:t>
            </a:r>
          </a:p>
          <a:p>
            <a:pPr marL="0" indent="0">
              <a:lnSpc>
                <a:spcPct val="115000"/>
              </a:lnSpc>
              <a:spcAft>
                <a:spcPts val="1000"/>
              </a:spcAft>
              <a:buNone/>
            </a:pPr>
            <a:endPar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You’ll learn what the job is all about and why it’s important.</a:t>
            </a:r>
            <a:endParaRPr sz="24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 Points</a:t>
            </a:r>
            <a:endParaRPr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Keep a safe distance from other vehicles. </a:t>
            </a: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Watch for other drivers, weather changes, </a:t>
            </a:r>
          </a:p>
          <a:p>
            <a:pPr marL="0" indent="0">
              <a:buNone/>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and road hazards.</a:t>
            </a: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Never drive distracted or tired.</a:t>
            </a: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 Always be aware of your surroundings.</a:t>
            </a:r>
          </a:p>
          <a:p>
            <a:pPr>
              <a:buFont typeface="Wingdings" panose="05000000000000000000" pitchFamily="2" charset="2"/>
              <a:buChar char="ü"/>
            </a:pPr>
            <a:endParaRPr sz="24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84616"/>
            <a:ext cx="8229600" cy="83302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Rules You Must Follow</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p:cNvSpPr>
            <a:spLocks noGrp="1"/>
          </p:cNvSpPr>
          <p:nvPr>
            <p:ph idx="1"/>
          </p:nvPr>
        </p:nvSpPr>
        <p:spPr/>
        <p:txBody>
          <a:bodyPr>
            <a:normAutofit/>
          </a:bodyPr>
          <a:lstStyle/>
          <a:p>
            <a:pPr marL="0" indent="0">
              <a:buNone/>
            </a:pPr>
            <a:r>
              <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rPr>
              <a:t>Objectives</a:t>
            </a: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a:t>
            </a:r>
          </a:p>
          <a:p>
            <a:pPr marL="0" indent="0">
              <a:buNone/>
            </a:pPr>
            <a:endPar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endParaRPr>
          </a:p>
          <a:p>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The important laws and rules that school bus drivers must obey.</a:t>
            </a:r>
            <a:b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br>
            <a:endParaRPr sz="24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04945-E6E6-39C6-6E78-5C6896E49D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31F216-0512-AA28-773A-2E26187730A6}"/>
              </a:ext>
            </a:extLst>
          </p:cNvPr>
          <p:cNvSpPr>
            <a:spLocks noGrp="1"/>
          </p:cNvSpPr>
          <p:nvPr>
            <p:ph type="title"/>
          </p:nvPr>
        </p:nvSpPr>
        <p:spPr>
          <a:xfrm>
            <a:off x="457200" y="584616"/>
            <a:ext cx="8229600" cy="833022"/>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Rules You Must Follow</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7BEC8D39-EFBF-0819-01E5-0768B3C85DAB}"/>
              </a:ext>
            </a:extLst>
          </p:cNvPr>
          <p:cNvSpPr>
            <a:spLocks noGrp="1"/>
          </p:cNvSpPr>
          <p:nvPr>
            <p:ph idx="1"/>
          </p:nvPr>
        </p:nvSpPr>
        <p:spPr/>
        <p:txBody>
          <a:bodyPr>
            <a:normAutofit fontScale="92500" lnSpcReduction="20000"/>
          </a:bodyPr>
          <a:lstStyle/>
          <a:p>
            <a:pPr marL="0">
              <a:lnSpc>
                <a:spcPct val="115000"/>
              </a:lnSpc>
              <a:spcAft>
                <a:spcPts val="1000"/>
              </a:spcAft>
              <a:buNone/>
            </a:pP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DOT regulations require drivers to follow Hours of Service (HOS) rules, conduct daily vehicle inspections, and maintain accurate records. These include pre- and post-trip inspection logs, time sheets, and incident reports. Drug and alcohol testing policies are also enforced under FMCSA rules.</a:t>
            </a:r>
          </a:p>
          <a:p>
            <a:pPr marL="0" marR="0">
              <a:lnSpc>
                <a:spcPct val="115000"/>
              </a:lnSpc>
              <a:spcAft>
                <a:spcPts val="1000"/>
              </a:spcAft>
              <a:buNone/>
            </a:pPr>
            <a:endPar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endParaRPr>
          </a:p>
          <a:p>
            <a:pPr marL="0" marR="0">
              <a:lnSpc>
                <a:spcPct val="115000"/>
              </a:lnSpc>
              <a:spcAft>
                <a:spcPts val="1000"/>
              </a:spcAft>
              <a:buNone/>
            </a:pP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There are strict laws for school bus drivers. You must stop at railroad crossings and never use your phone while driving. You must follow state and federal traffic laws and complete random drug and alcohol tests.</a:t>
            </a:r>
            <a:b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b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Keep all your records and daily inspection reports up to date.</a:t>
            </a:r>
          </a:p>
          <a:p>
            <a:pPr marL="0" marR="0">
              <a:lnSpc>
                <a:spcPct val="115000"/>
              </a:lnSpc>
              <a:spcAft>
                <a:spcPts val="1000"/>
              </a:spcAft>
              <a:buNone/>
            </a:pPr>
            <a:endPar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endParaRPr>
          </a:p>
        </p:txBody>
      </p:sp>
      <p:pic>
        <p:nvPicPr>
          <p:cNvPr id="4" name="Picture 3" descr="dUZpsdH7UwVcKoIkGDyeRHuGnRi7W3nPrnIoweAk.png">
            <a:extLst>
              <a:ext uri="{FF2B5EF4-FFF2-40B4-BE49-F238E27FC236}">
                <a16:creationId xmlns:a16="http://schemas.microsoft.com/office/drawing/2014/main" id="{20D91DCA-8650-C3BA-5CD3-7598CC502763}"/>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73753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C4F0D-66DC-3249-9C11-272516A30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08CE04-EFD5-A845-083E-45F4FE6CD7FE}"/>
              </a:ext>
            </a:extLst>
          </p:cNvPr>
          <p:cNvSpPr>
            <a:spLocks noGrp="1"/>
          </p:cNvSpPr>
          <p:nvPr>
            <p:ph type="title"/>
          </p:nvPr>
        </p:nvSpPr>
        <p:spPr/>
        <p:txBody>
          <a:bodyPr>
            <a:normAutofit/>
          </a:bodyPr>
          <a:lstStyle/>
          <a:p>
            <a:r>
              <a:rPr lang="en-US" sz="4400" dirty="0">
                <a:effectLst/>
                <a:latin typeface="Calibri" panose="020F0502020204030204" pitchFamily="34" charset="0"/>
                <a:ea typeface="MS Gothic" panose="020B0609070205080204" pitchFamily="49" charset="-128"/>
                <a:cs typeface="Times New Roman" panose="02020603050405020304" pitchFamily="18" charset="0"/>
              </a:rPr>
              <a:t>Quiz</a:t>
            </a:r>
            <a:endParaRPr dirty="0"/>
          </a:p>
        </p:txBody>
      </p:sp>
      <p:sp>
        <p:nvSpPr>
          <p:cNvPr id="3" name="Content Placeholder 2">
            <a:extLst>
              <a:ext uri="{FF2B5EF4-FFF2-40B4-BE49-F238E27FC236}">
                <a16:creationId xmlns:a16="http://schemas.microsoft.com/office/drawing/2014/main" id="{C886512A-44EB-4FAD-99D9-ABC3306EAB6B}"/>
              </a:ext>
            </a:extLst>
          </p:cNvPr>
          <p:cNvSpPr>
            <a:spLocks noGrp="1"/>
          </p:cNvSpPr>
          <p:nvPr>
            <p:ph idx="1"/>
          </p:nvPr>
        </p:nvSpPr>
        <p:spPr/>
        <p:txBody>
          <a:bodyPr>
            <a:noAutofit/>
          </a:bodyPr>
          <a:lstStyle/>
          <a:p>
            <a:pPr marL="342900" marR="0" lvl="0" indent="-342900">
              <a:lnSpc>
                <a:spcPct val="115000"/>
              </a:lnSpc>
              <a:buFont typeface="+mj-lt"/>
              <a:buAutoNum type="arabicPeriod"/>
              <a:tabLst>
                <a:tab pos="228600" algn="l"/>
              </a:tabLst>
            </a:pP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1. What are drivers required to keep according to DOT?</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A. Seatbelt tickets</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B. Inspection logs and time records</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C. Photos of students</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D. Text message logs</a:t>
            </a:r>
          </a:p>
          <a:p>
            <a:pPr marL="342900" marR="0" lvl="0" indent="-342900">
              <a:lnSpc>
                <a:spcPct val="115000"/>
              </a:lnSpc>
              <a:spcAft>
                <a:spcPts val="1000"/>
              </a:spcAft>
              <a:buFont typeface="+mj-lt"/>
              <a:buAutoNum type="arabicPeriod"/>
              <a:tabLst>
                <a:tab pos="228600" algn="l"/>
              </a:tabLst>
            </a:pP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2. What does the DOT require for substance safety?</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A. Mandatory naps</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B. Drug and alcohol testing</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C. Food checks</a:t>
            </a:r>
            <a:b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   D. Seat cushion inspections</a:t>
            </a:r>
            <a:endParaRPr lang="en-US" sz="1800"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endParaRPr>
          </a:p>
          <a:p>
            <a:pPr marL="0" marR="0" lvl="0" indent="0">
              <a:lnSpc>
                <a:spcPct val="115000"/>
              </a:lnSpc>
              <a:spcAft>
                <a:spcPts val="1000"/>
              </a:spcAft>
              <a:buNone/>
              <a:tabLst>
                <a:tab pos="228600" algn="l"/>
              </a:tabLst>
            </a:pPr>
            <a:r>
              <a:rPr lang="en-US" sz="1800"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3. </a:t>
            </a: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What must you do at a railroad crossing?</a:t>
            </a:r>
          </a:p>
          <a:p>
            <a:pPr marL="0" marR="0" lvl="0" indent="0">
              <a:lnSpc>
                <a:spcPct val="115000"/>
              </a:lnSpc>
              <a:buNone/>
              <a:tabLst>
                <a:tab pos="228600" algn="l"/>
              </a:tabLst>
            </a:pPr>
            <a:r>
              <a:rPr lang="en-US" sz="1800"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4. </a:t>
            </a: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Why are random drug tests required?</a:t>
            </a:r>
          </a:p>
          <a:p>
            <a:pPr marL="0" marR="0" lvl="0" indent="0">
              <a:lnSpc>
                <a:spcPct val="115000"/>
              </a:lnSpc>
              <a:spcAft>
                <a:spcPts val="1000"/>
              </a:spcAft>
              <a:buNone/>
              <a:tabLst>
                <a:tab pos="228600" algn="l"/>
              </a:tabLst>
            </a:pPr>
            <a:r>
              <a:rPr lang="en-US" sz="1800"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5. </a:t>
            </a:r>
            <a:r>
              <a:rPr lang="en-US" sz="18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What kinds of records must drivers keep?</a:t>
            </a:r>
          </a:p>
          <a:p>
            <a:endParaRPr sz="1800"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7657DE84-1D39-FED9-0A31-1E6A76C68658}"/>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038948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 Points</a:t>
            </a:r>
            <a:endParaRPr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You must follow state and federal traffic laws.</a:t>
            </a: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Don’t use your phone while driving.</a:t>
            </a: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Be ready for random drug and alcohol testing.</a:t>
            </a: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Always keep your records and inspection reports up to date.</a:t>
            </a:r>
          </a:p>
          <a:p>
            <a:pPr>
              <a:buFont typeface="Wingdings" panose="05000000000000000000" pitchFamily="2" charset="2"/>
              <a:buChar char="ü"/>
            </a:pPr>
            <a:endParaRPr sz="24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39252"/>
            <a:ext cx="8229600" cy="278386"/>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Driving Students with Special </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r>
              <a:rPr lang="en-US" sz="3600" dirty="0">
                <a:effectLst/>
                <a:latin typeface="Calibri" panose="020F0502020204030204" pitchFamily="34" charset="0"/>
                <a:ea typeface="MS Gothic" panose="020B0609070205080204" pitchFamily="49" charset="-128"/>
                <a:cs typeface="Times New Roman" panose="02020603050405020304" pitchFamily="18" charset="0"/>
              </a:rPr>
              <a:t>Needs</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p:cNvSpPr>
            <a:spLocks noGrp="1"/>
          </p:cNvSpPr>
          <p:nvPr>
            <p:ph idx="1"/>
          </p:nvPr>
        </p:nvSpPr>
        <p:spPr/>
        <p:txBody>
          <a:bodyPr>
            <a:normAutofit/>
          </a:bodyPr>
          <a:lstStyle/>
          <a:p>
            <a:pPr marL="0" marR="0" indent="0">
              <a:lnSpc>
                <a:spcPct val="115000"/>
              </a:lnSpc>
              <a:spcAft>
                <a:spcPts val="1000"/>
              </a:spcAft>
              <a:buNone/>
            </a:pPr>
            <a:r>
              <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rPr>
              <a:t>Objectives</a:t>
            </a: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a:t>
            </a:r>
          </a:p>
          <a:p>
            <a:pPr marL="0" marR="0" indent="0">
              <a:lnSpc>
                <a:spcPct val="115000"/>
              </a:lnSpc>
              <a:spcAft>
                <a:spcPts val="1000"/>
              </a:spcAft>
              <a:buNone/>
            </a:pPr>
            <a:endPar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How to safely transport students who may have disabilities.</a:t>
            </a:r>
            <a:b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br>
            <a:endParaRPr sz="24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6122F-FECA-E3F8-965C-4A379D8C66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F0D798-41E7-57D8-D553-BA453F084146}"/>
              </a:ext>
            </a:extLst>
          </p:cNvPr>
          <p:cNvSpPr>
            <a:spLocks noGrp="1"/>
          </p:cNvSpPr>
          <p:nvPr>
            <p:ph type="title"/>
          </p:nvPr>
        </p:nvSpPr>
        <p:spPr>
          <a:xfrm>
            <a:off x="457200" y="1139252"/>
            <a:ext cx="8229600" cy="278386"/>
          </a:xfrm>
        </p:spPr>
        <p:txBody>
          <a:bodyPr>
            <a:noAutofit/>
          </a:bodyPr>
          <a:lstStyle/>
          <a:p>
            <a:r>
              <a:rPr lang="en-US" sz="3600" dirty="0">
                <a:effectLst/>
                <a:latin typeface="Calibri" panose="020F0502020204030204" pitchFamily="34" charset="0"/>
                <a:ea typeface="MS Gothic" panose="020B0609070205080204" pitchFamily="49" charset="-128"/>
                <a:cs typeface="Times New Roman" panose="02020603050405020304" pitchFamily="18" charset="0"/>
              </a:rPr>
              <a:t>Driving Students with Special </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r>
              <a:rPr lang="en-US" sz="3600" dirty="0">
                <a:effectLst/>
                <a:latin typeface="Calibri" panose="020F0502020204030204" pitchFamily="34" charset="0"/>
                <a:ea typeface="MS Gothic" panose="020B0609070205080204" pitchFamily="49" charset="-128"/>
                <a:cs typeface="Times New Roman" panose="02020603050405020304" pitchFamily="18" charset="0"/>
              </a:rPr>
              <a:t>Needs</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39A7254A-3B89-1089-EBC1-D5287EF2FFF1}"/>
              </a:ext>
            </a:extLst>
          </p:cNvPr>
          <p:cNvSpPr>
            <a:spLocks noGrp="1"/>
          </p:cNvSpPr>
          <p:nvPr>
            <p:ph idx="1"/>
          </p:nvPr>
        </p:nvSpPr>
        <p:spPr/>
        <p:txBody>
          <a:bodyPr>
            <a:normAutofit/>
          </a:bodyPr>
          <a:lstStyle/>
          <a:p>
            <a:pPr marL="0" marR="0">
              <a:lnSpc>
                <a:spcPct val="115000"/>
              </a:lnSpc>
              <a:spcAft>
                <a:spcPts val="1000"/>
              </a:spcAft>
              <a:buNone/>
            </a:pP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Some students may need special help like seat belts, harnesses, or lifts. Be patient, and treat every student with care and respect. Work with school aides or parents to understand what each student needs.</a:t>
            </a:r>
            <a:b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b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Be ready for emergencies involving students with medical needs or behavior issues.</a:t>
            </a:r>
          </a:p>
        </p:txBody>
      </p:sp>
      <p:pic>
        <p:nvPicPr>
          <p:cNvPr id="4" name="Picture 3" descr="dUZpsdH7UwVcKoIkGDyeRHuGnRi7W3nPrnIoweAk.png">
            <a:extLst>
              <a:ext uri="{FF2B5EF4-FFF2-40B4-BE49-F238E27FC236}">
                <a16:creationId xmlns:a16="http://schemas.microsoft.com/office/drawing/2014/main" id="{E8FB25E4-AA05-053C-ADD8-732ADF852EC8}"/>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3863773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endParaRPr dirty="0"/>
          </a:p>
        </p:txBody>
      </p:sp>
      <p:sp>
        <p:nvSpPr>
          <p:cNvPr id="3" name="Content Placeholder 2"/>
          <p:cNvSpPr>
            <a:spLocks noGrp="1"/>
          </p:cNvSpPr>
          <p:nvPr>
            <p:ph idx="1"/>
          </p:nvPr>
        </p:nvSpPr>
        <p:spPr/>
        <p:txBody>
          <a:bodyPr>
            <a:normAutofit/>
          </a:bodyPr>
          <a:lstStyle/>
          <a:p>
            <a:pPr marL="0" marR="0" lvl="0" indent="0">
              <a:lnSpc>
                <a:spcPct val="115000"/>
              </a:lnSpc>
              <a:buNone/>
              <a:tabLst>
                <a:tab pos="228600" algn="l"/>
              </a:tabLst>
            </a:pPr>
            <a:r>
              <a:rPr lang="en-US" sz="2400"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1.  </a:t>
            </a: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What equipment might be needed for students with disabilities?</a:t>
            </a:r>
          </a:p>
          <a:p>
            <a:pPr marL="0" marR="0" lvl="0" indent="0">
              <a:lnSpc>
                <a:spcPct val="115000"/>
              </a:lnSpc>
              <a:buNone/>
              <a:tabLst>
                <a:tab pos="228600" algn="l"/>
              </a:tabLst>
            </a:pPr>
            <a:r>
              <a:rPr lang="en-US" sz="2400"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2. </a:t>
            </a: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Why is it important to be patient with all students?</a:t>
            </a:r>
          </a:p>
          <a:p>
            <a:pPr marL="0" marR="0" lvl="0" indent="0">
              <a:lnSpc>
                <a:spcPct val="115000"/>
              </a:lnSpc>
              <a:buNone/>
              <a:tabLst>
                <a:tab pos="228600" algn="l"/>
              </a:tabLst>
            </a:pPr>
            <a:r>
              <a:rPr lang="en-US" sz="2400" dirty="0">
                <a:solidFill>
                  <a:schemeClr val="tx1">
                    <a:lumMod val="50000"/>
                    <a:lumOff val="50000"/>
                  </a:schemeClr>
                </a:solidFill>
                <a:latin typeface="Arial" panose="020B0604020202020204" pitchFamily="34" charset="0"/>
                <a:ea typeface="MS Mincho" panose="02020609040205080304" pitchFamily="49" charset="-128"/>
                <a:cs typeface="Times New Roman" panose="02020603050405020304" pitchFamily="18" charset="0"/>
              </a:rPr>
              <a:t>3. </a:t>
            </a: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Who can you work with to understand a student’s needs?</a:t>
            </a:r>
          </a:p>
          <a:p>
            <a:endParaRPr lang="en-US" sz="24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 Points</a:t>
            </a:r>
            <a:endParaRPr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Use seat belts, lifts, or harnesses when needed.</a:t>
            </a: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Be patient and respectful.</a:t>
            </a: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Communicate with parents or school aides.</a:t>
            </a:r>
          </a:p>
          <a:p>
            <a:pPr>
              <a:buFont typeface="Wingdings" panose="05000000000000000000" pitchFamily="2" charset="2"/>
              <a:buChar char="ü"/>
            </a:pPr>
            <a:r>
              <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rPr>
              <a:t>K</a:t>
            </a: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now what to do in case of a medical or behavior emergency.</a:t>
            </a:r>
          </a:p>
          <a:p>
            <a:pPr>
              <a:buFont typeface="Wingdings" panose="05000000000000000000" pitchFamily="2" charset="2"/>
              <a:buChar char="ü"/>
            </a:pPr>
            <a:endParaRPr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086DC-59CD-3191-14A2-7D52B200C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AA82C5-8563-C037-2CBE-B5C21A94D4B3}"/>
              </a:ext>
            </a:extLst>
          </p:cNvPr>
          <p:cNvSpPr>
            <a:spLocks noGrp="1"/>
          </p:cNvSpPr>
          <p:nvPr>
            <p:ph type="title"/>
          </p:nvPr>
        </p:nvSpPr>
        <p:spPr>
          <a:xfrm>
            <a:off x="457200" y="599606"/>
            <a:ext cx="8229600" cy="1046314"/>
          </a:xfrm>
        </p:spPr>
        <p:txBody>
          <a:bodyPr>
            <a:normAutofit fontScale="90000"/>
          </a:bodyPr>
          <a:lstStyle/>
          <a:p>
            <a:pPr algn="l"/>
            <a:r>
              <a:rPr lang="en-US" sz="4000" dirty="0">
                <a:effectLst/>
                <a:latin typeface="Calibri" panose="020F0502020204030204" pitchFamily="34" charset="0"/>
                <a:ea typeface="MS Gothic" panose="020B0609070205080204" pitchFamily="49" charset="-128"/>
                <a:cs typeface="Times New Roman" panose="02020603050405020304" pitchFamily="18" charset="0"/>
              </a:rPr>
              <a:t>Getting Started as a School Bus Driver</a:t>
            </a:r>
            <a:br>
              <a:rPr lang="en-US" sz="4400" b="1" dirty="0">
                <a:effectLst/>
                <a:latin typeface="Calibri" panose="020F0502020204030204" pitchFamily="34" charset="0"/>
                <a:ea typeface="MS Gothic" panose="020B0609070205080204" pitchFamily="49" charset="-128"/>
                <a:cs typeface="Times New Roman" panose="02020603050405020304" pitchFamily="18" charset="0"/>
              </a:rPr>
            </a:br>
            <a:endParaRPr dirty="0"/>
          </a:p>
        </p:txBody>
      </p:sp>
      <p:sp>
        <p:nvSpPr>
          <p:cNvPr id="3" name="Content Placeholder 2">
            <a:extLst>
              <a:ext uri="{FF2B5EF4-FFF2-40B4-BE49-F238E27FC236}">
                <a16:creationId xmlns:a16="http://schemas.microsoft.com/office/drawing/2014/main" id="{59C2A5B0-BC14-F3B6-98A1-7A7E9EEF2780}"/>
              </a:ext>
            </a:extLst>
          </p:cNvPr>
          <p:cNvSpPr>
            <a:spLocks noGrp="1"/>
          </p:cNvSpPr>
          <p:nvPr>
            <p:ph idx="1"/>
          </p:nvPr>
        </p:nvSpPr>
        <p:spPr/>
        <p:txBody>
          <a:bodyPr/>
          <a:lstStyle/>
          <a:p>
            <a:pPr marL="0" marR="0" indent="0">
              <a:lnSpc>
                <a:spcPct val="115000"/>
              </a:lnSpc>
              <a:spcAft>
                <a:spcPts val="1000"/>
              </a:spcAft>
              <a:buNone/>
            </a:pP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As a school bus driver, your main job is to make sure students get to and from school safely. You are the first and last school representative students see each day, so your attitude and behavior matter. </a:t>
            </a:r>
          </a:p>
          <a:p>
            <a:pPr marL="0" marR="0" indent="0">
              <a:lnSpc>
                <a:spcPct val="115000"/>
              </a:lnSpc>
              <a:spcAft>
                <a:spcPts val="1000"/>
              </a:spcAft>
              <a:buNone/>
            </a:pP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You need to be on time, pay attention to traffic and weather, and make sure all students behave safely on the bus.</a:t>
            </a:r>
            <a:b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b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50000"/>
                    <a:lumOff val="50000"/>
                  </a:schemeClr>
                </a:solidFill>
                <a:effectLst/>
                <a:latin typeface="Arial" panose="020B0604020202020204" pitchFamily="34" charset="0"/>
                <a:ea typeface="MS Mincho" panose="02020609040205080304" pitchFamily="49" charset="-128"/>
                <a:cs typeface="Times New Roman" panose="02020603050405020304" pitchFamily="18" charset="0"/>
              </a:rPr>
              <a:t>You also represent the school district and must act professionally, dress appropriately, and follow safety rules.</a:t>
            </a:r>
          </a:p>
          <a:p>
            <a:endParaRPr dirty="0">
              <a:solidFill>
                <a:schemeClr val="tx1">
                  <a:lumMod val="50000"/>
                  <a:lumOff val="50000"/>
                </a:schemeClr>
              </a:solidFill>
            </a:endParaRPr>
          </a:p>
        </p:txBody>
      </p:sp>
      <p:pic>
        <p:nvPicPr>
          <p:cNvPr id="4" name="Picture 3" descr="dUZpsdH7UwVcKoIkGDyeRHuGnRi7W3nPrnIoweAk.png">
            <a:extLst>
              <a:ext uri="{FF2B5EF4-FFF2-40B4-BE49-F238E27FC236}">
                <a16:creationId xmlns:a16="http://schemas.microsoft.com/office/drawing/2014/main" id="{5F165C0D-589A-C1D4-1883-0AFDBE139059}"/>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409010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Quiz</a:t>
            </a:r>
            <a:endParaRPr sz="3600" dirty="0"/>
          </a:p>
        </p:txBody>
      </p:sp>
      <p:sp>
        <p:nvSpPr>
          <p:cNvPr id="3" name="Content Placeholder 2"/>
          <p:cNvSpPr>
            <a:spLocks noGrp="1"/>
          </p:cNvSpPr>
          <p:nvPr>
            <p:ph idx="1"/>
          </p:nvPr>
        </p:nvSpPr>
        <p:spPr/>
        <p:txBody>
          <a:bodyPr>
            <a:normAutofit fontScale="77500" lnSpcReduction="20000"/>
          </a:bodyPr>
          <a:lstStyle/>
          <a:p>
            <a:pPr marL="342900" marR="0" lvl="0" indent="-342900">
              <a:lnSpc>
                <a:spcPct val="115000"/>
              </a:lnSpc>
              <a:buFont typeface="+mj-lt"/>
              <a:buAutoNum type="arabicPeriod"/>
              <a:tabLst>
                <a:tab pos="228600" algn="l"/>
              </a:tabLst>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What is the primary responsibility of a school bus driver?</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A. Delivering school supplies</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B. Keeping students safe during transportation</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C. Supervising classroom behavior</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D. Planning bus routes</a:t>
            </a:r>
          </a:p>
          <a:p>
            <a:pPr marL="342900" marR="0" lvl="0" indent="-342900">
              <a:lnSpc>
                <a:spcPct val="115000"/>
              </a:lnSpc>
              <a:spcAft>
                <a:spcPts val="1000"/>
              </a:spcAft>
              <a:buFont typeface="+mj-lt"/>
              <a:buAutoNum type="arabicPeriod"/>
              <a:tabLst>
                <a:tab pos="228600" algn="l"/>
              </a:tabLst>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What qualities should a school bus driver demonstrate?</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A. Strictness and silence</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B. Relaxed attitude</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C. Alertness and professionalism</a:t>
            </a:r>
            <a:b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D. Independence from school policies</a:t>
            </a:r>
          </a:p>
          <a:p>
            <a:pPr marL="342900" marR="0" lvl="0" indent="-342900">
              <a:lnSpc>
                <a:spcPct val="115000"/>
              </a:lnSpc>
              <a:buFont typeface="+mj-lt"/>
              <a:buAutoNum type="arabicPeriod"/>
              <a:tabLst>
                <a:tab pos="228600" algn="l"/>
              </a:tabLst>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Why is the school bus driver an important figure in a student’s school day?</a:t>
            </a:r>
          </a:p>
          <a:p>
            <a:pPr marL="342900" marR="0" lvl="0" indent="-342900">
              <a:lnSpc>
                <a:spcPct val="115000"/>
              </a:lnSpc>
              <a:buFont typeface="+mj-lt"/>
              <a:buAutoNum type="arabicPeriod"/>
              <a:tabLst>
                <a:tab pos="228600" algn="l"/>
              </a:tabLst>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Name two responsibilities of a school bus driver.</a:t>
            </a:r>
          </a:p>
          <a:p>
            <a:pPr marL="342900" marR="0" lvl="0" indent="-342900">
              <a:lnSpc>
                <a:spcPct val="115000"/>
              </a:lnSpc>
              <a:spcAft>
                <a:spcPts val="1000"/>
              </a:spcAft>
              <a:buFont typeface="+mj-lt"/>
              <a:buAutoNum type="arabicPeriod"/>
              <a:tabLst>
                <a:tab pos="228600" algn="l"/>
              </a:tabLst>
            </a:pPr>
            <a:r>
              <a:rPr lang="en-US" sz="24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What does it mean to act professionally as a driver?</a:t>
            </a:r>
          </a:p>
          <a:p>
            <a:endParaRPr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Key Points</a:t>
            </a:r>
            <a:endParaRPr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You’re not just a driver—you’re responsible for keeping kids safe.</a:t>
            </a:r>
          </a:p>
          <a:p>
            <a:pPr>
              <a:buFont typeface="Wingdings" panose="05000000000000000000" pitchFamily="2" charset="2"/>
              <a:buChar char="ü"/>
            </a:pPr>
            <a:r>
              <a:rPr lang="en-US" sz="2400" dirty="0">
                <a:solidFill>
                  <a:schemeClr val="tx1">
                    <a:lumMod val="50000"/>
                    <a:lumOff val="50000"/>
                  </a:schemeClr>
                </a:solidFill>
                <a:latin typeface="Cambria" panose="02040503050406030204" pitchFamily="18" charset="0"/>
                <a:ea typeface="MS Mincho" panose="02020609040205080304" pitchFamily="49" charset="-128"/>
                <a:cs typeface="Times New Roman" panose="02020603050405020304" pitchFamily="18" charset="0"/>
              </a:rPr>
              <a:t>Y</a:t>
            </a: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ou need to be on time, patient, and alert.</a:t>
            </a:r>
          </a:p>
          <a:p>
            <a:pPr>
              <a:buFont typeface="Wingdings" panose="05000000000000000000" pitchFamily="2" charset="2"/>
              <a:buChar char="ü"/>
            </a:pPr>
            <a:r>
              <a:rPr lang="en-US" sz="2400" dirty="0">
                <a:solidFill>
                  <a:schemeClr val="tx1">
                    <a:lumMod val="50000"/>
                    <a:lumOff val="50000"/>
                  </a:schemeClr>
                </a:solidFill>
                <a:effectLst/>
                <a:latin typeface="Cambria" panose="02040503050406030204" pitchFamily="18" charset="0"/>
                <a:ea typeface="MS Mincho" panose="02020609040205080304" pitchFamily="49" charset="-128"/>
                <a:cs typeface="Times New Roman" panose="02020603050405020304" pitchFamily="18" charset="0"/>
              </a:rPr>
              <a:t>People expect school bus drivers to act professionally and follow the rules.</a:t>
            </a:r>
            <a:endParaRPr sz="2400" dirty="0">
              <a:solidFill>
                <a:schemeClr val="tx1">
                  <a:lumMod val="50000"/>
                  <a:lumOff val="50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4596"/>
            <a:ext cx="8229600" cy="803041"/>
          </a:xfrm>
        </p:spPr>
        <p:txBody>
          <a:bodyPr>
            <a:normAutofit fontScale="90000"/>
          </a:bodyPr>
          <a:lstStyle/>
          <a:p>
            <a:r>
              <a:rPr lang="en-US" sz="4000" dirty="0">
                <a:effectLst/>
                <a:latin typeface="Calibri" panose="020F0502020204030204" pitchFamily="34" charset="0"/>
                <a:ea typeface="MS Gothic" panose="020B0609070205080204" pitchFamily="49" charset="-128"/>
                <a:cs typeface="Times New Roman" panose="02020603050405020304" pitchFamily="18" charset="0"/>
              </a:rPr>
              <a:t>CDL and Endorsement</a:t>
            </a:r>
            <a:br>
              <a:rPr lang="en-US" sz="4400" b="1" dirty="0">
                <a:solidFill>
                  <a:srgbClr val="4F81BD"/>
                </a:solidFill>
                <a:effectLst/>
                <a:latin typeface="Calibri" panose="020F0502020204030204" pitchFamily="34" charset="0"/>
                <a:ea typeface="MS Gothic" panose="020B0609070205080204" pitchFamily="49" charset="-128"/>
                <a:cs typeface="Times New Roman" panose="02020603050405020304" pitchFamily="18" charset="0"/>
              </a:rPr>
            </a:br>
            <a:endParaRPr dirty="0"/>
          </a:p>
        </p:txBody>
      </p:sp>
      <p:sp>
        <p:nvSpPr>
          <p:cNvPr id="3" name="Content Placeholder 2"/>
          <p:cNvSpPr>
            <a:spLocks noGrp="1"/>
          </p:cNvSpPr>
          <p:nvPr>
            <p:ph idx="1"/>
          </p:nvPr>
        </p:nvSpPr>
        <p:spPr/>
        <p:txBody>
          <a:bodyPr>
            <a:normAutofit/>
          </a:bodyPr>
          <a:lstStyle/>
          <a:p>
            <a:pPr marL="0" marR="0" indent="0">
              <a:lnSpc>
                <a:spcPct val="115000"/>
              </a:lnSpc>
              <a:spcAft>
                <a:spcPts val="1000"/>
              </a:spcAft>
              <a:buNone/>
            </a:pPr>
            <a:r>
              <a:rPr lang="en-US" sz="2400" dirty="0">
                <a:solidFill>
                  <a:schemeClr val="tx1">
                    <a:lumMod val="65000"/>
                    <a:lumOff val="35000"/>
                  </a:schemeClr>
                </a:solidFill>
                <a:latin typeface="Cambria" panose="02040503050406030204" pitchFamily="18" charset="0"/>
                <a:ea typeface="MS Mincho" panose="02020609040205080304" pitchFamily="49" charset="-128"/>
                <a:cs typeface="Times New Roman" panose="02020603050405020304" pitchFamily="18" charset="0"/>
              </a:rPr>
              <a:t>Objectives:</a:t>
            </a:r>
          </a:p>
          <a:p>
            <a:pPr marL="0" marR="0" indent="0">
              <a:lnSpc>
                <a:spcPct val="115000"/>
              </a:lnSpc>
              <a:spcAft>
                <a:spcPts val="1000"/>
              </a:spcAft>
              <a:buNone/>
            </a:pPr>
            <a:endParaRPr lang="en-US" sz="2400" dirty="0">
              <a:solidFill>
                <a:schemeClr val="tx1">
                  <a:lumMod val="65000"/>
                  <a:lumOff val="35000"/>
                </a:schemeClr>
              </a:solidFill>
              <a:latin typeface="Cambria" panose="02040503050406030204" pitchFamily="18" charset="0"/>
              <a:ea typeface="MS Mincho" panose="02020609040205080304" pitchFamily="49" charset="-128"/>
              <a:cs typeface="Times New Roman" panose="02020603050405020304" pitchFamily="18" charset="0"/>
            </a:endParaRPr>
          </a:p>
          <a:p>
            <a:pPr>
              <a:lnSpc>
                <a:spcPct val="115000"/>
              </a:lnSpc>
              <a:spcAft>
                <a:spcPts val="1000"/>
              </a:spcAft>
            </a:pPr>
            <a:r>
              <a:rPr lang="en-US" sz="24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rPr>
              <a:t>How to get the special license you need to drive a school bus.</a:t>
            </a:r>
            <a:br>
              <a:rPr lang="en-US" sz="2400" dirty="0">
                <a:solidFill>
                  <a:schemeClr val="tx1">
                    <a:lumMod val="65000"/>
                    <a:lumOff val="35000"/>
                  </a:schemeClr>
                </a:solidFill>
                <a:effectLst/>
                <a:latin typeface="Cambria" panose="02040503050406030204" pitchFamily="18" charset="0"/>
                <a:ea typeface="MS Mincho" panose="02020609040205080304" pitchFamily="49" charset="-128"/>
                <a:cs typeface="Times New Roman" panose="02020603050405020304" pitchFamily="18" charset="0"/>
              </a:rPr>
            </a:br>
            <a:endParaRPr sz="2400" dirty="0">
              <a:solidFill>
                <a:schemeClr val="tx1">
                  <a:lumMod val="65000"/>
                  <a:lumOff val="35000"/>
                </a:schemeClr>
              </a:solidFill>
            </a:endParaRPr>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24C4A-9F34-68BF-EF6A-A60E7E07AC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6260C-D5A9-30EF-025A-5A649142A079}"/>
              </a:ext>
            </a:extLst>
          </p:cNvPr>
          <p:cNvSpPr>
            <a:spLocks noGrp="1"/>
          </p:cNvSpPr>
          <p:nvPr>
            <p:ph type="title"/>
          </p:nvPr>
        </p:nvSpPr>
        <p:spPr>
          <a:xfrm>
            <a:off x="457200" y="479684"/>
            <a:ext cx="8229600" cy="937953"/>
          </a:xfrm>
        </p:spPr>
        <p:txBody>
          <a:bodyPr>
            <a:noAutofit/>
          </a:bodyPr>
          <a:lstStyle/>
          <a:p>
            <a:r>
              <a:rPr lang="en-US" sz="3600" dirty="0">
                <a:latin typeface="Calibri" panose="020F0502020204030204" pitchFamily="34" charset="0"/>
                <a:ea typeface="MS Gothic" panose="020B0609070205080204" pitchFamily="49" charset="-128"/>
                <a:cs typeface="Times New Roman" panose="02020603050405020304" pitchFamily="18" charset="0"/>
              </a:rPr>
              <a:t>CDL and Endorsement</a:t>
            </a:r>
            <a:br>
              <a:rPr lang="en-US" sz="3600" dirty="0">
                <a:effectLst/>
                <a:latin typeface="Calibri" panose="020F0502020204030204" pitchFamily="34" charset="0"/>
                <a:ea typeface="MS Gothic" panose="020B0609070205080204" pitchFamily="49" charset="-128"/>
                <a:cs typeface="Times New Roman" panose="02020603050405020304" pitchFamily="18" charset="0"/>
              </a:rPr>
            </a:br>
            <a:endParaRPr sz="3600" dirty="0"/>
          </a:p>
        </p:txBody>
      </p:sp>
      <p:sp>
        <p:nvSpPr>
          <p:cNvPr id="3" name="Content Placeholder 2">
            <a:extLst>
              <a:ext uri="{FF2B5EF4-FFF2-40B4-BE49-F238E27FC236}">
                <a16:creationId xmlns:a16="http://schemas.microsoft.com/office/drawing/2014/main" id="{1C34217E-B7B7-F608-39EC-5111F35D147C}"/>
              </a:ext>
            </a:extLst>
          </p:cNvPr>
          <p:cNvSpPr>
            <a:spLocks noGrp="1"/>
          </p:cNvSpPr>
          <p:nvPr>
            <p:ph idx="1"/>
          </p:nvPr>
        </p:nvSpPr>
        <p:spPr/>
        <p:txBody>
          <a:bodyPr>
            <a:normAutofit/>
          </a:bodyPr>
          <a:lstStyle/>
          <a:p>
            <a:pPr marL="0" marR="0" indent="0">
              <a:lnSpc>
                <a:spcPct val="115000"/>
              </a:lnSpc>
              <a:spcAft>
                <a:spcPts val="1000"/>
              </a:spcAft>
              <a:buNone/>
            </a:pPr>
            <a:r>
              <a:rPr lang="en-US" sz="20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To drive a school bus, you need a Commercial Driver’s License (CDL) with two special add-ons called endorsements:</a:t>
            </a:r>
            <a:br>
              <a:rPr lang="en-US" sz="20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0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Passenger (P) endorsement: allows you to carry people.</a:t>
            </a:r>
            <a:br>
              <a:rPr lang="en-US" sz="20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0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School Bus (S) endorsement: allows you to transport students</a:t>
            </a:r>
          </a:p>
          <a:p>
            <a:pPr marL="0" marR="0" indent="0">
              <a:lnSpc>
                <a:spcPct val="115000"/>
              </a:lnSpc>
              <a:spcAft>
                <a:spcPts val="1000"/>
              </a:spcAft>
              <a:buNone/>
            </a:pPr>
            <a:endParaRPr lang="en-US" sz="20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endParaRPr>
          </a:p>
          <a:p>
            <a:pPr marL="0" indent="0">
              <a:lnSpc>
                <a:spcPct val="115000"/>
              </a:lnSpc>
              <a:spcAft>
                <a:spcPts val="1000"/>
              </a:spcAft>
              <a:buNone/>
            </a:pPr>
            <a:r>
              <a:rPr lang="en-US" sz="20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Drivers must obtain a Commercial Driver’s License (CDL) with Passenger (P) and School Bus (S) endorsements. This includes passing DOT-regulated knowledge and skills tests, a physical exam, background checks, and drug screening per Federal Motor Carrier Safety Administration (FMCSA) rules.</a:t>
            </a:r>
          </a:p>
          <a:p>
            <a:pPr marL="0" marR="0">
              <a:lnSpc>
                <a:spcPct val="115000"/>
              </a:lnSpc>
              <a:spcAft>
                <a:spcPts val="1000"/>
              </a:spcAft>
            </a:pPr>
            <a:endParaRPr sz="2000" dirty="0"/>
          </a:p>
        </p:txBody>
      </p:sp>
      <p:pic>
        <p:nvPicPr>
          <p:cNvPr id="4" name="Picture 3" descr="dUZpsdH7UwVcKoIkGDyeRHuGnRi7W3nPrnIoweAk.png">
            <a:extLst>
              <a:ext uri="{FF2B5EF4-FFF2-40B4-BE49-F238E27FC236}">
                <a16:creationId xmlns:a16="http://schemas.microsoft.com/office/drawing/2014/main" id="{DA4D4625-0744-A67A-31E5-EC623CA80494}"/>
              </a:ext>
            </a:extLst>
          </p:cNvPr>
          <p:cNvPicPr>
            <a:picLocks noChangeAspect="1"/>
          </p:cNvPicPr>
          <p:nvPr/>
        </p:nvPicPr>
        <p:blipFill>
          <a:blip r:embed="rId2"/>
          <a:stretch>
            <a:fillRect/>
          </a:stretch>
        </p:blipFill>
        <p:spPr>
          <a:xfrm>
            <a:off x="7315200" y="274320"/>
            <a:ext cx="1371600" cy="1371600"/>
          </a:xfrm>
          <a:prstGeom prst="rect">
            <a:avLst/>
          </a:prstGeom>
        </p:spPr>
      </p:pic>
    </p:spTree>
    <p:extLst>
      <p:ext uri="{BB962C8B-B14F-4D97-AF65-F5344CB8AC3E}">
        <p14:creationId xmlns:p14="http://schemas.microsoft.com/office/powerpoint/2010/main" val="2646977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endParaRPr dirty="0"/>
          </a:p>
        </p:txBody>
      </p:sp>
      <p:sp>
        <p:nvSpPr>
          <p:cNvPr id="3" name="Content Placeholder 2"/>
          <p:cNvSpPr>
            <a:spLocks noGrp="1"/>
          </p:cNvSpPr>
          <p:nvPr>
            <p:ph idx="1"/>
          </p:nvPr>
        </p:nvSpPr>
        <p:spPr/>
        <p:txBody>
          <a:bodyPr>
            <a:normAutofit fontScale="92500" lnSpcReduction="20000"/>
          </a:bodyPr>
          <a:lstStyle/>
          <a:p>
            <a:pPr marL="0" marR="0" lvl="0" indent="0">
              <a:lnSpc>
                <a:spcPct val="115000"/>
              </a:lnSpc>
              <a:spcAft>
                <a:spcPts val="1000"/>
              </a:spcAft>
              <a:buNone/>
              <a:tabLst>
                <a:tab pos="228600" algn="l"/>
              </a:tabLst>
            </a:pPr>
            <a: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1. Which endorsements are required to drive a school bus?</a:t>
            </a:r>
            <a:b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A. H and N</a:t>
            </a:r>
            <a:b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B. P and S</a:t>
            </a:r>
            <a:b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C. T and X</a:t>
            </a:r>
            <a:b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D. D and Z</a:t>
            </a:r>
          </a:p>
          <a:p>
            <a:pPr>
              <a:buNone/>
            </a:pPr>
            <a: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2. What does the FMCSA require school bus drivers to undergo?</a:t>
            </a:r>
            <a:b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A. Written exam only</a:t>
            </a:r>
            <a:b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B. Background check and drug test</a:t>
            </a:r>
          </a:p>
          <a:p>
            <a:pPr>
              <a:buNone/>
            </a:pPr>
            <a: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C. Skills test only</a:t>
            </a:r>
            <a:b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br>
            <a: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   D. None of the above</a:t>
            </a:r>
          </a:p>
          <a:p>
            <a:pPr>
              <a:buNone/>
            </a:pPr>
            <a:endPar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endParaRPr>
          </a:p>
          <a:p>
            <a:pPr marL="0" marR="0" lvl="0" indent="0">
              <a:lnSpc>
                <a:spcPct val="115000"/>
              </a:lnSpc>
              <a:buNone/>
              <a:tabLst>
                <a:tab pos="228600" algn="l"/>
              </a:tabLst>
            </a:pPr>
            <a: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3. What type of license do you need to drive a school bus?</a:t>
            </a:r>
          </a:p>
          <a:p>
            <a:pPr marL="0" marR="0" lvl="0" indent="0">
              <a:lnSpc>
                <a:spcPct val="115000"/>
              </a:lnSpc>
              <a:buNone/>
              <a:tabLst>
                <a:tab pos="228600" algn="l"/>
              </a:tabLst>
            </a:pPr>
            <a: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4. What are the P and S endorsements for?</a:t>
            </a:r>
          </a:p>
          <a:p>
            <a:pPr marL="0" marR="0" lvl="0" indent="0">
              <a:lnSpc>
                <a:spcPct val="115000"/>
              </a:lnSpc>
              <a:spcAft>
                <a:spcPts val="1000"/>
              </a:spcAft>
              <a:buNone/>
              <a:tabLst>
                <a:tab pos="228600" algn="l"/>
              </a:tabLst>
            </a:pPr>
            <a:r>
              <a:rPr lang="en-US" sz="2200" dirty="0">
                <a:solidFill>
                  <a:schemeClr val="tx1">
                    <a:lumMod val="65000"/>
                    <a:lumOff val="35000"/>
                  </a:schemeClr>
                </a:solidFill>
                <a:effectLst/>
                <a:latin typeface="Arial" panose="020B0604020202020204" pitchFamily="34" charset="0"/>
                <a:ea typeface="MS Mincho" panose="02020609040205080304" pitchFamily="49" charset="-128"/>
                <a:cs typeface="Times New Roman" panose="02020603050405020304" pitchFamily="18" charset="0"/>
              </a:rPr>
              <a:t>5. Name two parts of the CDL testing process</a:t>
            </a:r>
            <a:r>
              <a:rPr lang="en-US" sz="2200" dirty="0">
                <a:effectLst/>
                <a:latin typeface="Arial" panose="020B0604020202020204" pitchFamily="34" charset="0"/>
                <a:ea typeface="MS Mincho" panose="02020609040205080304" pitchFamily="49" charset="-128"/>
                <a:cs typeface="Times New Roman" panose="02020603050405020304" pitchFamily="18" charset="0"/>
              </a:rPr>
              <a:t>.</a:t>
            </a:r>
          </a:p>
          <a:p>
            <a:pPr>
              <a:buNone/>
            </a:pPr>
            <a:endParaRPr lang="en-US" dirty="0"/>
          </a:p>
        </p:txBody>
      </p:sp>
      <p:pic>
        <p:nvPicPr>
          <p:cNvPr id="4" name="Picture 3" descr="dUZpsdH7UwVcKoIkGDyeRHuGnRi7W3nPrnIoweAk.png"/>
          <p:cNvPicPr>
            <a:picLocks noChangeAspect="1"/>
          </p:cNvPicPr>
          <p:nvPr/>
        </p:nvPicPr>
        <p:blipFill>
          <a:blip r:embed="rId2"/>
          <a:stretch>
            <a:fillRect/>
          </a:stretch>
        </p:blipFill>
        <p:spPr>
          <a:xfrm>
            <a:off x="7315200" y="274320"/>
            <a:ext cx="1371600" cy="1371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207</TotalTime>
  <Words>2538</Words>
  <Application>Microsoft Office PowerPoint</Application>
  <PresentationFormat>On-screen Show (4:3)</PresentationFormat>
  <Paragraphs>170</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Cambria</vt:lpstr>
      <vt:lpstr>Wingdings</vt:lpstr>
      <vt:lpstr>Office Theme</vt:lpstr>
      <vt:lpstr>School Bus Endorsement  Curriculum </vt:lpstr>
      <vt:lpstr>TABLE OF CONTENTS </vt:lpstr>
      <vt:lpstr>Getting Started As a School  Bus Driver </vt:lpstr>
      <vt:lpstr>Getting Started as a School Bus Driver </vt:lpstr>
      <vt:lpstr>Quiz</vt:lpstr>
      <vt:lpstr>Key Points</vt:lpstr>
      <vt:lpstr>CDL and Endorsement </vt:lpstr>
      <vt:lpstr>CDL and Endorsement </vt:lpstr>
      <vt:lpstr>Quiz</vt:lpstr>
      <vt:lpstr>Key Points</vt:lpstr>
      <vt:lpstr>Learning How to Drive  the Bus </vt:lpstr>
      <vt:lpstr>Learning How to Drive  the Bus </vt:lpstr>
      <vt:lpstr>Quiz</vt:lpstr>
      <vt:lpstr>Key Points </vt:lpstr>
      <vt:lpstr>Handling Kids on the Bus </vt:lpstr>
      <vt:lpstr>Handling Kids on the Bus </vt:lpstr>
      <vt:lpstr>Quiz</vt:lpstr>
      <vt:lpstr>Key Points</vt:lpstr>
      <vt:lpstr>Picking Up and Dropping  Off Students </vt:lpstr>
      <vt:lpstr>Picking Up and Dropping  Off Students </vt:lpstr>
      <vt:lpstr>Quiz</vt:lpstr>
      <vt:lpstr>Key points</vt:lpstr>
      <vt:lpstr>What to Do in an Emergency </vt:lpstr>
      <vt:lpstr>What to Do in an Emergency </vt:lpstr>
      <vt:lpstr>Quiz</vt:lpstr>
      <vt:lpstr>Key Points</vt:lpstr>
      <vt:lpstr>Safe Driving Tips </vt:lpstr>
      <vt:lpstr>Safe Driving Tips </vt:lpstr>
      <vt:lpstr>Quiz</vt:lpstr>
      <vt:lpstr>Key Points</vt:lpstr>
      <vt:lpstr>Rules You Must Follow </vt:lpstr>
      <vt:lpstr>Rules You Must Follow </vt:lpstr>
      <vt:lpstr>Quiz</vt:lpstr>
      <vt:lpstr>Key Points</vt:lpstr>
      <vt:lpstr>Driving Students with Special  Needs </vt:lpstr>
      <vt:lpstr>Driving Students with Special  Needs </vt:lpstr>
      <vt:lpstr>Quiz</vt:lpstr>
      <vt:lpstr>Key Points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Tolulope Fashola</cp:lastModifiedBy>
  <cp:revision>14</cp:revision>
  <dcterms:created xsi:type="dcterms:W3CDTF">2013-01-27T09:14:16Z</dcterms:created>
  <dcterms:modified xsi:type="dcterms:W3CDTF">2025-04-23T18:32:22Z</dcterms:modified>
  <cp:category/>
</cp:coreProperties>
</file>