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257" r:id="rId3"/>
    <p:sldId id="258" r:id="rId4"/>
    <p:sldId id="259" r:id="rId5"/>
    <p:sldId id="302" r:id="rId6"/>
    <p:sldId id="260" r:id="rId7"/>
    <p:sldId id="261" r:id="rId8"/>
    <p:sldId id="303"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304" r:id="rId27"/>
    <p:sldId id="279" r:id="rId28"/>
    <p:sldId id="280" r:id="rId29"/>
    <p:sldId id="305" r:id="rId30"/>
    <p:sldId id="281" r:id="rId31"/>
    <p:sldId id="282" r:id="rId32"/>
    <p:sldId id="283" r:id="rId33"/>
    <p:sldId id="308" r:id="rId34"/>
    <p:sldId id="307" r:id="rId35"/>
    <p:sldId id="306" r:id="rId36"/>
    <p:sldId id="309" r:id="rId37"/>
    <p:sldId id="310"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69" d="100"/>
          <a:sy n="69" d="100"/>
        </p:scale>
        <p:origin x="141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7DD509-83D7-46ED-B6B0-92A24913A1E9}" type="datetimeFigureOut">
              <a:rPr lang="en-US" smtClean="0"/>
              <a:t>3/18/2025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BC8730-92B8-4A07-8539-D62A7F95F92C}" type="slidenum">
              <a:rPr lang="en-US" smtClean="0"/>
              <a:t>‹#›</a:t>
            </a:fld>
            <a:endParaRPr lang="en-US"/>
          </a:p>
        </p:txBody>
      </p:sp>
    </p:spTree>
    <p:extLst>
      <p:ext uri="{BB962C8B-B14F-4D97-AF65-F5344CB8AC3E}">
        <p14:creationId xmlns:p14="http://schemas.microsoft.com/office/powerpoint/2010/main" val="23310521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BC8730-92B8-4A07-8539-D62A7F95F92C}" type="slidenum">
              <a:rPr lang="en-US" smtClean="0"/>
              <a:t>7</a:t>
            </a:fld>
            <a:endParaRPr lang="en-US"/>
          </a:p>
        </p:txBody>
      </p:sp>
    </p:spTree>
    <p:extLst>
      <p:ext uri="{BB962C8B-B14F-4D97-AF65-F5344CB8AC3E}">
        <p14:creationId xmlns:p14="http://schemas.microsoft.com/office/powerpoint/2010/main" val="1440924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BC8730-92B8-4A07-8539-D62A7F95F92C}" type="slidenum">
              <a:rPr lang="en-US" smtClean="0"/>
              <a:t>8</a:t>
            </a:fld>
            <a:endParaRPr lang="en-US"/>
          </a:p>
        </p:txBody>
      </p:sp>
    </p:spTree>
    <p:extLst>
      <p:ext uri="{BB962C8B-B14F-4D97-AF65-F5344CB8AC3E}">
        <p14:creationId xmlns:p14="http://schemas.microsoft.com/office/powerpoint/2010/main" val="12844773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3/18/2025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3/18/2025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Truck Driving Essentials</a:t>
            </a:r>
          </a:p>
        </p:txBody>
      </p:sp>
      <p:sp>
        <p:nvSpPr>
          <p:cNvPr id="3" name="Subtitle 2"/>
          <p:cNvSpPr>
            <a:spLocks noGrp="1"/>
          </p:cNvSpPr>
          <p:nvPr>
            <p:ph type="subTitle" idx="1"/>
          </p:nvPr>
        </p:nvSpPr>
        <p:spPr/>
        <p:txBody>
          <a:bodyPr/>
          <a:lstStyle/>
          <a:p>
            <a:r>
              <a:rPr dirty="0"/>
              <a:t>General Knowledge, Air Brakes, Combination Vehicles, Hazmat, Pre-Trip &amp; Post-Trip Inspections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dirty="0" smtClean="0"/>
              <a:t>4 </a:t>
            </a:r>
            <a:r>
              <a:rPr dirty="0"/>
              <a:t>Cargo Securement</a:t>
            </a:r>
          </a:p>
        </p:txBody>
      </p:sp>
      <p:sp>
        <p:nvSpPr>
          <p:cNvPr id="3" name="Content Placeholder 2"/>
          <p:cNvSpPr>
            <a:spLocks noGrp="1"/>
          </p:cNvSpPr>
          <p:nvPr>
            <p:ph idx="1"/>
          </p:nvPr>
        </p:nvSpPr>
        <p:spPr/>
        <p:txBody>
          <a:bodyPr>
            <a:normAutofit fontScale="47500" lnSpcReduction="20000"/>
          </a:bodyPr>
          <a:lstStyle/>
          <a:p>
            <a:pPr marL="0" indent="0">
              <a:buNone/>
            </a:pPr>
            <a:r>
              <a:rPr dirty="0"/>
              <a:t>Ensuring cargo is properly secured prevents accidents and damage.</a:t>
            </a:r>
          </a:p>
          <a:p>
            <a:endParaRPr dirty="0"/>
          </a:p>
          <a:p>
            <a:pPr marL="0" indent="0">
              <a:buNone/>
            </a:pPr>
            <a:r>
              <a:rPr b="1" dirty="0"/>
              <a:t>Weight Limits:</a:t>
            </a:r>
          </a:p>
          <a:p>
            <a:endParaRPr dirty="0"/>
          </a:p>
          <a:p>
            <a:r>
              <a:rPr dirty="0"/>
              <a:t>Stay within legal weight limits for axles and overall gross weight.</a:t>
            </a:r>
          </a:p>
          <a:p>
            <a:endParaRPr dirty="0"/>
          </a:p>
          <a:p>
            <a:pPr marL="0" indent="0">
              <a:buNone/>
            </a:pPr>
            <a:r>
              <a:rPr b="1" dirty="0"/>
              <a:t>Load Distribution:</a:t>
            </a:r>
          </a:p>
          <a:p>
            <a:endParaRPr dirty="0"/>
          </a:p>
          <a:p>
            <a:r>
              <a:rPr dirty="0"/>
              <a:t>Cargo must be evenly distributed to prevent shifting.</a:t>
            </a:r>
          </a:p>
          <a:p>
            <a:endParaRPr dirty="0"/>
          </a:p>
          <a:p>
            <a:pPr marL="0" indent="0">
              <a:buNone/>
            </a:pPr>
            <a:r>
              <a:rPr b="1" dirty="0"/>
              <a:t>Tie Downs and Straps:</a:t>
            </a:r>
          </a:p>
          <a:p>
            <a:endParaRPr dirty="0"/>
          </a:p>
          <a:p>
            <a:r>
              <a:rPr dirty="0"/>
              <a:t>Use appropriate chains, straps, or tarps to keep loads stable.</a:t>
            </a:r>
          </a:p>
          <a:p>
            <a:endParaRPr dirty="0"/>
          </a:p>
          <a:p>
            <a:pPr marL="0" indent="0">
              <a:buNone/>
            </a:pPr>
            <a:r>
              <a:rPr b="1" dirty="0"/>
              <a:t>Hazardous Materials (Hazmat):</a:t>
            </a:r>
          </a:p>
          <a:p>
            <a:endParaRPr dirty="0"/>
          </a:p>
          <a:p>
            <a:r>
              <a:rPr dirty="0"/>
              <a:t>Follow DOT regulations for labeling, placarding, and handling dangerous goods.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dirty="0" smtClean="0"/>
              <a:t>5 </a:t>
            </a:r>
            <a:r>
              <a:rPr dirty="0"/>
              <a:t>Weather and Road Conditions</a:t>
            </a:r>
          </a:p>
        </p:txBody>
      </p:sp>
      <p:sp>
        <p:nvSpPr>
          <p:cNvPr id="3" name="Content Placeholder 2"/>
          <p:cNvSpPr>
            <a:spLocks noGrp="1"/>
          </p:cNvSpPr>
          <p:nvPr>
            <p:ph idx="1"/>
          </p:nvPr>
        </p:nvSpPr>
        <p:spPr>
          <a:xfrm>
            <a:off x="457200" y="1274618"/>
            <a:ext cx="8229600" cy="5237018"/>
          </a:xfrm>
        </p:spPr>
        <p:txBody>
          <a:bodyPr>
            <a:noAutofit/>
          </a:bodyPr>
          <a:lstStyle/>
          <a:p>
            <a:pPr marL="0" indent="0">
              <a:buNone/>
            </a:pPr>
            <a:r>
              <a:rPr sz="1200" dirty="0"/>
              <a:t>Adjusting driving techniques for different weather conditions is essential.</a:t>
            </a:r>
          </a:p>
          <a:p>
            <a:endParaRPr sz="1200" dirty="0"/>
          </a:p>
          <a:p>
            <a:pPr marL="0" indent="0">
              <a:buNone/>
            </a:pPr>
            <a:r>
              <a:rPr sz="1200" b="1" dirty="0"/>
              <a:t>Rain:</a:t>
            </a:r>
          </a:p>
          <a:p>
            <a:endParaRPr sz="1200" dirty="0"/>
          </a:p>
          <a:p>
            <a:r>
              <a:rPr sz="1200" dirty="0"/>
              <a:t>Increase following distance.</a:t>
            </a:r>
          </a:p>
          <a:p>
            <a:endParaRPr sz="1200" dirty="0"/>
          </a:p>
          <a:p>
            <a:r>
              <a:rPr sz="1200" dirty="0"/>
              <a:t>Avoid sudden braking to prevent skidding.</a:t>
            </a:r>
          </a:p>
          <a:p>
            <a:endParaRPr sz="1200" dirty="0"/>
          </a:p>
          <a:p>
            <a:pPr marL="0" indent="0">
              <a:buNone/>
            </a:pPr>
            <a:r>
              <a:rPr sz="1200" b="1" dirty="0"/>
              <a:t>Snow/Ice:</a:t>
            </a:r>
          </a:p>
          <a:p>
            <a:endParaRPr sz="1200" dirty="0"/>
          </a:p>
          <a:p>
            <a:r>
              <a:rPr sz="1200" dirty="0"/>
              <a:t>Use tire chains when required.</a:t>
            </a:r>
          </a:p>
          <a:p>
            <a:endParaRPr sz="1200" dirty="0"/>
          </a:p>
          <a:p>
            <a:r>
              <a:rPr sz="1200" dirty="0"/>
              <a:t>Reduce speed and avoid sudden movements.</a:t>
            </a:r>
          </a:p>
          <a:p>
            <a:endParaRPr sz="1200" dirty="0"/>
          </a:p>
          <a:p>
            <a:pPr marL="0" indent="0">
              <a:buNone/>
            </a:pPr>
            <a:r>
              <a:rPr sz="1200" b="1" dirty="0"/>
              <a:t>Fog:</a:t>
            </a:r>
          </a:p>
          <a:p>
            <a:endParaRPr sz="1200" dirty="0"/>
          </a:p>
          <a:p>
            <a:r>
              <a:rPr sz="1200" dirty="0"/>
              <a:t>Use low-beam headlights.</a:t>
            </a:r>
          </a:p>
          <a:p>
            <a:endParaRPr sz="1200" dirty="0"/>
          </a:p>
          <a:p>
            <a:r>
              <a:rPr sz="1200" dirty="0"/>
              <a:t>Drive at a slower speed for better reaction time.</a:t>
            </a:r>
          </a:p>
          <a:p>
            <a:endParaRPr sz="1200" dirty="0"/>
          </a:p>
          <a:p>
            <a:pPr marL="0" indent="0">
              <a:buNone/>
            </a:pPr>
            <a:r>
              <a:rPr sz="1200" b="1" dirty="0"/>
              <a:t>High Winds:</a:t>
            </a:r>
          </a:p>
          <a:p>
            <a:endParaRPr sz="1200" dirty="0"/>
          </a:p>
          <a:p>
            <a:r>
              <a:rPr sz="1200" dirty="0"/>
              <a:t>Be cautious on bridges and open roads</a:t>
            </a:r>
            <a:r>
              <a:rPr sz="110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dirty="0" smtClean="0"/>
              <a:t>6 </a:t>
            </a:r>
            <a:r>
              <a:rPr dirty="0"/>
              <a:t>Night Driving</a:t>
            </a:r>
          </a:p>
        </p:txBody>
      </p:sp>
      <p:sp>
        <p:nvSpPr>
          <p:cNvPr id="3" name="Content Placeholder 2"/>
          <p:cNvSpPr>
            <a:spLocks noGrp="1"/>
          </p:cNvSpPr>
          <p:nvPr>
            <p:ph idx="1"/>
          </p:nvPr>
        </p:nvSpPr>
        <p:spPr/>
        <p:txBody>
          <a:bodyPr>
            <a:normAutofit fontScale="55000" lnSpcReduction="20000"/>
          </a:bodyPr>
          <a:lstStyle/>
          <a:p>
            <a:pPr marL="0" indent="0">
              <a:buNone/>
            </a:pPr>
            <a:r>
              <a:rPr dirty="0"/>
              <a:t>Driving at night requires extra precautions.</a:t>
            </a:r>
          </a:p>
          <a:p>
            <a:endParaRPr dirty="0"/>
          </a:p>
          <a:p>
            <a:pPr marL="0" indent="0">
              <a:buNone/>
            </a:pPr>
            <a:r>
              <a:rPr b="1" dirty="0"/>
              <a:t>Use High Beams Wisely:</a:t>
            </a:r>
          </a:p>
          <a:p>
            <a:endParaRPr dirty="0"/>
          </a:p>
          <a:p>
            <a:r>
              <a:rPr dirty="0"/>
              <a:t>Only when necessary; dim for oncoming traffic.</a:t>
            </a:r>
          </a:p>
          <a:p>
            <a:endParaRPr dirty="0"/>
          </a:p>
          <a:p>
            <a:pPr marL="0" indent="0">
              <a:buNone/>
            </a:pPr>
            <a:r>
              <a:rPr b="1" dirty="0"/>
              <a:t>Clean Lights and Reflectors:</a:t>
            </a:r>
          </a:p>
          <a:p>
            <a:endParaRPr dirty="0"/>
          </a:p>
          <a:p>
            <a:r>
              <a:rPr dirty="0"/>
              <a:t>Keep headlights, taillights, and mirrors clean for maximum visibility.</a:t>
            </a:r>
          </a:p>
          <a:p>
            <a:endParaRPr dirty="0"/>
          </a:p>
          <a:p>
            <a:pPr marL="0" indent="0">
              <a:buNone/>
            </a:pPr>
            <a:r>
              <a:rPr b="1" dirty="0"/>
              <a:t>Watch for Fatigue:</a:t>
            </a:r>
          </a:p>
          <a:p>
            <a:endParaRPr dirty="0"/>
          </a:p>
          <a:p>
            <a:r>
              <a:rPr dirty="0"/>
              <a:t>Take breaks every 2-3 hours.</a:t>
            </a:r>
          </a:p>
          <a:p>
            <a:endParaRPr dirty="0"/>
          </a:p>
          <a:p>
            <a:r>
              <a:rPr dirty="0"/>
              <a:t>Avoid driving if feeling drowsy.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dirty="0" smtClean="0"/>
              <a:t>7 </a:t>
            </a:r>
            <a:r>
              <a:rPr dirty="0"/>
              <a:t>Driving Emergencies</a:t>
            </a:r>
          </a:p>
        </p:txBody>
      </p:sp>
      <p:sp>
        <p:nvSpPr>
          <p:cNvPr id="3" name="Content Placeholder 2"/>
          <p:cNvSpPr>
            <a:spLocks noGrp="1"/>
          </p:cNvSpPr>
          <p:nvPr>
            <p:ph idx="1"/>
          </p:nvPr>
        </p:nvSpPr>
        <p:spPr/>
        <p:txBody>
          <a:bodyPr>
            <a:normAutofit fontScale="47500" lnSpcReduction="20000"/>
          </a:bodyPr>
          <a:lstStyle/>
          <a:p>
            <a:pPr marL="0" indent="0">
              <a:buNone/>
            </a:pPr>
            <a:r>
              <a:rPr dirty="0"/>
              <a:t>Handling emergencies correctly can prevent accidents.</a:t>
            </a:r>
          </a:p>
          <a:p>
            <a:endParaRPr dirty="0"/>
          </a:p>
          <a:p>
            <a:pPr marL="0" indent="0">
              <a:buNone/>
            </a:pPr>
            <a:r>
              <a:rPr b="1" dirty="0"/>
              <a:t>Brake Failure:</a:t>
            </a:r>
          </a:p>
          <a:p>
            <a:endParaRPr dirty="0"/>
          </a:p>
          <a:p>
            <a:r>
              <a:rPr dirty="0"/>
              <a:t>Use the emergency brake and downshift to slow down.</a:t>
            </a:r>
          </a:p>
          <a:p>
            <a:endParaRPr dirty="0"/>
          </a:p>
          <a:p>
            <a:pPr marL="0" indent="0">
              <a:buNone/>
            </a:pPr>
            <a:r>
              <a:rPr b="1" dirty="0"/>
              <a:t>Tire Blowout:</a:t>
            </a:r>
          </a:p>
          <a:p>
            <a:endParaRPr dirty="0"/>
          </a:p>
          <a:p>
            <a:r>
              <a:rPr dirty="0"/>
              <a:t>Hold the steering wheel firmly and let the truck slow down gradually.</a:t>
            </a:r>
          </a:p>
          <a:p>
            <a:endParaRPr dirty="0"/>
          </a:p>
          <a:p>
            <a:pPr marL="0" indent="0">
              <a:buNone/>
            </a:pPr>
            <a:r>
              <a:rPr b="1" dirty="0"/>
              <a:t>Jackknifing:</a:t>
            </a:r>
          </a:p>
          <a:p>
            <a:endParaRPr dirty="0"/>
          </a:p>
          <a:p>
            <a:r>
              <a:rPr dirty="0"/>
              <a:t>Release brakes and steer gently to straighten the trailer.</a:t>
            </a:r>
          </a:p>
          <a:p>
            <a:endParaRPr dirty="0"/>
          </a:p>
          <a:p>
            <a:pPr marL="0" indent="0">
              <a:buNone/>
            </a:pPr>
            <a:r>
              <a:rPr b="1" dirty="0"/>
              <a:t>Engine Fire:</a:t>
            </a:r>
          </a:p>
          <a:p>
            <a:endParaRPr dirty="0"/>
          </a:p>
          <a:p>
            <a:r>
              <a:rPr dirty="0"/>
              <a:t>Shut off the engine and use a fire extinguisher if safe.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dirty="0" smtClean="0"/>
              <a:t>8</a:t>
            </a:r>
            <a:r>
              <a:rPr lang="en-US" dirty="0" smtClean="0"/>
              <a:t> </a:t>
            </a:r>
            <a:r>
              <a:rPr dirty="0" smtClean="0"/>
              <a:t>Accident </a:t>
            </a:r>
            <a:r>
              <a:rPr dirty="0"/>
              <a:t>Procedures</a:t>
            </a:r>
          </a:p>
        </p:txBody>
      </p:sp>
      <p:sp>
        <p:nvSpPr>
          <p:cNvPr id="3" name="Content Placeholder 2"/>
          <p:cNvSpPr>
            <a:spLocks noGrp="1"/>
          </p:cNvSpPr>
          <p:nvPr>
            <p:ph idx="1"/>
          </p:nvPr>
        </p:nvSpPr>
        <p:spPr/>
        <p:txBody>
          <a:bodyPr>
            <a:normAutofit fontScale="77500" lnSpcReduction="20000"/>
          </a:bodyPr>
          <a:lstStyle/>
          <a:p>
            <a:pPr marL="0" indent="0">
              <a:buNone/>
            </a:pPr>
            <a:r>
              <a:rPr dirty="0">
                <a:solidFill>
                  <a:schemeClr val="tx1">
                    <a:lumMod val="75000"/>
                    <a:lumOff val="25000"/>
                  </a:schemeClr>
                </a:solidFill>
              </a:rPr>
              <a:t>If an accident occurs, follow these steps:</a:t>
            </a:r>
          </a:p>
          <a:p>
            <a:endParaRPr dirty="0">
              <a:solidFill>
                <a:schemeClr val="tx1">
                  <a:lumMod val="75000"/>
                  <a:lumOff val="25000"/>
                </a:schemeClr>
              </a:solidFill>
            </a:endParaRPr>
          </a:p>
          <a:p>
            <a:pPr marL="514350" indent="-514350">
              <a:buFont typeface="+mj-lt"/>
              <a:buAutoNum type="arabicPeriod"/>
            </a:pPr>
            <a:r>
              <a:rPr b="1" dirty="0" smtClean="0">
                <a:solidFill>
                  <a:schemeClr val="tx1">
                    <a:lumMod val="75000"/>
                    <a:lumOff val="25000"/>
                  </a:schemeClr>
                </a:solidFill>
              </a:rPr>
              <a:t>Stop Immediately </a:t>
            </a:r>
            <a:r>
              <a:rPr dirty="0" smtClean="0">
                <a:solidFill>
                  <a:schemeClr val="tx1">
                    <a:lumMod val="75000"/>
                    <a:lumOff val="25000"/>
                  </a:schemeClr>
                </a:solidFill>
              </a:rPr>
              <a:t>– Move to a safe location if possible.</a:t>
            </a:r>
          </a:p>
          <a:p>
            <a:pPr marL="514350" indent="-514350">
              <a:buFont typeface="+mj-lt"/>
              <a:buAutoNum type="arabicPeriod"/>
            </a:pPr>
            <a:endParaRPr dirty="0">
              <a:solidFill>
                <a:schemeClr val="tx1">
                  <a:lumMod val="75000"/>
                  <a:lumOff val="25000"/>
                </a:schemeClr>
              </a:solidFill>
            </a:endParaRPr>
          </a:p>
          <a:p>
            <a:pPr marL="514350" indent="-514350">
              <a:buFont typeface="+mj-lt"/>
              <a:buAutoNum type="arabicPeriod"/>
            </a:pPr>
            <a:r>
              <a:rPr b="1" dirty="0" smtClean="0">
                <a:solidFill>
                  <a:schemeClr val="tx1">
                    <a:lumMod val="75000"/>
                    <a:lumOff val="25000"/>
                  </a:schemeClr>
                </a:solidFill>
              </a:rPr>
              <a:t>Secure the Scene </a:t>
            </a:r>
            <a:r>
              <a:rPr dirty="0" smtClean="0">
                <a:solidFill>
                  <a:schemeClr val="tx1">
                    <a:lumMod val="75000"/>
                    <a:lumOff val="25000"/>
                  </a:schemeClr>
                </a:solidFill>
              </a:rPr>
              <a:t>– Use </a:t>
            </a:r>
            <a:r>
              <a:rPr b="1" dirty="0" smtClean="0">
                <a:solidFill>
                  <a:schemeClr val="tx1">
                    <a:lumMod val="75000"/>
                    <a:lumOff val="25000"/>
                  </a:schemeClr>
                </a:solidFill>
              </a:rPr>
              <a:t>warning triangles or flares.</a:t>
            </a:r>
          </a:p>
          <a:p>
            <a:pPr marL="514350" indent="-514350">
              <a:buFont typeface="+mj-lt"/>
              <a:buAutoNum type="arabicPeriod"/>
            </a:pPr>
            <a:endParaRPr dirty="0">
              <a:solidFill>
                <a:schemeClr val="tx1">
                  <a:lumMod val="75000"/>
                  <a:lumOff val="25000"/>
                </a:schemeClr>
              </a:solidFill>
            </a:endParaRPr>
          </a:p>
          <a:p>
            <a:pPr marL="514350" indent="-514350">
              <a:buFont typeface="+mj-lt"/>
              <a:buAutoNum type="arabicPeriod"/>
            </a:pPr>
            <a:r>
              <a:rPr b="1" dirty="0">
                <a:solidFill>
                  <a:schemeClr val="tx1">
                    <a:lumMod val="75000"/>
                    <a:lumOff val="25000"/>
                  </a:schemeClr>
                </a:solidFill>
              </a:rPr>
              <a:t>Call for Help </a:t>
            </a:r>
            <a:r>
              <a:rPr dirty="0">
                <a:solidFill>
                  <a:schemeClr val="tx1">
                    <a:lumMod val="75000"/>
                    <a:lumOff val="25000"/>
                  </a:schemeClr>
                </a:solidFill>
              </a:rPr>
              <a:t>– Contact law enforcement and emergency services.</a:t>
            </a:r>
          </a:p>
          <a:p>
            <a:pPr marL="514350" indent="-514350">
              <a:buFont typeface="+mj-lt"/>
              <a:buAutoNum type="arabicPeriod"/>
            </a:pPr>
            <a:endParaRPr dirty="0">
              <a:solidFill>
                <a:schemeClr val="tx1">
                  <a:lumMod val="75000"/>
                  <a:lumOff val="25000"/>
                </a:schemeClr>
              </a:solidFill>
            </a:endParaRPr>
          </a:p>
          <a:p>
            <a:pPr marL="514350" indent="-514350">
              <a:buFont typeface="+mj-lt"/>
              <a:buAutoNum type="arabicPeriod"/>
            </a:pPr>
            <a:r>
              <a:rPr b="1" dirty="0">
                <a:solidFill>
                  <a:schemeClr val="tx1">
                    <a:lumMod val="75000"/>
                    <a:lumOff val="25000"/>
                  </a:schemeClr>
                </a:solidFill>
              </a:rPr>
              <a:t>Exchange Information </a:t>
            </a:r>
            <a:r>
              <a:rPr dirty="0">
                <a:solidFill>
                  <a:schemeClr val="tx1">
                    <a:lumMod val="75000"/>
                    <a:lumOff val="25000"/>
                  </a:schemeClr>
                </a:solidFill>
              </a:rPr>
              <a:t>– Share license, insurance, and contact details.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a:t>
            </a:r>
            <a:r>
              <a:rPr dirty="0" smtClean="0"/>
              <a:t>9</a:t>
            </a:r>
            <a:r>
              <a:rPr lang="en-US" dirty="0" smtClean="0"/>
              <a:t> </a:t>
            </a:r>
            <a:r>
              <a:rPr dirty="0" smtClean="0"/>
              <a:t>Hours </a:t>
            </a:r>
            <a:r>
              <a:rPr dirty="0"/>
              <a:t>of Service (HOS) Regulations</a:t>
            </a:r>
          </a:p>
        </p:txBody>
      </p:sp>
      <p:sp>
        <p:nvSpPr>
          <p:cNvPr id="3" name="Content Placeholder 2"/>
          <p:cNvSpPr>
            <a:spLocks noGrp="1"/>
          </p:cNvSpPr>
          <p:nvPr>
            <p:ph idx="1"/>
          </p:nvPr>
        </p:nvSpPr>
        <p:spPr/>
        <p:txBody>
          <a:bodyPr>
            <a:normAutofit fontScale="77500" lnSpcReduction="20000"/>
          </a:bodyPr>
          <a:lstStyle/>
          <a:p>
            <a:pPr marL="0" indent="0">
              <a:buNone/>
            </a:pPr>
            <a:r>
              <a:rPr dirty="0"/>
              <a:t>Federal laws regulate driving hours to prevent fatigue.</a:t>
            </a:r>
          </a:p>
          <a:p>
            <a:endParaRPr dirty="0"/>
          </a:p>
          <a:p>
            <a:r>
              <a:rPr b="1" dirty="0"/>
              <a:t>11-hour driving limit </a:t>
            </a:r>
            <a:r>
              <a:rPr dirty="0"/>
              <a:t>– Drive maximum 11 hours after 10 consecutive hours off-duty.</a:t>
            </a:r>
          </a:p>
          <a:p>
            <a:endParaRPr dirty="0"/>
          </a:p>
          <a:p>
            <a:r>
              <a:rPr b="1" dirty="0"/>
              <a:t>14-hour limit </a:t>
            </a:r>
            <a:r>
              <a:rPr dirty="0"/>
              <a:t>– Cannot drive beyond 14 consecutive hours.</a:t>
            </a:r>
          </a:p>
          <a:p>
            <a:endParaRPr dirty="0"/>
          </a:p>
          <a:p>
            <a:r>
              <a:rPr b="1" dirty="0"/>
              <a:t>30-minute break </a:t>
            </a:r>
            <a:r>
              <a:rPr dirty="0"/>
              <a:t>– Required after 8 hours of driving.</a:t>
            </a:r>
          </a:p>
          <a:p>
            <a:endParaRPr dirty="0"/>
          </a:p>
          <a:p>
            <a:r>
              <a:rPr b="1" dirty="0"/>
              <a:t>60/70-hour limit </a:t>
            </a:r>
            <a:r>
              <a:rPr dirty="0"/>
              <a:t>– Cannot drive more than 60 hours in 7 days or 70 hours in 8 days.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1</a:t>
            </a:r>
            <a:r>
              <a:rPr lang="en-US" dirty="0" smtClean="0"/>
              <a:t>.1</a:t>
            </a:r>
            <a:r>
              <a:rPr dirty="0" smtClean="0"/>
              <a:t>0 </a:t>
            </a:r>
            <a:r>
              <a:rPr dirty="0"/>
              <a:t>Vehicle Maintenance</a:t>
            </a:r>
          </a:p>
        </p:txBody>
      </p:sp>
      <p:sp>
        <p:nvSpPr>
          <p:cNvPr id="3" name="Content Placeholder 2"/>
          <p:cNvSpPr>
            <a:spLocks noGrp="1"/>
          </p:cNvSpPr>
          <p:nvPr>
            <p:ph idx="1"/>
          </p:nvPr>
        </p:nvSpPr>
        <p:spPr/>
        <p:txBody>
          <a:bodyPr>
            <a:normAutofit fontScale="85000" lnSpcReduction="10000"/>
          </a:bodyPr>
          <a:lstStyle/>
          <a:p>
            <a:pPr marL="0" indent="0">
              <a:buNone/>
            </a:pPr>
            <a:r>
              <a:rPr dirty="0">
                <a:solidFill>
                  <a:schemeClr val="tx1">
                    <a:lumMod val="75000"/>
                    <a:lumOff val="25000"/>
                  </a:schemeClr>
                </a:solidFill>
              </a:rPr>
              <a:t>Regular maintenance keeps the truck in good condition.</a:t>
            </a:r>
          </a:p>
          <a:p>
            <a:endParaRPr dirty="0">
              <a:solidFill>
                <a:schemeClr val="tx1">
                  <a:lumMod val="75000"/>
                  <a:lumOff val="25000"/>
                </a:schemeClr>
              </a:solidFill>
            </a:endParaRPr>
          </a:p>
          <a:p>
            <a:r>
              <a:rPr dirty="0">
                <a:solidFill>
                  <a:schemeClr val="tx1">
                    <a:lumMod val="75000"/>
                    <a:lumOff val="25000"/>
                  </a:schemeClr>
                </a:solidFill>
              </a:rPr>
              <a:t>Daily Inspections: Check fluids, tires, brakes, and lights.</a:t>
            </a:r>
          </a:p>
          <a:p>
            <a:endParaRPr dirty="0">
              <a:solidFill>
                <a:schemeClr val="tx1">
                  <a:lumMod val="75000"/>
                  <a:lumOff val="25000"/>
                </a:schemeClr>
              </a:solidFill>
            </a:endParaRPr>
          </a:p>
          <a:p>
            <a:r>
              <a:rPr dirty="0">
                <a:solidFill>
                  <a:schemeClr val="tx1">
                    <a:lumMod val="75000"/>
                    <a:lumOff val="25000"/>
                  </a:schemeClr>
                </a:solidFill>
              </a:rPr>
              <a:t>Oil Changes: Follow the truck’s maintenance schedule.</a:t>
            </a:r>
          </a:p>
          <a:p>
            <a:endParaRPr dirty="0">
              <a:solidFill>
                <a:schemeClr val="tx1">
                  <a:lumMod val="75000"/>
                  <a:lumOff val="25000"/>
                </a:schemeClr>
              </a:solidFill>
            </a:endParaRPr>
          </a:p>
          <a:p>
            <a:r>
              <a:rPr dirty="0">
                <a:solidFill>
                  <a:schemeClr val="tx1">
                    <a:lumMod val="75000"/>
                    <a:lumOff val="25000"/>
                  </a:schemeClr>
                </a:solidFill>
              </a:rPr>
              <a:t>Brake System Maintenance: Ensure air pressure is within safe levels.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dirty="0" smtClean="0"/>
              <a:t>11 </a:t>
            </a:r>
            <a:r>
              <a:rPr dirty="0"/>
              <a:t>Fuel Efficiency</a:t>
            </a:r>
          </a:p>
        </p:txBody>
      </p:sp>
      <p:sp>
        <p:nvSpPr>
          <p:cNvPr id="3" name="Content Placeholder 2"/>
          <p:cNvSpPr>
            <a:spLocks noGrp="1"/>
          </p:cNvSpPr>
          <p:nvPr>
            <p:ph idx="1"/>
          </p:nvPr>
        </p:nvSpPr>
        <p:spPr/>
        <p:txBody>
          <a:bodyPr>
            <a:normAutofit fontScale="85000" lnSpcReduction="10000"/>
          </a:bodyPr>
          <a:lstStyle/>
          <a:p>
            <a:pPr marL="0" indent="0">
              <a:buNone/>
            </a:pPr>
            <a:r>
              <a:rPr dirty="0">
                <a:solidFill>
                  <a:schemeClr val="tx1">
                    <a:lumMod val="75000"/>
                    <a:lumOff val="25000"/>
                  </a:schemeClr>
                </a:solidFill>
              </a:rPr>
              <a:t>Saving fuel reduces costs and environmental impact.</a:t>
            </a:r>
          </a:p>
          <a:p>
            <a:endParaRPr dirty="0">
              <a:solidFill>
                <a:schemeClr val="tx1">
                  <a:lumMod val="75000"/>
                  <a:lumOff val="25000"/>
                </a:schemeClr>
              </a:solidFill>
            </a:endParaRPr>
          </a:p>
          <a:p>
            <a:r>
              <a:rPr b="1" dirty="0">
                <a:solidFill>
                  <a:schemeClr val="tx1">
                    <a:lumMod val="75000"/>
                    <a:lumOff val="25000"/>
                  </a:schemeClr>
                </a:solidFill>
              </a:rPr>
              <a:t>Idle Reduction</a:t>
            </a:r>
            <a:r>
              <a:rPr dirty="0">
                <a:solidFill>
                  <a:schemeClr val="tx1">
                    <a:lumMod val="75000"/>
                    <a:lumOff val="25000"/>
                  </a:schemeClr>
                </a:solidFill>
              </a:rPr>
              <a:t>: Turn off the engine when not in use.</a:t>
            </a:r>
          </a:p>
          <a:p>
            <a:endParaRPr dirty="0">
              <a:solidFill>
                <a:schemeClr val="tx1">
                  <a:lumMod val="75000"/>
                  <a:lumOff val="25000"/>
                </a:schemeClr>
              </a:solidFill>
            </a:endParaRPr>
          </a:p>
          <a:p>
            <a:r>
              <a:rPr b="1" dirty="0">
                <a:solidFill>
                  <a:schemeClr val="tx1">
                    <a:lumMod val="75000"/>
                    <a:lumOff val="25000"/>
                  </a:schemeClr>
                </a:solidFill>
              </a:rPr>
              <a:t>Smooth Driving</a:t>
            </a:r>
            <a:r>
              <a:rPr dirty="0">
                <a:solidFill>
                  <a:schemeClr val="tx1">
                    <a:lumMod val="75000"/>
                    <a:lumOff val="25000"/>
                  </a:schemeClr>
                </a:solidFill>
              </a:rPr>
              <a:t>: Avoid rapid acceleration and braking.</a:t>
            </a:r>
          </a:p>
          <a:p>
            <a:endParaRPr dirty="0">
              <a:solidFill>
                <a:schemeClr val="tx1">
                  <a:lumMod val="75000"/>
                  <a:lumOff val="25000"/>
                </a:schemeClr>
              </a:solidFill>
            </a:endParaRPr>
          </a:p>
          <a:p>
            <a:r>
              <a:rPr b="1" dirty="0">
                <a:solidFill>
                  <a:schemeClr val="tx1">
                    <a:lumMod val="75000"/>
                    <a:lumOff val="25000"/>
                  </a:schemeClr>
                </a:solidFill>
              </a:rPr>
              <a:t>Proper Tire Inflation</a:t>
            </a:r>
            <a:r>
              <a:rPr dirty="0">
                <a:solidFill>
                  <a:schemeClr val="tx1">
                    <a:lumMod val="75000"/>
                    <a:lumOff val="25000"/>
                  </a:schemeClr>
                </a:solidFill>
              </a:rPr>
              <a:t>: Maintain correct pressure to improve fuel economy.</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1</a:t>
            </a:r>
            <a:r>
              <a:rPr lang="en-US" dirty="0" smtClean="0"/>
              <a:t>.1</a:t>
            </a:r>
            <a:r>
              <a:rPr dirty="0" smtClean="0"/>
              <a:t>2 </a:t>
            </a:r>
            <a:r>
              <a:rPr dirty="0"/>
              <a:t>Communication on the Road</a:t>
            </a:r>
          </a:p>
        </p:txBody>
      </p:sp>
      <p:sp>
        <p:nvSpPr>
          <p:cNvPr id="3" name="Content Placeholder 2"/>
          <p:cNvSpPr>
            <a:spLocks noGrp="1"/>
          </p:cNvSpPr>
          <p:nvPr>
            <p:ph idx="1"/>
          </p:nvPr>
        </p:nvSpPr>
        <p:spPr/>
        <p:txBody>
          <a:bodyPr/>
          <a:lstStyle/>
          <a:p>
            <a:r>
              <a:rPr b="1" dirty="0">
                <a:solidFill>
                  <a:schemeClr val="tx1">
                    <a:lumMod val="75000"/>
                    <a:lumOff val="25000"/>
                  </a:schemeClr>
                </a:solidFill>
              </a:rPr>
              <a:t>CB Radio</a:t>
            </a:r>
            <a:r>
              <a:rPr dirty="0">
                <a:solidFill>
                  <a:schemeClr val="tx1">
                    <a:lumMod val="75000"/>
                    <a:lumOff val="25000"/>
                  </a:schemeClr>
                </a:solidFill>
              </a:rPr>
              <a:t>: Useful for communicating road conditions with other truckers.</a:t>
            </a:r>
          </a:p>
          <a:p>
            <a:endParaRPr dirty="0">
              <a:solidFill>
                <a:schemeClr val="tx1">
                  <a:lumMod val="75000"/>
                  <a:lumOff val="25000"/>
                </a:schemeClr>
              </a:solidFill>
            </a:endParaRPr>
          </a:p>
          <a:p>
            <a:r>
              <a:rPr b="1" dirty="0">
                <a:solidFill>
                  <a:schemeClr val="tx1">
                    <a:lumMod val="75000"/>
                    <a:lumOff val="25000"/>
                  </a:schemeClr>
                </a:solidFill>
              </a:rPr>
              <a:t>Hand Signals</a:t>
            </a:r>
            <a:r>
              <a:rPr dirty="0">
                <a:solidFill>
                  <a:schemeClr val="tx1">
                    <a:lumMod val="75000"/>
                    <a:lumOff val="25000"/>
                  </a:schemeClr>
                </a:solidFill>
              </a:rPr>
              <a:t>: Use when backing up with a spotter.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smtClean="0"/>
              <a:t> </a:t>
            </a:r>
            <a:r>
              <a:rPr lang="en-US" dirty="0" smtClean="0"/>
              <a:t>1.12.1 </a:t>
            </a:r>
            <a:r>
              <a:rPr dirty="0" smtClean="0"/>
              <a:t>Basic </a:t>
            </a:r>
            <a:r>
              <a:rPr dirty="0"/>
              <a:t>Hand Signals for Truck Drivers</a:t>
            </a:r>
          </a:p>
        </p:txBody>
      </p:sp>
      <p:sp>
        <p:nvSpPr>
          <p:cNvPr id="3" name="Content Placeholder 2"/>
          <p:cNvSpPr>
            <a:spLocks noGrp="1"/>
          </p:cNvSpPr>
          <p:nvPr>
            <p:ph idx="1"/>
          </p:nvPr>
        </p:nvSpPr>
        <p:spPr>
          <a:xfrm>
            <a:off x="457200" y="1600200"/>
            <a:ext cx="8229600" cy="4814455"/>
          </a:xfrm>
        </p:spPr>
        <p:txBody>
          <a:bodyPr/>
          <a:lstStyle/>
          <a:p>
            <a:pPr marL="0" indent="0" algn="just">
              <a:buNone/>
            </a:pPr>
            <a:r>
              <a:rPr dirty="0">
                <a:solidFill>
                  <a:schemeClr val="tx1">
                    <a:lumMod val="75000"/>
                    <a:lumOff val="25000"/>
                  </a:schemeClr>
                </a:solidFill>
              </a:rPr>
              <a:t>These signals help ensure safe maneuvering, particularly when backing up or parking</a:t>
            </a:r>
            <a:r>
              <a:rPr dirty="0" smtClean="0">
                <a:solidFill>
                  <a:schemeClr val="tx1">
                    <a:lumMod val="75000"/>
                    <a:lumOff val="25000"/>
                  </a:schemeClr>
                </a:solidFill>
              </a:rPr>
              <a:t>.</a:t>
            </a:r>
            <a:endParaRPr lang="en-US" dirty="0" smtClean="0">
              <a:solidFill>
                <a:schemeClr val="tx1">
                  <a:lumMod val="75000"/>
                  <a:lumOff val="25000"/>
                </a:schemeClr>
              </a:solidFill>
            </a:endParaRPr>
          </a:p>
          <a:p>
            <a:pPr marL="0" indent="0" algn="just">
              <a:buNone/>
            </a:pPr>
            <a:endParaRPr dirty="0"/>
          </a:p>
        </p:txBody>
      </p:sp>
      <p:graphicFrame>
        <p:nvGraphicFramePr>
          <p:cNvPr id="4" name="Table 3"/>
          <p:cNvGraphicFramePr>
            <a:graphicFrameLocks noGrp="1"/>
          </p:cNvGraphicFramePr>
          <p:nvPr>
            <p:extLst>
              <p:ext uri="{D42A27DB-BD31-4B8C-83A1-F6EECF244321}">
                <p14:modId xmlns:p14="http://schemas.microsoft.com/office/powerpoint/2010/main" val="4255553001"/>
              </p:ext>
            </p:extLst>
          </p:nvPr>
        </p:nvGraphicFramePr>
        <p:xfrm>
          <a:off x="457201" y="2867889"/>
          <a:ext cx="8091054" cy="3420467"/>
        </p:xfrm>
        <a:graphic>
          <a:graphicData uri="http://schemas.openxmlformats.org/drawingml/2006/table">
            <a:tbl>
              <a:tblPr>
                <a:tableStyleId>{5C22544A-7EE6-4342-B048-85BDC9FD1C3A}</a:tableStyleId>
              </a:tblPr>
              <a:tblGrid>
                <a:gridCol w="1807575"/>
                <a:gridCol w="6283479"/>
              </a:tblGrid>
              <a:tr h="321393">
                <a:tc>
                  <a:txBody>
                    <a:bodyPr/>
                    <a:lstStyle/>
                    <a:p>
                      <a:pPr marL="457200" marR="0" algn="ctr">
                        <a:lnSpc>
                          <a:spcPct val="115000"/>
                        </a:lnSpc>
                        <a:spcBef>
                          <a:spcPts val="1200"/>
                        </a:spcBef>
                        <a:spcAft>
                          <a:spcPts val="1200"/>
                        </a:spcAft>
                      </a:pPr>
                      <a:r>
                        <a:rPr lang="en-US" sz="1100" dirty="0">
                          <a:effectLst/>
                        </a:rPr>
                        <a:t>Action</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algn="ctr">
                        <a:lnSpc>
                          <a:spcPct val="115000"/>
                        </a:lnSpc>
                        <a:spcBef>
                          <a:spcPts val="1200"/>
                        </a:spcBef>
                        <a:spcAft>
                          <a:spcPts val="1200"/>
                        </a:spcAft>
                      </a:pPr>
                      <a:r>
                        <a:rPr lang="en-US" sz="1100" dirty="0">
                          <a:effectLst/>
                        </a:rPr>
                        <a:t>Hand Signal</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1393">
                <a:tc>
                  <a:txBody>
                    <a:bodyPr/>
                    <a:lstStyle/>
                    <a:p>
                      <a:pPr marL="457200" marR="0">
                        <a:lnSpc>
                          <a:spcPct val="115000"/>
                        </a:lnSpc>
                        <a:spcBef>
                          <a:spcPts val="1200"/>
                        </a:spcBef>
                        <a:spcAft>
                          <a:spcPts val="1200"/>
                        </a:spcAft>
                      </a:pPr>
                      <a:r>
                        <a:rPr lang="en-US" sz="1100" dirty="0">
                          <a:effectLst/>
                        </a:rPr>
                        <a:t>Stop</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a:lnSpc>
                          <a:spcPct val="115000"/>
                        </a:lnSpc>
                        <a:spcBef>
                          <a:spcPts val="1200"/>
                        </a:spcBef>
                        <a:spcAft>
                          <a:spcPts val="1200"/>
                        </a:spcAft>
                      </a:pPr>
                      <a:r>
                        <a:rPr lang="en-US" sz="1100" dirty="0">
                          <a:effectLst/>
                        </a:rPr>
                        <a:t>Raise one hand, palm facing outward (like a “halt” signal).</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1393">
                <a:tc>
                  <a:txBody>
                    <a:bodyPr/>
                    <a:lstStyle/>
                    <a:p>
                      <a:pPr marL="457200" marR="0">
                        <a:lnSpc>
                          <a:spcPct val="115000"/>
                        </a:lnSpc>
                        <a:spcBef>
                          <a:spcPts val="1200"/>
                        </a:spcBef>
                        <a:spcAft>
                          <a:spcPts val="1200"/>
                        </a:spcAft>
                      </a:pPr>
                      <a:r>
                        <a:rPr lang="en-US" sz="1100" dirty="0">
                          <a:effectLst/>
                        </a:rPr>
                        <a:t>Go Forward</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a:lnSpc>
                          <a:spcPct val="115000"/>
                        </a:lnSpc>
                        <a:spcBef>
                          <a:spcPts val="1200"/>
                        </a:spcBef>
                        <a:spcAft>
                          <a:spcPts val="1200"/>
                        </a:spcAft>
                      </a:pPr>
                      <a:r>
                        <a:rPr lang="en-US" sz="1100" dirty="0">
                          <a:effectLst/>
                        </a:rPr>
                        <a:t>Wave one hand in a forward motion, palm facing outward.</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1393">
                <a:tc>
                  <a:txBody>
                    <a:bodyPr/>
                    <a:lstStyle/>
                    <a:p>
                      <a:pPr marL="457200" marR="0">
                        <a:lnSpc>
                          <a:spcPct val="115000"/>
                        </a:lnSpc>
                        <a:spcBef>
                          <a:spcPts val="1200"/>
                        </a:spcBef>
                        <a:spcAft>
                          <a:spcPts val="1200"/>
                        </a:spcAft>
                      </a:pPr>
                      <a:r>
                        <a:rPr lang="en-US" sz="1100" dirty="0">
                          <a:effectLst/>
                        </a:rPr>
                        <a:t>Turn Left</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a:lnSpc>
                          <a:spcPct val="115000"/>
                        </a:lnSpc>
                        <a:spcBef>
                          <a:spcPts val="1200"/>
                        </a:spcBef>
                        <a:spcAft>
                          <a:spcPts val="1200"/>
                        </a:spcAft>
                      </a:pPr>
                      <a:r>
                        <a:rPr lang="en-US" sz="1100" dirty="0">
                          <a:effectLst/>
                        </a:rPr>
                        <a:t>Extend left arm straight out.</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1393">
                <a:tc>
                  <a:txBody>
                    <a:bodyPr/>
                    <a:lstStyle/>
                    <a:p>
                      <a:pPr marL="457200" marR="0">
                        <a:lnSpc>
                          <a:spcPct val="115000"/>
                        </a:lnSpc>
                        <a:spcBef>
                          <a:spcPts val="1200"/>
                        </a:spcBef>
                        <a:spcAft>
                          <a:spcPts val="1200"/>
                        </a:spcAft>
                      </a:pPr>
                      <a:r>
                        <a:rPr lang="en-US" sz="1100" dirty="0">
                          <a:effectLst/>
                        </a:rPr>
                        <a:t>Turn Right</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a:lnSpc>
                          <a:spcPct val="115000"/>
                        </a:lnSpc>
                        <a:spcBef>
                          <a:spcPts val="1200"/>
                        </a:spcBef>
                        <a:spcAft>
                          <a:spcPts val="1200"/>
                        </a:spcAft>
                      </a:pPr>
                      <a:r>
                        <a:rPr lang="en-US" sz="1100" dirty="0">
                          <a:effectLst/>
                        </a:rPr>
                        <a:t>Extend left arm and bend elbow upward at a 90-degree angle (L-shape).</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1393">
                <a:tc>
                  <a:txBody>
                    <a:bodyPr/>
                    <a:lstStyle/>
                    <a:p>
                      <a:pPr marL="457200" marR="0">
                        <a:lnSpc>
                          <a:spcPct val="115000"/>
                        </a:lnSpc>
                        <a:spcBef>
                          <a:spcPts val="1200"/>
                        </a:spcBef>
                        <a:spcAft>
                          <a:spcPts val="1200"/>
                        </a:spcAft>
                      </a:pPr>
                      <a:r>
                        <a:rPr lang="en-US" sz="1100">
                          <a:effectLst/>
                        </a:rPr>
                        <a:t>Slow Down</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a:lnSpc>
                          <a:spcPct val="115000"/>
                        </a:lnSpc>
                        <a:spcBef>
                          <a:spcPts val="1200"/>
                        </a:spcBef>
                        <a:spcAft>
                          <a:spcPts val="1200"/>
                        </a:spcAft>
                      </a:pPr>
                      <a:r>
                        <a:rPr lang="en-US" sz="1100" dirty="0">
                          <a:effectLst/>
                        </a:rPr>
                        <a:t>Move hand up and down with palm facing downward.</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0">
                <a:tc>
                  <a:txBody>
                    <a:bodyPr/>
                    <a:lstStyle/>
                    <a:p>
                      <a:pPr marL="457200" marR="0">
                        <a:lnSpc>
                          <a:spcPct val="115000"/>
                        </a:lnSpc>
                        <a:spcBef>
                          <a:spcPts val="1200"/>
                        </a:spcBef>
                        <a:spcAft>
                          <a:spcPts val="1200"/>
                        </a:spcAft>
                      </a:pPr>
                      <a:r>
                        <a:rPr lang="en-US" sz="1100">
                          <a:effectLst/>
                        </a:rPr>
                        <a:t>Speed Up</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a:lnSpc>
                          <a:spcPct val="115000"/>
                        </a:lnSpc>
                        <a:spcBef>
                          <a:spcPts val="1200"/>
                        </a:spcBef>
                        <a:spcAft>
                          <a:spcPts val="1200"/>
                        </a:spcAft>
                      </a:pPr>
                      <a:r>
                        <a:rPr lang="en-US" sz="1100" dirty="0">
                          <a:effectLst/>
                        </a:rPr>
                        <a:t>Move hand up and down with palm facing upward.</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5465">
                <a:tc>
                  <a:txBody>
                    <a:bodyPr/>
                    <a:lstStyle/>
                    <a:p>
                      <a:pPr marL="457200" marR="0">
                        <a:lnSpc>
                          <a:spcPct val="115000"/>
                        </a:lnSpc>
                        <a:spcBef>
                          <a:spcPts val="1200"/>
                        </a:spcBef>
                        <a:spcAft>
                          <a:spcPts val="1200"/>
                        </a:spcAft>
                      </a:pPr>
                      <a:r>
                        <a:rPr lang="en-US" sz="1100">
                          <a:effectLst/>
                        </a:rPr>
                        <a:t>Back Up</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a:lnSpc>
                          <a:spcPct val="115000"/>
                        </a:lnSpc>
                        <a:spcBef>
                          <a:spcPts val="1200"/>
                        </a:spcBef>
                        <a:spcAft>
                          <a:spcPts val="1200"/>
                        </a:spcAft>
                      </a:pPr>
                      <a:r>
                        <a:rPr lang="en-US" sz="1100" dirty="0">
                          <a:effectLst/>
                        </a:rPr>
                        <a:t>Make circular motions with both hands, palms facing inward (toward your body).</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425465">
                <a:tc>
                  <a:txBody>
                    <a:bodyPr/>
                    <a:lstStyle/>
                    <a:p>
                      <a:pPr marL="457200" marR="0">
                        <a:lnSpc>
                          <a:spcPct val="115000"/>
                        </a:lnSpc>
                        <a:spcBef>
                          <a:spcPts val="1200"/>
                        </a:spcBef>
                        <a:spcAft>
                          <a:spcPts val="1200"/>
                        </a:spcAft>
                      </a:pPr>
                      <a:r>
                        <a:rPr lang="en-US" sz="1100">
                          <a:effectLst/>
                        </a:rPr>
                        <a:t>Move Left or Right</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a:lnSpc>
                          <a:spcPct val="115000"/>
                        </a:lnSpc>
                        <a:spcBef>
                          <a:spcPts val="1200"/>
                        </a:spcBef>
                        <a:spcAft>
                          <a:spcPts val="1200"/>
                        </a:spcAft>
                      </a:pPr>
                      <a:r>
                        <a:rPr lang="en-US" sz="1100" dirty="0">
                          <a:effectLst/>
                        </a:rPr>
                        <a:t>Point in the direction the vehicle should go.</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1393">
                <a:tc>
                  <a:txBody>
                    <a:bodyPr/>
                    <a:lstStyle/>
                    <a:p>
                      <a:pPr marL="457200" marR="0">
                        <a:lnSpc>
                          <a:spcPct val="115000"/>
                        </a:lnSpc>
                        <a:spcBef>
                          <a:spcPts val="1200"/>
                        </a:spcBef>
                        <a:spcAft>
                          <a:spcPts val="1200"/>
                        </a:spcAft>
                      </a:pPr>
                      <a:r>
                        <a:rPr lang="en-US" sz="1100">
                          <a:effectLst/>
                        </a:rPr>
                        <a:t>All Clear</a:t>
                      </a:r>
                      <a:endParaRPr lang="en-US" sz="1100">
                        <a:effectLst/>
                        <a:latin typeface="Cambria" panose="02040503050406030204" pitchFamily="18" charset="0"/>
                        <a:ea typeface="Cambria" panose="02040503050406030204" pitchFamily="18" charset="0"/>
                        <a:cs typeface="Cambria" panose="020405030504060302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457200" marR="0">
                        <a:lnSpc>
                          <a:spcPct val="115000"/>
                        </a:lnSpc>
                        <a:spcBef>
                          <a:spcPts val="1200"/>
                        </a:spcBef>
                        <a:spcAft>
                          <a:spcPts val="1200"/>
                        </a:spcAft>
                      </a:pPr>
                      <a:r>
                        <a:rPr lang="en-US" sz="1100" dirty="0">
                          <a:effectLst/>
                        </a:rPr>
                        <a:t>Raise both hands and give a thumbs-up.</a:t>
                      </a:r>
                      <a:endParaRPr lang="en-US" sz="1100" dirty="0">
                        <a:effectLst/>
                        <a:latin typeface="Cambria" panose="02040503050406030204" pitchFamily="18" charset="0"/>
                        <a:ea typeface="Cambria" panose="02040503050406030204" pitchFamily="18" charset="0"/>
                        <a:cs typeface="Cambria" panose="02040503050406030204" pitchFamily="18" charset="0"/>
                      </a:endParaRPr>
                    </a:p>
                  </a:txBody>
                  <a:tcPr marL="63500" marR="63500" marT="63500" marB="6350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1. General Knowledge</a:t>
            </a:r>
          </a:p>
        </p:txBody>
      </p:sp>
      <p:sp>
        <p:nvSpPr>
          <p:cNvPr id="3" name="Content Placeholder 2"/>
          <p:cNvSpPr>
            <a:spLocks noGrp="1"/>
          </p:cNvSpPr>
          <p:nvPr>
            <p:ph idx="1"/>
          </p:nvPr>
        </p:nvSpPr>
        <p:spPr/>
        <p:txBody>
          <a:bodyPr/>
          <a:lstStyle/>
          <a:p>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 </a:t>
            </a:r>
            <a:r>
              <a:rPr lang="en-US" dirty="0" smtClean="0"/>
              <a:t>1.12.2 </a:t>
            </a:r>
            <a:r>
              <a:rPr dirty="0" smtClean="0"/>
              <a:t>Backing </a:t>
            </a:r>
            <a:r>
              <a:rPr dirty="0"/>
              <a:t>Up with a Spotter</a:t>
            </a:r>
          </a:p>
        </p:txBody>
      </p:sp>
      <p:sp>
        <p:nvSpPr>
          <p:cNvPr id="3" name="Content Placeholder 2"/>
          <p:cNvSpPr>
            <a:spLocks noGrp="1"/>
          </p:cNvSpPr>
          <p:nvPr>
            <p:ph idx="1"/>
          </p:nvPr>
        </p:nvSpPr>
        <p:spPr/>
        <p:txBody>
          <a:bodyPr>
            <a:normAutofit fontScale="85000" lnSpcReduction="20000"/>
          </a:bodyPr>
          <a:lstStyle/>
          <a:p>
            <a:r>
              <a:rPr b="1" dirty="0">
                <a:solidFill>
                  <a:schemeClr val="tx1">
                    <a:lumMod val="75000"/>
                    <a:lumOff val="25000"/>
                  </a:schemeClr>
                </a:solidFill>
              </a:rPr>
              <a:t>Always agree on signals </a:t>
            </a:r>
            <a:r>
              <a:rPr dirty="0">
                <a:solidFill>
                  <a:schemeClr val="tx1">
                    <a:lumMod val="75000"/>
                    <a:lumOff val="25000"/>
                  </a:schemeClr>
                </a:solidFill>
              </a:rPr>
              <a:t>with the spotter before starting.</a:t>
            </a:r>
          </a:p>
          <a:p>
            <a:endParaRPr dirty="0">
              <a:solidFill>
                <a:schemeClr val="tx1">
                  <a:lumMod val="75000"/>
                  <a:lumOff val="25000"/>
                </a:schemeClr>
              </a:solidFill>
            </a:endParaRPr>
          </a:p>
          <a:p>
            <a:r>
              <a:rPr dirty="0">
                <a:solidFill>
                  <a:schemeClr val="tx1">
                    <a:lumMod val="75000"/>
                    <a:lumOff val="25000"/>
                  </a:schemeClr>
                </a:solidFill>
              </a:rPr>
              <a:t>The spotter should stand </a:t>
            </a:r>
            <a:r>
              <a:rPr b="1" dirty="0">
                <a:solidFill>
                  <a:schemeClr val="tx1">
                    <a:lumMod val="75000"/>
                    <a:lumOff val="25000"/>
                  </a:schemeClr>
                </a:solidFill>
              </a:rPr>
              <a:t>where the driver can see them</a:t>
            </a:r>
            <a:r>
              <a:rPr dirty="0">
                <a:solidFill>
                  <a:schemeClr val="tx1">
                    <a:lumMod val="75000"/>
                    <a:lumOff val="25000"/>
                  </a:schemeClr>
                </a:solidFill>
              </a:rPr>
              <a:t> at all times.</a:t>
            </a:r>
          </a:p>
          <a:p>
            <a:endParaRPr dirty="0">
              <a:solidFill>
                <a:schemeClr val="tx1">
                  <a:lumMod val="75000"/>
                  <a:lumOff val="25000"/>
                </a:schemeClr>
              </a:solidFill>
            </a:endParaRPr>
          </a:p>
          <a:p>
            <a:r>
              <a:rPr dirty="0">
                <a:solidFill>
                  <a:schemeClr val="tx1">
                    <a:lumMod val="75000"/>
                    <a:lumOff val="25000"/>
                  </a:schemeClr>
                </a:solidFill>
              </a:rPr>
              <a:t>If the driver loses sight of the spotter, they should </a:t>
            </a:r>
            <a:r>
              <a:rPr b="1" dirty="0">
                <a:solidFill>
                  <a:schemeClr val="tx1">
                    <a:lumMod val="75000"/>
                    <a:lumOff val="25000"/>
                  </a:schemeClr>
                </a:solidFill>
              </a:rPr>
              <a:t>stop immediately.</a:t>
            </a:r>
          </a:p>
          <a:p>
            <a:endParaRPr dirty="0">
              <a:solidFill>
                <a:schemeClr val="tx1">
                  <a:lumMod val="75000"/>
                  <a:lumOff val="25000"/>
                </a:schemeClr>
              </a:solidFill>
            </a:endParaRPr>
          </a:p>
          <a:p>
            <a:r>
              <a:rPr dirty="0">
                <a:solidFill>
                  <a:schemeClr val="tx1">
                    <a:lumMod val="75000"/>
                    <a:lumOff val="25000"/>
                  </a:schemeClr>
                </a:solidFill>
              </a:rPr>
              <a:t>The spotter should use clear, e</a:t>
            </a:r>
            <a:r>
              <a:rPr b="1" dirty="0">
                <a:solidFill>
                  <a:schemeClr val="tx1">
                    <a:lumMod val="75000"/>
                    <a:lumOff val="25000"/>
                  </a:schemeClr>
                </a:solidFill>
              </a:rPr>
              <a:t>xaggerated hand movements</a:t>
            </a:r>
            <a:r>
              <a:rPr dirty="0">
                <a:solidFill>
                  <a:schemeClr val="tx1">
                    <a:lumMod val="75000"/>
                    <a:lumOff val="25000"/>
                  </a:schemeClr>
                </a:solidFill>
              </a:rPr>
              <a:t> to avoid confusion.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1.12.</a:t>
            </a:r>
            <a:r>
              <a:rPr dirty="0" smtClean="0"/>
              <a:t>3</a:t>
            </a:r>
            <a:r>
              <a:rPr lang="en-US" dirty="0" smtClean="0"/>
              <a:t> </a:t>
            </a:r>
            <a:r>
              <a:rPr dirty="0" smtClean="0"/>
              <a:t>Emergency </a:t>
            </a:r>
            <a:r>
              <a:rPr dirty="0"/>
              <a:t>and Roadside Signals</a:t>
            </a:r>
          </a:p>
        </p:txBody>
      </p:sp>
      <p:sp>
        <p:nvSpPr>
          <p:cNvPr id="3" name="Content Placeholder 2"/>
          <p:cNvSpPr>
            <a:spLocks noGrp="1"/>
          </p:cNvSpPr>
          <p:nvPr>
            <p:ph idx="1"/>
          </p:nvPr>
        </p:nvSpPr>
        <p:spPr/>
        <p:txBody>
          <a:bodyPr>
            <a:normAutofit fontScale="85000" lnSpcReduction="10000"/>
          </a:bodyPr>
          <a:lstStyle/>
          <a:p>
            <a:r>
              <a:rPr b="1" dirty="0">
                <a:solidFill>
                  <a:schemeClr val="tx1">
                    <a:lumMod val="75000"/>
                    <a:lumOff val="25000"/>
                  </a:schemeClr>
                </a:solidFill>
              </a:rPr>
              <a:t>Emergency stop</a:t>
            </a:r>
            <a:r>
              <a:rPr dirty="0">
                <a:solidFill>
                  <a:schemeClr val="tx1">
                    <a:lumMod val="75000"/>
                    <a:lumOff val="25000"/>
                  </a:schemeClr>
                </a:solidFill>
              </a:rPr>
              <a:t>: Extend one arm straight up and move it in a circular motion.</a:t>
            </a:r>
          </a:p>
          <a:p>
            <a:endParaRPr dirty="0">
              <a:solidFill>
                <a:schemeClr val="tx1">
                  <a:lumMod val="75000"/>
                  <a:lumOff val="25000"/>
                </a:schemeClr>
              </a:solidFill>
            </a:endParaRPr>
          </a:p>
          <a:p>
            <a:r>
              <a:rPr b="1" dirty="0">
                <a:solidFill>
                  <a:schemeClr val="tx1">
                    <a:lumMod val="75000"/>
                    <a:lumOff val="25000"/>
                  </a:schemeClr>
                </a:solidFill>
              </a:rPr>
              <a:t>Breakdown warning</a:t>
            </a:r>
            <a:r>
              <a:rPr dirty="0">
                <a:solidFill>
                  <a:schemeClr val="tx1">
                    <a:lumMod val="75000"/>
                    <a:lumOff val="25000"/>
                  </a:schemeClr>
                </a:solidFill>
              </a:rPr>
              <a:t>: Wave both arms overhead to signal to other drivers.</a:t>
            </a:r>
          </a:p>
          <a:p>
            <a:endParaRPr dirty="0">
              <a:solidFill>
                <a:schemeClr val="tx1">
                  <a:lumMod val="75000"/>
                  <a:lumOff val="25000"/>
                </a:schemeClr>
              </a:solidFill>
            </a:endParaRPr>
          </a:p>
          <a:p>
            <a:pPr marL="0" indent="0">
              <a:buNone/>
            </a:pPr>
            <a:r>
              <a:rPr dirty="0">
                <a:solidFill>
                  <a:schemeClr val="tx1">
                    <a:lumMod val="75000"/>
                    <a:lumOff val="25000"/>
                  </a:schemeClr>
                </a:solidFill>
              </a:rPr>
              <a:t>Would you like illustrations or more details on using hand signals effectively in different situations?</a:t>
            </a:r>
          </a:p>
          <a:p>
            <a:endParaRPr dirty="0">
              <a:solidFill>
                <a:schemeClr val="tx1">
                  <a:lumMod val="75000"/>
                  <a:lumOff val="25000"/>
                </a:schemeClr>
              </a:solidFill>
            </a:endParaRPr>
          </a:p>
          <a:p>
            <a:r>
              <a:rPr b="1" dirty="0">
                <a:solidFill>
                  <a:schemeClr val="tx1">
                    <a:lumMod val="75000"/>
                    <a:lumOff val="25000"/>
                  </a:schemeClr>
                </a:solidFill>
              </a:rPr>
              <a:t>Flashing Lights</a:t>
            </a:r>
            <a:r>
              <a:rPr dirty="0">
                <a:solidFill>
                  <a:schemeClr val="tx1">
                    <a:lumMod val="75000"/>
                    <a:lumOff val="25000"/>
                  </a:schemeClr>
                </a:solidFill>
              </a:rPr>
              <a:t>: Signal other drivers when necessary.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dirty="0" smtClean="0"/>
              <a:t>13 </a:t>
            </a:r>
            <a:r>
              <a:rPr dirty="0"/>
              <a:t>Parking and Backing</a:t>
            </a:r>
          </a:p>
        </p:txBody>
      </p:sp>
      <p:sp>
        <p:nvSpPr>
          <p:cNvPr id="3" name="Content Placeholder 2"/>
          <p:cNvSpPr>
            <a:spLocks noGrp="1"/>
          </p:cNvSpPr>
          <p:nvPr>
            <p:ph idx="1"/>
          </p:nvPr>
        </p:nvSpPr>
        <p:spPr/>
        <p:txBody>
          <a:bodyPr/>
          <a:lstStyle/>
          <a:p>
            <a:r>
              <a:rPr b="1" dirty="0"/>
              <a:t>Backing Up</a:t>
            </a:r>
            <a:r>
              <a:rPr dirty="0"/>
              <a:t>: Always check mirrors and use a spotter if possible.</a:t>
            </a:r>
          </a:p>
          <a:p>
            <a:endParaRPr dirty="0"/>
          </a:p>
          <a:p>
            <a:r>
              <a:rPr b="1" dirty="0"/>
              <a:t>Docking</a:t>
            </a:r>
            <a:r>
              <a:rPr dirty="0"/>
              <a:t>: Align properly with loading docks.</a:t>
            </a:r>
          </a:p>
          <a:p>
            <a:endParaRPr dirty="0"/>
          </a:p>
          <a:p>
            <a:r>
              <a:rPr b="1" dirty="0"/>
              <a:t>Parking Brakes</a:t>
            </a:r>
            <a:r>
              <a:rPr dirty="0"/>
              <a:t>: Always engage when stopped.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2 </a:t>
            </a:r>
            <a:r>
              <a:rPr dirty="0"/>
              <a:t>Air Brakes</a:t>
            </a:r>
          </a:p>
        </p:txBody>
      </p:sp>
      <p:sp>
        <p:nvSpPr>
          <p:cNvPr id="3" name="Content Placeholder 2"/>
          <p:cNvSpPr>
            <a:spLocks noGrp="1"/>
          </p:cNvSpPr>
          <p:nvPr>
            <p:ph idx="1"/>
          </p:nvPr>
        </p:nvSpPr>
        <p:spPr/>
        <p:txBody>
          <a:bodyPr/>
          <a:lstStyle/>
          <a:p>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2.1 </a:t>
            </a:r>
            <a:r>
              <a:rPr dirty="0" smtClean="0"/>
              <a:t>Understanding </a:t>
            </a:r>
            <a:r>
              <a:rPr dirty="0"/>
              <a:t>Air Brakes</a:t>
            </a:r>
          </a:p>
        </p:txBody>
      </p:sp>
      <p:sp>
        <p:nvSpPr>
          <p:cNvPr id="3" name="Content Placeholder 2"/>
          <p:cNvSpPr>
            <a:spLocks noGrp="1"/>
          </p:cNvSpPr>
          <p:nvPr>
            <p:ph idx="1"/>
          </p:nvPr>
        </p:nvSpPr>
        <p:spPr/>
        <p:txBody>
          <a:bodyPr/>
          <a:lstStyle/>
          <a:p>
            <a:pPr marL="0" indent="0" algn="just">
              <a:buNone/>
            </a:pPr>
            <a:r>
              <a:rPr dirty="0"/>
              <a:t>Air brakes are a critical component in heavy-duty vehicles, utilizing compressed air to activate the braking mechanism. This system is favored in commercial trucks due to its reliability and ability to maintain braking power even with minor leaks.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2.2 </a:t>
            </a:r>
            <a:r>
              <a:rPr dirty="0" smtClean="0"/>
              <a:t>Key </a:t>
            </a:r>
            <a:r>
              <a:rPr dirty="0"/>
              <a:t>Components and Their Functions</a:t>
            </a:r>
          </a:p>
        </p:txBody>
      </p:sp>
      <p:sp>
        <p:nvSpPr>
          <p:cNvPr id="3" name="Content Placeholder 2"/>
          <p:cNvSpPr>
            <a:spLocks noGrp="1"/>
          </p:cNvSpPr>
          <p:nvPr>
            <p:ph idx="1"/>
          </p:nvPr>
        </p:nvSpPr>
        <p:spPr/>
        <p:txBody>
          <a:bodyPr>
            <a:normAutofit fontScale="47500" lnSpcReduction="20000"/>
          </a:bodyPr>
          <a:lstStyle/>
          <a:p>
            <a:pPr marL="0" indent="0">
              <a:buNone/>
            </a:pPr>
            <a:r>
              <a:rPr dirty="0"/>
              <a:t>Air Compressor</a:t>
            </a:r>
          </a:p>
          <a:p>
            <a:endParaRPr dirty="0"/>
          </a:p>
          <a:p>
            <a:r>
              <a:rPr dirty="0"/>
              <a:t>Function: Generates and supplies compressed air to the brake system.</a:t>
            </a:r>
          </a:p>
          <a:p>
            <a:endParaRPr dirty="0"/>
          </a:p>
          <a:p>
            <a:r>
              <a:rPr dirty="0"/>
              <a:t>Operation: Typically engine-driven, ensuring a continuous supply of air.</a:t>
            </a:r>
          </a:p>
          <a:p>
            <a:endParaRPr dirty="0"/>
          </a:p>
          <a:p>
            <a:r>
              <a:rPr dirty="0"/>
              <a:t>Maintenance Example: Regularly inspect for oil leaks and ensure the compressor is building pressure within the manufacturer's specified time frame.</a:t>
            </a:r>
          </a:p>
          <a:p>
            <a:endParaRPr dirty="0"/>
          </a:p>
          <a:p>
            <a:pPr marL="0" indent="0">
              <a:buNone/>
            </a:pPr>
            <a:r>
              <a:rPr dirty="0"/>
              <a:t>Air Storage Tanks (Reservoirs)</a:t>
            </a:r>
          </a:p>
          <a:p>
            <a:endParaRPr dirty="0"/>
          </a:p>
          <a:p>
            <a:r>
              <a:rPr dirty="0"/>
              <a:t>Function: Store compressed air for immediate use during braking.</a:t>
            </a:r>
          </a:p>
          <a:p>
            <a:endParaRPr dirty="0"/>
          </a:p>
          <a:p>
            <a:r>
              <a:rPr dirty="0"/>
              <a:t>Safety Feature: Equipped with drain valves to remove accumulated moisture and oil.</a:t>
            </a:r>
          </a:p>
          <a:p>
            <a:endParaRPr dirty="0"/>
          </a:p>
          <a:p>
            <a:r>
              <a:rPr dirty="0"/>
              <a:t>Maintenance Example: Drain the tanks daily to prevent water accumulation, especially in humid conditions, to avoid brake failure due to freezing.</a:t>
            </a:r>
          </a:p>
          <a:p>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Key Components and Their </a:t>
            </a:r>
            <a:r>
              <a:rPr dirty="0" smtClean="0"/>
              <a:t>Functions</a:t>
            </a:r>
            <a:r>
              <a:rPr lang="en-US" dirty="0" smtClean="0"/>
              <a:t>(</a:t>
            </a:r>
            <a:r>
              <a:rPr lang="en-US" dirty="0" err="1" smtClean="0"/>
              <a:t>contd</a:t>
            </a:r>
            <a:r>
              <a:rPr lang="en-US" dirty="0" smtClean="0"/>
              <a:t>)</a:t>
            </a:r>
            <a:endParaRPr dirty="0"/>
          </a:p>
        </p:txBody>
      </p:sp>
      <p:sp>
        <p:nvSpPr>
          <p:cNvPr id="3" name="Content Placeholder 2"/>
          <p:cNvSpPr>
            <a:spLocks noGrp="1"/>
          </p:cNvSpPr>
          <p:nvPr>
            <p:ph idx="1"/>
          </p:nvPr>
        </p:nvSpPr>
        <p:spPr/>
        <p:txBody>
          <a:bodyPr>
            <a:normAutofit fontScale="40000" lnSpcReduction="20000"/>
          </a:bodyPr>
          <a:lstStyle/>
          <a:p>
            <a:pPr marL="0" indent="0">
              <a:buNone/>
            </a:pPr>
            <a:r>
              <a:rPr lang="en-US" b="1" dirty="0" smtClean="0"/>
              <a:t>Brake </a:t>
            </a:r>
            <a:r>
              <a:rPr lang="en-US" b="1" dirty="0"/>
              <a:t>Chambers</a:t>
            </a:r>
          </a:p>
          <a:p>
            <a:endParaRPr lang="en-US" dirty="0"/>
          </a:p>
          <a:p>
            <a:r>
              <a:rPr lang="en-US" dirty="0"/>
              <a:t>Function: Convert air pressure into mechanical force to apply the brakes.</a:t>
            </a:r>
          </a:p>
          <a:p>
            <a:endParaRPr lang="en-US" dirty="0"/>
          </a:p>
          <a:p>
            <a:r>
              <a:rPr lang="en-US" dirty="0"/>
              <a:t>Operation: Air pressure pushes a diaphragm, moving the pushrod to engage the brakes.</a:t>
            </a:r>
          </a:p>
          <a:p>
            <a:endParaRPr lang="en-US" dirty="0"/>
          </a:p>
          <a:p>
            <a:r>
              <a:rPr lang="en-US" dirty="0"/>
              <a:t>Inspection Example: Check for audible air leaks around the chamber and ensure the pushrod moves freely without obstruction.</a:t>
            </a:r>
          </a:p>
          <a:p>
            <a:endParaRPr lang="en-US" dirty="0"/>
          </a:p>
          <a:p>
            <a:pPr marL="0" indent="0">
              <a:buNone/>
            </a:pPr>
            <a:r>
              <a:rPr lang="en-US" b="1" dirty="0"/>
              <a:t>Slack Adjusters and Pushrods</a:t>
            </a:r>
          </a:p>
          <a:p>
            <a:endParaRPr lang="en-US" dirty="0"/>
          </a:p>
          <a:p>
            <a:r>
              <a:rPr lang="en-US" dirty="0" smtClean="0"/>
              <a:t>Function: Maintain the correct distance between brake shoes and drums, ensuring effective braking.</a:t>
            </a:r>
          </a:p>
          <a:p>
            <a:endParaRPr lang="en-US" dirty="0" smtClean="0"/>
          </a:p>
          <a:p>
            <a:r>
              <a:rPr lang="en-US" dirty="0" smtClean="0"/>
              <a:t>Adjustment Example: During inspections, pull the slack adjuster by hand; it should not move more than approximately one inch. Excessive movement indicates the need for adjustment.</a:t>
            </a:r>
          </a:p>
          <a:p>
            <a:endParaRPr lang="en-US" dirty="0" smtClean="0"/>
          </a:p>
          <a:p>
            <a:pPr marL="0" indent="0">
              <a:buNone/>
            </a:pPr>
            <a:r>
              <a:rPr lang="en-US" b="1" dirty="0" smtClean="0"/>
              <a:t>Brake Shoes and Drums</a:t>
            </a:r>
          </a:p>
          <a:p>
            <a:endParaRPr lang="en-US" dirty="0" smtClean="0"/>
          </a:p>
          <a:p>
            <a:r>
              <a:rPr lang="en-US" dirty="0" smtClean="0"/>
              <a:t>Function: Create the friction necessary to slow down or stop the vehicle.</a:t>
            </a:r>
          </a:p>
          <a:p>
            <a:endParaRPr lang="en-US" dirty="0" smtClean="0"/>
          </a:p>
          <a:p>
            <a:r>
              <a:rPr lang="en-US" dirty="0" smtClean="0"/>
              <a:t>Wear Indicator Example: Regularly inspect brake shoes for wear; thin linings can lead to reduced braking efficiency and should be replaced promptly.</a:t>
            </a:r>
          </a:p>
          <a:p>
            <a:pPr marL="0" indent="0">
              <a:buNone/>
            </a:pPr>
            <a:r>
              <a:rPr dirty="0" smtClean="0"/>
              <a:t>.</a:t>
            </a:r>
          </a:p>
          <a:p>
            <a:endParaRPr dirty="0"/>
          </a:p>
        </p:txBody>
      </p:sp>
    </p:spTree>
    <p:extLst>
      <p:ext uri="{BB962C8B-B14F-4D97-AF65-F5344CB8AC3E}">
        <p14:creationId xmlns:p14="http://schemas.microsoft.com/office/powerpoint/2010/main" val="488512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2.3 </a:t>
            </a:r>
            <a:r>
              <a:rPr dirty="0" smtClean="0"/>
              <a:t>Air </a:t>
            </a:r>
            <a:r>
              <a:rPr dirty="0"/>
              <a:t>Brake System Operation</a:t>
            </a:r>
          </a:p>
        </p:txBody>
      </p:sp>
      <p:sp>
        <p:nvSpPr>
          <p:cNvPr id="3" name="Content Placeholder 2"/>
          <p:cNvSpPr>
            <a:spLocks noGrp="1"/>
          </p:cNvSpPr>
          <p:nvPr>
            <p:ph idx="1"/>
          </p:nvPr>
        </p:nvSpPr>
        <p:spPr/>
        <p:txBody>
          <a:bodyPr>
            <a:normAutofit fontScale="92500" lnSpcReduction="20000"/>
          </a:bodyPr>
          <a:lstStyle/>
          <a:p>
            <a:r>
              <a:rPr dirty="0">
                <a:solidFill>
                  <a:schemeClr val="tx1">
                    <a:lumMod val="75000"/>
                    <a:lumOff val="25000"/>
                  </a:schemeClr>
                </a:solidFill>
              </a:rPr>
              <a:t>Applying the Brakes: Pressing the brake pedal increases air pressure in the brake chambers, pushing the diaphragm and activating the brakes.</a:t>
            </a:r>
          </a:p>
          <a:p>
            <a:endParaRPr dirty="0">
              <a:solidFill>
                <a:schemeClr val="tx1">
                  <a:lumMod val="75000"/>
                  <a:lumOff val="25000"/>
                </a:schemeClr>
              </a:solidFill>
            </a:endParaRPr>
          </a:p>
          <a:p>
            <a:r>
              <a:rPr dirty="0">
                <a:solidFill>
                  <a:schemeClr val="tx1">
                    <a:lumMod val="75000"/>
                    <a:lumOff val="25000"/>
                  </a:schemeClr>
                </a:solidFill>
              </a:rPr>
              <a:t>Releasing the Brakes: Releasing the pedal decreases air pressure, allowing return springs to disengage the brakes.</a:t>
            </a:r>
          </a:p>
          <a:p>
            <a:endParaRPr dirty="0">
              <a:solidFill>
                <a:schemeClr val="tx1">
                  <a:lumMod val="75000"/>
                  <a:lumOff val="25000"/>
                </a:schemeClr>
              </a:solidFill>
            </a:endParaRPr>
          </a:p>
          <a:p>
            <a:r>
              <a:rPr dirty="0">
                <a:solidFill>
                  <a:schemeClr val="tx1">
                    <a:lumMod val="75000"/>
                    <a:lumOff val="25000"/>
                  </a:schemeClr>
                </a:solidFill>
              </a:rPr>
              <a:t>Emergency Braking: In case of significant air loss, spring brakes automatically engage to stop the vehicle.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2.4 </a:t>
            </a:r>
            <a:r>
              <a:rPr dirty="0" smtClean="0"/>
              <a:t>Inspections </a:t>
            </a:r>
            <a:r>
              <a:rPr dirty="0"/>
              <a:t>and Tests</a:t>
            </a:r>
          </a:p>
        </p:txBody>
      </p:sp>
      <p:sp>
        <p:nvSpPr>
          <p:cNvPr id="3" name="Content Placeholder 2"/>
          <p:cNvSpPr>
            <a:spLocks noGrp="1"/>
          </p:cNvSpPr>
          <p:nvPr>
            <p:ph idx="1"/>
          </p:nvPr>
        </p:nvSpPr>
        <p:spPr/>
        <p:txBody>
          <a:bodyPr>
            <a:normAutofit fontScale="62500" lnSpcReduction="20000"/>
          </a:bodyPr>
          <a:lstStyle/>
          <a:p>
            <a:pPr marL="0" indent="0">
              <a:buNone/>
            </a:pPr>
            <a:r>
              <a:rPr b="1" dirty="0"/>
              <a:t>Air Leakage Test</a:t>
            </a:r>
          </a:p>
          <a:p>
            <a:endParaRPr dirty="0"/>
          </a:p>
          <a:p>
            <a:r>
              <a:rPr dirty="0"/>
              <a:t>Procedure: With the engine off and air pressure built up, fully apply the foot brake and monitor the air pressure gauge.</a:t>
            </a:r>
          </a:p>
          <a:p>
            <a:endParaRPr dirty="0"/>
          </a:p>
          <a:p>
            <a:r>
              <a:rPr dirty="0"/>
              <a:t>Acceptable Loss: Should not exceed 3 psi per minute for single vehicles or 4 psi per minute for combination vehicles.</a:t>
            </a:r>
          </a:p>
          <a:p>
            <a:endParaRPr dirty="0"/>
          </a:p>
          <a:p>
            <a:pPr marL="0" indent="0">
              <a:buNone/>
            </a:pPr>
            <a:r>
              <a:rPr b="1" dirty="0"/>
              <a:t>Compressor Cut-In/Cut-Out Test</a:t>
            </a:r>
          </a:p>
          <a:p>
            <a:endParaRPr dirty="0"/>
          </a:p>
          <a:p>
            <a:r>
              <a:rPr dirty="0"/>
              <a:t>Cut-Out Pressure: Compressor should stop pumping at approximately 125 psi.</a:t>
            </a:r>
          </a:p>
          <a:p>
            <a:endParaRPr dirty="0"/>
          </a:p>
          <a:p>
            <a:r>
              <a:rPr dirty="0"/>
              <a:t>Cut-In Pressure: Compressor should resume pumping at around 100 psi or as specified by the manufacturer.</a:t>
            </a:r>
          </a:p>
          <a:p>
            <a:endParaRP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Inspections and Tests</a:t>
            </a:r>
          </a:p>
        </p:txBody>
      </p:sp>
      <p:sp>
        <p:nvSpPr>
          <p:cNvPr id="3" name="Content Placeholder 2"/>
          <p:cNvSpPr>
            <a:spLocks noGrp="1"/>
          </p:cNvSpPr>
          <p:nvPr>
            <p:ph idx="1"/>
          </p:nvPr>
        </p:nvSpPr>
        <p:spPr/>
        <p:txBody>
          <a:bodyPr>
            <a:normAutofit fontScale="47500" lnSpcReduction="20000"/>
          </a:bodyPr>
          <a:lstStyle/>
          <a:p>
            <a:endParaRPr dirty="0"/>
          </a:p>
          <a:p>
            <a:pPr marL="0" indent="0">
              <a:buNone/>
            </a:pPr>
            <a:r>
              <a:rPr b="1" dirty="0"/>
              <a:t>Low-Air Pressure Warning Test</a:t>
            </a:r>
          </a:p>
          <a:p>
            <a:endParaRPr dirty="0"/>
          </a:p>
          <a:p>
            <a:r>
              <a:rPr dirty="0"/>
              <a:t>Procedure: With the engine running, slowly pump the brake pedal to reduce air pressure.</a:t>
            </a:r>
          </a:p>
          <a:p>
            <a:endParaRPr dirty="0"/>
          </a:p>
          <a:p>
            <a:r>
              <a:rPr dirty="0"/>
              <a:t>Warning Activation: A warning signal (light or buzzer) must activate before pressure drops below 60 psi.</a:t>
            </a:r>
          </a:p>
          <a:p>
            <a:endParaRPr dirty="0"/>
          </a:p>
          <a:p>
            <a:pPr marL="0" indent="0">
              <a:buNone/>
            </a:pPr>
            <a:r>
              <a:rPr b="1" dirty="0"/>
              <a:t>Spring Brake Test</a:t>
            </a:r>
          </a:p>
          <a:p>
            <a:endParaRPr dirty="0"/>
          </a:p>
          <a:p>
            <a:r>
              <a:rPr dirty="0"/>
              <a:t>Procedure: Continue to pump the brake pedal after the low-pressure warning activates.</a:t>
            </a:r>
          </a:p>
          <a:p>
            <a:endParaRPr dirty="0"/>
          </a:p>
          <a:p>
            <a:r>
              <a:rPr dirty="0"/>
              <a:t>Activation: Parking brakes should engage automatically when pressure falls to the manufacturer's specified range, typically between 20-45 psi.</a:t>
            </a:r>
          </a:p>
          <a:p>
            <a:endParaRPr dirty="0"/>
          </a:p>
          <a:p>
            <a:pPr marL="0" indent="0">
              <a:buNone/>
            </a:pPr>
            <a:r>
              <a:rPr b="1" dirty="0"/>
              <a:t>Service Brake Test</a:t>
            </a:r>
          </a:p>
          <a:p>
            <a:endParaRPr dirty="0"/>
          </a:p>
          <a:p>
            <a:r>
              <a:rPr dirty="0"/>
              <a:t>Procedure: Move the vehicle forward slowly and apply the brakes to ensure they function correctly without pulling to one side or delayed engagement.</a:t>
            </a:r>
          </a:p>
        </p:txBody>
      </p:sp>
    </p:spTree>
    <p:extLst>
      <p:ext uri="{BB962C8B-B14F-4D97-AF65-F5344CB8AC3E}">
        <p14:creationId xmlns:p14="http://schemas.microsoft.com/office/powerpoint/2010/main" val="2800298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 </a:t>
            </a:r>
            <a:r>
              <a:rPr dirty="0" smtClean="0"/>
              <a:t>Introduction </a:t>
            </a:r>
            <a:r>
              <a:rPr dirty="0"/>
              <a:t>to Truck Driving</a:t>
            </a:r>
          </a:p>
        </p:txBody>
      </p:sp>
      <p:sp>
        <p:nvSpPr>
          <p:cNvPr id="3" name="Content Placeholder 2"/>
          <p:cNvSpPr>
            <a:spLocks noGrp="1"/>
          </p:cNvSpPr>
          <p:nvPr>
            <p:ph idx="1"/>
          </p:nvPr>
        </p:nvSpPr>
        <p:spPr/>
        <p:txBody>
          <a:bodyPr/>
          <a:lstStyle/>
          <a:p>
            <a:pPr marL="0" indent="0" algn="just">
              <a:buNone/>
            </a:pPr>
            <a:r>
              <a:rPr dirty="0" smtClean="0">
                <a:solidFill>
                  <a:schemeClr val="tx1">
                    <a:lumMod val="75000"/>
                    <a:lumOff val="25000"/>
                  </a:schemeClr>
                </a:solidFill>
              </a:rPr>
              <a:t>Truck driving </a:t>
            </a:r>
            <a:r>
              <a:rPr dirty="0">
                <a:solidFill>
                  <a:schemeClr val="tx1">
                    <a:lumMod val="75000"/>
                    <a:lumOff val="25000"/>
                  </a:schemeClr>
                </a:solidFill>
              </a:rPr>
              <a:t>is a crucial part of the transportation industry, responsible for moving goods across cities, states, and countries. To become a professional truck driver, you must obtain a Commercial Driver’s License (CDL) and follow strict safety regulations.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2.5 </a:t>
            </a:r>
            <a:r>
              <a:rPr dirty="0" smtClean="0"/>
              <a:t>Common </a:t>
            </a:r>
            <a:r>
              <a:rPr dirty="0"/>
              <a:t>Issues and Preventive Measures</a:t>
            </a:r>
          </a:p>
        </p:txBody>
      </p:sp>
      <p:sp>
        <p:nvSpPr>
          <p:cNvPr id="3" name="Content Placeholder 2"/>
          <p:cNvSpPr>
            <a:spLocks noGrp="1"/>
          </p:cNvSpPr>
          <p:nvPr>
            <p:ph idx="1"/>
          </p:nvPr>
        </p:nvSpPr>
        <p:spPr/>
        <p:txBody>
          <a:bodyPr>
            <a:normAutofit fontScale="55000" lnSpcReduction="20000"/>
          </a:bodyPr>
          <a:lstStyle/>
          <a:p>
            <a:pPr marL="0" indent="0">
              <a:buNone/>
            </a:pPr>
            <a:r>
              <a:rPr b="1" dirty="0"/>
              <a:t>Brake Fade</a:t>
            </a:r>
            <a:r>
              <a:rPr dirty="0"/>
              <a:t>: Occurs due to overheating from excessive use, leading to reduced braking power.</a:t>
            </a:r>
          </a:p>
          <a:p>
            <a:endParaRPr dirty="0"/>
          </a:p>
          <a:p>
            <a:r>
              <a:rPr dirty="0"/>
              <a:t>Prevention Example: Use engine braking on long descents and avoid continuous brake application.</a:t>
            </a:r>
          </a:p>
          <a:p>
            <a:endParaRPr dirty="0"/>
          </a:p>
          <a:p>
            <a:pPr marL="0" indent="0">
              <a:buNone/>
            </a:pPr>
            <a:r>
              <a:rPr b="1" dirty="0"/>
              <a:t>Moisture Accumulation</a:t>
            </a:r>
            <a:r>
              <a:rPr dirty="0"/>
              <a:t>: Water in the system can cause corrosion and freezing.</a:t>
            </a:r>
          </a:p>
          <a:p>
            <a:endParaRPr dirty="0"/>
          </a:p>
          <a:p>
            <a:r>
              <a:rPr dirty="0"/>
              <a:t>Prevention Example: Regularly drain air tanks, especially in cold weather, to prevent ice formation that could block air flow.</a:t>
            </a:r>
          </a:p>
          <a:p>
            <a:endParaRPr dirty="0"/>
          </a:p>
          <a:p>
            <a:pPr marL="0" indent="0">
              <a:buNone/>
            </a:pPr>
            <a:r>
              <a:rPr b="1" dirty="0"/>
              <a:t>Air Leaks</a:t>
            </a:r>
            <a:r>
              <a:rPr dirty="0"/>
              <a:t>: Can lead to insufficient air pressure for effective braking.</a:t>
            </a:r>
          </a:p>
          <a:p>
            <a:endParaRPr dirty="0"/>
          </a:p>
          <a:p>
            <a:r>
              <a:rPr dirty="0"/>
              <a:t>Detection Example: Listen for hissing sounds during inspections and use soapy water to identify leak points.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3</a:t>
            </a:r>
            <a:r>
              <a:rPr lang="en-US" dirty="0" smtClean="0"/>
              <a:t> </a:t>
            </a:r>
            <a:r>
              <a:rPr dirty="0" smtClean="0"/>
              <a:t>Combination </a:t>
            </a:r>
            <a:r>
              <a:rPr dirty="0"/>
              <a:t>Vehicles</a:t>
            </a:r>
          </a:p>
        </p:txBody>
      </p:sp>
      <p:sp>
        <p:nvSpPr>
          <p:cNvPr id="3" name="Content Placeholder 2"/>
          <p:cNvSpPr>
            <a:spLocks noGrp="1"/>
          </p:cNvSpPr>
          <p:nvPr>
            <p:ph idx="1"/>
          </p:nvPr>
        </p:nvSpPr>
        <p:spPr/>
        <p:txBody>
          <a:bodyPr/>
          <a:lstStyle/>
          <a:p>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3.1 </a:t>
            </a:r>
            <a:r>
              <a:rPr dirty="0" smtClean="0"/>
              <a:t>Coupling </a:t>
            </a:r>
            <a:r>
              <a:rPr dirty="0"/>
              <a:t>and Uncoupling Procedures</a:t>
            </a:r>
          </a:p>
        </p:txBody>
      </p:sp>
      <p:sp>
        <p:nvSpPr>
          <p:cNvPr id="3" name="Content Placeholder 2"/>
          <p:cNvSpPr>
            <a:spLocks noGrp="1"/>
          </p:cNvSpPr>
          <p:nvPr>
            <p:ph idx="1"/>
          </p:nvPr>
        </p:nvSpPr>
        <p:spPr/>
        <p:txBody>
          <a:bodyPr>
            <a:normAutofit/>
          </a:bodyPr>
          <a:lstStyle/>
          <a:p>
            <a:pPr marL="0" indent="0">
              <a:buNone/>
            </a:pPr>
            <a:r>
              <a:rPr dirty="0">
                <a:solidFill>
                  <a:schemeClr val="tx1">
                    <a:lumMod val="75000"/>
                    <a:lumOff val="25000"/>
                  </a:schemeClr>
                </a:solidFill>
              </a:rPr>
              <a:t>Proper coupling and uncoupling of tractor-trailers are vital for safe operations. Incorrect procedures can lead to accidents, equipment damage, or cargo loss.</a:t>
            </a:r>
          </a:p>
          <a:p>
            <a:endParaRPr dirty="0">
              <a:solidFill>
                <a:schemeClr val="tx1">
                  <a:lumMod val="75000"/>
                  <a:lumOff val="25000"/>
                </a:schemeClr>
              </a:solidFill>
            </a:endParaRPr>
          </a:p>
          <a:p>
            <a:pPr algn="just"/>
            <a:endParaRPr dirty="0">
              <a:solidFill>
                <a:schemeClr val="tx1">
                  <a:lumMod val="75000"/>
                  <a:lumOff val="25000"/>
                </a:schemeClr>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Coupling and Uncoupling Procedures</a:t>
            </a:r>
          </a:p>
        </p:txBody>
      </p:sp>
      <p:sp>
        <p:nvSpPr>
          <p:cNvPr id="3" name="Content Placeholder 2"/>
          <p:cNvSpPr>
            <a:spLocks noGrp="1"/>
          </p:cNvSpPr>
          <p:nvPr>
            <p:ph idx="1"/>
          </p:nvPr>
        </p:nvSpPr>
        <p:spPr/>
        <p:txBody>
          <a:bodyPr>
            <a:normAutofit fontScale="47500" lnSpcReduction="20000"/>
          </a:bodyPr>
          <a:lstStyle/>
          <a:p>
            <a:pPr marL="0" indent="0">
              <a:buNone/>
            </a:pPr>
            <a:r>
              <a:rPr sz="3800" b="1" dirty="0" smtClean="0">
                <a:solidFill>
                  <a:schemeClr val="tx1">
                    <a:lumMod val="75000"/>
                    <a:lumOff val="25000"/>
                  </a:schemeClr>
                </a:solidFill>
              </a:rPr>
              <a:t>Coupling </a:t>
            </a:r>
            <a:r>
              <a:rPr sz="3800" b="1" dirty="0">
                <a:solidFill>
                  <a:schemeClr val="tx1">
                    <a:lumMod val="75000"/>
                    <a:lumOff val="25000"/>
                  </a:schemeClr>
                </a:solidFill>
              </a:rPr>
              <a:t>Procedure</a:t>
            </a:r>
            <a:r>
              <a:rPr b="1" dirty="0">
                <a:solidFill>
                  <a:schemeClr val="tx1">
                    <a:lumMod val="75000"/>
                    <a:lumOff val="25000"/>
                  </a:schemeClr>
                </a:solidFill>
              </a:rPr>
              <a:t>:</a:t>
            </a:r>
          </a:p>
          <a:p>
            <a:endParaRPr dirty="0">
              <a:solidFill>
                <a:schemeClr val="tx1">
                  <a:lumMod val="75000"/>
                  <a:lumOff val="25000"/>
                </a:schemeClr>
              </a:solidFill>
            </a:endParaRPr>
          </a:p>
          <a:p>
            <a:pPr marL="0" indent="0">
              <a:buNone/>
            </a:pPr>
            <a:r>
              <a:rPr lang="en-US" b="1" dirty="0" smtClean="0">
                <a:solidFill>
                  <a:schemeClr val="tx1">
                    <a:lumMod val="75000"/>
                    <a:lumOff val="25000"/>
                  </a:schemeClr>
                </a:solidFill>
              </a:rPr>
              <a:t>1. </a:t>
            </a:r>
            <a:r>
              <a:rPr b="1" dirty="0" smtClean="0">
                <a:solidFill>
                  <a:schemeClr val="tx1">
                    <a:lumMod val="75000"/>
                    <a:lumOff val="25000"/>
                  </a:schemeClr>
                </a:solidFill>
              </a:rPr>
              <a:t>Inspect </a:t>
            </a:r>
            <a:r>
              <a:rPr b="1" dirty="0">
                <a:solidFill>
                  <a:schemeClr val="tx1">
                    <a:lumMod val="75000"/>
                    <a:lumOff val="25000"/>
                  </a:schemeClr>
                </a:solidFill>
              </a:rPr>
              <a:t>Fifth Wheel:</a:t>
            </a:r>
          </a:p>
          <a:p>
            <a:endParaRPr dirty="0">
              <a:solidFill>
                <a:schemeClr val="tx1">
                  <a:lumMod val="75000"/>
                  <a:lumOff val="25000"/>
                </a:schemeClr>
              </a:solidFill>
            </a:endParaRPr>
          </a:p>
          <a:p>
            <a:r>
              <a:rPr dirty="0">
                <a:solidFill>
                  <a:schemeClr val="tx1">
                    <a:lumMod val="75000"/>
                    <a:lumOff val="25000"/>
                  </a:schemeClr>
                </a:solidFill>
              </a:rPr>
              <a:t>Ensure the fifth wheel is securely mounted, undamaged, and properly lubricated. Verify that the jaws are open and the locking mechanism is functional.</a:t>
            </a:r>
          </a:p>
          <a:p>
            <a:endParaRPr dirty="0">
              <a:solidFill>
                <a:schemeClr val="tx1">
                  <a:lumMod val="75000"/>
                  <a:lumOff val="25000"/>
                </a:schemeClr>
              </a:solidFill>
            </a:endParaRPr>
          </a:p>
          <a:p>
            <a:pPr marL="0" indent="0">
              <a:buNone/>
            </a:pPr>
            <a:r>
              <a:rPr lang="en-US" b="1" dirty="0" smtClean="0">
                <a:solidFill>
                  <a:schemeClr val="tx1">
                    <a:lumMod val="75000"/>
                    <a:lumOff val="25000"/>
                  </a:schemeClr>
                </a:solidFill>
              </a:rPr>
              <a:t>2. </a:t>
            </a:r>
            <a:r>
              <a:rPr b="1" dirty="0" smtClean="0">
                <a:solidFill>
                  <a:schemeClr val="tx1">
                    <a:lumMod val="75000"/>
                    <a:lumOff val="25000"/>
                  </a:schemeClr>
                </a:solidFill>
              </a:rPr>
              <a:t>Inspect </a:t>
            </a:r>
            <a:r>
              <a:rPr b="1" dirty="0">
                <a:solidFill>
                  <a:schemeClr val="tx1">
                    <a:lumMod val="75000"/>
                    <a:lumOff val="25000"/>
                  </a:schemeClr>
                </a:solidFill>
              </a:rPr>
              <a:t>Trailer Kingpin and Area:</a:t>
            </a:r>
          </a:p>
          <a:p>
            <a:endParaRPr dirty="0">
              <a:solidFill>
                <a:schemeClr val="tx1">
                  <a:lumMod val="75000"/>
                  <a:lumOff val="25000"/>
                </a:schemeClr>
              </a:solidFill>
            </a:endParaRPr>
          </a:p>
          <a:p>
            <a:r>
              <a:rPr dirty="0">
                <a:solidFill>
                  <a:schemeClr val="tx1">
                    <a:lumMod val="75000"/>
                    <a:lumOff val="25000"/>
                  </a:schemeClr>
                </a:solidFill>
              </a:rPr>
              <a:t>Check the trailer kingpin for damage or excessive wear. Ensure the area around the trailer is clear of obstacles.</a:t>
            </a:r>
          </a:p>
          <a:p>
            <a:endParaRPr dirty="0">
              <a:solidFill>
                <a:schemeClr val="tx1">
                  <a:lumMod val="75000"/>
                  <a:lumOff val="25000"/>
                </a:schemeClr>
              </a:solidFill>
            </a:endParaRPr>
          </a:p>
          <a:p>
            <a:pPr marL="0" indent="0">
              <a:buNone/>
            </a:pPr>
            <a:r>
              <a:rPr lang="en-US" b="1" dirty="0" smtClean="0">
                <a:solidFill>
                  <a:schemeClr val="tx1">
                    <a:lumMod val="75000"/>
                    <a:lumOff val="25000"/>
                  </a:schemeClr>
                </a:solidFill>
              </a:rPr>
              <a:t>3. </a:t>
            </a:r>
            <a:r>
              <a:rPr b="1" dirty="0" smtClean="0">
                <a:solidFill>
                  <a:schemeClr val="tx1">
                    <a:lumMod val="75000"/>
                    <a:lumOff val="25000"/>
                  </a:schemeClr>
                </a:solidFill>
              </a:rPr>
              <a:t>Position </a:t>
            </a:r>
            <a:r>
              <a:rPr b="1" dirty="0">
                <a:solidFill>
                  <a:schemeClr val="tx1">
                    <a:lumMod val="75000"/>
                    <a:lumOff val="25000"/>
                  </a:schemeClr>
                </a:solidFill>
              </a:rPr>
              <a:t>Tractor:</a:t>
            </a:r>
          </a:p>
          <a:p>
            <a:endParaRPr dirty="0">
              <a:solidFill>
                <a:schemeClr val="tx1">
                  <a:lumMod val="75000"/>
                  <a:lumOff val="25000"/>
                </a:schemeClr>
              </a:solidFill>
            </a:endParaRPr>
          </a:p>
          <a:p>
            <a:r>
              <a:rPr dirty="0">
                <a:solidFill>
                  <a:schemeClr val="tx1">
                    <a:lumMod val="75000"/>
                    <a:lumOff val="25000"/>
                  </a:schemeClr>
                </a:solidFill>
              </a:rPr>
              <a:t>Align the tractor directly in front of the trailer. Back up slowly, centering the kingpin with the fifth wheel. Stop just before contact.</a:t>
            </a:r>
          </a:p>
          <a:p>
            <a:pPr marL="0" indent="0">
              <a:buNone/>
            </a:pPr>
            <a:endParaRPr lang="en-US" dirty="0">
              <a:solidFill>
                <a:schemeClr val="tx1">
                  <a:lumMod val="75000"/>
                  <a:lumOff val="25000"/>
                </a:schemeClr>
              </a:solidFill>
            </a:endParaRPr>
          </a:p>
          <a:p>
            <a:pPr marL="0" indent="0">
              <a:buNone/>
            </a:pPr>
            <a:r>
              <a:rPr lang="en-US" b="1" dirty="0" smtClean="0">
                <a:solidFill>
                  <a:schemeClr val="tx1">
                    <a:lumMod val="75000"/>
                    <a:lumOff val="25000"/>
                  </a:schemeClr>
                </a:solidFill>
              </a:rPr>
              <a:t>4. </a:t>
            </a:r>
            <a:r>
              <a:rPr b="1" dirty="0" smtClean="0">
                <a:solidFill>
                  <a:schemeClr val="tx1">
                    <a:lumMod val="75000"/>
                    <a:lumOff val="25000"/>
                  </a:schemeClr>
                </a:solidFill>
              </a:rPr>
              <a:t>Secure </a:t>
            </a:r>
            <a:r>
              <a:rPr b="1" dirty="0">
                <a:solidFill>
                  <a:schemeClr val="tx1">
                    <a:lumMod val="75000"/>
                    <a:lumOff val="25000"/>
                  </a:schemeClr>
                </a:solidFill>
              </a:rPr>
              <a:t>Trailer:</a:t>
            </a:r>
          </a:p>
          <a:p>
            <a:endParaRPr dirty="0">
              <a:solidFill>
                <a:schemeClr val="tx1">
                  <a:lumMod val="75000"/>
                  <a:lumOff val="25000"/>
                </a:schemeClr>
              </a:solidFill>
            </a:endParaRPr>
          </a:p>
          <a:p>
            <a:r>
              <a:rPr dirty="0">
                <a:solidFill>
                  <a:schemeClr val="tx1">
                    <a:lumMod val="75000"/>
                    <a:lumOff val="25000"/>
                  </a:schemeClr>
                </a:solidFill>
              </a:rPr>
              <a:t>Engage the trailer brakes to prevent movement during coupling.</a:t>
            </a:r>
          </a:p>
          <a:p>
            <a:endParaRPr dirty="0">
              <a:solidFill>
                <a:schemeClr val="tx1">
                  <a:lumMod val="75000"/>
                  <a:lumOff val="25000"/>
                </a:schemeClr>
              </a:solidFill>
            </a:endParaRPr>
          </a:p>
        </p:txBody>
      </p:sp>
    </p:spTree>
    <p:extLst>
      <p:ext uri="{BB962C8B-B14F-4D97-AF65-F5344CB8AC3E}">
        <p14:creationId xmlns:p14="http://schemas.microsoft.com/office/powerpoint/2010/main" val="16382968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Coupling and Uncoupling Procedures</a:t>
            </a:r>
          </a:p>
        </p:txBody>
      </p:sp>
      <p:sp>
        <p:nvSpPr>
          <p:cNvPr id="3" name="Content Placeholder 2"/>
          <p:cNvSpPr>
            <a:spLocks noGrp="1"/>
          </p:cNvSpPr>
          <p:nvPr>
            <p:ph idx="1"/>
          </p:nvPr>
        </p:nvSpPr>
        <p:spPr/>
        <p:txBody>
          <a:bodyPr>
            <a:normAutofit fontScale="40000" lnSpcReduction="20000"/>
          </a:bodyPr>
          <a:lstStyle/>
          <a:p>
            <a:endParaRPr dirty="0">
              <a:solidFill>
                <a:schemeClr val="tx1">
                  <a:lumMod val="75000"/>
                  <a:lumOff val="25000"/>
                </a:schemeClr>
              </a:solidFill>
            </a:endParaRPr>
          </a:p>
          <a:p>
            <a:pPr marL="0" indent="0">
              <a:buNone/>
            </a:pPr>
            <a:r>
              <a:rPr lang="en-US" b="1" dirty="0" smtClean="0">
                <a:solidFill>
                  <a:schemeClr val="tx1">
                    <a:lumMod val="75000"/>
                    <a:lumOff val="25000"/>
                  </a:schemeClr>
                </a:solidFill>
              </a:rPr>
              <a:t>5. </a:t>
            </a:r>
            <a:r>
              <a:rPr b="1" dirty="0" smtClean="0">
                <a:solidFill>
                  <a:schemeClr val="tx1">
                    <a:lumMod val="75000"/>
                    <a:lumOff val="25000"/>
                  </a:schemeClr>
                </a:solidFill>
              </a:rPr>
              <a:t>Back </a:t>
            </a:r>
            <a:r>
              <a:rPr b="1" dirty="0">
                <a:solidFill>
                  <a:schemeClr val="tx1">
                    <a:lumMod val="75000"/>
                    <a:lumOff val="25000"/>
                  </a:schemeClr>
                </a:solidFill>
              </a:rPr>
              <a:t>Under Trailer:</a:t>
            </a:r>
          </a:p>
          <a:p>
            <a:endParaRPr dirty="0">
              <a:solidFill>
                <a:schemeClr val="tx1">
                  <a:lumMod val="75000"/>
                  <a:lumOff val="25000"/>
                </a:schemeClr>
              </a:solidFill>
            </a:endParaRPr>
          </a:p>
          <a:p>
            <a:r>
              <a:rPr dirty="0">
                <a:solidFill>
                  <a:schemeClr val="tx1">
                    <a:lumMod val="75000"/>
                    <a:lumOff val="25000"/>
                  </a:schemeClr>
                </a:solidFill>
              </a:rPr>
              <a:t>Using the lowest reverse gear, back the tractor slowly under the trailer to avoid hitting the kingpin too hard. Stop when the kingpin is locked into the fifth wheel.</a:t>
            </a:r>
          </a:p>
          <a:p>
            <a:endParaRPr dirty="0">
              <a:solidFill>
                <a:schemeClr val="tx1">
                  <a:lumMod val="75000"/>
                  <a:lumOff val="25000"/>
                </a:schemeClr>
              </a:solidFill>
            </a:endParaRPr>
          </a:p>
          <a:p>
            <a:pPr marL="0" indent="0">
              <a:buNone/>
            </a:pPr>
            <a:r>
              <a:rPr lang="en-US" b="1" dirty="0" smtClean="0">
                <a:solidFill>
                  <a:schemeClr val="tx1">
                    <a:lumMod val="75000"/>
                    <a:lumOff val="25000"/>
                  </a:schemeClr>
                </a:solidFill>
              </a:rPr>
              <a:t>6. </a:t>
            </a:r>
            <a:r>
              <a:rPr b="1" dirty="0" smtClean="0">
                <a:solidFill>
                  <a:schemeClr val="tx1">
                    <a:lumMod val="75000"/>
                    <a:lumOff val="25000"/>
                  </a:schemeClr>
                </a:solidFill>
              </a:rPr>
              <a:t>Check </a:t>
            </a:r>
            <a:r>
              <a:rPr b="1" dirty="0">
                <a:solidFill>
                  <a:schemeClr val="tx1">
                    <a:lumMod val="75000"/>
                    <a:lumOff val="25000"/>
                  </a:schemeClr>
                </a:solidFill>
              </a:rPr>
              <a:t>Connection Security</a:t>
            </a:r>
            <a:r>
              <a:rPr dirty="0">
                <a:solidFill>
                  <a:schemeClr val="tx1">
                    <a:lumMod val="75000"/>
                    <a:lumOff val="25000"/>
                  </a:schemeClr>
                </a:solidFill>
              </a:rPr>
              <a:t>:</a:t>
            </a:r>
          </a:p>
          <a:p>
            <a:endParaRPr dirty="0">
              <a:solidFill>
                <a:schemeClr val="tx1">
                  <a:lumMod val="75000"/>
                  <a:lumOff val="25000"/>
                </a:schemeClr>
              </a:solidFill>
            </a:endParaRPr>
          </a:p>
          <a:p>
            <a:r>
              <a:rPr dirty="0">
                <a:solidFill>
                  <a:schemeClr val="tx1">
                    <a:lumMod val="75000"/>
                    <a:lumOff val="25000"/>
                  </a:schemeClr>
                </a:solidFill>
              </a:rPr>
              <a:t>Perform a tug test by gently pulling forward with the trailer brakes engaged to ensure the fifth wheel jaws have locked onto the kingpin securely.</a:t>
            </a:r>
          </a:p>
          <a:p>
            <a:endParaRPr dirty="0">
              <a:solidFill>
                <a:schemeClr val="tx1">
                  <a:lumMod val="75000"/>
                  <a:lumOff val="25000"/>
                </a:schemeClr>
              </a:solidFill>
            </a:endParaRPr>
          </a:p>
          <a:p>
            <a:pPr marL="0" indent="0">
              <a:buNone/>
            </a:pPr>
            <a:r>
              <a:rPr lang="en-US" b="1" dirty="0" smtClean="0">
                <a:solidFill>
                  <a:schemeClr val="tx1">
                    <a:lumMod val="75000"/>
                    <a:lumOff val="25000"/>
                  </a:schemeClr>
                </a:solidFill>
              </a:rPr>
              <a:t>7. </a:t>
            </a:r>
            <a:r>
              <a:rPr b="1" dirty="0" smtClean="0">
                <a:solidFill>
                  <a:schemeClr val="tx1">
                    <a:lumMod val="75000"/>
                    <a:lumOff val="25000"/>
                  </a:schemeClr>
                </a:solidFill>
              </a:rPr>
              <a:t>Connect </a:t>
            </a:r>
            <a:r>
              <a:rPr b="1" dirty="0">
                <a:solidFill>
                  <a:schemeClr val="tx1">
                    <a:lumMod val="75000"/>
                    <a:lumOff val="25000"/>
                  </a:schemeClr>
                </a:solidFill>
              </a:rPr>
              <a:t>Air and Electrical Lines:</a:t>
            </a:r>
          </a:p>
          <a:p>
            <a:endParaRPr dirty="0">
              <a:solidFill>
                <a:schemeClr val="tx1">
                  <a:lumMod val="75000"/>
                  <a:lumOff val="25000"/>
                </a:schemeClr>
              </a:solidFill>
            </a:endParaRPr>
          </a:p>
          <a:p>
            <a:r>
              <a:rPr dirty="0">
                <a:solidFill>
                  <a:schemeClr val="tx1">
                    <a:lumMod val="75000"/>
                    <a:lumOff val="25000"/>
                  </a:schemeClr>
                </a:solidFill>
              </a:rPr>
              <a:t>Attach the service and emergency air lines and the electrical cable between the tractor and trailer. Ensure all connections are secure and free from damage.</a:t>
            </a:r>
          </a:p>
          <a:p>
            <a:endParaRPr dirty="0">
              <a:solidFill>
                <a:schemeClr val="tx1">
                  <a:lumMod val="75000"/>
                  <a:lumOff val="25000"/>
                </a:schemeClr>
              </a:solidFill>
            </a:endParaRPr>
          </a:p>
          <a:p>
            <a:pPr marL="0" indent="0">
              <a:buNone/>
            </a:pPr>
            <a:r>
              <a:rPr lang="en-US" b="1" dirty="0" smtClean="0">
                <a:solidFill>
                  <a:schemeClr val="tx1">
                    <a:lumMod val="75000"/>
                    <a:lumOff val="25000"/>
                  </a:schemeClr>
                </a:solidFill>
              </a:rPr>
              <a:t>8. </a:t>
            </a:r>
            <a:r>
              <a:rPr b="1" dirty="0" smtClean="0">
                <a:solidFill>
                  <a:schemeClr val="tx1">
                    <a:lumMod val="75000"/>
                    <a:lumOff val="25000"/>
                  </a:schemeClr>
                </a:solidFill>
              </a:rPr>
              <a:t>Raise </a:t>
            </a:r>
            <a:r>
              <a:rPr b="1" dirty="0">
                <a:solidFill>
                  <a:schemeClr val="tx1">
                    <a:lumMod val="75000"/>
                    <a:lumOff val="25000"/>
                  </a:schemeClr>
                </a:solidFill>
              </a:rPr>
              <a:t>Landing Gear:</a:t>
            </a:r>
          </a:p>
          <a:p>
            <a:endParaRPr dirty="0">
              <a:solidFill>
                <a:schemeClr val="tx1">
                  <a:lumMod val="75000"/>
                  <a:lumOff val="25000"/>
                </a:schemeClr>
              </a:solidFill>
            </a:endParaRPr>
          </a:p>
          <a:p>
            <a:r>
              <a:rPr dirty="0">
                <a:solidFill>
                  <a:schemeClr val="tx1">
                    <a:lumMod val="75000"/>
                    <a:lumOff val="25000"/>
                  </a:schemeClr>
                </a:solidFill>
              </a:rPr>
              <a:t>Fully retract the landing gear to prevent damage during transit.</a:t>
            </a:r>
          </a:p>
          <a:p>
            <a:endParaRPr dirty="0">
              <a:solidFill>
                <a:schemeClr val="tx1">
                  <a:lumMod val="75000"/>
                  <a:lumOff val="25000"/>
                </a:schemeClr>
              </a:solidFill>
            </a:endParaRPr>
          </a:p>
          <a:p>
            <a:pPr marL="0" indent="0">
              <a:buNone/>
            </a:pPr>
            <a:r>
              <a:rPr lang="en-US" b="1" dirty="0" smtClean="0">
                <a:solidFill>
                  <a:schemeClr val="tx1">
                    <a:lumMod val="75000"/>
                    <a:lumOff val="25000"/>
                  </a:schemeClr>
                </a:solidFill>
              </a:rPr>
              <a:t>9. </a:t>
            </a:r>
            <a:r>
              <a:rPr b="1" dirty="0" smtClean="0">
                <a:solidFill>
                  <a:schemeClr val="tx1">
                    <a:lumMod val="75000"/>
                    <a:lumOff val="25000"/>
                  </a:schemeClr>
                </a:solidFill>
              </a:rPr>
              <a:t>Final </a:t>
            </a:r>
            <a:r>
              <a:rPr b="1" dirty="0">
                <a:solidFill>
                  <a:schemeClr val="tx1">
                    <a:lumMod val="75000"/>
                    <a:lumOff val="25000"/>
                  </a:schemeClr>
                </a:solidFill>
              </a:rPr>
              <a:t>Inspection:</a:t>
            </a:r>
          </a:p>
          <a:p>
            <a:endParaRPr dirty="0">
              <a:solidFill>
                <a:schemeClr val="tx1">
                  <a:lumMod val="75000"/>
                  <a:lumOff val="25000"/>
                </a:schemeClr>
              </a:solidFill>
            </a:endParaRPr>
          </a:p>
          <a:p>
            <a:r>
              <a:rPr dirty="0">
                <a:solidFill>
                  <a:schemeClr val="tx1">
                    <a:lumMod val="75000"/>
                    <a:lumOff val="25000"/>
                  </a:schemeClr>
                </a:solidFill>
              </a:rPr>
              <a:t>Walk around the vehicle to verify all connections are secure, lights are functioning, and there are no visible issues.</a:t>
            </a:r>
          </a:p>
          <a:p>
            <a:endParaRPr dirty="0">
              <a:solidFill>
                <a:schemeClr val="tx1">
                  <a:lumMod val="75000"/>
                  <a:lumOff val="25000"/>
                </a:schemeClr>
              </a:solidFill>
            </a:endParaRPr>
          </a:p>
        </p:txBody>
      </p:sp>
    </p:spTree>
    <p:extLst>
      <p:ext uri="{BB962C8B-B14F-4D97-AF65-F5344CB8AC3E}">
        <p14:creationId xmlns:p14="http://schemas.microsoft.com/office/powerpoint/2010/main" val="896668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Coupling and Uncoupling Procedures</a:t>
            </a:r>
          </a:p>
        </p:txBody>
      </p:sp>
      <p:sp>
        <p:nvSpPr>
          <p:cNvPr id="3" name="Content Placeholder 2"/>
          <p:cNvSpPr>
            <a:spLocks noGrp="1"/>
          </p:cNvSpPr>
          <p:nvPr>
            <p:ph idx="1"/>
          </p:nvPr>
        </p:nvSpPr>
        <p:spPr/>
        <p:txBody>
          <a:bodyPr>
            <a:normAutofit fontScale="55000" lnSpcReduction="20000"/>
          </a:bodyPr>
          <a:lstStyle/>
          <a:p>
            <a:endParaRPr dirty="0"/>
          </a:p>
          <a:p>
            <a:pPr marL="0" indent="0">
              <a:buNone/>
            </a:pPr>
            <a:r>
              <a:rPr sz="3800" b="1" dirty="0"/>
              <a:t>Uncoupling Procedure:</a:t>
            </a:r>
          </a:p>
          <a:p>
            <a:endParaRPr dirty="0"/>
          </a:p>
          <a:p>
            <a:pPr marL="0" indent="0">
              <a:buNone/>
            </a:pPr>
            <a:r>
              <a:rPr lang="en-US" b="1" dirty="0" smtClean="0"/>
              <a:t>1. </a:t>
            </a:r>
            <a:r>
              <a:rPr b="1" dirty="0" smtClean="0"/>
              <a:t>Position </a:t>
            </a:r>
            <a:r>
              <a:rPr b="1" dirty="0"/>
              <a:t>Vehicle:</a:t>
            </a:r>
          </a:p>
          <a:p>
            <a:endParaRPr dirty="0"/>
          </a:p>
          <a:p>
            <a:r>
              <a:rPr dirty="0"/>
              <a:t>Park on level ground and apply both tractor and trailer parking brakes.</a:t>
            </a:r>
          </a:p>
          <a:p>
            <a:endParaRPr dirty="0"/>
          </a:p>
          <a:p>
            <a:pPr marL="0" indent="0">
              <a:buNone/>
            </a:pPr>
            <a:r>
              <a:rPr lang="en-US" b="1" dirty="0" smtClean="0"/>
              <a:t>2. </a:t>
            </a:r>
            <a:r>
              <a:rPr b="1" dirty="0" smtClean="0"/>
              <a:t>Lower </a:t>
            </a:r>
            <a:r>
              <a:rPr b="1" dirty="0"/>
              <a:t>Landing Gear:</a:t>
            </a:r>
          </a:p>
          <a:p>
            <a:endParaRPr dirty="0"/>
          </a:p>
          <a:p>
            <a:r>
              <a:rPr dirty="0"/>
              <a:t>Extend the landing gear until it makes firm contact with the ground. In low gear, turn the crank a few extra times to lift some weight off the tractor.</a:t>
            </a:r>
          </a:p>
          <a:p>
            <a:pPr marL="0" indent="0">
              <a:buNone/>
            </a:pPr>
            <a:endParaRPr lang="en-US" dirty="0"/>
          </a:p>
          <a:p>
            <a:pPr marL="0" indent="0">
              <a:buNone/>
            </a:pPr>
            <a:r>
              <a:rPr lang="en-US" b="1" dirty="0" smtClean="0"/>
              <a:t>3. </a:t>
            </a:r>
            <a:r>
              <a:rPr b="1" dirty="0" smtClean="0"/>
              <a:t>Disconnect </a:t>
            </a:r>
            <a:r>
              <a:rPr b="1" dirty="0"/>
              <a:t>Air and Electrical Lines:</a:t>
            </a:r>
          </a:p>
          <a:p>
            <a:endParaRPr dirty="0"/>
          </a:p>
          <a:p>
            <a:r>
              <a:rPr dirty="0"/>
              <a:t>Detach the air lines and electrical cable, securing them to the tractor to prevent damage.</a:t>
            </a:r>
          </a:p>
          <a:p>
            <a:endParaRPr dirty="0"/>
          </a:p>
          <a:p>
            <a:endParaRPr dirty="0"/>
          </a:p>
        </p:txBody>
      </p:sp>
    </p:spTree>
    <p:extLst>
      <p:ext uri="{BB962C8B-B14F-4D97-AF65-F5344CB8AC3E}">
        <p14:creationId xmlns:p14="http://schemas.microsoft.com/office/powerpoint/2010/main" val="29113258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Coupling and Uncoupling Procedures</a:t>
            </a:r>
          </a:p>
        </p:txBody>
      </p:sp>
      <p:sp>
        <p:nvSpPr>
          <p:cNvPr id="3" name="Content Placeholder 2"/>
          <p:cNvSpPr>
            <a:spLocks noGrp="1"/>
          </p:cNvSpPr>
          <p:nvPr>
            <p:ph idx="1"/>
          </p:nvPr>
        </p:nvSpPr>
        <p:spPr/>
        <p:txBody>
          <a:bodyPr>
            <a:normAutofit fontScale="70000" lnSpcReduction="20000"/>
          </a:bodyPr>
          <a:lstStyle/>
          <a:p>
            <a:pPr marL="0" indent="0">
              <a:buNone/>
            </a:pPr>
            <a:r>
              <a:rPr lang="en-US" b="1" dirty="0"/>
              <a:t>4. Unlock Fifth Wheel:</a:t>
            </a:r>
          </a:p>
          <a:p>
            <a:endParaRPr lang="en-US" dirty="0"/>
          </a:p>
          <a:p>
            <a:r>
              <a:rPr lang="en-US" dirty="0"/>
              <a:t>Pull the fifth wheel release handle to disengage the locking mechanism.</a:t>
            </a:r>
          </a:p>
          <a:p>
            <a:endParaRPr dirty="0"/>
          </a:p>
          <a:p>
            <a:pPr marL="0" indent="0">
              <a:buNone/>
            </a:pPr>
            <a:r>
              <a:rPr lang="en-US" b="1" dirty="0" smtClean="0"/>
              <a:t>5. </a:t>
            </a:r>
            <a:r>
              <a:rPr b="1" dirty="0" smtClean="0"/>
              <a:t>Pull </a:t>
            </a:r>
            <a:r>
              <a:rPr b="1" dirty="0"/>
              <a:t>Tractor Forward:</a:t>
            </a:r>
          </a:p>
          <a:p>
            <a:endParaRPr dirty="0"/>
          </a:p>
          <a:p>
            <a:r>
              <a:rPr dirty="0"/>
              <a:t>Slowly move the tractor forward until the fifth wheel is clear of the trailer kingpin.</a:t>
            </a:r>
          </a:p>
          <a:p>
            <a:endParaRPr dirty="0"/>
          </a:p>
          <a:p>
            <a:pPr marL="0" indent="0">
              <a:buNone/>
            </a:pPr>
            <a:r>
              <a:rPr lang="en-US" b="1" dirty="0" smtClean="0"/>
              <a:t>6. </a:t>
            </a:r>
            <a:r>
              <a:rPr b="1" dirty="0" smtClean="0"/>
              <a:t>Secure </a:t>
            </a:r>
            <a:r>
              <a:rPr b="1" dirty="0"/>
              <a:t>Tractor:</a:t>
            </a:r>
          </a:p>
          <a:p>
            <a:endParaRPr dirty="0"/>
          </a:p>
          <a:p>
            <a:r>
              <a:rPr dirty="0"/>
              <a:t>Apply the tractor parking brake and conduct a final inspection to ensure the trailer is stable and the area is clear.</a:t>
            </a:r>
          </a:p>
          <a:p>
            <a:endParaRPr dirty="0"/>
          </a:p>
          <a:p>
            <a:pPr marL="0" indent="0">
              <a:buNone/>
            </a:pPr>
            <a:endParaRPr dirty="0"/>
          </a:p>
        </p:txBody>
      </p:sp>
    </p:spTree>
    <p:extLst>
      <p:ext uri="{BB962C8B-B14F-4D97-AF65-F5344CB8AC3E}">
        <p14:creationId xmlns:p14="http://schemas.microsoft.com/office/powerpoint/2010/main" val="1495644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Coupling and Uncoupling Procedures</a:t>
            </a:r>
          </a:p>
        </p:txBody>
      </p:sp>
      <p:sp>
        <p:nvSpPr>
          <p:cNvPr id="3" name="Content Placeholder 2"/>
          <p:cNvSpPr>
            <a:spLocks noGrp="1"/>
          </p:cNvSpPr>
          <p:nvPr>
            <p:ph idx="1"/>
          </p:nvPr>
        </p:nvSpPr>
        <p:spPr/>
        <p:txBody>
          <a:bodyPr>
            <a:normAutofit fontScale="85000" lnSpcReduction="20000"/>
          </a:bodyPr>
          <a:lstStyle/>
          <a:p>
            <a:endParaRPr dirty="0"/>
          </a:p>
          <a:p>
            <a:pPr marL="0" indent="0" algn="ctr">
              <a:buNone/>
            </a:pPr>
            <a:r>
              <a:rPr lang="en-US" b="1" dirty="0" smtClean="0"/>
              <a:t> </a:t>
            </a:r>
            <a:r>
              <a:rPr b="1" dirty="0" smtClean="0"/>
              <a:t>Safety Tips</a:t>
            </a:r>
            <a:endParaRPr b="1" dirty="0"/>
          </a:p>
          <a:p>
            <a:endParaRPr dirty="0"/>
          </a:p>
          <a:p>
            <a:r>
              <a:rPr b="1" dirty="0"/>
              <a:t>Consistency</a:t>
            </a:r>
            <a:r>
              <a:rPr dirty="0"/>
              <a:t>: Always follow a standardized procedure to minimize errors.</a:t>
            </a:r>
          </a:p>
          <a:p>
            <a:endParaRPr dirty="0"/>
          </a:p>
          <a:p>
            <a:r>
              <a:rPr b="1" dirty="0"/>
              <a:t>Awareness</a:t>
            </a:r>
            <a:r>
              <a:rPr dirty="0"/>
              <a:t>: Be mindful of your surroundings, especially in crowded or confined spaces.</a:t>
            </a:r>
          </a:p>
          <a:p>
            <a:endParaRPr dirty="0"/>
          </a:p>
          <a:p>
            <a:r>
              <a:rPr b="1" dirty="0"/>
              <a:t>Training</a:t>
            </a:r>
            <a:r>
              <a:rPr dirty="0"/>
              <a:t>: Regularly review and practice coupling and uncoupling techniques to maintain proficiency.</a:t>
            </a:r>
          </a:p>
        </p:txBody>
      </p:sp>
    </p:spTree>
    <p:extLst>
      <p:ext uri="{BB962C8B-B14F-4D97-AF65-F5344CB8AC3E}">
        <p14:creationId xmlns:p14="http://schemas.microsoft.com/office/powerpoint/2010/main" val="228697886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a:t>
            </a:r>
            <a:r>
              <a:rPr dirty="0" smtClean="0"/>
              <a:t> </a:t>
            </a:r>
            <a:r>
              <a:rPr dirty="0"/>
              <a:t>Understanding Hazmat (Hazardous Materials) in Truck Driving</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40873" y="1600200"/>
            <a:ext cx="6456218" cy="4731327"/>
          </a:xfr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r>
              <a:rPr dirty="0" smtClean="0"/>
              <a:t>.1 </a:t>
            </a:r>
            <a:r>
              <a:rPr dirty="0"/>
              <a:t>What is Hazmat?</a:t>
            </a:r>
          </a:p>
        </p:txBody>
      </p:sp>
      <p:sp>
        <p:nvSpPr>
          <p:cNvPr id="3" name="Content Placeholder 2"/>
          <p:cNvSpPr>
            <a:spLocks noGrp="1"/>
          </p:cNvSpPr>
          <p:nvPr>
            <p:ph idx="1"/>
          </p:nvPr>
        </p:nvSpPr>
        <p:spPr/>
        <p:txBody>
          <a:bodyPr/>
          <a:lstStyle/>
          <a:p>
            <a:pPr marL="0" indent="0" algn="just">
              <a:buNone/>
            </a:pPr>
            <a:r>
              <a:rPr dirty="0">
                <a:solidFill>
                  <a:schemeClr val="tx1">
                    <a:lumMod val="75000"/>
                    <a:lumOff val="25000"/>
                  </a:schemeClr>
                </a:solidFill>
              </a:rPr>
              <a:t>Hazmat stands for Hazardous Materials, which are substances that can pose a risk to health, safety, and the environment. Truck drivers must undergo special training and certification to transport hazmat safely.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1.B </a:t>
            </a:r>
            <a:r>
              <a:rPr dirty="0" smtClean="0"/>
              <a:t>CDL </a:t>
            </a:r>
            <a:r>
              <a:rPr dirty="0"/>
              <a:t>License Types</a:t>
            </a:r>
          </a:p>
        </p:txBody>
      </p:sp>
      <p:sp>
        <p:nvSpPr>
          <p:cNvPr id="3" name="Content Placeholder 2"/>
          <p:cNvSpPr>
            <a:spLocks noGrp="1"/>
          </p:cNvSpPr>
          <p:nvPr>
            <p:ph idx="1"/>
          </p:nvPr>
        </p:nvSpPr>
        <p:spPr/>
        <p:txBody>
          <a:bodyPr>
            <a:normAutofit/>
          </a:bodyPr>
          <a:lstStyle/>
          <a:p>
            <a:r>
              <a:rPr sz="2400" dirty="0"/>
              <a:t>Class A: Allows you to drive combination vehicles with a gross vehicle weight rating (GVWR) of 26,001 </a:t>
            </a:r>
            <a:r>
              <a:rPr sz="2400" dirty="0" smtClean="0"/>
              <a:t>lbs. </a:t>
            </a:r>
            <a:r>
              <a:rPr sz="2400" dirty="0"/>
              <a:t>or more and tow trailers over 10,000 lbs. (e.g., tractor-trailers)</a:t>
            </a:r>
          </a:p>
          <a:p>
            <a:endParaRPr sz="2400" dirty="0"/>
          </a:p>
          <a:p>
            <a:r>
              <a:rPr sz="2400" dirty="0"/>
              <a:t>Class B: For straight trucks and buses, GVWR of 26,001 </a:t>
            </a:r>
            <a:r>
              <a:rPr sz="2400" dirty="0" smtClean="0"/>
              <a:t>lbs. </a:t>
            </a:r>
            <a:r>
              <a:rPr sz="2400" dirty="0"/>
              <a:t>or more, but towing is limited to 10,000 </a:t>
            </a:r>
            <a:r>
              <a:rPr sz="2400" dirty="0" smtClean="0"/>
              <a:t>lbs. </a:t>
            </a:r>
            <a:r>
              <a:rPr sz="2400" dirty="0"/>
              <a:t>or less.</a:t>
            </a:r>
          </a:p>
          <a:p>
            <a:endParaRPr sz="2400" dirty="0"/>
          </a:p>
          <a:p>
            <a:r>
              <a:rPr sz="2400" dirty="0"/>
              <a:t>Class C: For vehicles transporting hazardous materials (Hazmat) or 16+ passengers (including the driver).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a:t>
            </a:r>
            <a:r>
              <a:rPr dirty="0" smtClean="0"/>
              <a:t>.2 </a:t>
            </a:r>
            <a:r>
              <a:rPr dirty="0"/>
              <a:t>Classes of Hazmat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24468686"/>
              </p:ext>
            </p:extLst>
          </p:nvPr>
        </p:nvGraphicFramePr>
        <p:xfrm>
          <a:off x="651163" y="1662538"/>
          <a:ext cx="7869381" cy="3948552"/>
        </p:xfrm>
        <a:graphic>
          <a:graphicData uri="http://schemas.openxmlformats.org/drawingml/2006/table">
            <a:tbl>
              <a:tblPr bandRow="1">
                <a:tableStyleId>{5C22544A-7EE6-4342-B048-85BDC9FD1C3A}</a:tableStyleId>
              </a:tblPr>
              <a:tblGrid>
                <a:gridCol w="2623127"/>
                <a:gridCol w="2623127"/>
                <a:gridCol w="2623127"/>
              </a:tblGrid>
              <a:tr h="325325">
                <a:tc>
                  <a:txBody>
                    <a:bodyPr/>
                    <a:lstStyle/>
                    <a:p>
                      <a:pPr marL="0" marR="0">
                        <a:lnSpc>
                          <a:spcPct val="115000"/>
                        </a:lnSpc>
                        <a:spcBef>
                          <a:spcPts val="0"/>
                        </a:spcBef>
                        <a:spcAft>
                          <a:spcPts val="1000"/>
                        </a:spcAft>
                      </a:pPr>
                      <a:r>
                        <a:rPr lang="en-US" sz="1600" dirty="0">
                          <a:effectLst/>
                        </a:rPr>
                        <a:t>Class</a:t>
                      </a:r>
                      <a:endParaRPr lang="en-US" sz="16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1600">
                          <a:effectLst/>
                        </a:rPr>
                        <a:t>Hazmat Type</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1600">
                          <a:effectLst/>
                        </a:rPr>
                        <a:t>Examples</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5325">
                <a:tc>
                  <a:txBody>
                    <a:bodyPr/>
                    <a:lstStyle/>
                    <a:p>
                      <a:pPr marL="0" marR="0">
                        <a:lnSpc>
                          <a:spcPct val="115000"/>
                        </a:lnSpc>
                        <a:spcBef>
                          <a:spcPts val="0"/>
                        </a:spcBef>
                        <a:spcAft>
                          <a:spcPts val="1000"/>
                        </a:spcAft>
                      </a:pPr>
                      <a:r>
                        <a:rPr lang="en-US" sz="1600">
                          <a:effectLst/>
                        </a:rPr>
                        <a:t>1</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1600">
                          <a:effectLst/>
                        </a:rPr>
                        <a:t>Explosives</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1600">
                          <a:effectLst/>
                        </a:rPr>
                        <a:t>Fireworks, Ammunition</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5325">
                <a:tc>
                  <a:txBody>
                    <a:bodyPr/>
                    <a:lstStyle/>
                    <a:p>
                      <a:pPr marL="0" marR="0">
                        <a:lnSpc>
                          <a:spcPct val="115000"/>
                        </a:lnSpc>
                        <a:spcBef>
                          <a:spcPts val="0"/>
                        </a:spcBef>
                        <a:spcAft>
                          <a:spcPts val="1000"/>
                        </a:spcAft>
                      </a:pPr>
                      <a:r>
                        <a:rPr lang="en-US" sz="1600">
                          <a:effectLst/>
                        </a:rPr>
                        <a:t>2</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1600">
                          <a:effectLst/>
                        </a:rPr>
                        <a:t>Gases</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1600">
                          <a:effectLst/>
                        </a:rPr>
                        <a:t>Propane, Oxygen Tanks</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72976">
                <a:tc>
                  <a:txBody>
                    <a:bodyPr/>
                    <a:lstStyle/>
                    <a:p>
                      <a:pPr marL="0" marR="0">
                        <a:lnSpc>
                          <a:spcPct val="115000"/>
                        </a:lnSpc>
                        <a:spcBef>
                          <a:spcPts val="0"/>
                        </a:spcBef>
                        <a:spcAft>
                          <a:spcPts val="1000"/>
                        </a:spcAft>
                      </a:pPr>
                      <a:r>
                        <a:rPr lang="en-US" sz="1600">
                          <a:effectLst/>
                        </a:rPr>
                        <a:t>3</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1600">
                          <a:effectLst/>
                        </a:rPr>
                        <a:t>Flammable Liquids</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1600">
                          <a:effectLst/>
                        </a:rPr>
                        <a:t>Gasoline, Diesel, Paint Thinners</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5325">
                <a:tc>
                  <a:txBody>
                    <a:bodyPr/>
                    <a:lstStyle/>
                    <a:p>
                      <a:pPr marL="0" marR="0">
                        <a:lnSpc>
                          <a:spcPct val="115000"/>
                        </a:lnSpc>
                        <a:spcBef>
                          <a:spcPts val="0"/>
                        </a:spcBef>
                        <a:spcAft>
                          <a:spcPts val="1000"/>
                        </a:spcAft>
                      </a:pPr>
                      <a:r>
                        <a:rPr lang="en-US" sz="1600">
                          <a:effectLst/>
                        </a:rPr>
                        <a:t>4</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1600">
                          <a:effectLst/>
                        </a:rPr>
                        <a:t>Flammable Solids</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1600">
                          <a:effectLst/>
                        </a:rPr>
                        <a:t>Matches, Magnesium</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5325">
                <a:tc>
                  <a:txBody>
                    <a:bodyPr/>
                    <a:lstStyle/>
                    <a:p>
                      <a:pPr marL="0" marR="0">
                        <a:lnSpc>
                          <a:spcPct val="115000"/>
                        </a:lnSpc>
                        <a:spcBef>
                          <a:spcPts val="0"/>
                        </a:spcBef>
                        <a:spcAft>
                          <a:spcPts val="1000"/>
                        </a:spcAft>
                      </a:pPr>
                      <a:r>
                        <a:rPr lang="en-US" sz="1600">
                          <a:effectLst/>
                        </a:rPr>
                        <a:t>5</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1600">
                          <a:effectLst/>
                        </a:rPr>
                        <a:t>Oxidizing Substances</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1600">
                          <a:effectLst/>
                        </a:rPr>
                        <a:t>Bleach, Hydrogen Peroxide</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5325">
                <a:tc>
                  <a:txBody>
                    <a:bodyPr/>
                    <a:lstStyle/>
                    <a:p>
                      <a:pPr marL="0" marR="0">
                        <a:lnSpc>
                          <a:spcPct val="115000"/>
                        </a:lnSpc>
                        <a:spcBef>
                          <a:spcPts val="0"/>
                        </a:spcBef>
                        <a:spcAft>
                          <a:spcPts val="1000"/>
                        </a:spcAft>
                      </a:pPr>
                      <a:r>
                        <a:rPr lang="en-US" sz="1600">
                          <a:effectLst/>
                        </a:rPr>
                        <a:t>6</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1600">
                          <a:effectLst/>
                        </a:rPr>
                        <a:t>Toxic &amp; Infectious Substances</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1600">
                          <a:effectLst/>
                        </a:rPr>
                        <a:t>Pesticides, Medical Waste</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5325">
                <a:tc>
                  <a:txBody>
                    <a:bodyPr/>
                    <a:lstStyle/>
                    <a:p>
                      <a:pPr marL="0" marR="0">
                        <a:lnSpc>
                          <a:spcPct val="115000"/>
                        </a:lnSpc>
                        <a:spcBef>
                          <a:spcPts val="0"/>
                        </a:spcBef>
                        <a:spcAft>
                          <a:spcPts val="1000"/>
                        </a:spcAft>
                      </a:pPr>
                      <a:r>
                        <a:rPr lang="en-US" sz="1600">
                          <a:effectLst/>
                        </a:rPr>
                        <a:t>7</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1600">
                          <a:effectLst/>
                        </a:rPr>
                        <a:t>Radioactive Materials</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1600">
                          <a:effectLst/>
                        </a:rPr>
                        <a:t>Uranium, Nuclear Medicine</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325325">
                <a:tc>
                  <a:txBody>
                    <a:bodyPr/>
                    <a:lstStyle/>
                    <a:p>
                      <a:pPr marL="0" marR="0">
                        <a:lnSpc>
                          <a:spcPct val="115000"/>
                        </a:lnSpc>
                        <a:spcBef>
                          <a:spcPts val="0"/>
                        </a:spcBef>
                        <a:spcAft>
                          <a:spcPts val="1000"/>
                        </a:spcAft>
                      </a:pPr>
                      <a:r>
                        <a:rPr lang="en-US" sz="1600">
                          <a:effectLst/>
                        </a:rPr>
                        <a:t>8</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1600">
                          <a:effectLst/>
                        </a:rPr>
                        <a:t>Corrosive Substances</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1600">
                          <a:effectLst/>
                        </a:rPr>
                        <a:t>Battery Acid, Drain Cleaner</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672976">
                <a:tc>
                  <a:txBody>
                    <a:bodyPr/>
                    <a:lstStyle/>
                    <a:p>
                      <a:pPr marL="0" marR="0">
                        <a:lnSpc>
                          <a:spcPct val="115000"/>
                        </a:lnSpc>
                        <a:spcBef>
                          <a:spcPts val="0"/>
                        </a:spcBef>
                        <a:spcAft>
                          <a:spcPts val="1000"/>
                        </a:spcAft>
                      </a:pPr>
                      <a:r>
                        <a:rPr lang="en-US" sz="1600">
                          <a:effectLst/>
                        </a:rPr>
                        <a:t>9</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1600">
                          <a:effectLst/>
                        </a:rPr>
                        <a:t>Miscellaneous Dangerous Goods</a:t>
                      </a:r>
                      <a:endParaRPr lang="en-US" sz="160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Bef>
                          <a:spcPts val="0"/>
                        </a:spcBef>
                        <a:spcAft>
                          <a:spcPts val="1000"/>
                        </a:spcAft>
                      </a:pPr>
                      <a:r>
                        <a:rPr lang="en-US" sz="1600" dirty="0">
                          <a:effectLst/>
                        </a:rPr>
                        <a:t>Lithium Batteries, Dry Ice</a:t>
                      </a:r>
                      <a:endParaRPr lang="en-US" sz="1600" dirty="0">
                        <a:effectLst/>
                        <a:latin typeface="Cambria" panose="02040503050406030204" pitchFamily="18" charset="0"/>
                        <a:ea typeface="Cambria" panose="02040503050406030204" pitchFamily="18" charset="0"/>
                        <a:cs typeface="Cambria" panose="020405030504060302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a:t>
            </a:r>
            <a:r>
              <a:rPr dirty="0" smtClean="0"/>
              <a:t>.3 </a:t>
            </a:r>
            <a:r>
              <a:rPr dirty="0"/>
              <a:t>Rules for Transporting Hazmat Loads</a:t>
            </a:r>
          </a:p>
        </p:txBody>
      </p:sp>
      <p:sp>
        <p:nvSpPr>
          <p:cNvPr id="3" name="Content Placeholder 2"/>
          <p:cNvSpPr>
            <a:spLocks noGrp="1"/>
          </p:cNvSpPr>
          <p:nvPr>
            <p:ph idx="1"/>
          </p:nvPr>
        </p:nvSpPr>
        <p:spPr/>
        <p:txBody>
          <a:bodyPr>
            <a:normAutofit fontScale="70000" lnSpcReduction="20000"/>
          </a:bodyPr>
          <a:lstStyle/>
          <a:p>
            <a:pPr marL="0" indent="0">
              <a:buNone/>
            </a:pPr>
            <a:r>
              <a:rPr dirty="0">
                <a:solidFill>
                  <a:schemeClr val="tx1">
                    <a:lumMod val="75000"/>
                    <a:lumOff val="25000"/>
                  </a:schemeClr>
                </a:solidFill>
              </a:rPr>
              <a:t>1. Hazmat Endorsement – Drivers must pass a Hazmat Endorsement Test to obtain a special license.</a:t>
            </a:r>
          </a:p>
          <a:p>
            <a:pPr marL="0" indent="0">
              <a:buNone/>
            </a:pPr>
            <a:r>
              <a:rPr dirty="0">
                <a:solidFill>
                  <a:schemeClr val="tx1">
                    <a:lumMod val="75000"/>
                    <a:lumOff val="25000"/>
                  </a:schemeClr>
                </a:solidFill>
              </a:rPr>
              <a:t>2. Proper Labeling – All hazmat shipments must have correct labels and placards on the truck.</a:t>
            </a:r>
          </a:p>
          <a:p>
            <a:pPr marL="0" indent="0">
              <a:buNone/>
            </a:pPr>
            <a:r>
              <a:rPr dirty="0">
                <a:solidFill>
                  <a:schemeClr val="tx1">
                    <a:lumMod val="75000"/>
                    <a:lumOff val="25000"/>
                  </a:schemeClr>
                </a:solidFill>
              </a:rPr>
              <a:t>3. Securing the Load – Hazardous materials must be properly secured to prevent leaks or spills.</a:t>
            </a:r>
          </a:p>
          <a:p>
            <a:pPr marL="0" indent="0">
              <a:buNone/>
            </a:pPr>
            <a:r>
              <a:rPr dirty="0">
                <a:solidFill>
                  <a:schemeClr val="tx1">
                    <a:lumMod val="75000"/>
                    <a:lumOff val="25000"/>
                  </a:schemeClr>
                </a:solidFill>
              </a:rPr>
              <a:t>4. Emergency Response Plan – Drivers must know what to do in case of an accident involving hazmat.</a:t>
            </a:r>
          </a:p>
          <a:p>
            <a:pPr marL="0" indent="0">
              <a:buNone/>
            </a:pPr>
            <a:r>
              <a:rPr dirty="0">
                <a:solidFill>
                  <a:schemeClr val="tx1">
                    <a:lumMod val="75000"/>
                    <a:lumOff val="25000"/>
                  </a:schemeClr>
                </a:solidFill>
              </a:rPr>
              <a:t>5. Route Restrictions – Some roads and tunnels restrict hazmat transport, requiring drivers to plan alternative routes.</a:t>
            </a:r>
          </a:p>
          <a:p>
            <a:pPr marL="0" indent="0">
              <a:buNone/>
            </a:pPr>
            <a:r>
              <a:rPr dirty="0">
                <a:solidFill>
                  <a:schemeClr val="tx1">
                    <a:lumMod val="75000"/>
                    <a:lumOff val="25000"/>
                  </a:schemeClr>
                </a:solidFill>
              </a:rPr>
              <a:t>6. Documentation – Truckers must carry proper paperwork, including a Material Safety Data Sheet (MSDS), with details about the hazardous cargo.</a:t>
            </a:r>
          </a:p>
          <a:p>
            <a:pPr marL="0" indent="0">
              <a:buNone/>
            </a:pPr>
            <a:r>
              <a:rPr dirty="0">
                <a:solidFill>
                  <a:schemeClr val="tx1">
                    <a:lumMod val="75000"/>
                    <a:lumOff val="25000"/>
                  </a:schemeClr>
                </a:solidFill>
              </a:rPr>
              <a:t>7. Regular Vehicle Inspections – Hazmat trucks must be in top condition to prevent accidents.</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r>
              <a:rPr dirty="0" smtClean="0"/>
              <a:t> </a:t>
            </a:r>
            <a:r>
              <a:rPr dirty="0"/>
              <a:t>Pre-Trip Inspection</a:t>
            </a:r>
          </a:p>
        </p:txBody>
      </p:sp>
      <p:sp>
        <p:nvSpPr>
          <p:cNvPr id="3" name="Content Placeholder 2"/>
          <p:cNvSpPr>
            <a:spLocks noGrp="1"/>
          </p:cNvSpPr>
          <p:nvPr>
            <p:ph idx="1"/>
          </p:nvPr>
        </p:nvSpPr>
        <p:spPr/>
        <p:txBody>
          <a:bodyPr/>
          <a:lstStyle/>
          <a:p>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t>
            </a:r>
            <a:r>
              <a:rPr dirty="0" smtClean="0"/>
              <a:t>.1 </a:t>
            </a:r>
            <a:r>
              <a:rPr dirty="0"/>
              <a:t>What is a Pre-Trip Inspection?</a:t>
            </a:r>
          </a:p>
        </p:txBody>
      </p:sp>
      <p:sp>
        <p:nvSpPr>
          <p:cNvPr id="3" name="Content Placeholder 2"/>
          <p:cNvSpPr>
            <a:spLocks noGrp="1"/>
          </p:cNvSpPr>
          <p:nvPr>
            <p:ph idx="1"/>
          </p:nvPr>
        </p:nvSpPr>
        <p:spPr/>
        <p:txBody>
          <a:bodyPr/>
          <a:lstStyle/>
          <a:p>
            <a:pPr marL="0" indent="0" algn="just">
              <a:buNone/>
            </a:pPr>
            <a:r>
              <a:rPr dirty="0"/>
              <a:t>A pre-trip inspection is a mandatory vehicle check before starting a trip to ensure the truck is safe and roadworthy. The inspection prevents mechanical failures and ensures compliance with Department of Transportation (DOT) regulations.</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a:t>
            </a:r>
            <a:r>
              <a:rPr dirty="0" smtClean="0"/>
              <a:t>.2 </a:t>
            </a:r>
            <a:r>
              <a:rPr dirty="0"/>
              <a:t>Steps for a Proper Pre-Trip Inspection</a:t>
            </a:r>
          </a:p>
        </p:txBody>
      </p:sp>
      <p:sp>
        <p:nvSpPr>
          <p:cNvPr id="3" name="Content Placeholder 2"/>
          <p:cNvSpPr>
            <a:spLocks noGrp="1"/>
          </p:cNvSpPr>
          <p:nvPr>
            <p:ph idx="1"/>
          </p:nvPr>
        </p:nvSpPr>
        <p:spPr>
          <a:xfrm>
            <a:off x="457200" y="1697182"/>
            <a:ext cx="8229600" cy="4525963"/>
          </a:xfrm>
        </p:spPr>
        <p:txBody>
          <a:bodyPr>
            <a:noAutofit/>
          </a:bodyPr>
          <a:lstStyle/>
          <a:p>
            <a:pPr marL="0" indent="0">
              <a:buNone/>
            </a:pPr>
            <a:r>
              <a:rPr sz="2000" dirty="0">
                <a:solidFill>
                  <a:schemeClr val="tx1">
                    <a:lumMod val="75000"/>
                    <a:lumOff val="25000"/>
                  </a:schemeClr>
                </a:solidFill>
              </a:rPr>
              <a:t>1. Check the Engine Compartment – Inspect oil, coolant, and transmission fluid levels.</a:t>
            </a:r>
          </a:p>
          <a:p>
            <a:pPr marL="0" indent="0">
              <a:buNone/>
            </a:pPr>
            <a:r>
              <a:rPr sz="2000" dirty="0">
                <a:solidFill>
                  <a:schemeClr val="tx1">
                    <a:lumMod val="75000"/>
                    <a:lumOff val="25000"/>
                  </a:schemeClr>
                </a:solidFill>
              </a:rPr>
              <a:t>2. Examine the Tires &amp; Wheels – Ensure proper inflation and no visible damage.</a:t>
            </a:r>
          </a:p>
          <a:p>
            <a:pPr marL="0" indent="0">
              <a:buNone/>
            </a:pPr>
            <a:r>
              <a:rPr sz="2000" dirty="0">
                <a:solidFill>
                  <a:schemeClr val="tx1">
                    <a:lumMod val="75000"/>
                    <a:lumOff val="25000"/>
                  </a:schemeClr>
                </a:solidFill>
              </a:rPr>
              <a:t>3. Test the Brakes – Ensure brake pads and air brake system are working properly.</a:t>
            </a:r>
          </a:p>
          <a:p>
            <a:pPr marL="0" indent="0">
              <a:buNone/>
            </a:pPr>
            <a:r>
              <a:rPr sz="2000" dirty="0">
                <a:solidFill>
                  <a:schemeClr val="tx1">
                    <a:lumMod val="75000"/>
                    <a:lumOff val="25000"/>
                  </a:schemeClr>
                </a:solidFill>
              </a:rPr>
              <a:t>4. Inspect Lights &amp; Signals – Test headlights, brake lights, and turn signals.</a:t>
            </a:r>
          </a:p>
          <a:p>
            <a:pPr marL="0" indent="0">
              <a:buNone/>
            </a:pPr>
            <a:r>
              <a:rPr sz="2000" dirty="0">
                <a:solidFill>
                  <a:schemeClr val="tx1">
                    <a:lumMod val="75000"/>
                    <a:lumOff val="25000"/>
                  </a:schemeClr>
                </a:solidFill>
              </a:rPr>
              <a:t>5. Check the Suspension System – Look for broken leaf springs and shocks.</a:t>
            </a:r>
          </a:p>
          <a:p>
            <a:pPr marL="0" indent="0">
              <a:buNone/>
            </a:pPr>
            <a:r>
              <a:rPr sz="2000" dirty="0">
                <a:solidFill>
                  <a:schemeClr val="tx1">
                    <a:lumMod val="75000"/>
                    <a:lumOff val="25000"/>
                  </a:schemeClr>
                </a:solidFill>
              </a:rPr>
              <a:t>6. Verify the Steering System – Ensure the steering wheel is responsive.</a:t>
            </a:r>
          </a:p>
          <a:p>
            <a:pPr marL="0" indent="0">
              <a:buNone/>
            </a:pPr>
            <a:r>
              <a:rPr sz="2000" dirty="0">
                <a:solidFill>
                  <a:schemeClr val="tx1">
                    <a:lumMod val="75000"/>
                    <a:lumOff val="25000"/>
                  </a:schemeClr>
                </a:solidFill>
              </a:rPr>
              <a:t>7. Inspect the Fuel System – Check for leaks and secure the fuel cap.</a:t>
            </a:r>
          </a:p>
          <a:p>
            <a:pPr marL="0" indent="0">
              <a:buNone/>
            </a:pPr>
            <a:r>
              <a:rPr sz="2000" dirty="0">
                <a:solidFill>
                  <a:schemeClr val="tx1">
                    <a:lumMod val="75000"/>
                    <a:lumOff val="25000"/>
                  </a:schemeClr>
                </a:solidFill>
              </a:rPr>
              <a:t>8. Check the Trailer Coupling System – Ensure the fifth wheel is properly latched.</a:t>
            </a:r>
          </a:p>
          <a:p>
            <a:pPr marL="0" indent="0">
              <a:buNone/>
            </a:pPr>
            <a:r>
              <a:rPr sz="2000" dirty="0">
                <a:solidFill>
                  <a:schemeClr val="tx1">
                    <a:lumMod val="75000"/>
                    <a:lumOff val="25000"/>
                  </a:schemeClr>
                </a:solidFill>
              </a:rPr>
              <a:t>9. Examine the Cargo Area – Ensure cargo is properly loaded and secured.</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5</a:t>
            </a:r>
            <a:r>
              <a:rPr dirty="0" smtClean="0"/>
              <a:t>.3 </a:t>
            </a:r>
            <a:r>
              <a:rPr dirty="0"/>
              <a:t>Why is a Pre-Trip Inspection Important?</a:t>
            </a:r>
          </a:p>
        </p:txBody>
      </p:sp>
      <p:sp>
        <p:nvSpPr>
          <p:cNvPr id="3" name="Content Placeholder 2"/>
          <p:cNvSpPr>
            <a:spLocks noGrp="1"/>
          </p:cNvSpPr>
          <p:nvPr>
            <p:ph idx="1"/>
          </p:nvPr>
        </p:nvSpPr>
        <p:spPr/>
        <p:txBody>
          <a:bodyPr/>
          <a:lstStyle/>
          <a:p>
            <a:pPr marL="0" indent="0">
              <a:buNone/>
            </a:pPr>
            <a:r>
              <a:rPr dirty="0">
                <a:solidFill>
                  <a:schemeClr val="tx1">
                    <a:lumMod val="75000"/>
                    <a:lumOff val="25000"/>
                  </a:schemeClr>
                </a:solidFill>
              </a:rPr>
              <a:t>• Ensures safety by preventing breakdowns.</a:t>
            </a:r>
          </a:p>
          <a:p>
            <a:pPr marL="0" indent="0">
              <a:buNone/>
            </a:pPr>
            <a:r>
              <a:rPr dirty="0">
                <a:solidFill>
                  <a:schemeClr val="tx1">
                    <a:lumMod val="75000"/>
                    <a:lumOff val="25000"/>
                  </a:schemeClr>
                </a:solidFill>
              </a:rPr>
              <a:t>• Helps drivers comply with DOT regulations.</a:t>
            </a:r>
          </a:p>
          <a:p>
            <a:pPr marL="0" indent="0">
              <a:buNone/>
            </a:pPr>
            <a:r>
              <a:rPr dirty="0">
                <a:solidFill>
                  <a:schemeClr val="tx1">
                    <a:lumMod val="75000"/>
                    <a:lumOff val="25000"/>
                  </a:schemeClr>
                </a:solidFill>
              </a:rPr>
              <a:t>• Saves money by reducing costly repairs.</a:t>
            </a:r>
          </a:p>
          <a:p>
            <a:pPr marL="0" indent="0">
              <a:buNone/>
            </a:pPr>
            <a:r>
              <a:rPr dirty="0">
                <a:solidFill>
                  <a:schemeClr val="tx1">
                    <a:lumMod val="75000"/>
                    <a:lumOff val="25000"/>
                  </a:schemeClr>
                </a:solidFill>
              </a:rPr>
              <a:t>• Prevents accidents due to mechanical failures.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a:t>
            </a:r>
            <a:r>
              <a:rPr dirty="0" smtClean="0"/>
              <a:t> </a:t>
            </a:r>
            <a:r>
              <a:rPr dirty="0"/>
              <a:t>Post-Trip Inspection</a:t>
            </a:r>
          </a:p>
        </p:txBody>
      </p:sp>
      <p:sp>
        <p:nvSpPr>
          <p:cNvPr id="3" name="Content Placeholder 2"/>
          <p:cNvSpPr>
            <a:spLocks noGrp="1"/>
          </p:cNvSpPr>
          <p:nvPr>
            <p:ph idx="1"/>
          </p:nvPr>
        </p:nvSpPr>
        <p:spPr/>
        <p:txBody>
          <a:bodyPr/>
          <a:lstStyle/>
          <a:p>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6</a:t>
            </a:r>
            <a:r>
              <a:rPr dirty="0" smtClean="0"/>
              <a:t>.1 </a:t>
            </a:r>
            <a:r>
              <a:rPr dirty="0"/>
              <a:t>What is a Post-Trip Inspection?</a:t>
            </a:r>
          </a:p>
        </p:txBody>
      </p:sp>
      <p:sp>
        <p:nvSpPr>
          <p:cNvPr id="3" name="Content Placeholder 2"/>
          <p:cNvSpPr>
            <a:spLocks noGrp="1"/>
          </p:cNvSpPr>
          <p:nvPr>
            <p:ph idx="1"/>
          </p:nvPr>
        </p:nvSpPr>
        <p:spPr/>
        <p:txBody>
          <a:bodyPr/>
          <a:lstStyle/>
          <a:p>
            <a:pPr marL="0" indent="0" algn="just">
              <a:buNone/>
            </a:pPr>
            <a:r>
              <a:rPr dirty="0"/>
              <a:t>A post-trip inspection is performed after completing a trip to identify any mechanical issues that need fixing before the next trip.</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a:t>
            </a:r>
            <a:r>
              <a:rPr dirty="0" smtClean="0"/>
              <a:t>.2 </a:t>
            </a:r>
            <a:r>
              <a:rPr dirty="0"/>
              <a:t>Key Steps in a Post-Trip Inspection</a:t>
            </a:r>
          </a:p>
        </p:txBody>
      </p:sp>
      <p:sp>
        <p:nvSpPr>
          <p:cNvPr id="3" name="Content Placeholder 2"/>
          <p:cNvSpPr>
            <a:spLocks noGrp="1"/>
          </p:cNvSpPr>
          <p:nvPr>
            <p:ph idx="1"/>
          </p:nvPr>
        </p:nvSpPr>
        <p:spPr>
          <a:xfrm>
            <a:off x="457200" y="1392383"/>
            <a:ext cx="8229600" cy="4689762"/>
          </a:xfrm>
        </p:spPr>
        <p:txBody>
          <a:bodyPr>
            <a:noAutofit/>
          </a:bodyPr>
          <a:lstStyle/>
          <a:p>
            <a:pPr marL="0" indent="0">
              <a:buNone/>
            </a:pPr>
            <a:r>
              <a:rPr sz="2800" dirty="0">
                <a:solidFill>
                  <a:schemeClr val="tx1">
                    <a:lumMod val="75000"/>
                    <a:lumOff val="25000"/>
                  </a:schemeClr>
                </a:solidFill>
              </a:rPr>
              <a:t>1. Check for Mechanical Issues – Inspect brakes, tires, and lights for any damage after the trip.</a:t>
            </a:r>
          </a:p>
          <a:p>
            <a:pPr marL="0" indent="0">
              <a:buNone/>
            </a:pPr>
            <a:r>
              <a:rPr sz="2800" dirty="0">
                <a:solidFill>
                  <a:schemeClr val="tx1">
                    <a:lumMod val="75000"/>
                    <a:lumOff val="25000"/>
                  </a:schemeClr>
                </a:solidFill>
              </a:rPr>
              <a:t>2. Inspect the Cargo Area – Ensure all goods were delivered safely without leaks or spills.</a:t>
            </a:r>
          </a:p>
          <a:p>
            <a:pPr marL="0" indent="0">
              <a:buNone/>
            </a:pPr>
            <a:r>
              <a:rPr sz="2800" dirty="0">
                <a:solidFill>
                  <a:schemeClr val="tx1">
                    <a:lumMod val="75000"/>
                    <a:lumOff val="25000"/>
                  </a:schemeClr>
                </a:solidFill>
              </a:rPr>
              <a:t>3. Look for Fluid Leaks – Check under the truck for any fuel, oil, or coolant leaks.</a:t>
            </a:r>
          </a:p>
          <a:p>
            <a:pPr marL="0" indent="0">
              <a:buNone/>
            </a:pPr>
            <a:r>
              <a:rPr sz="2800" dirty="0">
                <a:solidFill>
                  <a:schemeClr val="tx1">
                    <a:lumMod val="75000"/>
                    <a:lumOff val="25000"/>
                  </a:schemeClr>
                </a:solidFill>
              </a:rPr>
              <a:t>4. Test the Brakes Again – Ensure the braking system is still functioning properly.</a:t>
            </a:r>
          </a:p>
          <a:p>
            <a:pPr marL="0" indent="0">
              <a:buNone/>
            </a:pPr>
            <a:r>
              <a:rPr sz="2800" dirty="0">
                <a:solidFill>
                  <a:schemeClr val="tx1">
                    <a:lumMod val="75000"/>
                    <a:lumOff val="25000"/>
                  </a:schemeClr>
                </a:solidFill>
              </a:rPr>
              <a:t>5. Fill Out a Driver Vehicle Inspection Report (DVIR) – Document any defects or issues.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6</a:t>
            </a:r>
            <a:r>
              <a:rPr dirty="0" smtClean="0"/>
              <a:t>.3 </a:t>
            </a:r>
            <a:r>
              <a:rPr dirty="0"/>
              <a:t>Why is a Post-Trip Inspection Important?</a:t>
            </a:r>
          </a:p>
        </p:txBody>
      </p:sp>
      <p:sp>
        <p:nvSpPr>
          <p:cNvPr id="3" name="Content Placeholder 2"/>
          <p:cNvSpPr>
            <a:spLocks noGrp="1"/>
          </p:cNvSpPr>
          <p:nvPr>
            <p:ph idx="1"/>
          </p:nvPr>
        </p:nvSpPr>
        <p:spPr/>
        <p:txBody>
          <a:bodyPr/>
          <a:lstStyle/>
          <a:p>
            <a:pPr marL="0" indent="0">
              <a:buNone/>
            </a:pPr>
            <a:r>
              <a:rPr dirty="0">
                <a:solidFill>
                  <a:schemeClr val="tx1">
                    <a:lumMod val="75000"/>
                    <a:lumOff val="25000"/>
                  </a:schemeClr>
                </a:solidFill>
              </a:rPr>
              <a:t>• Helps catch minor issues before they become major problems.</a:t>
            </a:r>
          </a:p>
          <a:p>
            <a:pPr marL="0" indent="0">
              <a:buNone/>
            </a:pPr>
            <a:r>
              <a:rPr dirty="0">
                <a:solidFill>
                  <a:schemeClr val="tx1">
                    <a:lumMod val="75000"/>
                    <a:lumOff val="25000"/>
                  </a:schemeClr>
                </a:solidFill>
              </a:rPr>
              <a:t>• Ensures the truck is ready for the next trip.</a:t>
            </a:r>
          </a:p>
          <a:p>
            <a:pPr marL="0" indent="0">
              <a:buNone/>
            </a:pPr>
            <a:r>
              <a:rPr dirty="0">
                <a:solidFill>
                  <a:schemeClr val="tx1">
                    <a:lumMod val="75000"/>
                    <a:lumOff val="25000"/>
                  </a:schemeClr>
                </a:solidFill>
              </a:rPr>
              <a:t>• Prevents compliance violations and penalties.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1.</a:t>
            </a:r>
            <a:r>
              <a:rPr lang="en-US" dirty="0" smtClean="0"/>
              <a:t>C</a:t>
            </a:r>
            <a:r>
              <a:rPr dirty="0" smtClean="0"/>
              <a:t> </a:t>
            </a:r>
            <a:r>
              <a:rPr dirty="0"/>
              <a:t>Types of Trucking Jobs</a:t>
            </a:r>
          </a:p>
        </p:txBody>
      </p:sp>
      <p:sp>
        <p:nvSpPr>
          <p:cNvPr id="3" name="Content Placeholder 2"/>
          <p:cNvSpPr>
            <a:spLocks noGrp="1"/>
          </p:cNvSpPr>
          <p:nvPr>
            <p:ph idx="1"/>
          </p:nvPr>
        </p:nvSpPr>
        <p:spPr/>
        <p:txBody>
          <a:bodyPr>
            <a:normAutofit fontScale="92500"/>
          </a:bodyPr>
          <a:lstStyle/>
          <a:p>
            <a:r>
              <a:rPr dirty="0">
                <a:solidFill>
                  <a:schemeClr val="tx1">
                    <a:lumMod val="75000"/>
                    <a:lumOff val="25000"/>
                  </a:schemeClr>
                </a:solidFill>
              </a:rPr>
              <a:t>• Local Trucking – Short-distance deliveries, usually within a city or state.</a:t>
            </a:r>
          </a:p>
          <a:p>
            <a:r>
              <a:rPr dirty="0">
                <a:solidFill>
                  <a:schemeClr val="tx1">
                    <a:lumMod val="75000"/>
                    <a:lumOff val="25000"/>
                  </a:schemeClr>
                </a:solidFill>
              </a:rPr>
              <a:t>• Regional Trucking – Transporting goods within a specific region, covering multiple states.</a:t>
            </a:r>
          </a:p>
          <a:p>
            <a:r>
              <a:rPr dirty="0">
                <a:solidFill>
                  <a:schemeClr val="tx1">
                    <a:lumMod val="75000"/>
                    <a:lumOff val="25000"/>
                  </a:schemeClr>
                </a:solidFill>
              </a:rPr>
              <a:t>• Over-the-Road (OTR) Trucking – Long-distance transportation across the country.</a:t>
            </a:r>
          </a:p>
          <a:p>
            <a:r>
              <a:rPr dirty="0">
                <a:solidFill>
                  <a:schemeClr val="tx1">
                    <a:lumMod val="75000"/>
                    <a:lumOff val="25000"/>
                  </a:schemeClr>
                </a:solidFill>
              </a:rPr>
              <a:t>• Hazmat Trucking – Specialized transportation of hazardous materials, requiring extra safety training.</a:t>
            </a:r>
          </a:p>
        </p:txBody>
      </p:sp>
    </p:spTree>
    <p:extLst>
      <p:ext uri="{BB962C8B-B14F-4D97-AF65-F5344CB8AC3E}">
        <p14:creationId xmlns:p14="http://schemas.microsoft.com/office/powerpoint/2010/main" val="12632011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Final Thoughts on Safe Truck Driving</a:t>
            </a:r>
          </a:p>
        </p:txBody>
      </p:sp>
      <p:sp>
        <p:nvSpPr>
          <p:cNvPr id="3" name="Content Placeholder 2"/>
          <p:cNvSpPr>
            <a:spLocks noGrp="1"/>
          </p:cNvSpPr>
          <p:nvPr>
            <p:ph idx="1"/>
          </p:nvPr>
        </p:nvSpPr>
        <p:spPr/>
        <p:txBody>
          <a:bodyPr/>
          <a:lstStyle/>
          <a:p>
            <a:r>
              <a:rPr dirty="0">
                <a:solidFill>
                  <a:schemeClr val="tx1">
                    <a:lumMod val="75000"/>
                    <a:lumOff val="25000"/>
                  </a:schemeClr>
                </a:solidFill>
              </a:rPr>
              <a:t>By mastering Hazmat handling, Pre-Trip, and Post-Trip Inspections, drivers can ensure:</a:t>
            </a:r>
          </a:p>
          <a:p>
            <a:r>
              <a:rPr dirty="0">
                <a:solidFill>
                  <a:schemeClr val="tx1">
                    <a:lumMod val="75000"/>
                    <a:lumOff val="25000"/>
                  </a:schemeClr>
                </a:solidFill>
              </a:rPr>
              <a:t>✅ Safety on the road</a:t>
            </a:r>
          </a:p>
          <a:p>
            <a:r>
              <a:rPr dirty="0">
                <a:solidFill>
                  <a:schemeClr val="tx1">
                    <a:lumMod val="75000"/>
                    <a:lumOff val="25000"/>
                  </a:schemeClr>
                </a:solidFill>
              </a:rPr>
              <a:t>✅ Compliance with regulations</a:t>
            </a:r>
          </a:p>
          <a:p>
            <a:r>
              <a:rPr dirty="0">
                <a:solidFill>
                  <a:schemeClr val="tx1">
                    <a:lumMod val="75000"/>
                    <a:lumOff val="25000"/>
                  </a:schemeClr>
                </a:solidFill>
              </a:rPr>
              <a:t>✅ Fewer breakdowns and costly repairs</a:t>
            </a:r>
          </a:p>
          <a:p>
            <a:r>
              <a:rPr dirty="0">
                <a:solidFill>
                  <a:schemeClr val="tx1">
                    <a:lumMod val="75000"/>
                    <a:lumOff val="25000"/>
                  </a:schemeClr>
                </a:solidFill>
              </a:rPr>
              <a:t>✅ Successful deliveries and job security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1</a:t>
            </a:r>
            <a:r>
              <a:rPr lang="en-US" dirty="0" smtClean="0"/>
              <a:t>.1</a:t>
            </a:r>
            <a:r>
              <a:rPr dirty="0" smtClean="0"/>
              <a:t> </a:t>
            </a:r>
            <a:r>
              <a:rPr dirty="0"/>
              <a:t>Basic Vehicle Controls</a:t>
            </a:r>
          </a:p>
        </p:txBody>
      </p:sp>
      <p:sp>
        <p:nvSpPr>
          <p:cNvPr id="3" name="Content Placeholder 2"/>
          <p:cNvSpPr>
            <a:spLocks noGrp="1"/>
          </p:cNvSpPr>
          <p:nvPr>
            <p:ph idx="1"/>
          </p:nvPr>
        </p:nvSpPr>
        <p:spPr/>
        <p:txBody>
          <a:bodyPr>
            <a:normAutofit fontScale="47500" lnSpcReduction="20000"/>
          </a:bodyPr>
          <a:lstStyle/>
          <a:p>
            <a:r>
              <a:rPr dirty="0"/>
              <a:t>Driving a truck requires mastering basic vehicle controls to ensure safety and efficiency.</a:t>
            </a:r>
          </a:p>
          <a:p>
            <a:endParaRPr dirty="0"/>
          </a:p>
          <a:p>
            <a:r>
              <a:rPr dirty="0"/>
              <a:t>Steering: Always keep both hands on the wheel at the 9 and 3 o’clock positions to maintain full control. Avoid sudden steering movements, as trucks are large and heavy, making abrupt turns dangerous.</a:t>
            </a:r>
          </a:p>
          <a:p>
            <a:endParaRPr dirty="0"/>
          </a:p>
          <a:p>
            <a:r>
              <a:rPr dirty="0"/>
              <a:t>Braking: Trucks have multiple braking systems:</a:t>
            </a:r>
          </a:p>
          <a:p>
            <a:endParaRPr dirty="0"/>
          </a:p>
          <a:p>
            <a:r>
              <a:rPr dirty="0"/>
              <a:t>Service Brakes: Used during normal driving.</a:t>
            </a:r>
          </a:p>
          <a:p>
            <a:endParaRPr dirty="0"/>
          </a:p>
          <a:p>
            <a:r>
              <a:rPr dirty="0"/>
              <a:t>Emergency Brakes: Engage when air pressure drops too low.</a:t>
            </a:r>
          </a:p>
          <a:p>
            <a:endParaRPr dirty="0"/>
          </a:p>
          <a:p>
            <a:r>
              <a:rPr dirty="0"/>
              <a:t>Parking Brakes: Used when the truck is stopped to prevent rolling.</a:t>
            </a:r>
          </a:p>
          <a:p>
            <a:endParaRPr dirty="0"/>
          </a:p>
          <a:p>
            <a:r>
              <a:rPr dirty="0"/>
              <a:t>Acceleration: Trucks take longer to speed up compared to regular vehicles. Gradual acceleration prevents cargo from shifting and maintains fuel efficiency.</a:t>
            </a:r>
          </a:p>
          <a:p>
            <a:endParaRPr dirty="0"/>
          </a:p>
          <a:p>
            <a:r>
              <a:rPr dirty="0"/>
              <a:t>Shifting Gears: Manual transmissions require smooth gear shifting to prevent transmission damage. Automatic trucks adjust gears automatically, but the driver should still monitor RPMs and road conditions.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dirty="0" smtClean="0"/>
              <a:t>2 </a:t>
            </a:r>
            <a:r>
              <a:rPr dirty="0"/>
              <a:t>Defensive Driving</a:t>
            </a:r>
          </a:p>
        </p:txBody>
      </p:sp>
      <p:sp>
        <p:nvSpPr>
          <p:cNvPr id="3" name="Content Placeholder 2"/>
          <p:cNvSpPr>
            <a:spLocks noGrp="1"/>
          </p:cNvSpPr>
          <p:nvPr>
            <p:ph idx="1"/>
          </p:nvPr>
        </p:nvSpPr>
        <p:spPr/>
        <p:txBody>
          <a:bodyPr>
            <a:normAutofit fontScale="62500" lnSpcReduction="20000"/>
          </a:bodyPr>
          <a:lstStyle/>
          <a:p>
            <a:r>
              <a:rPr dirty="0"/>
              <a:t>Defensive driving techniques help prevent accidents and keep drivers safe.</a:t>
            </a:r>
          </a:p>
          <a:p>
            <a:endParaRPr dirty="0"/>
          </a:p>
          <a:p>
            <a:r>
              <a:rPr dirty="0"/>
              <a:t>Space Management:</a:t>
            </a:r>
          </a:p>
          <a:p>
            <a:endParaRPr dirty="0"/>
          </a:p>
          <a:p>
            <a:r>
              <a:rPr dirty="0"/>
              <a:t>Maintain at least 7-8 seconds following distance to allow for braking time.</a:t>
            </a:r>
          </a:p>
          <a:p>
            <a:endParaRPr dirty="0"/>
          </a:p>
          <a:p>
            <a:r>
              <a:rPr dirty="0"/>
              <a:t>Be extra cautious in heavy traffic, construction zones, or bad weather.</a:t>
            </a:r>
          </a:p>
          <a:p>
            <a:endParaRPr dirty="0"/>
          </a:p>
          <a:p>
            <a:r>
              <a:rPr dirty="0"/>
              <a:t>Looking Ahead:</a:t>
            </a:r>
          </a:p>
          <a:p>
            <a:endParaRPr dirty="0"/>
          </a:p>
          <a:p>
            <a:r>
              <a:rPr dirty="0"/>
              <a:t>Scan the road 12-15 seconds ahead to anticipate potential hazards.</a:t>
            </a:r>
          </a:p>
          <a:p>
            <a:endParaRPr dirty="0"/>
          </a:p>
          <a:p>
            <a:r>
              <a:rPr dirty="0"/>
              <a:t>Identify slow-moving vehicles, road debris, or sudden stops early</a:t>
            </a:r>
            <a:r>
              <a:rPr dirty="0" smtClean="0"/>
              <a:t>.</a:t>
            </a:r>
            <a:endParaRPr dirty="0"/>
          </a:p>
          <a:p>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dirty="0" smtClean="0"/>
              <a:t>2</a:t>
            </a:r>
            <a:r>
              <a:rPr lang="en-US" dirty="0" smtClean="0"/>
              <a:t> </a:t>
            </a:r>
            <a:r>
              <a:rPr dirty="0" smtClean="0"/>
              <a:t>Defensive Driving</a:t>
            </a:r>
            <a:r>
              <a:rPr lang="en-US" dirty="0" smtClean="0"/>
              <a:t>(</a:t>
            </a:r>
            <a:r>
              <a:rPr lang="en-US" dirty="0" err="1" smtClean="0"/>
              <a:t>contd</a:t>
            </a:r>
            <a:r>
              <a:rPr lang="en-US" dirty="0" smtClean="0"/>
              <a:t>)</a:t>
            </a:r>
            <a:endParaRPr dirty="0"/>
          </a:p>
        </p:txBody>
      </p:sp>
      <p:sp>
        <p:nvSpPr>
          <p:cNvPr id="3" name="Content Placeholder 2"/>
          <p:cNvSpPr>
            <a:spLocks noGrp="1"/>
          </p:cNvSpPr>
          <p:nvPr>
            <p:ph idx="1"/>
          </p:nvPr>
        </p:nvSpPr>
        <p:spPr/>
        <p:txBody>
          <a:bodyPr>
            <a:normAutofit fontScale="47500" lnSpcReduction="20000"/>
          </a:bodyPr>
          <a:lstStyle/>
          <a:p>
            <a:endParaRPr dirty="0"/>
          </a:p>
          <a:p>
            <a:r>
              <a:rPr dirty="0"/>
              <a:t>Blind Spots (“No-Zones”):</a:t>
            </a:r>
          </a:p>
          <a:p>
            <a:endParaRPr dirty="0"/>
          </a:p>
          <a:p>
            <a:r>
              <a:rPr dirty="0" smtClean="0"/>
              <a:t>Trucks have large blind spots on the sides, rear, and front.</a:t>
            </a:r>
          </a:p>
          <a:p>
            <a:endParaRPr dirty="0" smtClean="0"/>
          </a:p>
          <a:p>
            <a:r>
              <a:rPr dirty="0" smtClean="0"/>
              <a:t>Avoid driving directly beside or behind another vehicle for long periods.</a:t>
            </a:r>
          </a:p>
          <a:p>
            <a:endParaRPr dirty="0" smtClean="0"/>
          </a:p>
          <a:p>
            <a:r>
              <a:rPr dirty="0" smtClean="0"/>
              <a:t>Lane Changes:</a:t>
            </a:r>
          </a:p>
          <a:p>
            <a:endParaRPr dirty="0" smtClean="0"/>
          </a:p>
          <a:p>
            <a:r>
              <a:rPr dirty="0" smtClean="0"/>
              <a:t>Use mirrors frequently and signal well in advance.</a:t>
            </a:r>
          </a:p>
          <a:p>
            <a:endParaRPr dirty="0" smtClean="0"/>
          </a:p>
          <a:p>
            <a:r>
              <a:rPr dirty="0" smtClean="0"/>
              <a:t>Change lanes gradually to avoid sudden movements.</a:t>
            </a:r>
          </a:p>
          <a:p>
            <a:endParaRPr dirty="0" smtClean="0"/>
          </a:p>
          <a:p>
            <a:r>
              <a:rPr dirty="0" smtClean="0"/>
              <a:t>Speed Control:</a:t>
            </a:r>
          </a:p>
          <a:p>
            <a:endParaRPr dirty="0" smtClean="0"/>
          </a:p>
          <a:p>
            <a:r>
              <a:rPr dirty="0" smtClean="0"/>
              <a:t>Adjust speed according to road, traffic, and weather conditions.</a:t>
            </a:r>
          </a:p>
          <a:p>
            <a:endParaRPr dirty="0" smtClean="0"/>
          </a:p>
          <a:p>
            <a:r>
              <a:rPr dirty="0" smtClean="0"/>
              <a:t>Avoid excessive speeds, especially on curves and downhill sections.</a:t>
            </a:r>
            <a:endParaRPr dirty="0"/>
          </a:p>
        </p:txBody>
      </p:sp>
    </p:spTree>
    <p:extLst>
      <p:ext uri="{BB962C8B-B14F-4D97-AF65-F5344CB8AC3E}">
        <p14:creationId xmlns:p14="http://schemas.microsoft.com/office/powerpoint/2010/main" val="9309918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a:t>
            </a:r>
            <a:r>
              <a:rPr dirty="0" smtClean="0"/>
              <a:t>3 </a:t>
            </a:r>
            <a:r>
              <a:rPr dirty="0"/>
              <a:t>Road Signs and Rules</a:t>
            </a:r>
          </a:p>
        </p:txBody>
      </p:sp>
      <p:sp>
        <p:nvSpPr>
          <p:cNvPr id="3" name="Content Placeholder 2"/>
          <p:cNvSpPr>
            <a:spLocks noGrp="1"/>
          </p:cNvSpPr>
          <p:nvPr>
            <p:ph idx="1"/>
          </p:nvPr>
        </p:nvSpPr>
        <p:spPr/>
        <p:txBody>
          <a:bodyPr>
            <a:normAutofit fontScale="40000" lnSpcReduction="20000"/>
          </a:bodyPr>
          <a:lstStyle/>
          <a:p>
            <a:pPr marL="0" indent="0">
              <a:buNone/>
            </a:pPr>
            <a:r>
              <a:rPr dirty="0"/>
              <a:t>Understanding road signs and traffic laws is crucial for safe truck driving.</a:t>
            </a:r>
          </a:p>
          <a:p>
            <a:endParaRPr dirty="0"/>
          </a:p>
          <a:p>
            <a:pPr marL="0" indent="0">
              <a:buNone/>
            </a:pPr>
            <a:r>
              <a:rPr b="1" dirty="0"/>
              <a:t>Regulatory Signs:</a:t>
            </a:r>
          </a:p>
          <a:p>
            <a:endParaRPr dirty="0"/>
          </a:p>
          <a:p>
            <a:r>
              <a:rPr dirty="0"/>
              <a:t>Speed limits, lane usage, weight restrictions, and truck routes must be obeyed.</a:t>
            </a:r>
          </a:p>
          <a:p>
            <a:endParaRPr dirty="0"/>
          </a:p>
          <a:p>
            <a:pPr marL="0" indent="0">
              <a:buNone/>
            </a:pPr>
            <a:r>
              <a:rPr b="1" dirty="0"/>
              <a:t>Warning Signs:</a:t>
            </a:r>
          </a:p>
          <a:p>
            <a:endParaRPr dirty="0"/>
          </a:p>
          <a:p>
            <a:r>
              <a:rPr dirty="0"/>
              <a:t>Indicate curves, steep grades, narrow bridges, and construction zones.</a:t>
            </a:r>
          </a:p>
          <a:p>
            <a:endParaRPr dirty="0"/>
          </a:p>
          <a:p>
            <a:pPr marL="0" indent="0">
              <a:buNone/>
            </a:pPr>
            <a:r>
              <a:rPr b="1" dirty="0"/>
              <a:t>Right of Way:</a:t>
            </a:r>
          </a:p>
          <a:p>
            <a:endParaRPr dirty="0"/>
          </a:p>
          <a:p>
            <a:r>
              <a:rPr dirty="0"/>
              <a:t>Always yield to emergency vehicles and pedestrians.</a:t>
            </a:r>
          </a:p>
          <a:p>
            <a:endParaRPr dirty="0"/>
          </a:p>
          <a:p>
            <a:r>
              <a:rPr dirty="0"/>
              <a:t>Understand four-way stop and intersection rules.</a:t>
            </a:r>
          </a:p>
          <a:p>
            <a:endParaRPr dirty="0"/>
          </a:p>
          <a:p>
            <a:pPr marL="0" indent="0">
              <a:buNone/>
            </a:pPr>
            <a:r>
              <a:rPr b="1" dirty="0"/>
              <a:t>Railroad Crossings</a:t>
            </a:r>
            <a:r>
              <a:rPr dirty="0"/>
              <a:t>:</a:t>
            </a:r>
          </a:p>
          <a:p>
            <a:endParaRPr dirty="0"/>
          </a:p>
          <a:p>
            <a:r>
              <a:rPr dirty="0"/>
              <a:t>Always slow down and check for trains.</a:t>
            </a:r>
          </a:p>
          <a:p>
            <a:endParaRPr dirty="0"/>
          </a:p>
          <a:p>
            <a:r>
              <a:rPr dirty="0"/>
              <a:t>Stop 15-50 feet before tracks when required.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3360</Words>
  <Application>Microsoft Office PowerPoint</Application>
  <PresentationFormat>On-screen Show (4:3)</PresentationFormat>
  <Paragraphs>493</Paragraphs>
  <Slides>50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50</vt:i4>
      </vt:variant>
    </vt:vector>
  </HeadingPairs>
  <TitlesOfParts>
    <vt:vector size="54" baseType="lpstr">
      <vt:lpstr>Arial</vt:lpstr>
      <vt:lpstr>Calibri</vt:lpstr>
      <vt:lpstr>Cambria</vt:lpstr>
      <vt:lpstr>Office Theme</vt:lpstr>
      <vt:lpstr>Truck Driving Essentials</vt:lpstr>
      <vt:lpstr>1. General Knowledge</vt:lpstr>
      <vt:lpstr>1.A Introduction to Truck Driving</vt:lpstr>
      <vt:lpstr>1.B CDL License Types</vt:lpstr>
      <vt:lpstr>1.C Types of Trucking Jobs</vt:lpstr>
      <vt:lpstr>1.1 Basic Vehicle Controls</vt:lpstr>
      <vt:lpstr>1.2 Defensive Driving</vt:lpstr>
      <vt:lpstr>1.2 Defensive Driving(contd)</vt:lpstr>
      <vt:lpstr>1.3 Road Signs and Rules</vt:lpstr>
      <vt:lpstr>1.4 Cargo Securement</vt:lpstr>
      <vt:lpstr>1.5 Weather and Road Conditions</vt:lpstr>
      <vt:lpstr>1.6 Night Driving</vt:lpstr>
      <vt:lpstr>1.7 Driving Emergencies</vt:lpstr>
      <vt:lpstr>1.8 Accident Procedures</vt:lpstr>
      <vt:lpstr>1.9 Hours of Service (HOS) Regulations</vt:lpstr>
      <vt:lpstr>1.10 Vehicle Maintenance</vt:lpstr>
      <vt:lpstr>1.11 Fuel Efficiency</vt:lpstr>
      <vt:lpstr>1.12 Communication on the Road</vt:lpstr>
      <vt:lpstr> 1.12.1 Basic Hand Signals for Truck Drivers</vt:lpstr>
      <vt:lpstr> 1.12.2 Backing Up with a Spotter</vt:lpstr>
      <vt:lpstr>1.12.3 Emergency and Roadside Signals</vt:lpstr>
      <vt:lpstr>1.13 Parking and Backing</vt:lpstr>
      <vt:lpstr>2 Air Brakes</vt:lpstr>
      <vt:lpstr>2.1 Understanding Air Brakes</vt:lpstr>
      <vt:lpstr>2.2 Key Components and Their Functions</vt:lpstr>
      <vt:lpstr>Key Components and Their Functions(contd)</vt:lpstr>
      <vt:lpstr>2.3 Air Brake System Operation</vt:lpstr>
      <vt:lpstr>2.4 Inspections and Tests</vt:lpstr>
      <vt:lpstr>Inspections and Tests</vt:lpstr>
      <vt:lpstr>2.5 Common Issues and Preventive Measures</vt:lpstr>
      <vt:lpstr>3 Combination Vehicles</vt:lpstr>
      <vt:lpstr>3.1 Coupling and Uncoupling Procedures</vt:lpstr>
      <vt:lpstr>Coupling and Uncoupling Procedures</vt:lpstr>
      <vt:lpstr>Coupling and Uncoupling Procedures</vt:lpstr>
      <vt:lpstr>Coupling and Uncoupling Procedures</vt:lpstr>
      <vt:lpstr>Coupling and Uncoupling Procedures</vt:lpstr>
      <vt:lpstr>Coupling and Uncoupling Procedures</vt:lpstr>
      <vt:lpstr>4 Understanding Hazmat (Hazardous Materials) in Truck Driving</vt:lpstr>
      <vt:lpstr>4.1 What is Hazmat?</vt:lpstr>
      <vt:lpstr>4.2 Classes of Hazmat</vt:lpstr>
      <vt:lpstr>4.3 Rules for Transporting Hazmat Loads</vt:lpstr>
      <vt:lpstr>5. Pre-Trip Inspection</vt:lpstr>
      <vt:lpstr>5.1 What is a Pre-Trip Inspection?</vt:lpstr>
      <vt:lpstr>5.2 Steps for a Proper Pre-Trip Inspection</vt:lpstr>
      <vt:lpstr>5.3 Why is a Pre-Trip Inspection Important?</vt:lpstr>
      <vt:lpstr>6. Post-Trip Inspection</vt:lpstr>
      <vt:lpstr>6.1 What is a Post-Trip Inspection?</vt:lpstr>
      <vt:lpstr>6.2 Key Steps in a Post-Trip Inspection</vt:lpstr>
      <vt:lpstr>6.3 Why is a Post-Trip Inspection Important?</vt:lpstr>
      <vt:lpstr>Final Thoughts on Safe Truck Driving</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Truck Driving Essentials</dc:title>
  <dc:subject/>
  <dc:creator/>
  <cp:keywords/>
  <dc:description>generated using python-pptx</dc:description>
  <cp:lastModifiedBy>TOLU</cp:lastModifiedBy>
  <cp:revision>25</cp:revision>
  <dcterms:created xsi:type="dcterms:W3CDTF">2013-01-27T09:14:16Z</dcterms:created>
  <dcterms:modified xsi:type="dcterms:W3CDTF">2025-03-18T08:12:35Z</dcterms:modified>
  <cp:category/>
</cp:coreProperties>
</file>