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9" r:id="rId21"/>
    <p:sldId id="271" r:id="rId22"/>
    <p:sldId id="272" r:id="rId23"/>
    <p:sldId id="273" r:id="rId24"/>
    <p:sldId id="274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C7D850-DDD0-4F03-851C-0F7E79BDEB81}">
  <a:tblStyle styleId="{F7C7D850-DDD0-4F03-851C-0F7E79BDEB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c73f26676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3c73f26676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Aspell generates possible corrections using the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Metaphone phonetic algorithm [23] and sorts them according 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 orthographic and phonetic edit distances.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1055d6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a1055d6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main topics in healthcare field is to develop artificial intelligence techniques to process the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 Health Record</a:t>
            </a:r>
            <a:endParaRPr sz="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a1055d61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a1055d61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machine learning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for correcting abbreviation and misspelling on medical text</a:t>
            </a:r>
            <a:endParaRPr sz="24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c73f266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c73f266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c73f2667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c73f2667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a1055d61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a1055d61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c73f2667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c73f2667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c73f26676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3c73f26676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tsample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venshtein_distanc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spell check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Delwende Eliane Birba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868675" y="210401"/>
            <a:ext cx="100584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 sz="4000">
                <a:solidFill>
                  <a:srgbClr val="000000"/>
                </a:solidFill>
              </a:rPr>
              <a:t>Generate Model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5977216" y="3244334"/>
            <a:ext cx="172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29"/>
          <p:cNvCxnSpPr/>
          <p:nvPr/>
        </p:nvCxnSpPr>
        <p:spPr>
          <a:xfrm>
            <a:off x="934675" y="1003425"/>
            <a:ext cx="101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9"/>
          <p:cNvSpPr/>
          <p:nvPr/>
        </p:nvSpPr>
        <p:spPr>
          <a:xfrm>
            <a:off x="2833450" y="4701150"/>
            <a:ext cx="1322700" cy="481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Dropout  0.3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3062051" y="5652250"/>
            <a:ext cx="826800" cy="3939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3425050" y="3330534"/>
            <a:ext cx="198600" cy="338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83F04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3425050" y="4273592"/>
            <a:ext cx="198600" cy="338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83F04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3425050" y="5216633"/>
            <a:ext cx="198600" cy="338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83F04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7289350" y="4748570"/>
            <a:ext cx="198600" cy="221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83F04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6994241" y="3268649"/>
            <a:ext cx="826800" cy="481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Dense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8400641" y="3226474"/>
            <a:ext cx="1008600" cy="481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>
                <a:latin typeface="Calibri"/>
                <a:ea typeface="Calibri"/>
                <a:cs typeface="Calibri"/>
                <a:sym typeface="Calibri"/>
              </a:rPr>
              <a:t>Softmax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9975845" y="3227099"/>
            <a:ext cx="1141800" cy="481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7289350" y="3887613"/>
            <a:ext cx="198600" cy="221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83F04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2833450" y="2796150"/>
            <a:ext cx="1322700" cy="481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2598400" y="3700825"/>
            <a:ext cx="1796400" cy="481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BI-LSTM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6484600" y="4996225"/>
            <a:ext cx="1796400" cy="481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BI-LSTM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6719650" y="4243950"/>
            <a:ext cx="1322700" cy="481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Dropout  0.3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7916116" y="3423924"/>
            <a:ext cx="380100" cy="22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3F04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9516316" y="3423924"/>
            <a:ext cx="380100" cy="22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3F04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3888851" y="5514925"/>
            <a:ext cx="3598999" cy="3387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783F04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"/>
          <p:cNvSpPr/>
          <p:nvPr/>
        </p:nvSpPr>
        <p:spPr>
          <a:xfrm rot="10800000" flipH="1">
            <a:off x="8369703" y="4273592"/>
            <a:ext cx="336000" cy="117438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83F04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9"/>
          <p:cNvSpPr/>
          <p:nvPr/>
        </p:nvSpPr>
        <p:spPr>
          <a:xfrm flipH="1">
            <a:off x="1635375" y="3091725"/>
            <a:ext cx="336000" cy="2289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83F04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 rot="-5400000">
            <a:off x="754725" y="3866200"/>
            <a:ext cx="12978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Encoder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 rot="-5400000">
            <a:off x="8467100" y="4599931"/>
            <a:ext cx="12978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latin typeface="Calibri"/>
                <a:ea typeface="Calibri"/>
                <a:cs typeface="Calibri"/>
                <a:sym typeface="Calibri"/>
              </a:rPr>
              <a:t>Decoder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bidirectional LSTM layers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Encoder: first hidden layer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Decoder: second hidden layer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vocabulary: 100 Top character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string with max length 40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Vector:One hot encoding for each character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strategy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fed corrupted input strings and provided the original non corrupted string as output labels.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corrupted strings by randomly deleting, inserting , substituting and transpose one or two characters for a given string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random number generator to determine if and which edit operations were selected.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 noise is set to 0.005 or 0.003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CURD corpus: The Carnegie Mellon University Recipe Database corpus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Combined with Recipe dataset from kaggle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corpus  look like real live medical report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the plain text are extracted for training.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Overview of used corpora </a:t>
            </a:r>
            <a:endParaRPr/>
          </a:p>
        </p:txBody>
      </p:sp>
      <p:pic>
        <p:nvPicPr>
          <p:cNvPr id="124" name="Google Shape;124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4987" y="2101056"/>
            <a:ext cx="85820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(cont°)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French News dataset: a billion  word that Google released for Language Modeling research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English clinical notes: Collection of transcribed medical reports  from </a:t>
            </a:r>
            <a:r>
              <a:rPr lang="fr-FR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www.mtsamples.com/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1501" y="3104590"/>
            <a:ext cx="6742300" cy="369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838200" y="1825625"/>
          <a:ext cx="10515600" cy="1854250"/>
        </p:xfrm>
        <a:graphic>
          <a:graphicData uri="http://schemas.openxmlformats.org/drawingml/2006/table">
            <a:tbl>
              <a:tblPr firstRow="1" bandRow="1">
                <a:noFill/>
                <a:tableStyleId>{F7C7D850-DDD0-4F03-851C-0F7E79BDEB81}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Text style / language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Domain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Train / VAL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Recipe dataset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Structured english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general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460K/ 210K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Billion word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Free french text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general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700M/300M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Clinical notes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Structured english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ALL domain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7000k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Clinical notes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Structured french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Evaluation 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metrics: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 : character error rate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model: Aspell’s default settings as a baseline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suggestion returned in Aspell’s suggestion list is used as the correction.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Experiments and Discussion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more than 15 times with different parametters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1264024" y="28931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English clinical note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944875" y="362801"/>
            <a:ext cx="10058400" cy="784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rgbClr val="000000"/>
                </a:solidFill>
              </a:rPr>
              <a:t>Introduction</a:t>
            </a:r>
            <a:endParaRPr sz="4000" dirty="0">
              <a:solidFill>
                <a:srgbClr val="000000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1010875" y="1155825"/>
            <a:ext cx="101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5"/>
          <p:cNvSpPr txBox="1"/>
          <p:nvPr/>
        </p:nvSpPr>
        <p:spPr>
          <a:xfrm>
            <a:off x="1050925" y="1421300"/>
            <a:ext cx="97683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of electronic health records with artificial intelligence techniques to make them readable and understandable.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077875" y="2496775"/>
            <a:ext cx="10119300" cy="18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latin typeface="Calibri"/>
                <a:ea typeface="Calibri"/>
                <a:cs typeface="Calibri"/>
                <a:sym typeface="Calibri"/>
              </a:rPr>
              <a:t>Problems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Poor understandability of the clinical notes taken by medical practitioners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Unintentional spelling mistakes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Lots of medical abbreviations used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077875" y="4477975"/>
            <a:ext cx="10119300" cy="18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latin typeface="Calibri"/>
                <a:ea typeface="Calibri"/>
                <a:cs typeface="Calibri"/>
                <a:sym typeface="Calibri"/>
              </a:rPr>
              <a:t>Goal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Correct the spelling mistakes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Replace Abbreviations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Build a model which can work independently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loss: 0.3030 - acc: 0.9105 - val_loss: 0.3148 - val_acc: 0.9136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931024" cy="442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set =0.3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NUMBER_OF_EPOCHS = 100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INPUT_LAYERS = 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OUTPUT_LAYERS = 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AMOUNT_OF_DROPOUT = 0.5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BATCH_SIZE = 100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SAMPLES_PER_EPOCH = 1000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HIDDEN_SIZE = 500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Learn_rate=0.001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MAX_INPUT_LEN = 60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AMOUNT_OF_NOISE=0.003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439" y="1293286"/>
            <a:ext cx="39814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1396" y="4036486"/>
            <a:ext cx="40481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676835" y="31083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French news dataset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loss: 0.4299 - acc: 0.8647 - val_loss: 0.3577 - val_acc: 0.8825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40376" y="1713100"/>
            <a:ext cx="49244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0" y="1804521"/>
            <a:ext cx="3931024" cy="442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set =0.2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NUMBER_OF_EPOCHS = 16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INPUT_LAYERS = 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OUTPUT_LAYERS = 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AMOUNT_OF_DROPOUT = 0.5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BATCH_SIZE = 100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SAMPLES_PER_EPOCH = 1000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HIDDEN_SIZE = 700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Learn_rate=0.001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MAX_INPUT_LEN = 40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AMOUNT_OF_NOISE=0.005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9746" y="4314825"/>
            <a:ext cx="42862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838200" y="31800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English Recipe dataset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loss: 0.4299 - acc: 0.8647 - val_loss: 0.3577 - val_acc: 0.8825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0" y="1804521"/>
            <a:ext cx="3931024" cy="442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set =0.2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NUMBER_OF_EPOCHS = 75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INPUT_LAYERS = 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OUTPUT_LAYERS = 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AMOUNT_OF_DROPOUT = 0.5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BATCH_SIZE = 100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SAMPLES_PER_EPOCH = 1000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HIDDEN_SIZE = 500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Learn_rate=0.001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MAX_INPUT_LEN = 60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AMOUNT_OF_NOISE=0.003</a:t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725" y="1646798"/>
            <a:ext cx="441007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6458" y="4304273"/>
            <a:ext cx="45243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Recipe example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Season both sides of chicken iwth.......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Season both sides of chicken with.......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Season woth sides of chicken with.......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for 18 to 20 minutest...................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for 18 to 20 minutes....................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for 20 to 20 minutes....................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French news</a:t>
            </a:r>
            <a:endParaRPr/>
          </a:p>
        </p:txBody>
      </p:sp>
      <p:pic>
        <p:nvPicPr>
          <p:cNvPr id="231" name="Google Shape;231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87149" y="1882588"/>
            <a:ext cx="9684599" cy="4123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English clinical notes</a:t>
            </a:r>
            <a:endParaRPr/>
          </a:p>
        </p:txBody>
      </p:sp>
      <p:pic>
        <p:nvPicPr>
          <p:cNvPr id="237" name="Google Shape;237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4153" y="1828800"/>
            <a:ext cx="11638428" cy="4195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fr-F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accuracy is higher than the training accuracy. (still trying to figure out  why)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fr-F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realized that using accuracy as metric is not always good to evaluate character level model.  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fr-F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 If  I deleted 1 character, all characters are shifted . If the model is not able to detect the error the accuracy should be zero but because of the padding I will not get 0.</a:t>
            </a:r>
            <a:endParaRPr/>
          </a:p>
          <a:p>
            <a:pPr marL="228600" marR="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fr-FR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    eat apple ……………….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fr-FR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correct:  I eat apple………........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fr-FR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Predi:      eat apple……………....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fr-F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solution is to use </a:t>
            </a:r>
            <a:r>
              <a:rPr lang="fr-FR" sz="259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Levenshtein distance</a:t>
            </a:r>
            <a:r>
              <a:rPr lang="fr-FR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get how many characters  to modify to  have the correct input.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body" idx="1"/>
          </p:nvPr>
        </p:nvSpPr>
        <p:spPr>
          <a:xfrm>
            <a:off x="838200" y="178976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 evaluation metric problem using edit distance: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entity reconigtion: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am trying to use Bi-directional LSTM-CNNs-CRF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detect 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8"/>
          <p:cNvSpPr txBox="1"/>
          <p:nvPr/>
        </p:nvSpPr>
        <p:spPr>
          <a:xfrm>
            <a:off x="3639672" y="3441680"/>
            <a:ext cx="12012704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patient name , address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Drug: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:lung cancer; SOB; fever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PROCEDURE: chest X Ray;laparotomy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SUBSTANCE: Ceftriaxone; CO2; platelet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QUALIFIER: left; right;elective; mild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BODY: renal artery; LAD; diaphragm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BEHAVIOR: smoker; heavy drinker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ABNORMALITY: tumor; lesion; granuloma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ORGANISM :HCV; proteus; B streptococcus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OBJECT: epidural pump; larnygoscope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OCCUPATION: cardiologist; psychiatrist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OBSERVABLE: GCS; blood pressure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611875" y="2214100"/>
            <a:ext cx="6484500" cy="152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500"/>
              <a:t>Spell-Check</a:t>
            </a:r>
            <a:endParaRPr sz="85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681900"/>
            <a:ext cx="1536093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References:</a:t>
            </a:r>
            <a:endParaRPr/>
          </a:p>
        </p:txBody>
      </p:sp>
      <p:sp>
        <p:nvSpPr>
          <p:cNvPr id="256" name="Google Shape;256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EvaD’hondt : Generating a Training Corpus for OCR Post-Correction Using Encoder-Decoder Model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Kenneth H. Lai : Automated misspelling detection and correction in clinical free-text records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EvaD’hondt:Low resource OCR error detection and correction in French Clinical Texts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Annotating and Recognising Named Entities in Clinical Notes by Yefeng Wang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End-to-end Sequence Labeling via Bi-directional LSTM-CNNs-CRF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44875" y="286601"/>
            <a:ext cx="10058400" cy="784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000000"/>
                </a:solidFill>
              </a:rPr>
              <a:t>Types of spelling mistakes</a:t>
            </a:r>
            <a:endParaRPr sz="4000">
              <a:solidFill>
                <a:srgbClr val="000000"/>
              </a:solidFill>
            </a:endParaRPr>
          </a:p>
        </p:txBody>
      </p:sp>
      <p:cxnSp>
        <p:nvCxnSpPr>
          <p:cNvPr id="86" name="Google Shape;86;p17"/>
          <p:cNvCxnSpPr/>
          <p:nvPr/>
        </p:nvCxnSpPr>
        <p:spPr>
          <a:xfrm>
            <a:off x="1010875" y="1079625"/>
            <a:ext cx="101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7"/>
          <p:cNvSpPr/>
          <p:nvPr/>
        </p:nvSpPr>
        <p:spPr>
          <a:xfrm>
            <a:off x="1064400" y="1443600"/>
            <a:ext cx="10119300" cy="96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Non-word Errors:</a:t>
            </a: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Missing a few keystrokes or putting an extra one leading to an unreal word. E.g. </a:t>
            </a:r>
            <a:r>
              <a:rPr lang="en-IN" sz="2200" b="1">
                <a:solidFill>
                  <a:srgbClr val="99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language 		 laguage</a:t>
            </a:r>
            <a:endParaRPr b="1">
              <a:solidFill>
                <a:srgbClr val="990000"/>
              </a:solidFill>
            </a:endParaRPr>
          </a:p>
        </p:txBody>
      </p:sp>
      <p:cxnSp>
        <p:nvCxnSpPr>
          <p:cNvPr id="88" name="Google Shape;88;p17"/>
          <p:cNvCxnSpPr/>
          <p:nvPr/>
        </p:nvCxnSpPr>
        <p:spPr>
          <a:xfrm>
            <a:off x="4298050" y="2094225"/>
            <a:ext cx="57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7"/>
          <p:cNvSpPr/>
          <p:nvPr/>
        </p:nvSpPr>
        <p:spPr>
          <a:xfrm>
            <a:off x="1064400" y="2739000"/>
            <a:ext cx="10119300" cy="96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IN" sz="24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Real Word Errors:</a:t>
            </a: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 mistake which transforms one real word to another real word with a different meaning E.g. </a:t>
            </a:r>
            <a:r>
              <a:rPr lang="en-IN" sz="2200" b="1">
                <a:solidFill>
                  <a:srgbClr val="99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There		   Three</a:t>
            </a:r>
            <a:endParaRPr b="1">
              <a:solidFill>
                <a:srgbClr val="990000"/>
              </a:solidFill>
            </a:endParaRPr>
          </a:p>
        </p:txBody>
      </p:sp>
      <p:cxnSp>
        <p:nvCxnSpPr>
          <p:cNvPr id="90" name="Google Shape;90;p17"/>
          <p:cNvCxnSpPr/>
          <p:nvPr/>
        </p:nvCxnSpPr>
        <p:spPr>
          <a:xfrm>
            <a:off x="5288650" y="3389625"/>
            <a:ext cx="57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7"/>
          <p:cNvSpPr/>
          <p:nvPr/>
        </p:nvSpPr>
        <p:spPr>
          <a:xfrm>
            <a:off x="1064400" y="4110600"/>
            <a:ext cx="10119300" cy="96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IN" sz="24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Cognitive Errors:</a:t>
            </a: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Occurring due to confusion with similar sounding words                   E.g. </a:t>
            </a:r>
            <a:r>
              <a:rPr lang="en-IN" sz="2200" b="1">
                <a:solidFill>
                  <a:srgbClr val="99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Weather		Whether</a:t>
            </a:r>
            <a:endParaRPr b="1">
              <a:solidFill>
                <a:srgbClr val="990000"/>
              </a:solidFill>
            </a:endParaRPr>
          </a:p>
        </p:txBody>
      </p:sp>
      <p:cxnSp>
        <p:nvCxnSpPr>
          <p:cNvPr id="92" name="Google Shape;92;p17"/>
          <p:cNvCxnSpPr/>
          <p:nvPr/>
        </p:nvCxnSpPr>
        <p:spPr>
          <a:xfrm>
            <a:off x="2850250" y="4761225"/>
            <a:ext cx="57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7"/>
          <p:cNvSpPr/>
          <p:nvPr/>
        </p:nvSpPr>
        <p:spPr>
          <a:xfrm>
            <a:off x="1064400" y="5329800"/>
            <a:ext cx="10119300" cy="96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IN" sz="24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Short forms:</a:t>
            </a: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Existing abbreviations we use while writing					             E.g. </a:t>
            </a:r>
            <a:r>
              <a:rPr lang="en-IN" sz="2200" b="1">
                <a:solidFill>
                  <a:srgbClr val="99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ltd.		    limited</a:t>
            </a: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endParaRPr b="1">
              <a:solidFill>
                <a:srgbClr val="990000"/>
              </a:solidFill>
            </a:endParaRPr>
          </a:p>
        </p:txBody>
      </p:sp>
      <p:cxnSp>
        <p:nvCxnSpPr>
          <p:cNvPr id="94" name="Google Shape;94;p17"/>
          <p:cNvCxnSpPr/>
          <p:nvPr/>
        </p:nvCxnSpPr>
        <p:spPr>
          <a:xfrm>
            <a:off x="2164450" y="5980425"/>
            <a:ext cx="57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944875" y="457950"/>
            <a:ext cx="10058400" cy="6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rgbClr val="000000"/>
                </a:solidFill>
              </a:rPr>
              <a:t>Why do we need BI-LSTM?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925575" y="1468825"/>
            <a:ext cx="9126000" cy="3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Sequence to Sequence prediction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into account the context of the word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at holding </a:t>
            </a:r>
            <a:r>
              <a:rPr lang="en-IN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term memories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Sequences which have long term dependencies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Recognition of temporally extended patterns in noisy input sequences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22"/>
          <p:cNvCxnSpPr/>
          <p:nvPr/>
        </p:nvCxnSpPr>
        <p:spPr>
          <a:xfrm>
            <a:off x="1010875" y="1155825"/>
            <a:ext cx="101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944875" y="210401"/>
            <a:ext cx="10058400" cy="784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000000"/>
                </a:solidFill>
              </a:rPr>
              <a:t>Spell-check Working Flowchart</a:t>
            </a:r>
            <a:endParaRPr sz="4000">
              <a:solidFill>
                <a:srgbClr val="000000"/>
              </a:solidFill>
            </a:endParaRPr>
          </a:p>
        </p:txBody>
      </p:sp>
      <p:cxnSp>
        <p:nvCxnSpPr>
          <p:cNvPr id="160" name="Google Shape;160;p25"/>
          <p:cNvCxnSpPr/>
          <p:nvPr/>
        </p:nvCxnSpPr>
        <p:spPr>
          <a:xfrm>
            <a:off x="1010875" y="1003425"/>
            <a:ext cx="101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900" y="1351850"/>
            <a:ext cx="4715700" cy="51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868675" y="286601"/>
            <a:ext cx="100584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 sz="4000">
                <a:solidFill>
                  <a:srgbClr val="000000"/>
                </a:solidFill>
              </a:rPr>
              <a:t>Data Preprocessing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5977216" y="3244334"/>
            <a:ext cx="17234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868675" y="1695100"/>
            <a:ext cx="2881800" cy="17661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587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Calibri"/>
                <a:ea typeface="Calibri"/>
                <a:cs typeface="Calibri"/>
                <a:sym typeface="Calibri"/>
              </a:rPr>
              <a:t>Cleaning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Remove extra spaces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Remove unwanted characters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4501675" y="1695100"/>
            <a:ext cx="2985300" cy="17661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587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Calibri"/>
                <a:ea typeface="Calibri"/>
                <a:cs typeface="Calibri"/>
                <a:sym typeface="Calibri"/>
              </a:rPr>
              <a:t>Most popular character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Takes 100 most frequent characters  and stores it in a json file as dictionary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8238175" y="1695100"/>
            <a:ext cx="2881800" cy="17661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587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Calibri"/>
                <a:ea typeface="Calibri"/>
                <a:cs typeface="Calibri"/>
                <a:sym typeface="Calibri"/>
              </a:rPr>
              <a:t>Data filter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If a line doesn't contain most popular chars those lines are removed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7598126" y="2489912"/>
            <a:ext cx="5289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158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26"/>
          <p:cNvCxnSpPr/>
          <p:nvPr/>
        </p:nvCxnSpPr>
        <p:spPr>
          <a:xfrm>
            <a:off x="934675" y="1079625"/>
            <a:ext cx="101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26"/>
          <p:cNvSpPr/>
          <p:nvPr/>
        </p:nvSpPr>
        <p:spPr>
          <a:xfrm>
            <a:off x="3861626" y="2489912"/>
            <a:ext cx="5289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158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538" y="4509775"/>
            <a:ext cx="3364925" cy="1103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00" y="5019350"/>
            <a:ext cx="3111950" cy="68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675" y="4433575"/>
            <a:ext cx="3111951" cy="3693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7" name="Google Shape;177;p26"/>
          <p:cNvSpPr/>
          <p:nvPr/>
        </p:nvSpPr>
        <p:spPr>
          <a:xfrm rot="5400000">
            <a:off x="1959875" y="3781850"/>
            <a:ext cx="528900" cy="15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6"/>
          <p:cNvSpPr/>
          <p:nvPr/>
        </p:nvSpPr>
        <p:spPr>
          <a:xfrm rot="5400000">
            <a:off x="5693675" y="3781850"/>
            <a:ext cx="528900" cy="15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868675" y="286601"/>
            <a:ext cx="100584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 sz="4000">
                <a:solidFill>
                  <a:srgbClr val="000000"/>
                </a:solidFill>
              </a:rPr>
              <a:t>Data Preprocessing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5977216" y="3244334"/>
            <a:ext cx="172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1053350" y="1891950"/>
            <a:ext cx="3070500" cy="1931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58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alibri"/>
                <a:ea typeface="Calibri"/>
                <a:cs typeface="Calibri"/>
                <a:sym typeface="Calibri"/>
              </a:rPr>
              <a:t>Generating answers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Keeps the lines between 3 and 40 characters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If exceeds 40, it breaks the line into new lines based on the last space available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27"/>
          <p:cNvCxnSpPr/>
          <p:nvPr/>
        </p:nvCxnSpPr>
        <p:spPr>
          <a:xfrm>
            <a:off x="1010875" y="1079625"/>
            <a:ext cx="101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7"/>
          <p:cNvSpPr/>
          <p:nvPr/>
        </p:nvSpPr>
        <p:spPr>
          <a:xfrm>
            <a:off x="8063750" y="1826550"/>
            <a:ext cx="3070500" cy="2073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58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alibri"/>
                <a:ea typeface="Calibri"/>
                <a:cs typeface="Calibri"/>
                <a:sym typeface="Calibri"/>
              </a:rPr>
              <a:t>Generating questions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Takes the answers one by one and generate questions corresponding to each answer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4395021" y="2566100"/>
            <a:ext cx="34017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158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4979650" y="2180000"/>
            <a:ext cx="25521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Adds random noise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/>
          <p:nvPr/>
        </p:nvSpPr>
        <p:spPr>
          <a:xfrm rot="5400000">
            <a:off x="2264675" y="4086650"/>
            <a:ext cx="528900" cy="15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"/>
          <p:cNvSpPr/>
          <p:nvPr/>
        </p:nvSpPr>
        <p:spPr>
          <a:xfrm rot="5400000">
            <a:off x="9351275" y="4162850"/>
            <a:ext cx="528900" cy="15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1053350" y="4903825"/>
            <a:ext cx="3926400" cy="1102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sixth-seeded Gilles Simon against Hugo..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and became unstable, the wing would.....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Contacts Tom Bergmann Telsima...........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7352900" y="4909325"/>
            <a:ext cx="3959400" cy="110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...oguH tsniaga nomiS elliG dedees-htxis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......dluow gniw eht ,elbatsnu emacb dna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...........amisleT nnamgreB moT stcatnoC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868675" y="286601"/>
            <a:ext cx="100584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 sz="4000">
                <a:solidFill>
                  <a:srgbClr val="000000"/>
                </a:solidFill>
              </a:rPr>
              <a:t>Data Vectorization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5977216" y="3244334"/>
            <a:ext cx="172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28"/>
          <p:cNvCxnSpPr/>
          <p:nvPr/>
        </p:nvCxnSpPr>
        <p:spPr>
          <a:xfrm>
            <a:off x="1010875" y="1079625"/>
            <a:ext cx="101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8"/>
          <p:cNvSpPr txBox="1"/>
          <p:nvPr/>
        </p:nvSpPr>
        <p:spPr>
          <a:xfrm>
            <a:off x="974725" y="2397975"/>
            <a:ext cx="101193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hot encoding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technique used here is one hot encoding where each character is encoded  in terms 0 and 1 based on the dictionary indices.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1081425" y="3942300"/>
            <a:ext cx="9542100" cy="86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1390425" y="4018900"/>
            <a:ext cx="629400" cy="5265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0,A</a:t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2543013" y="4020900"/>
            <a:ext cx="629400" cy="5265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1,B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3695600" y="4034400"/>
            <a:ext cx="719100" cy="4995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2,C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4857975" y="4018900"/>
            <a:ext cx="629400" cy="5265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….</a:t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5821375" y="4007400"/>
            <a:ext cx="629400" cy="5265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….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6758875" y="4020900"/>
            <a:ext cx="719100" cy="5265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78,a</a:t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7734925" y="4034400"/>
            <a:ext cx="629400" cy="5265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….</a:t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8531575" y="4018900"/>
            <a:ext cx="719100" cy="5265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99,’</a:t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9428725" y="4034400"/>
            <a:ext cx="874500" cy="5265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100,z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1126825" y="4966725"/>
            <a:ext cx="95421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 10000000000000000000000000000000000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  01000000000000000000000000000000000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   00000000000000000000000000000000001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1097275" y="1466500"/>
            <a:ext cx="3402900" cy="761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587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Tuple(Question, Answer)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4740713" y="1727900"/>
            <a:ext cx="2241000" cy="26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158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7193275" y="1542700"/>
            <a:ext cx="3967800" cy="761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587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Vectorized tuple(Question, Answer)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1277</Words>
  <Application>Microsoft Office PowerPoint</Application>
  <PresentationFormat>Widescreen</PresentationFormat>
  <Paragraphs>222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Thème Office</vt:lpstr>
      <vt:lpstr>Deep spell check</vt:lpstr>
      <vt:lpstr>Introduction</vt:lpstr>
      <vt:lpstr>Spell-Check</vt:lpstr>
      <vt:lpstr>Types of spelling mistakes</vt:lpstr>
      <vt:lpstr>Why do we need BI-LSTM?</vt:lpstr>
      <vt:lpstr>Spell-check Working Flowchart</vt:lpstr>
      <vt:lpstr>Data Preprocessing</vt:lpstr>
      <vt:lpstr>Data Preprocessing</vt:lpstr>
      <vt:lpstr>Data Vectorization</vt:lpstr>
      <vt:lpstr>Generate Model</vt:lpstr>
      <vt:lpstr>Method</vt:lpstr>
      <vt:lpstr>Training strategy</vt:lpstr>
      <vt:lpstr>Dataset</vt:lpstr>
      <vt:lpstr> Overview of used corpora </vt:lpstr>
      <vt:lpstr>Dataset (cont°)</vt:lpstr>
      <vt:lpstr>PowerPoint Presentation</vt:lpstr>
      <vt:lpstr> Evaluation </vt:lpstr>
      <vt:lpstr> Experiments and Discussion</vt:lpstr>
      <vt:lpstr>English clinical note</vt:lpstr>
      <vt:lpstr>loss: 0.3030 - acc: 0.9105 - val_loss: 0.3148 - val_acc: 0.9136</vt:lpstr>
      <vt:lpstr>French news dataset</vt:lpstr>
      <vt:lpstr>loss: 0.4299 - acc: 0.8647 - val_loss: 0.3577 - val_acc: 0.8825</vt:lpstr>
      <vt:lpstr>English Recipe dataset</vt:lpstr>
      <vt:lpstr>loss: 0.4299 - acc: 0.8647 - val_loss: 0.3577 - val_acc: 0.8825</vt:lpstr>
      <vt:lpstr>Recipe example</vt:lpstr>
      <vt:lpstr>French news</vt:lpstr>
      <vt:lpstr>English clinical notes</vt:lpstr>
      <vt:lpstr>Discussion</vt:lpstr>
      <vt:lpstr>Next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spell check</dc:title>
  <cp:lastModifiedBy>Eliane Birba</cp:lastModifiedBy>
  <cp:revision>2</cp:revision>
  <dcterms:modified xsi:type="dcterms:W3CDTF">2018-10-15T18:29:22Z</dcterms:modified>
</cp:coreProperties>
</file>