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0" r:id="rId7"/>
    <p:sldId id="263" r:id="rId8"/>
    <p:sldId id="284" r:id="rId9"/>
    <p:sldId id="272" r:id="rId10"/>
    <p:sldId id="273" r:id="rId11"/>
    <p:sldId id="282" r:id="rId12"/>
    <p:sldId id="283" r:id="rId13"/>
    <p:sldId id="275" r:id="rId14"/>
    <p:sldId id="279" r:id="rId15"/>
    <p:sldId id="280" r:id="rId16"/>
    <p:sldId id="276" r:id="rId17"/>
    <p:sldId id="278" r:id="rId18"/>
    <p:sldId id="281"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8" autoAdjust="0"/>
  </p:normalViewPr>
  <p:slideViewPr>
    <p:cSldViewPr>
      <p:cViewPr varScale="1">
        <p:scale>
          <a:sx n="86" d="100"/>
          <a:sy n="86" d="100"/>
        </p:scale>
        <p:origin x="-1488" y="-90"/>
      </p:cViewPr>
      <p:guideLst>
        <p:guide orient="horz" pos="2160"/>
        <p:guide pos="2880"/>
      </p:guideLst>
    </p:cSldViewPr>
  </p:slideViewPr>
  <p:outlineViewPr>
    <p:cViewPr>
      <p:scale>
        <a:sx n="33" d="100"/>
        <a:sy n="33" d="100"/>
      </p:scale>
      <p:origin x="0" y="47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962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2273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83445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783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01BA-4BA4-43F7-831F-548FDB0174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1675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F01BA-4BA4-43F7-831F-548FDB01749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39337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F01BA-4BA4-43F7-831F-548FDB01749C}"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68108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F01BA-4BA4-43F7-831F-548FDB01749C}"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25336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01BA-4BA4-43F7-831F-548FDB01749C}"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04673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8896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50134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01BA-4BA4-43F7-831F-548FDB01749C}" type="datetimeFigureOut">
              <a:rPr lang="en-US" smtClean="0"/>
              <a:t>4/6/2021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D149-03C4-4C51-BEF3-09062DA2395B}" type="slidenum">
              <a:rPr lang="en-US" smtClean="0"/>
              <a:t>‹#›</a:t>
            </a:fld>
            <a:endParaRPr lang="en-US"/>
          </a:p>
        </p:txBody>
      </p:sp>
    </p:spTree>
    <p:extLst>
      <p:ext uri="{BB962C8B-B14F-4D97-AF65-F5344CB8AC3E}">
        <p14:creationId xmlns:p14="http://schemas.microsoft.com/office/powerpoint/2010/main" val="20024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Capstone 2: Wine Quality</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Del Wester</a:t>
            </a:r>
          </a:p>
          <a:p>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/24/2021</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78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Preprocessing and Modeling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2133600"/>
            <a:ext cx="8382000" cy="3962399"/>
          </a:xfrm>
        </p:spPr>
        <p:txBody>
          <a:bodyPr>
            <a:normAutofit/>
          </a:bodyPr>
          <a:lstStyle/>
          <a:p>
            <a:r>
              <a:rPr lang="en-US" dirty="0" smtClean="0">
                <a:latin typeface="Arial" panose="020B0604020202020204" pitchFamily="34" charset="0"/>
                <a:cs typeface="Arial" panose="020B0604020202020204" pitchFamily="34" charset="0"/>
              </a:rPr>
              <a:t>Split the </a:t>
            </a:r>
            <a:r>
              <a:rPr lang="en-US" dirty="0">
                <a:latin typeface="Arial" panose="020B0604020202020204" pitchFamily="34" charset="0"/>
                <a:cs typeface="Arial" panose="020B0604020202020204" pitchFamily="34" charset="0"/>
              </a:rPr>
              <a:t>data into high and low quality wines, as well as red and white, for a total of two subsets of data:  Red and White.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data was then scaled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 didn’t find </a:t>
            </a:r>
            <a:r>
              <a:rPr lang="en-US" dirty="0">
                <a:latin typeface="Arial" panose="020B0604020202020204" pitchFamily="34" charset="0"/>
                <a:cs typeface="Arial" panose="020B0604020202020204" pitchFamily="34" charset="0"/>
              </a:rPr>
              <a:t>any features to leave out </a:t>
            </a:r>
            <a:r>
              <a:rPr lang="en-US" dirty="0" smtClean="0">
                <a:latin typeface="Arial" panose="020B0604020202020204" pitchFamily="34" charset="0"/>
                <a:cs typeface="Arial" panose="020B0604020202020204" pitchFamily="34" charset="0"/>
              </a:rPr>
              <a:t>due </a:t>
            </a:r>
            <a:r>
              <a:rPr lang="en-US" dirty="0">
                <a:latin typeface="Arial" panose="020B0604020202020204" pitchFamily="34" charset="0"/>
                <a:cs typeface="Arial" panose="020B0604020202020204" pitchFamily="34" charset="0"/>
              </a:rPr>
              <a:t>to high correlation </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70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Quality Count – Red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9058" y="1295400"/>
            <a:ext cx="8229600" cy="609600"/>
          </a:xfrm>
        </p:spPr>
        <p:txBody>
          <a:bodyPr>
            <a:normAutofit fontScale="92500"/>
          </a:bodyPr>
          <a:lstStyle/>
          <a:p>
            <a:r>
              <a:rPr lang="en-US" sz="2800" dirty="0" smtClean="0">
                <a:latin typeface="Arial" panose="020B0604020202020204" pitchFamily="34" charset="0"/>
                <a:cs typeface="Arial" panose="020B0604020202020204" pitchFamily="34" charset="0"/>
              </a:rPr>
              <a:t>Approximately 15% of Red wines are high quality</a:t>
            </a:r>
            <a:endParaRPr lang="en-US" sz="2800" dirty="0">
              <a:latin typeface="Arial" panose="020B0604020202020204" pitchFamily="34" charset="0"/>
              <a:cs typeface="Arial" panose="020B0604020202020204" pitchFamily="34" charset="0"/>
            </a:endParaRPr>
          </a:p>
        </p:txBody>
      </p:sp>
      <p:sp>
        <p:nvSpPr>
          <p:cNvPr id="4" name="AutoShape 4"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1200"/>
            <a:ext cx="78454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79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Quality Count – White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229600" cy="609600"/>
          </a:xfrm>
        </p:spPr>
        <p:txBody>
          <a:bodyPr>
            <a:normAutofit fontScale="92500"/>
          </a:bodyPr>
          <a:lstStyle/>
          <a:p>
            <a:r>
              <a:rPr lang="en-US" sz="2800" dirty="0" smtClean="0">
                <a:latin typeface="Arial" panose="020B0604020202020204" pitchFamily="34" charset="0"/>
                <a:cs typeface="Arial" panose="020B0604020202020204" pitchFamily="34" charset="0"/>
              </a:rPr>
              <a:t>Approximately 25% of white wines are high quality</a:t>
            </a:r>
            <a:endParaRPr lang="en-US" sz="28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286000"/>
            <a:ext cx="800099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79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Model Comparison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04800" y="1828800"/>
            <a:ext cx="4495800" cy="4572000"/>
          </a:xfrm>
        </p:spPr>
        <p:txBody>
          <a:bodyPr>
            <a:normAutofit/>
          </a:bodyPr>
          <a:lstStyle/>
          <a:p>
            <a:endParaRPr lang="en-US"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LogisticRegression</a:t>
            </a:r>
            <a:endParaRPr lang="en-US"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RandomForestClassifier</a:t>
            </a:r>
            <a:endParaRPr lang="en-US"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KNeighborsClassifier</a:t>
            </a:r>
            <a:endParaRPr lang="en-US" dirty="0" smtClean="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997119652"/>
              </p:ext>
            </p:extLst>
          </p:nvPr>
        </p:nvGraphicFramePr>
        <p:xfrm>
          <a:off x="4953000" y="2362200"/>
          <a:ext cx="4038600" cy="3429000"/>
        </p:xfrm>
        <a:graphic>
          <a:graphicData uri="http://schemas.openxmlformats.org/drawingml/2006/table">
            <a:tbl>
              <a:tblPr firstRow="1" bandRow="1">
                <a:tableStyleId>{5C22544A-7EE6-4342-B048-85BDC9FD1C3A}</a:tableStyleId>
              </a:tblPr>
              <a:tblGrid>
                <a:gridCol w="4038600"/>
              </a:tblGrid>
              <a:tr h="685800">
                <a:tc>
                  <a:txBody>
                    <a:bodyPr/>
                    <a:lstStyle/>
                    <a:p>
                      <a:r>
                        <a:rPr lang="en-US" dirty="0" smtClean="0"/>
                        <a:t>Red:  0.84</a:t>
                      </a:r>
                    </a:p>
                    <a:p>
                      <a:r>
                        <a:rPr lang="en-US" dirty="0" smtClean="0"/>
                        <a:t>White:  0.91</a:t>
                      </a:r>
                    </a:p>
                  </a:txBody>
                  <a:tcPr/>
                </a:tc>
              </a:tr>
              <a:tr h="685800">
                <a:tc>
                  <a:txBody>
                    <a:bodyPr/>
                    <a:lstStyle/>
                    <a:p>
                      <a:endParaRPr lang="en-US" dirty="0" smtClean="0"/>
                    </a:p>
                  </a:txBody>
                  <a:tcPr/>
                </a:tc>
              </a:tr>
              <a:tr h="685800">
                <a:tc>
                  <a:txBody>
                    <a:bodyPr/>
                    <a:lstStyle/>
                    <a:p>
                      <a:r>
                        <a:rPr lang="en-US" dirty="0" smtClean="0"/>
                        <a:t>Red:  </a:t>
                      </a:r>
                      <a:r>
                        <a:rPr lang="en-US" dirty="0" smtClean="0"/>
                        <a:t>0.79</a:t>
                      </a:r>
                      <a:endParaRPr lang="en-US" dirty="0" smtClean="0"/>
                    </a:p>
                    <a:p>
                      <a:r>
                        <a:rPr lang="en-US" dirty="0" smtClean="0"/>
                        <a:t>White:  </a:t>
                      </a:r>
                      <a:r>
                        <a:rPr lang="en-US" dirty="0" smtClean="0"/>
                        <a:t>0.75</a:t>
                      </a:r>
                      <a:endParaRPr lang="en-US" dirty="0" smtClean="0"/>
                    </a:p>
                  </a:txBody>
                  <a:tcPr/>
                </a:tc>
              </a:tr>
              <a:tr h="685800">
                <a:tc>
                  <a:txBody>
                    <a:bodyPr/>
                    <a:lstStyle/>
                    <a:p>
                      <a:endParaRPr lang="en-US" dirty="0" smtClean="0"/>
                    </a:p>
                  </a:txBody>
                  <a:tcPr/>
                </a:tc>
              </a:tr>
              <a:tr h="685800">
                <a:tc>
                  <a:txBody>
                    <a:bodyPr/>
                    <a:lstStyle/>
                    <a:p>
                      <a:r>
                        <a:rPr lang="en-US" dirty="0" smtClean="0"/>
                        <a:t>Red:  </a:t>
                      </a:r>
                      <a:r>
                        <a:rPr lang="en-US" dirty="0" smtClean="0"/>
                        <a:t>0.38</a:t>
                      </a:r>
                      <a:endParaRPr lang="en-US" dirty="0" smtClean="0"/>
                    </a:p>
                    <a:p>
                      <a:r>
                        <a:rPr lang="en-US" dirty="0" smtClean="0"/>
                        <a:t>White:  </a:t>
                      </a:r>
                      <a:r>
                        <a:rPr lang="en-US" dirty="0" smtClean="0"/>
                        <a:t>0.77</a:t>
                      </a:r>
                      <a:endParaRPr lang="en-US" dirty="0" smtClean="0"/>
                    </a:p>
                  </a:txBody>
                  <a:tcPr/>
                </a:tc>
              </a:tr>
            </a:tbl>
          </a:graphicData>
        </a:graphic>
      </p:graphicFrame>
    </p:spTree>
    <p:extLst>
      <p:ext uri="{BB962C8B-B14F-4D97-AF65-F5344CB8AC3E}">
        <p14:creationId xmlns:p14="http://schemas.microsoft.com/office/powerpoint/2010/main" val="420517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Feature </a:t>
            </a:r>
            <a:r>
              <a:rPr lang="en-US" dirty="0" smtClean="0">
                <a:latin typeface="Arial" panose="020B0604020202020204" pitchFamily="34" charset="0"/>
                <a:cs typeface="Arial" panose="020B0604020202020204" pitchFamily="34" charset="0"/>
              </a:rPr>
              <a:t>Importance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Red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57200" y="2514600"/>
            <a:ext cx="7848600" cy="3611563"/>
          </a:xfrm>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Alcohol</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Volatile Acidity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Sulphates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8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Feature </a:t>
            </a:r>
            <a:r>
              <a:rPr lang="en-US" dirty="0" smtClean="0">
                <a:latin typeface="Arial" panose="020B0604020202020204" pitchFamily="34" charset="0"/>
                <a:cs typeface="Arial" panose="020B0604020202020204" pitchFamily="34" charset="0"/>
              </a:rPr>
              <a:t>Importance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White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57200" y="2514600"/>
            <a:ext cx="7848600" cy="3611563"/>
          </a:xfrm>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Alcohol</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Volatile Acidity</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Residual Sugar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704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panose="020B0604020202020204" pitchFamily="34" charset="0"/>
                <a:cs typeface="Arial" panose="020B0604020202020204" pitchFamily="34" charset="0"/>
              </a:rPr>
              <a:t>GridsearchCV</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Hyperparameter</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Tuning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81000" y="1752600"/>
            <a:ext cx="8382000" cy="4724400"/>
          </a:xfrm>
        </p:spPr>
        <p:txBody>
          <a:bodyPr>
            <a:normAutofit lnSpcReduction="10000"/>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Logistic Regression</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C=100, penalty='l1', solver=</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liblinear</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RandomForest</a:t>
            </a:r>
            <a:r>
              <a:rPr lang="en-US" dirty="0" smtClean="0">
                <a:latin typeface="Arial" panose="020B0604020202020204" pitchFamily="34" charset="0"/>
                <a:cs typeface="Arial" panose="020B0604020202020204" pitchFamily="34" charset="0"/>
              </a:rPr>
              <a:t> Classifier</a:t>
            </a:r>
          </a:p>
          <a:p>
            <a:r>
              <a:rPr lang="en-US" dirty="0" err="1">
                <a:latin typeface="Arial" panose="020B0604020202020204" pitchFamily="34" charset="0"/>
                <a:cs typeface="Arial" panose="020B0604020202020204" pitchFamily="34" charset="0"/>
              </a:rPr>
              <a:t>max_depth</a:t>
            </a:r>
            <a:r>
              <a:rPr lang="en-US" dirty="0">
                <a:latin typeface="Arial" panose="020B0604020202020204" pitchFamily="34" charset="0"/>
                <a:cs typeface="Arial" panose="020B0604020202020204" pitchFamily="34" charset="0"/>
              </a:rPr>
              <a:t>=4, </a:t>
            </a:r>
            <a:r>
              <a:rPr lang="en-US" dirty="0" err="1" smtClean="0">
                <a:latin typeface="Arial" panose="020B0604020202020204" pitchFamily="34" charset="0"/>
                <a:cs typeface="Arial" panose="020B0604020202020204" pitchFamily="34" charset="0"/>
              </a:rPr>
              <a:t>n_estimators</a:t>
            </a:r>
            <a:r>
              <a:rPr lang="en-US" dirty="0" smtClean="0">
                <a:latin typeface="Arial" panose="020B0604020202020204" pitchFamily="34" charset="0"/>
                <a:cs typeface="Arial" panose="020B0604020202020204" pitchFamily="34" charset="0"/>
              </a:rPr>
              <a:t>=80</a:t>
            </a: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Kneighbors</a:t>
            </a:r>
            <a:r>
              <a:rPr lang="en-US" dirty="0" smtClean="0">
                <a:latin typeface="Arial" panose="020B0604020202020204" pitchFamily="34" charset="0"/>
                <a:cs typeface="Arial" panose="020B0604020202020204" pitchFamily="34" charset="0"/>
              </a:rPr>
              <a:t> Classifier</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algorithm</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ball_tree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n_neighbors</a:t>
            </a:r>
            <a:r>
              <a:rPr lang="en-US" dirty="0">
                <a:latin typeface="Arial" panose="020B0604020202020204" pitchFamily="34" charset="0"/>
                <a:cs typeface="Arial" panose="020B0604020202020204" pitchFamily="34" charset="0"/>
              </a:rPr>
              <a:t>=100, weights='distance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93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71976340"/>
              </p:ext>
            </p:extLst>
          </p:nvPr>
        </p:nvGraphicFramePr>
        <p:xfrm>
          <a:off x="6857082" y="609600"/>
          <a:ext cx="762000" cy="370840"/>
        </p:xfrm>
        <a:graphic>
          <a:graphicData uri="http://schemas.openxmlformats.org/drawingml/2006/table">
            <a:tbl>
              <a:tblPr firstRow="1" bandRow="1">
                <a:tableStyleId>{5C22544A-7EE6-4342-B048-85BDC9FD1C3A}</a:tableStyleId>
              </a:tblPr>
              <a:tblGrid>
                <a:gridCol w="762000"/>
              </a:tblGrid>
              <a:tr h="370840">
                <a:tc>
                  <a:txBody>
                    <a:bodyPr/>
                    <a:lstStyle/>
                    <a:p>
                      <a:r>
                        <a:rPr lang="en-US" dirty="0" smtClean="0"/>
                        <a:t>Red</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18294974"/>
              </p:ext>
            </p:extLst>
          </p:nvPr>
        </p:nvGraphicFramePr>
        <p:xfrm>
          <a:off x="914400" y="6019800"/>
          <a:ext cx="838200" cy="370840"/>
        </p:xfrm>
        <a:graphic>
          <a:graphicData uri="http://schemas.openxmlformats.org/drawingml/2006/table">
            <a:tbl>
              <a:tblPr firstRow="1" bandRow="1">
                <a:tableStyleId>{5C22544A-7EE6-4342-B048-85BDC9FD1C3A}</a:tableStyleId>
              </a:tblPr>
              <a:tblGrid>
                <a:gridCol w="838200"/>
              </a:tblGrid>
              <a:tr h="370840">
                <a:tc>
                  <a:txBody>
                    <a:bodyPr/>
                    <a:lstStyle/>
                    <a:p>
                      <a:r>
                        <a:rPr lang="en-US" dirty="0" smtClean="0"/>
                        <a:t>White</a:t>
                      </a:r>
                      <a:endParaRPr lang="en-US" dirty="0"/>
                    </a:p>
                  </a:txBody>
                  <a:tcPr/>
                </a:tc>
              </a:tr>
            </a:tbl>
          </a:graphicData>
        </a:graphic>
      </p:graphicFrame>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05000" y="3200400"/>
            <a:ext cx="6858000" cy="34290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0" y="152400"/>
            <a:ext cx="6858000" cy="3429000"/>
          </a:xfrm>
          <a:prstGeom prst="rect">
            <a:avLst/>
          </a:prstGeom>
        </p:spPr>
      </p:pic>
    </p:spTree>
    <p:extLst>
      <p:ext uri="{BB962C8B-B14F-4D97-AF65-F5344CB8AC3E}">
        <p14:creationId xmlns:p14="http://schemas.microsoft.com/office/powerpoint/2010/main" val="171811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81000"/>
            <a:ext cx="6248400" cy="369332"/>
          </a:xfrm>
          <a:prstGeom prst="rect">
            <a:avLst/>
          </a:prstGeom>
          <a:noFill/>
        </p:spPr>
        <p:txBody>
          <a:bodyPr wrap="square" rtlCol="0">
            <a:spAutoFit/>
          </a:bodyPr>
          <a:lstStyle/>
          <a:p>
            <a:r>
              <a:rPr lang="en-US" dirty="0" smtClean="0"/>
              <a:t>Classification Reports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896630"/>
            <a:ext cx="6934200" cy="287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3581400"/>
            <a:ext cx="6856413"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51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1600" dirty="0">
                <a:latin typeface="Arial" panose="020B0604020202020204" pitchFamily="34" charset="0"/>
                <a:cs typeface="Arial" panose="020B0604020202020204" pitchFamily="34" charset="0"/>
              </a:rPr>
              <a:t>By analyzing the physicochemical data of red and white wines, I was able to create a model that can help industry producers, distributors, and sellers predict the quality of red wine products and have a better understanding of each critical feature. I found the Logistic Regression model performed better than the other two models. I determined three features most influential for both red and white wines. Red: volatile acidity, sulphates, and alcohol content. White: volatile acidity, residual sugars, and alcohol content. To be more specific, high-quality red wines seem to have lower volatile acidity, higher alcohol, and medium-to-high sulphates. Meanwhile, higher quality white wines also have low volatile acidity and high alcohol content, but differ in due to lower residual sugars. </a:t>
            </a: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This analysis comes with some limitations. First, the data set is unbalanced. A majority of the quality values were 5 and 6, which makes no significant contribution to finding an optimal model. These values make it harder to identify each features exact influence on a “high” or “low” quality of the wine, which was the main focus of this analysis. In order to improve the predictive model, more balanced data is needed. Another limitation worth mentioning is that the dataset only has 12 attributes, which reduces the accuracy of the predictive models. The solution for this is to include more relevant data features, such as the year of harvest, amount of brew time, or grape type. Different performance measures and/or machine learning techniques could also be utilized to find better performance and model comparisons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Overview</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2133600"/>
            <a:ext cx="8458200" cy="3992563"/>
          </a:xfrm>
        </p:spPr>
        <p:txBody>
          <a:bodyPr>
            <a:normAutofit fontScale="85000" lnSpcReduction="10000"/>
          </a:bodyPr>
          <a:lstStyle/>
          <a:p>
            <a:r>
              <a:rPr lang="en-US" dirty="0">
                <a:latin typeface="Arial" panose="020B0604020202020204" pitchFamily="34" charset="0"/>
                <a:cs typeface="Arial" panose="020B0604020202020204" pitchFamily="34" charset="0"/>
              </a:rPr>
              <a:t>Many wine brands are seeking new ways to maximize the success of their wines. Before making any decisions, it might be helpful to know which features contribute to a wine's quality. Knowing these features can enable a brand to make more intelligent decisions when making it. But what exactly are these features? Using ML techniques with wine data retrieved from the following website, I plan to answer this question. https://</a:t>
            </a:r>
            <a:r>
              <a:rPr lang="en-US" dirty="0" smtClean="0">
                <a:latin typeface="Arial" panose="020B0604020202020204" pitchFamily="34" charset="0"/>
                <a:cs typeface="Arial" panose="020B0604020202020204" pitchFamily="34" charset="0"/>
              </a:rPr>
              <a:t>archive.ics.uci.edu/ml/datasets/wine+quality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4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Data </a:t>
            </a:r>
            <a:r>
              <a:rPr lang="en-US" b="1" dirty="0" smtClean="0">
                <a:latin typeface="Arial" panose="020B0604020202020204" pitchFamily="34" charset="0"/>
                <a:cs typeface="Arial" panose="020B0604020202020204" pitchFamily="34" charset="0"/>
              </a:rPr>
              <a:t>Wrangling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Arial" panose="020B0604020202020204" pitchFamily="34" charset="0"/>
                <a:cs typeface="Arial" panose="020B0604020202020204" pitchFamily="34" charset="0"/>
              </a:rPr>
              <a:t>The dataset for this project was wrangled by another party prior to beginning this project. </a:t>
            </a:r>
          </a:p>
          <a:p>
            <a:r>
              <a:rPr lang="en-US" dirty="0" smtClean="0">
                <a:latin typeface="Arial" panose="020B0604020202020204" pitchFamily="34" charset="0"/>
                <a:cs typeface="Arial" panose="020B0604020202020204" pitchFamily="34" charset="0"/>
              </a:rPr>
              <a:t>Using red and white wine samples, inputs include objective tests (PH values) and the output is based on sensory data (wine tasting by experts). Using a median of at least 3 evaluations, each expert graded the wine quality between 0 (very bad) and 10 (very excellent). Several data mining methods were applied to model these datasets under a regression approach to determine wine quality.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15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Exploratory Data </a:t>
            </a:r>
            <a:r>
              <a:rPr lang="en-US" b="1" dirty="0" smtClean="0">
                <a:latin typeface="Arial" panose="020B0604020202020204" pitchFamily="34" charset="0"/>
                <a:cs typeface="Arial" panose="020B0604020202020204" pitchFamily="34" charset="0"/>
              </a:rPr>
              <a:t>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1"/>
            <a:ext cx="8229600" cy="2590800"/>
          </a:xfrm>
        </p:spPr>
        <p:txBody>
          <a:bodyPr>
            <a:normAutofit fontScale="77500" lnSpcReduction="20000"/>
          </a:bodyPr>
          <a:lstStyle/>
          <a:p>
            <a:r>
              <a:rPr lang="en-US" dirty="0" smtClean="0">
                <a:latin typeface="Arial" panose="020B0604020202020204" pitchFamily="34" charset="0"/>
                <a:cs typeface="Arial" panose="020B0604020202020204" pitchFamily="34" charset="0"/>
              </a:rPr>
              <a:t>Exploratory </a:t>
            </a:r>
            <a:r>
              <a:rPr lang="en-US" dirty="0">
                <a:latin typeface="Arial" panose="020B0604020202020204" pitchFamily="34" charset="0"/>
                <a:cs typeface="Arial" panose="020B0604020202020204" pitchFamily="34" charset="0"/>
              </a:rPr>
              <a:t>data analysis can be used to derive relationships between the wine quality and the various features available from the wine’s profile and suggest improvements to the profiles that would increase the wine’s quality.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quality feature of this set was the result of wine tasters opinions, ranging from 3 to 9, with the higher numbers being higher quality. The spread is shown below:</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25096949"/>
              </p:ext>
            </p:extLst>
          </p:nvPr>
        </p:nvGraphicFramePr>
        <p:xfrm>
          <a:off x="3048000" y="4038600"/>
          <a:ext cx="2514600" cy="2392680"/>
        </p:xfrm>
        <a:graphic>
          <a:graphicData uri="http://schemas.openxmlformats.org/drawingml/2006/table">
            <a:tbl>
              <a:tblPr firstRow="1" bandRow="1">
                <a:tableStyleId>{5C22544A-7EE6-4342-B048-85BDC9FD1C3A}</a:tableStyleId>
              </a:tblPr>
              <a:tblGrid>
                <a:gridCol w="685800"/>
                <a:gridCol w="1828800"/>
              </a:tblGrid>
              <a:tr h="381000">
                <a:tc gridSpan="2">
                  <a:txBody>
                    <a:bodyPr/>
                    <a:lstStyle/>
                    <a:p>
                      <a:r>
                        <a:rPr lang="en-US" dirty="0" smtClean="0"/>
                        <a:t>"quality" value counts:</a:t>
                      </a:r>
                    </a:p>
                  </a:txBody>
                  <a:tcPr/>
                </a:tc>
                <a:tc hMerge="1">
                  <a:txBody>
                    <a:bodyPr/>
                    <a:lstStyle/>
                    <a:p>
                      <a:endParaRPr lang="en-US" dirty="0" smtClean="0"/>
                    </a:p>
                  </a:txBody>
                  <a:tcPr/>
                </a:tc>
              </a:tr>
              <a:tr h="370840">
                <a:tc>
                  <a:txBody>
                    <a:bodyPr/>
                    <a:lstStyle/>
                    <a:p>
                      <a:endParaRPr lang="en-US" dirty="0"/>
                    </a:p>
                  </a:txBody>
                  <a:tcPr/>
                </a:tc>
                <a:tc>
                  <a:txBody>
                    <a:bodyPr/>
                    <a:lstStyle/>
                    <a:p>
                      <a:r>
                        <a:rPr lang="en-US" dirty="0" smtClean="0"/>
                        <a:t>6    2836</a:t>
                      </a:r>
                    </a:p>
                    <a:p>
                      <a:r>
                        <a:rPr lang="en-US" dirty="0" smtClean="0"/>
                        <a:t>5    2138</a:t>
                      </a:r>
                    </a:p>
                    <a:p>
                      <a:r>
                        <a:rPr lang="en-US" dirty="0" smtClean="0"/>
                        <a:t>7    1079</a:t>
                      </a:r>
                    </a:p>
                    <a:p>
                      <a:r>
                        <a:rPr lang="en-US" dirty="0" smtClean="0"/>
                        <a:t>4     216</a:t>
                      </a:r>
                    </a:p>
                    <a:p>
                      <a:r>
                        <a:rPr lang="en-US" dirty="0" smtClean="0"/>
                        <a:t>8     193</a:t>
                      </a:r>
                    </a:p>
                    <a:p>
                      <a:r>
                        <a:rPr lang="en-US" dirty="0" smtClean="0"/>
                        <a:t>3      30</a:t>
                      </a:r>
                    </a:p>
                    <a:p>
                      <a:r>
                        <a:rPr lang="en-US" dirty="0" smtClean="0"/>
                        <a:t>9       5</a:t>
                      </a:r>
                      <a:endParaRPr lang="en-US" dirty="0"/>
                    </a:p>
                  </a:txBody>
                  <a:tcPr/>
                </a:tc>
              </a:tr>
            </a:tbl>
          </a:graphicData>
        </a:graphic>
      </p:graphicFrame>
    </p:spTree>
    <p:extLst>
      <p:ext uri="{BB962C8B-B14F-4D97-AF65-F5344CB8AC3E}">
        <p14:creationId xmlns:p14="http://schemas.microsoft.com/office/powerpoint/2010/main" val="290312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7" y="381000"/>
            <a:ext cx="8532073" cy="5791200"/>
          </a:xfrm>
        </p:spPr>
      </p:pic>
    </p:spTree>
    <p:extLst>
      <p:ext uri="{BB962C8B-B14F-4D97-AF65-F5344CB8AC3E}">
        <p14:creationId xmlns:p14="http://schemas.microsoft.com/office/powerpoint/2010/main" val="359651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87" y="457200"/>
            <a:ext cx="8105913" cy="5559552"/>
          </a:xfrm>
          <a:prstGeom prst="rect">
            <a:avLst/>
          </a:prstGeom>
        </p:spPr>
      </p:pic>
    </p:spTree>
    <p:extLst>
      <p:ext uri="{BB962C8B-B14F-4D97-AF65-F5344CB8AC3E}">
        <p14:creationId xmlns:p14="http://schemas.microsoft.com/office/powerpoint/2010/main" val="274562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72" y="609600"/>
            <a:ext cx="8110357" cy="5562600"/>
          </a:xfrm>
          <a:prstGeom prst="rect">
            <a:avLst/>
          </a:prstGeom>
        </p:spPr>
      </p:pic>
    </p:spTree>
    <p:extLst>
      <p:ext uri="{BB962C8B-B14F-4D97-AF65-F5344CB8AC3E}">
        <p14:creationId xmlns:p14="http://schemas.microsoft.com/office/powerpoint/2010/main" val="94162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92" y="762000"/>
            <a:ext cx="8318108" cy="5559552"/>
          </a:xfrm>
          <a:prstGeom prst="rect">
            <a:avLst/>
          </a:prstGeom>
        </p:spPr>
      </p:pic>
    </p:spTree>
    <p:extLst>
      <p:ext uri="{BB962C8B-B14F-4D97-AF65-F5344CB8AC3E}">
        <p14:creationId xmlns:p14="http://schemas.microsoft.com/office/powerpoint/2010/main" val="209330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latin typeface="Arial" panose="020B0604020202020204" pitchFamily="34" charset="0"/>
                <a:cs typeface="Arial" panose="020B0604020202020204" pitchFamily="34" charset="0"/>
              </a:rPr>
              <a:t>The Correlation </a:t>
            </a:r>
            <a:r>
              <a:rPr lang="en-US" sz="2400" dirty="0" err="1" smtClean="0">
                <a:latin typeface="Arial" panose="020B0604020202020204" pitchFamily="34" charset="0"/>
                <a:cs typeface="Arial" panose="020B0604020202020204" pitchFamily="34" charset="0"/>
              </a:rPr>
              <a:t>Heatmap</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alcohol and density have a fairly high negative correlation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free &amp; total sulfur dioxide have a fairly high positive correlation</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386527"/>
            <a:ext cx="5722726" cy="5166673"/>
          </a:xfrm>
        </p:spPr>
      </p:pic>
    </p:spTree>
    <p:extLst>
      <p:ext uri="{BB962C8B-B14F-4D97-AF65-F5344CB8AC3E}">
        <p14:creationId xmlns:p14="http://schemas.microsoft.com/office/powerpoint/2010/main" val="2153618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681</Words>
  <Application>Microsoft Office PowerPoint</Application>
  <PresentationFormat>On-screen Show (4:3)</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Capstone 2: Wine Quality</vt:lpstr>
      <vt:lpstr>Overview</vt:lpstr>
      <vt:lpstr>Data Wrangling</vt:lpstr>
      <vt:lpstr>Exploratory Data Analysis</vt:lpstr>
      <vt:lpstr>PowerPoint Presentation</vt:lpstr>
      <vt:lpstr>PowerPoint Presentation</vt:lpstr>
      <vt:lpstr>PowerPoint Presentation</vt:lpstr>
      <vt:lpstr>PowerPoint Presentation</vt:lpstr>
      <vt:lpstr>The Correlation Heatmap alcohol and density have a fairly high negative correlation  free &amp; total sulfur dioxide have a fairly high positive correlation</vt:lpstr>
      <vt:lpstr>Preprocessing and Modeling</vt:lpstr>
      <vt:lpstr>Quality Count – Red Wine</vt:lpstr>
      <vt:lpstr>Quality Count – White Wine</vt:lpstr>
      <vt:lpstr>Model Comparison</vt:lpstr>
      <vt:lpstr>Feature Importance Red Wine</vt:lpstr>
      <vt:lpstr>Feature Importance White Wine</vt:lpstr>
      <vt:lpstr>GridsearchCV Hyperparameter Tuning</vt:lpstr>
      <vt:lpstr>PowerPoint Presentation</vt:lpstr>
      <vt:lpstr>PowerPoint Presentation</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Wine Quality</dc:title>
  <dc:creator>Del</dc:creator>
  <cp:lastModifiedBy>Del</cp:lastModifiedBy>
  <cp:revision>24</cp:revision>
  <dcterms:created xsi:type="dcterms:W3CDTF">2021-02-03T18:20:29Z</dcterms:created>
  <dcterms:modified xsi:type="dcterms:W3CDTF">2021-04-06T17:13:13Z</dcterms:modified>
</cp:coreProperties>
</file>