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59" r:id="rId6"/>
    <p:sldId id="286" r:id="rId7"/>
    <p:sldId id="272" r:id="rId8"/>
    <p:sldId id="285" r:id="rId9"/>
    <p:sldId id="287" r:id="rId10"/>
    <p:sldId id="273" r:id="rId11"/>
    <p:sldId id="288" r:id="rId12"/>
    <p:sldId id="275" r:id="rId13"/>
    <p:sldId id="289" r:id="rId14"/>
    <p:sldId id="290" r:id="rId15"/>
    <p:sldId id="291" r:id="rId16"/>
    <p:sldId id="292"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8"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0" y="47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4/11/2021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Capstone 3: Breast Cancer</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Del Wester</a:t>
            </a:r>
          </a:p>
          <a:p>
            <a:r>
              <a:rPr lang="en-US" dirty="0" smtClean="0">
                <a:latin typeface="Arial" panose="020B0604020202020204" pitchFamily="34" charset="0"/>
                <a:cs typeface="Arial" panose="020B0604020202020204" pitchFamily="34" charset="0"/>
              </a:rPr>
              <a:t>4</a:t>
            </a:r>
            <a:r>
              <a:rPr lang="en-US" dirty="0" smtClean="0">
                <a:latin typeface="Arial" panose="020B0604020202020204" pitchFamily="34" charset="0"/>
                <a:cs typeface="Arial" panose="020B0604020202020204" pitchFamily="34" charset="0"/>
              </a:rPr>
              <a:t>/06/2021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Preprocessing and Modeling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447800"/>
            <a:ext cx="8382000" cy="838200"/>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data was scaled using a Robust Scaler and I ran a Random Forest Regressor to find the Feature Importance which is displayed below. </a:t>
            </a:r>
            <a:endParaRPr lang="en-US" sz="20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2" y="2464216"/>
            <a:ext cx="7317238" cy="3936584"/>
          </a:xfrm>
          <a:prstGeom prst="rect">
            <a:avLst/>
          </a:prstGeom>
        </p:spPr>
      </p:pic>
    </p:spTree>
    <p:extLst>
      <p:ext uri="{BB962C8B-B14F-4D97-AF65-F5344CB8AC3E}">
        <p14:creationId xmlns:p14="http://schemas.microsoft.com/office/powerpoint/2010/main" val="143970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Modeling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 tested and scored the following models: </a:t>
            </a:r>
            <a:r>
              <a:rPr lang="en-US" dirty="0" err="1"/>
              <a:t>RandomForestClassifier</a:t>
            </a:r>
            <a:r>
              <a:rPr lang="en-US" dirty="0"/>
              <a:t>, </a:t>
            </a:r>
            <a:r>
              <a:rPr lang="en-US" dirty="0" err="1"/>
              <a:t>KNeighborsClassifier</a:t>
            </a:r>
            <a:r>
              <a:rPr lang="en-US" dirty="0"/>
              <a:t>, and Logistic Regression. I used </a:t>
            </a:r>
            <a:r>
              <a:rPr lang="en-US" dirty="0" err="1"/>
              <a:t>GridsearchCV</a:t>
            </a:r>
            <a:r>
              <a:rPr lang="en-US" dirty="0"/>
              <a:t> hyper parameter tuning for the models as well. I then ran the ROC_AUC scores/curve and Classification Reports. Logistic Regression scored higher than the others and was what I recommend for the final model</a:t>
            </a:r>
            <a:r>
              <a:rPr lang="en-US" dirty="0" smtClean="0"/>
              <a:t>.</a:t>
            </a:r>
          </a:p>
          <a:p>
            <a:pPr marL="0" indent="0">
              <a:buNone/>
            </a:pPr>
            <a:r>
              <a:rPr lang="en-US" dirty="0" smtClean="0"/>
              <a:t>With this model, we want a high </a:t>
            </a:r>
            <a:r>
              <a:rPr lang="en-US" dirty="0"/>
              <a:t>TPR </a:t>
            </a:r>
            <a:r>
              <a:rPr lang="en-US" dirty="0" smtClean="0"/>
              <a:t>considering </a:t>
            </a:r>
            <a:r>
              <a:rPr lang="en-US" dirty="0"/>
              <a:t>you don’t want to tell someone they don’t have cancer when they do. </a:t>
            </a:r>
          </a:p>
        </p:txBody>
      </p:sp>
    </p:spTree>
    <p:extLst>
      <p:ext uri="{BB962C8B-B14F-4D97-AF65-F5344CB8AC3E}">
        <p14:creationId xmlns:p14="http://schemas.microsoft.com/office/powerpoint/2010/main" val="289454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Models</a:t>
            </a:r>
            <a:br>
              <a:rPr lang="en-US"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With </a:t>
            </a:r>
            <a:r>
              <a:rPr lang="en-US" sz="1600" dirty="0" err="1">
                <a:latin typeface="Arial" panose="020B0604020202020204" pitchFamily="34" charset="0"/>
                <a:cs typeface="Arial" panose="020B0604020202020204" pitchFamily="34" charset="0"/>
              </a:rPr>
              <a:t>GridsearchCV</a:t>
            </a:r>
            <a:r>
              <a:rPr lang="en-US" sz="1600" dirty="0">
                <a:latin typeface="Arial" panose="020B0604020202020204" pitchFamily="34" charset="0"/>
                <a:cs typeface="Arial" panose="020B0604020202020204" pitchFamily="34" charset="0"/>
              </a:rPr>
              <a:t> hyper parameter </a:t>
            </a:r>
            <a:r>
              <a:rPr lang="en-US" sz="1600" dirty="0" smtClean="0">
                <a:latin typeface="Arial" panose="020B0604020202020204" pitchFamily="34" charset="0"/>
                <a:cs typeface="Arial" panose="020B0604020202020204" pitchFamily="34" charset="0"/>
              </a:rPr>
              <a:t>Tuning</a:t>
            </a:r>
            <a:endParaRPr lang="en-US" sz="1600"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75301296"/>
              </p:ext>
            </p:extLst>
          </p:nvPr>
        </p:nvGraphicFramePr>
        <p:xfrm>
          <a:off x="457200" y="1524000"/>
          <a:ext cx="8305800" cy="4724400"/>
        </p:xfrm>
        <a:graphic>
          <a:graphicData uri="http://schemas.openxmlformats.org/drawingml/2006/table">
            <a:tbl>
              <a:tblPr firstRow="1" bandRow="1">
                <a:tableStyleId>{5C22544A-7EE6-4342-B048-85BDC9FD1C3A}</a:tableStyleId>
              </a:tblPr>
              <a:tblGrid>
                <a:gridCol w="5715000"/>
                <a:gridCol w="2590800"/>
              </a:tblGrid>
              <a:tr h="787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Logistic Regression</a:t>
                      </a:r>
                      <a:endParaRPr kumimoji="0" lang="en-US" sz="28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99.6</a:t>
                      </a:r>
                      <a:endParaRPr lang="en-US" dirty="0" smtClean="0">
                        <a:latin typeface="Arial" panose="020B0604020202020204" pitchFamily="34" charset="0"/>
                        <a:cs typeface="Arial" panose="020B0604020202020204" pitchFamily="34" charset="0"/>
                      </a:endParaRPr>
                    </a:p>
                  </a:txBody>
                  <a:tcPr anchor="ctr"/>
                </a:tc>
              </a:tr>
              <a:tr h="787400">
                <a:tc gridSpan="2">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2000" dirty="0" smtClean="0">
                          <a:latin typeface="Arial" panose="020B0604020202020204" pitchFamily="34" charset="0"/>
                          <a:cs typeface="Arial" panose="020B0604020202020204" pitchFamily="34" charset="0"/>
                        </a:rPr>
                        <a:t>C = 1,   solver = '</a:t>
                      </a:r>
                      <a:r>
                        <a:rPr lang="en-US" sz="2000" dirty="0" err="1" smtClean="0">
                          <a:latin typeface="Arial" panose="020B0604020202020204" pitchFamily="34" charset="0"/>
                          <a:cs typeface="Arial" panose="020B0604020202020204" pitchFamily="34" charset="0"/>
                        </a:rPr>
                        <a:t>liblinear</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txBody>
                  <a:tcPr anchor="ctr"/>
                </a:tc>
                <a:tc hMerge="1">
                  <a:txBody>
                    <a:bodyPr/>
                    <a:lstStyle/>
                    <a:p>
                      <a:pPr algn="ctr"/>
                      <a:endParaRPr lang="en-US" dirty="0" smtClean="0"/>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Random Forest Classifier</a:t>
                      </a:r>
                      <a:endPar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99.4</a:t>
                      </a:r>
                      <a:endParaRPr lang="en-US" dirty="0" smtClean="0">
                        <a:latin typeface="Arial" panose="020B0604020202020204" pitchFamily="34" charset="0"/>
                        <a:cs typeface="Arial" panose="020B0604020202020204" pitchFamily="34" charset="0"/>
                      </a:endParaRPr>
                    </a:p>
                  </a:txBody>
                  <a:tcPr anchor="ctr"/>
                </a:tc>
              </a:tr>
              <a:tr h="787400">
                <a:tc gridSpan="2">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2000" dirty="0" err="1" smtClean="0">
                          <a:latin typeface="Arial" panose="020B0604020202020204" pitchFamily="34" charset="0"/>
                          <a:cs typeface="Arial" panose="020B0604020202020204" pitchFamily="34" charset="0"/>
                        </a:rPr>
                        <a:t>max_depth</a:t>
                      </a:r>
                      <a:r>
                        <a:rPr lang="en-US" sz="2000" dirty="0" smtClean="0">
                          <a:latin typeface="Arial" panose="020B0604020202020204" pitchFamily="34" charset="0"/>
                          <a:cs typeface="Arial" panose="020B0604020202020204" pitchFamily="34" charset="0"/>
                        </a:rPr>
                        <a:t> = 4, </a:t>
                      </a:r>
                      <a:r>
                        <a:rPr lang="en-US" sz="2000" dirty="0" err="1" smtClean="0">
                          <a:latin typeface="Arial" panose="020B0604020202020204" pitchFamily="34" charset="0"/>
                          <a:cs typeface="Arial" panose="020B0604020202020204" pitchFamily="34" charset="0"/>
                        </a:rPr>
                        <a:t>max_features</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sqrt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n_estimators</a:t>
                      </a:r>
                      <a:r>
                        <a:rPr lang="en-US" sz="2000" dirty="0" smtClean="0">
                          <a:latin typeface="Arial" panose="020B0604020202020204" pitchFamily="34" charset="0"/>
                          <a:cs typeface="Arial" panose="020B0604020202020204" pitchFamily="34" charset="0"/>
                        </a:rPr>
                        <a:t> = 17</a:t>
                      </a:r>
                      <a:endPar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hMerge="1">
                  <a:txBody>
                    <a:bodyPr/>
                    <a:lstStyle/>
                    <a:p>
                      <a:pPr algn="ctr"/>
                      <a:endParaRPr lang="en-US" dirty="0" smtClean="0"/>
                    </a:p>
                  </a:txBody>
                  <a:tcPr anchor="ctr"/>
                </a:tc>
              </a:tr>
              <a:tr h="787400">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KNeighbors Classifier</a:t>
                      </a:r>
                      <a:endParaRPr kumimoji="0" lang="en-US" sz="2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99.3</a:t>
                      </a:r>
                      <a:endParaRPr lang="en-US" dirty="0" smtClean="0">
                        <a:latin typeface="Arial" panose="020B0604020202020204" pitchFamily="34" charset="0"/>
                        <a:cs typeface="Arial" panose="020B0604020202020204" pitchFamily="34" charset="0"/>
                      </a:endParaRPr>
                    </a:p>
                  </a:txBody>
                  <a:tcPr anchor="ctr"/>
                </a:tc>
              </a:tr>
              <a:tr h="787400">
                <a:tc gridSpan="2">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Algorithm = '</a:t>
                      </a:r>
                      <a:r>
                        <a:rPr kumimoji="0" lang="en-US" sz="20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ball_tree</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n_neighbors</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 100, weights = 'distance'</a:t>
                      </a:r>
                      <a:endPar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tc hMerge="1">
                  <a:txBody>
                    <a:bodyPr/>
                    <a:lstStyle/>
                    <a:p>
                      <a:pPr algn="ctr"/>
                      <a:endParaRPr lang="en-US" dirty="0" smtClean="0"/>
                    </a:p>
                  </a:txBody>
                  <a:tcPr anchor="ct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rmAutofit fontScale="90000"/>
          </a:bodyPr>
          <a:lstStyle/>
          <a:p>
            <a:r>
              <a:rPr lang="en-US" dirty="0">
                <a:latin typeface="Arial" panose="020B0604020202020204" pitchFamily="34" charset="0"/>
                <a:cs typeface="Arial" panose="020B0604020202020204" pitchFamily="34" charset="0"/>
              </a:rPr>
              <a:t>ROC-AUC </a:t>
            </a:r>
            <a:r>
              <a:rPr lang="en-US" dirty="0" smtClean="0">
                <a:latin typeface="Arial" panose="020B0604020202020204" pitchFamily="34" charset="0"/>
                <a:cs typeface="Arial" panose="020B0604020202020204" pitchFamily="34" charset="0"/>
              </a:rPr>
              <a:t>Scores/Curve</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
        <p:nvSpPr>
          <p:cNvPr id="6" name="TextBox 5"/>
          <p:cNvSpPr txBox="1"/>
          <p:nvPr/>
        </p:nvSpPr>
        <p:spPr>
          <a:xfrm>
            <a:off x="457200" y="1354290"/>
            <a:ext cx="27432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Logistic Regression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22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81000"/>
            <a:ext cx="3886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Random Forest Classifier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74404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81000"/>
            <a:ext cx="3886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KNeighbors </a:t>
            </a:r>
            <a:r>
              <a:rPr lang="en-US" dirty="0" smtClean="0">
                <a:latin typeface="Arial" panose="020B0604020202020204" pitchFamily="34" charset="0"/>
                <a:cs typeface="Arial" panose="020B0604020202020204" pitchFamily="34" charset="0"/>
              </a:rPr>
              <a:t>Classifier</a:t>
            </a:r>
            <a:endParaRPr lang="en-US" dirty="0">
              <a:latin typeface="Arial" panose="020B0604020202020204" pitchFamily="34" charset="0"/>
              <a:cs typeface="Arial" panose="020B060402020202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145973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a:latin typeface="Arial" panose="020B0604020202020204" pitchFamily="34" charset="0"/>
                <a:cs typeface="Arial" panose="020B0604020202020204" pitchFamily="34" charset="0"/>
              </a:rPr>
              <a:t>Classification Reports</a:t>
            </a:r>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143000"/>
            <a:ext cx="662018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30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Conclusion</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 are different techniques that can be used for the prediction of breast cancer. In this paper, I’ve analyzed breast cancer data using three classification techniques to predict the type of cancer and compared the results. They indicate that Logistic Regression is the best classifier with this dataset, followed by Random Forest and KNeighbors. Further studies could be conducted to improve performance of these classification techniques by identifying more features that could be used in the analysis. </a:t>
            </a:r>
          </a:p>
        </p:txBody>
      </p:sp>
    </p:spTree>
    <p:extLst>
      <p:ext uri="{BB962C8B-B14F-4D97-AF65-F5344CB8AC3E}">
        <p14:creationId xmlns:p14="http://schemas.microsoft.com/office/powerpoint/2010/main" val="370110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Overview</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905000"/>
            <a:ext cx="8458200" cy="3992563"/>
          </a:xfrm>
        </p:spPr>
        <p:txBody>
          <a:bodyPr>
            <a:noAutofit/>
          </a:bodyPr>
          <a:lstStyle/>
          <a:p>
            <a:pPr marL="0" indent="0">
              <a:buNone/>
            </a:pPr>
            <a:r>
              <a:rPr lang="en-US" sz="2000" dirty="0">
                <a:latin typeface="Arial" panose="020B0604020202020204" pitchFamily="34" charset="0"/>
                <a:cs typeface="Arial" panose="020B0604020202020204" pitchFamily="34" charset="0"/>
              </a:rPr>
              <a:t>Most types of breast cancer are easy to diagnose by microscopic analysis of a sample - or biopsy - of the affected area of the breast. The two most commonly used screening methods, physical examination of the breasts by a healthcare provider and mammography, can offer an approximate likelihood that a lump is cancer, and may also detect some other lesions, such as a simple cyst. When these examinations are inconclusive, a healthcare provider can remove a sample of the fluid in the lump for microscopic analysis (a procedure known as fine needle aspiration, or fine needle aspiration and cytology, FNAC) to help establish the diagnosis. A needle aspiration can be performed in a healthcare provider's office or clinic. Together, physical examination of the breasts, mammography, and FNAC can be used to diagnose breast cancer with a good degree of accuracy.</a:t>
            </a:r>
          </a:p>
        </p:txBody>
      </p:sp>
    </p:spTree>
    <p:extLst>
      <p:ext uri="{BB962C8B-B14F-4D97-AF65-F5344CB8AC3E}">
        <p14:creationId xmlns:p14="http://schemas.microsoft.com/office/powerpoint/2010/main" val="12624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Data </a:t>
            </a:r>
            <a:r>
              <a:rPr lang="en-US" b="1" dirty="0" smtClean="0">
                <a:latin typeface="Arial" panose="020B0604020202020204" pitchFamily="34" charset="0"/>
                <a:cs typeface="Arial" panose="020B0604020202020204" pitchFamily="34" charset="0"/>
              </a:rPr>
              <a:t>Wrangling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latin typeface="Arial" panose="020B0604020202020204" pitchFamily="34" charset="0"/>
                <a:cs typeface="Arial" panose="020B0604020202020204" pitchFamily="34" charset="0"/>
              </a:rPr>
              <a:t>I loaded the dataset into Excel and replaced the numbered columns with the column names. I then saved as a csv file and loaded into a pandas dataframe. </a:t>
            </a:r>
            <a:endParaRPr lang="en-US" sz="2800" dirty="0" smtClean="0">
              <a:latin typeface="Arial" panose="020B0604020202020204" pitchFamily="34" charset="0"/>
              <a:cs typeface="Arial" panose="020B0604020202020204" pitchFamily="34" charset="0"/>
            </a:endParaRP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There </a:t>
            </a:r>
            <a:r>
              <a:rPr lang="en-US" sz="2800" dirty="0">
                <a:latin typeface="Arial" panose="020B0604020202020204" pitchFamily="34" charset="0"/>
                <a:cs typeface="Arial" panose="020B0604020202020204" pitchFamily="34" charset="0"/>
              </a:rPr>
              <a:t>are 699 records in this dataset. </a:t>
            </a: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Number </a:t>
            </a:r>
            <a:r>
              <a:rPr lang="en-US" sz="2800" dirty="0">
                <a:latin typeface="Arial" panose="020B0604020202020204" pitchFamily="34" charset="0"/>
                <a:cs typeface="Arial" panose="020B0604020202020204" pitchFamily="34" charset="0"/>
              </a:rPr>
              <a:t>of Attributes: 10 + output attribute</a:t>
            </a:r>
          </a:p>
          <a:p>
            <a:pPr marL="0" indent="0">
              <a:buNone/>
            </a:pPr>
            <a:endParaRPr lang="en-US" sz="2800" dirty="0" smtClean="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Attribute information</a:t>
            </a:r>
            <a:r>
              <a:rPr lang="en-US" sz="2800" dirty="0">
                <a:latin typeface="Arial" panose="020B0604020202020204" pitchFamily="34" charset="0"/>
                <a:cs typeface="Arial" panose="020B0604020202020204" pitchFamily="34" charset="0"/>
              </a:rPr>
              <a:t>: except for ID and Class, all columns had values ranging from 1 – 10. </a:t>
            </a:r>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fontScale="70000" lnSpcReduction="20000"/>
          </a:bodyPr>
          <a:lstStyle/>
          <a:p>
            <a:pPr marL="0" indent="0">
              <a:buNone/>
            </a:pPr>
            <a:r>
              <a:rPr lang="en-US" dirty="0"/>
              <a:t>								 </a:t>
            </a:r>
          </a:p>
          <a:p>
            <a:r>
              <a:rPr lang="en-US" dirty="0"/>
              <a:t>   1 - ID</a:t>
            </a:r>
          </a:p>
          <a:p>
            <a:r>
              <a:rPr lang="en-US" dirty="0"/>
              <a:t>   2 – </a:t>
            </a:r>
            <a:r>
              <a:rPr lang="en-US" dirty="0" err="1"/>
              <a:t>Clump_Thickness</a:t>
            </a:r>
            <a:endParaRPr lang="en-US" dirty="0"/>
          </a:p>
          <a:p>
            <a:r>
              <a:rPr lang="en-US" dirty="0"/>
              <a:t>   3 - </a:t>
            </a:r>
            <a:r>
              <a:rPr lang="en-US" dirty="0" err="1"/>
              <a:t>Uniformity_of_Cell_Size</a:t>
            </a:r>
            <a:endParaRPr lang="en-US" dirty="0"/>
          </a:p>
          <a:p>
            <a:r>
              <a:rPr lang="en-US" dirty="0"/>
              <a:t>   4 - </a:t>
            </a:r>
            <a:r>
              <a:rPr lang="en-US" dirty="0" err="1"/>
              <a:t>Uniformity_of_Cell_Shape</a:t>
            </a:r>
            <a:endParaRPr lang="en-US" dirty="0"/>
          </a:p>
          <a:p>
            <a:r>
              <a:rPr lang="en-US" dirty="0"/>
              <a:t>   5 - </a:t>
            </a:r>
            <a:r>
              <a:rPr lang="en-US" dirty="0" err="1"/>
              <a:t>Marginal_Adhesion</a:t>
            </a:r>
            <a:endParaRPr lang="en-US" dirty="0"/>
          </a:p>
          <a:p>
            <a:r>
              <a:rPr lang="en-US" dirty="0"/>
              <a:t>   6 - </a:t>
            </a:r>
            <a:r>
              <a:rPr lang="en-US" dirty="0" err="1"/>
              <a:t>Single_Epithelial_Cell_Size</a:t>
            </a:r>
            <a:endParaRPr lang="en-US" dirty="0"/>
          </a:p>
          <a:p>
            <a:r>
              <a:rPr lang="en-US" dirty="0"/>
              <a:t>   7 - </a:t>
            </a:r>
            <a:r>
              <a:rPr lang="en-US" dirty="0" err="1"/>
              <a:t>Bare_Nuclei</a:t>
            </a:r>
            <a:endParaRPr lang="en-US" dirty="0"/>
          </a:p>
          <a:p>
            <a:r>
              <a:rPr lang="en-US" dirty="0"/>
              <a:t>   8 - </a:t>
            </a:r>
            <a:r>
              <a:rPr lang="en-US" dirty="0" err="1"/>
              <a:t>Bland_Chromatin</a:t>
            </a:r>
            <a:endParaRPr lang="en-US" dirty="0"/>
          </a:p>
          <a:p>
            <a:r>
              <a:rPr lang="en-US" dirty="0"/>
              <a:t>   9 - </a:t>
            </a:r>
            <a:r>
              <a:rPr lang="en-US" dirty="0" err="1"/>
              <a:t>Normal_Nucleoli</a:t>
            </a:r>
            <a:endParaRPr lang="en-US" dirty="0"/>
          </a:p>
          <a:p>
            <a:r>
              <a:rPr lang="en-US" dirty="0"/>
              <a:t>   10 - Mitoses</a:t>
            </a:r>
          </a:p>
          <a:p>
            <a:r>
              <a:rPr lang="en-US" dirty="0" smtClean="0"/>
              <a:t>   11 </a:t>
            </a:r>
            <a:r>
              <a:rPr lang="en-US" dirty="0"/>
              <a:t>- Class  (2 for benign, 4 for malignant)</a:t>
            </a:r>
          </a:p>
          <a:p>
            <a:r>
              <a:rPr lang="en-US" dirty="0" smtClean="0"/>
              <a:t>   Missing </a:t>
            </a:r>
            <a:r>
              <a:rPr lang="en-US" dirty="0"/>
              <a:t>Attribute Values: </a:t>
            </a:r>
            <a:r>
              <a:rPr lang="en-US" dirty="0" err="1"/>
              <a:t>Bare_Nuclei</a:t>
            </a:r>
            <a:r>
              <a:rPr lang="en-US" dirty="0"/>
              <a:t> was missing 16 values which I replaced with the mean. </a:t>
            </a:r>
          </a:p>
        </p:txBody>
      </p:sp>
      <p:sp>
        <p:nvSpPr>
          <p:cNvPr id="4" name="TextBox 3"/>
          <p:cNvSpPr txBox="1"/>
          <p:nvPr/>
        </p:nvSpPr>
        <p:spPr>
          <a:xfrm>
            <a:off x="2438400" y="381000"/>
            <a:ext cx="4495800" cy="646331"/>
          </a:xfrm>
          <a:prstGeom prst="rect">
            <a:avLst/>
          </a:prstGeom>
          <a:noFill/>
        </p:spPr>
        <p:txBody>
          <a:bodyPr wrap="square" rtlCol="0">
            <a:spAutoFit/>
          </a:bodyPr>
          <a:lstStyle/>
          <a:p>
            <a:pPr algn="ctr"/>
            <a:r>
              <a:rPr lang="en-US" sz="3600" dirty="0" smtClean="0">
                <a:latin typeface="Arial" panose="020B0604020202020204" pitchFamily="34" charset="0"/>
                <a:cs typeface="Arial" panose="020B0604020202020204" pitchFamily="34" charset="0"/>
              </a:rPr>
              <a:t>Input variables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89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Exploratory Data </a:t>
            </a:r>
            <a:r>
              <a:rPr lang="en-US" b="1" dirty="0" smtClean="0">
                <a:latin typeface="Arial" panose="020B0604020202020204" pitchFamily="34" charset="0"/>
                <a:cs typeface="Arial" panose="020B0604020202020204" pitchFamily="34" charset="0"/>
              </a:rPr>
              <a:t>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724399"/>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The Breast Cancer data includes mostly continuous data with a single categorical column. . Exploratory data analysis was used to derive relationships between the class and the various features available from the data profile. The Class feature of this set was determined by the image of a fine needle aspirate (FNA) of a breast mass and takes into consideration the characteristics of the cell nuclei present in the image.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12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latin typeface="Arial" panose="020B0604020202020204" pitchFamily="34" charset="0"/>
                <a:cs typeface="Arial" panose="020B0604020202020204" pitchFamily="34" charset="0"/>
              </a:rPr>
              <a:t>Class Distribution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Benign(2): </a:t>
            </a:r>
            <a:r>
              <a:rPr lang="en-US" sz="2200" dirty="0">
                <a:latin typeface="Arial" panose="020B0604020202020204" pitchFamily="34" charset="0"/>
                <a:cs typeface="Arial" panose="020B0604020202020204" pitchFamily="34" charset="0"/>
              </a:rPr>
              <a:t>458	</a:t>
            </a:r>
            <a:r>
              <a:rPr lang="en-US" sz="2200" dirty="0" smtClean="0">
                <a:latin typeface="Arial" panose="020B0604020202020204" pitchFamily="34" charset="0"/>
                <a:cs typeface="Arial" panose="020B0604020202020204" pitchFamily="34" charset="0"/>
              </a:rPr>
              <a:t>Malignant(4): 241</a:t>
            </a: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159" y="2098102"/>
            <a:ext cx="4939682" cy="3530159"/>
          </a:xfrm>
        </p:spPr>
      </p:pic>
    </p:spTree>
    <p:extLst>
      <p:ext uri="{BB962C8B-B14F-4D97-AF65-F5344CB8AC3E}">
        <p14:creationId xmlns:p14="http://schemas.microsoft.com/office/powerpoint/2010/main" val="423355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400" dirty="0">
                <a:latin typeface="Arial" panose="020B0604020202020204" pitchFamily="34" charset="0"/>
                <a:cs typeface="Arial" panose="020B0604020202020204" pitchFamily="34" charset="0"/>
              </a:rPr>
              <a:t>The plots for the output variable vs each of the </a:t>
            </a:r>
            <a:r>
              <a:rPr lang="en-US" sz="2400" dirty="0" smtClean="0">
                <a:latin typeface="Arial" panose="020B0604020202020204" pitchFamily="34" charset="0"/>
                <a:cs typeface="Arial" panose="020B0604020202020204" pitchFamily="34" charset="0"/>
              </a:rPr>
              <a:t>features</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914400"/>
            <a:ext cx="4787301" cy="332698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886200"/>
            <a:ext cx="4787301" cy="3326984"/>
          </a:xfrm>
          <a:prstGeom prst="rect">
            <a:avLst/>
          </a:prstGeom>
        </p:spPr>
      </p:pic>
      <p:sp>
        <p:nvSpPr>
          <p:cNvPr id="7" name="TextBox 6"/>
          <p:cNvSpPr txBox="1"/>
          <p:nvPr/>
        </p:nvSpPr>
        <p:spPr>
          <a:xfrm>
            <a:off x="5060650" y="958334"/>
            <a:ext cx="3048000" cy="369332"/>
          </a:xfrm>
          <a:prstGeom prst="rect">
            <a:avLst/>
          </a:prstGeom>
          <a:noFill/>
        </p:spPr>
        <p:txBody>
          <a:bodyPr wrap="square" rtlCol="0">
            <a:spAutoFit/>
          </a:bodyPr>
          <a:lstStyle/>
          <a:p>
            <a:r>
              <a:rPr lang="en-US" dirty="0" smtClean="0"/>
              <a:t>Uniformity of Cell Shape</a:t>
            </a:r>
          </a:p>
        </p:txBody>
      </p:sp>
      <p:sp>
        <p:nvSpPr>
          <p:cNvPr id="8" name="TextBox 7"/>
          <p:cNvSpPr txBox="1"/>
          <p:nvPr/>
        </p:nvSpPr>
        <p:spPr>
          <a:xfrm>
            <a:off x="2743200" y="6283287"/>
            <a:ext cx="1524000" cy="369332"/>
          </a:xfrm>
          <a:prstGeom prst="rect">
            <a:avLst/>
          </a:prstGeom>
          <a:noFill/>
        </p:spPr>
        <p:txBody>
          <a:bodyPr wrap="square" rtlCol="0">
            <a:spAutoFit/>
          </a:bodyPr>
          <a:lstStyle/>
          <a:p>
            <a:r>
              <a:rPr lang="en-US" dirty="0" smtClean="0"/>
              <a:t>Bare Nuclei</a:t>
            </a:r>
          </a:p>
        </p:txBody>
      </p:sp>
    </p:spTree>
    <p:extLst>
      <p:ext uri="{BB962C8B-B14F-4D97-AF65-F5344CB8AC3E}">
        <p14:creationId xmlns:p14="http://schemas.microsoft.com/office/powerpoint/2010/main" val="215361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Correlation </a:t>
            </a:r>
            <a:r>
              <a:rPr lang="en-US" sz="3200" dirty="0" smtClean="0">
                <a:latin typeface="Arial" panose="020B0604020202020204" pitchFamily="34" charset="0"/>
                <a:cs typeface="Arial" panose="020B0604020202020204" pitchFamily="34" charset="0"/>
              </a:rPr>
              <a:t>Matrix</a:t>
            </a:r>
            <a:endParaRPr lang="en-US" sz="32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644112"/>
            <a:ext cx="5673868" cy="5195527"/>
          </a:xfrm>
        </p:spPr>
      </p:pic>
      <p:sp>
        <p:nvSpPr>
          <p:cNvPr id="3" name="TextBox 2"/>
          <p:cNvSpPr txBox="1"/>
          <p:nvPr/>
        </p:nvSpPr>
        <p:spPr>
          <a:xfrm>
            <a:off x="381000" y="1676400"/>
            <a:ext cx="2667000" cy="3693319"/>
          </a:xfrm>
          <a:prstGeom prst="rect">
            <a:avLst/>
          </a:prstGeom>
          <a:noFill/>
        </p:spPr>
        <p:txBody>
          <a:bodyPr wrap="square" rtlCol="0">
            <a:spAutoFit/>
          </a:bodyPr>
          <a:lstStyle/>
          <a:p>
            <a:r>
              <a:rPr lang="en-US" dirty="0" smtClean="0"/>
              <a:t>Multicollinearity </a:t>
            </a:r>
            <a:r>
              <a:rPr lang="en-US" dirty="0"/>
              <a:t>is a problem as it undermines the significance of independent </a:t>
            </a:r>
            <a:r>
              <a:rPr lang="en-US" dirty="0" smtClean="0"/>
              <a:t>variables. </a:t>
            </a:r>
            <a:r>
              <a:rPr lang="en-US" dirty="0"/>
              <a:t>It can be fixed by removing the highly correlated features from the </a:t>
            </a:r>
            <a:r>
              <a:rPr lang="en-US" dirty="0" smtClean="0"/>
              <a:t>model.</a:t>
            </a:r>
          </a:p>
          <a:p>
            <a:endParaRPr lang="en-US" dirty="0"/>
          </a:p>
          <a:p>
            <a:r>
              <a:rPr lang="en-US" dirty="0"/>
              <a:t>Uniformity of Cell </a:t>
            </a:r>
            <a:r>
              <a:rPr lang="en-US" dirty="0" smtClean="0"/>
              <a:t>Size and Mitosis were both removed before modeling for this reason. </a:t>
            </a:r>
            <a:endParaRPr lang="en-US" dirty="0"/>
          </a:p>
          <a:p>
            <a:endParaRPr lang="en-US" dirty="0"/>
          </a:p>
        </p:txBody>
      </p:sp>
    </p:spTree>
    <p:extLst>
      <p:ext uri="{BB962C8B-B14F-4D97-AF65-F5344CB8AC3E}">
        <p14:creationId xmlns:p14="http://schemas.microsoft.com/office/powerpoint/2010/main" val="179155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New Correlation </a:t>
            </a:r>
            <a:r>
              <a:rPr lang="en-US" dirty="0">
                <a:latin typeface="Arial" panose="020B0604020202020204" pitchFamily="34" charset="0"/>
                <a:cs typeface="Arial" panose="020B0604020202020204" pitchFamily="34" charset="0"/>
              </a:rPr>
              <a:t>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0670" y="1600200"/>
            <a:ext cx="4942659" cy="4525963"/>
          </a:xfrm>
        </p:spPr>
      </p:pic>
    </p:spTree>
    <p:extLst>
      <p:ext uri="{BB962C8B-B14F-4D97-AF65-F5344CB8AC3E}">
        <p14:creationId xmlns:p14="http://schemas.microsoft.com/office/powerpoint/2010/main" val="2515678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624</Words>
  <Application>Microsoft Office PowerPoint</Application>
  <PresentationFormat>On-screen Show (4:3)</PresentationFormat>
  <Paragraphs>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Capstone 3: Breast Cancer</vt:lpstr>
      <vt:lpstr>Overview</vt:lpstr>
      <vt:lpstr>Data Wrangling</vt:lpstr>
      <vt:lpstr>PowerPoint Presentation</vt:lpstr>
      <vt:lpstr>Exploratory Data Analysis</vt:lpstr>
      <vt:lpstr>Class Distribution Benign(2): 458 Malignant(4): 241</vt:lpstr>
      <vt:lpstr>The plots for the output variable vs each of the features</vt:lpstr>
      <vt:lpstr>Correlation Matrix</vt:lpstr>
      <vt:lpstr>New Correlation Matrix</vt:lpstr>
      <vt:lpstr>Preprocessing and Modeling</vt:lpstr>
      <vt:lpstr>Modeling</vt:lpstr>
      <vt:lpstr>Models With GridsearchCV hyper parameter Tuning</vt:lpstr>
      <vt:lpstr>ROC-AUC Scores/Curve</vt:lpstr>
      <vt:lpstr>PowerPoint Presentation</vt:lpstr>
      <vt:lpstr>PowerPoint Presentation</vt:lpstr>
      <vt:lpstr>Classification Reports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40</cp:revision>
  <dcterms:created xsi:type="dcterms:W3CDTF">2021-02-03T18:20:29Z</dcterms:created>
  <dcterms:modified xsi:type="dcterms:W3CDTF">2021-04-12T03:37:03Z</dcterms:modified>
</cp:coreProperties>
</file>