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4" r:id="rId5"/>
    <p:sldId id="259" r:id="rId6"/>
    <p:sldId id="272" r:id="rId7"/>
    <p:sldId id="285" r:id="rId8"/>
    <p:sldId id="273" r:id="rId9"/>
    <p:sldId id="282" r:id="rId10"/>
    <p:sldId id="275" r:id="rId11"/>
    <p:sldId id="276" r:id="rId12"/>
    <p:sldId id="278" r:id="rId13"/>
    <p:sldId id="28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7" autoAdjust="0"/>
    <p:restoredTop sz="94638" autoAdjust="0"/>
  </p:normalViewPr>
  <p:slideViewPr>
    <p:cSldViewPr>
      <p:cViewPr varScale="1">
        <p:scale>
          <a:sx n="86" d="100"/>
          <a:sy n="86" d="100"/>
        </p:scale>
        <p:origin x="-1488" y="-90"/>
      </p:cViewPr>
      <p:guideLst>
        <p:guide orient="horz" pos="2160"/>
        <p:guide pos="2880"/>
      </p:guideLst>
    </p:cSldViewPr>
  </p:slideViewPr>
  <p:outlineViewPr>
    <p:cViewPr>
      <p:scale>
        <a:sx n="33" d="100"/>
        <a:sy n="33" d="100"/>
      </p:scale>
      <p:origin x="0" y="471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9F01BA-4BA4-43F7-831F-548FDB01749C}" type="datetimeFigureOut">
              <a:rPr lang="en-US" smtClean="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2962869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9F01BA-4BA4-43F7-831F-548FDB01749C}" type="datetimeFigureOut">
              <a:rPr lang="en-US" smtClean="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2227358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9F01BA-4BA4-43F7-831F-548FDB01749C}" type="datetimeFigureOut">
              <a:rPr lang="en-US" smtClean="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3834454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9F01BA-4BA4-43F7-831F-548FDB01749C}" type="datetimeFigureOut">
              <a:rPr lang="en-US" smtClean="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1783646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9F01BA-4BA4-43F7-831F-548FDB01749C}" type="datetimeFigureOut">
              <a:rPr lang="en-US" smtClean="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2167567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9F01BA-4BA4-43F7-831F-548FDB01749C}" type="datetimeFigureOut">
              <a:rPr lang="en-US" smtClean="0"/>
              <a:t>3/16/2021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1393376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9F01BA-4BA4-43F7-831F-548FDB01749C}" type="datetimeFigureOut">
              <a:rPr lang="en-US" smtClean="0"/>
              <a:t>3/16/2021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2681086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9F01BA-4BA4-43F7-831F-548FDB01749C}" type="datetimeFigureOut">
              <a:rPr lang="en-US" smtClean="0"/>
              <a:t>3/16/2021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3253366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9F01BA-4BA4-43F7-831F-548FDB01749C}" type="datetimeFigureOut">
              <a:rPr lang="en-US" smtClean="0"/>
              <a:t>3/16/2021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1046738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9F01BA-4BA4-43F7-831F-548FDB01749C}" type="datetimeFigureOut">
              <a:rPr lang="en-US" smtClean="0"/>
              <a:t>3/16/2021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889618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9F01BA-4BA4-43F7-831F-548FDB01749C}" type="datetimeFigureOut">
              <a:rPr lang="en-US" smtClean="0"/>
              <a:t>3/16/2021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1501346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9F01BA-4BA4-43F7-831F-548FDB01749C}" type="datetimeFigureOut">
              <a:rPr lang="en-US" smtClean="0"/>
              <a:t>3/16/2021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7CD149-03C4-4C51-BEF3-09062DA2395B}" type="slidenum">
              <a:rPr lang="en-US" smtClean="0"/>
              <a:t>‹#›</a:t>
            </a:fld>
            <a:endParaRPr lang="en-US"/>
          </a:p>
        </p:txBody>
      </p:sp>
    </p:spTree>
    <p:extLst>
      <p:ext uri="{BB962C8B-B14F-4D97-AF65-F5344CB8AC3E}">
        <p14:creationId xmlns:p14="http://schemas.microsoft.com/office/powerpoint/2010/main" val="2002417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Arial" panose="020B0604020202020204" pitchFamily="34" charset="0"/>
                <a:cs typeface="Arial" panose="020B0604020202020204" pitchFamily="34" charset="0"/>
              </a:rPr>
              <a:t>Capstone 3: Breast Cancer</a:t>
            </a:r>
            <a:endParaRPr lang="en-US"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lstStyle/>
          <a:p>
            <a:r>
              <a:rPr lang="en-US" dirty="0" smtClean="0">
                <a:latin typeface="Arial" panose="020B0604020202020204" pitchFamily="34" charset="0"/>
                <a:cs typeface="Arial" panose="020B0604020202020204" pitchFamily="34" charset="0"/>
              </a:rPr>
              <a:t>Del Wester</a:t>
            </a:r>
          </a:p>
          <a:p>
            <a:r>
              <a:rPr lang="en-US" dirty="0" smtClean="0">
                <a:latin typeface="Arial" panose="020B0604020202020204" pitchFamily="34" charset="0"/>
                <a:cs typeface="Arial" panose="020B0604020202020204" pitchFamily="34" charset="0"/>
              </a:rPr>
              <a:t>3/16/2021</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2788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Modeling</a:t>
            </a:r>
            <a:endParaRPr lang="en-US" dirty="0">
              <a:latin typeface="Arial" panose="020B0604020202020204" pitchFamily="34" charset="0"/>
              <a:cs typeface="Arial" panose="020B0604020202020204" pitchFamily="34" charset="0"/>
            </a:endParaRP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083454696"/>
              </p:ext>
            </p:extLst>
          </p:nvPr>
        </p:nvGraphicFramePr>
        <p:xfrm>
          <a:off x="457200" y="1524000"/>
          <a:ext cx="8305800" cy="4724400"/>
        </p:xfrm>
        <a:graphic>
          <a:graphicData uri="http://schemas.openxmlformats.org/drawingml/2006/table">
            <a:tbl>
              <a:tblPr firstRow="1" bandRow="1">
                <a:tableStyleId>{5C22544A-7EE6-4342-B048-85BDC9FD1C3A}</a:tableStyleId>
              </a:tblPr>
              <a:tblGrid>
                <a:gridCol w="5715000"/>
                <a:gridCol w="2590800"/>
              </a:tblGrid>
              <a:tr h="787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err="1" smtClean="0">
                          <a:ln>
                            <a:noFill/>
                          </a:ln>
                          <a:solidFill>
                            <a:schemeClr val="bg1"/>
                          </a:solidFill>
                          <a:effectLst/>
                          <a:uLnTx/>
                          <a:uFillTx/>
                          <a:latin typeface="Arial" panose="020B0604020202020204" pitchFamily="34" charset="0"/>
                          <a:ea typeface="+mn-ea"/>
                          <a:cs typeface="Arial" panose="020B0604020202020204" pitchFamily="34" charset="0"/>
                        </a:rPr>
                        <a:t>KNeighborsClassifier</a:t>
                      </a:r>
                      <a:endParaRPr kumimoji="0" lang="en-US" sz="2800" b="0" i="0" u="none" strike="noStrike" kern="1200" cap="none" spc="0" normalizeH="0" baseline="0" noProof="0" dirty="0" smtClean="0">
                        <a:ln>
                          <a:noFill/>
                        </a:ln>
                        <a:solidFill>
                          <a:schemeClr val="bg1"/>
                        </a:solidFill>
                        <a:effectLst/>
                        <a:uLnTx/>
                        <a:uFillTx/>
                        <a:latin typeface="Arial" panose="020B0604020202020204" pitchFamily="34" charset="0"/>
                        <a:ea typeface="+mn-ea"/>
                        <a:cs typeface="Arial" panose="020B0604020202020204" pitchFamily="34" charset="0"/>
                      </a:endParaRPr>
                    </a:p>
                  </a:txBody>
                  <a:tcPr anchor="ctr"/>
                </a:tc>
                <a:tc>
                  <a:txBody>
                    <a:bodyPr/>
                    <a:lstStyle/>
                    <a:p>
                      <a:pPr algn="ctr"/>
                      <a:r>
                        <a:rPr lang="en-US" dirty="0" smtClean="0"/>
                        <a:t>98.1</a:t>
                      </a:r>
                    </a:p>
                  </a:txBody>
                  <a:tcPr anchor="ctr"/>
                </a:tc>
              </a:tr>
              <a:tr h="787400">
                <a:tc>
                  <a:txBody>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sz="2800" dirty="0" smtClean="0">
                          <a:latin typeface="Arial" panose="020B0604020202020204" pitchFamily="34" charset="0"/>
                          <a:cs typeface="Arial" panose="020B0604020202020204" pitchFamily="34" charset="0"/>
                        </a:rPr>
                        <a:t>Decision Tree Classifier</a:t>
                      </a:r>
                    </a:p>
                  </a:txBody>
                  <a:tcPr anchor="ctr"/>
                </a:tc>
                <a:tc>
                  <a:txBody>
                    <a:bodyPr/>
                    <a:lstStyle/>
                    <a:p>
                      <a:pPr algn="ctr"/>
                      <a:r>
                        <a:rPr lang="en-US" dirty="0" smtClean="0"/>
                        <a:t>95.7</a:t>
                      </a:r>
                    </a:p>
                  </a:txBody>
                  <a:tcPr anchor="ctr"/>
                </a:tc>
              </a:tr>
              <a:tr h="787400">
                <a:tc>
                  <a:txBody>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err="1" smtClean="0">
                          <a:ln>
                            <a:noFill/>
                          </a:ln>
                          <a:solidFill>
                            <a:prstClr val="black"/>
                          </a:solidFill>
                          <a:effectLst/>
                          <a:uLnTx/>
                          <a:uFillTx/>
                          <a:latin typeface="Arial" panose="020B0604020202020204" pitchFamily="34" charset="0"/>
                          <a:ea typeface="+mn-ea"/>
                          <a:cs typeface="Arial" panose="020B0604020202020204" pitchFamily="34" charset="0"/>
                        </a:rPr>
                        <a:t>RandomForestClassifier</a:t>
                      </a:r>
                      <a:endParaRPr kumimoji="0" lang="en-US" sz="2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endParaRPr>
                    </a:p>
                  </a:txBody>
                  <a:tcPr anchor="ctr"/>
                </a:tc>
                <a:tc>
                  <a:txBody>
                    <a:bodyPr/>
                    <a:lstStyle/>
                    <a:p>
                      <a:pPr algn="ctr"/>
                      <a:r>
                        <a:rPr lang="en-US" dirty="0" smtClean="0"/>
                        <a:t>97.6</a:t>
                      </a:r>
                    </a:p>
                  </a:txBody>
                  <a:tcPr anchor="ctr"/>
                </a:tc>
              </a:tr>
              <a:tr h="787400">
                <a:tc>
                  <a:txBody>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err="1" smtClean="0">
                          <a:ln>
                            <a:noFill/>
                          </a:ln>
                          <a:solidFill>
                            <a:prstClr val="black"/>
                          </a:solidFill>
                          <a:effectLst/>
                          <a:uLnTx/>
                          <a:uFillTx/>
                          <a:latin typeface="Arial" panose="020B0604020202020204" pitchFamily="34" charset="0"/>
                          <a:ea typeface="+mn-ea"/>
                          <a:cs typeface="Arial" panose="020B0604020202020204" pitchFamily="34" charset="0"/>
                        </a:rPr>
                        <a:t>GradientBoostingClassifier</a:t>
                      </a:r>
                      <a:endParaRPr kumimoji="0" lang="en-US" sz="2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endParaRPr>
                    </a:p>
                  </a:txBody>
                  <a:tcPr anchor="ctr"/>
                </a:tc>
                <a:tc>
                  <a:txBody>
                    <a:bodyPr/>
                    <a:lstStyle/>
                    <a:p>
                      <a:pPr algn="ctr"/>
                      <a:r>
                        <a:rPr lang="en-US" dirty="0" smtClean="0"/>
                        <a:t>96.2</a:t>
                      </a:r>
                    </a:p>
                  </a:txBody>
                  <a:tcPr anchor="ctr"/>
                </a:tc>
              </a:tr>
              <a:tr h="787400">
                <a:tc>
                  <a:txBody>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err="1" smtClean="0">
                          <a:ln>
                            <a:noFill/>
                          </a:ln>
                          <a:solidFill>
                            <a:prstClr val="black"/>
                          </a:solidFill>
                          <a:effectLst/>
                          <a:uLnTx/>
                          <a:uFillTx/>
                          <a:latin typeface="Arial" panose="020B0604020202020204" pitchFamily="34" charset="0"/>
                          <a:ea typeface="+mn-ea"/>
                          <a:cs typeface="Arial" panose="020B0604020202020204" pitchFamily="34" charset="0"/>
                        </a:rPr>
                        <a:t>GaussianNB</a:t>
                      </a:r>
                      <a:endParaRPr kumimoji="0" lang="en-US" sz="2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endParaRPr>
                    </a:p>
                  </a:txBody>
                  <a:tcPr anchor="ctr"/>
                </a:tc>
                <a:tc>
                  <a:txBody>
                    <a:bodyPr/>
                    <a:lstStyle/>
                    <a:p>
                      <a:pPr algn="ctr"/>
                      <a:r>
                        <a:rPr lang="en-US" dirty="0" smtClean="0"/>
                        <a:t>97.6</a:t>
                      </a:r>
                    </a:p>
                  </a:txBody>
                  <a:tcPr anchor="ctr"/>
                </a:tc>
              </a:tr>
              <a:tr h="787400">
                <a:tc>
                  <a:txBody>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SVC</a:t>
                      </a:r>
                    </a:p>
                  </a:txBody>
                  <a:tcPr anchor="ctr"/>
                </a:tc>
                <a:tc>
                  <a:txBody>
                    <a:bodyPr/>
                    <a:lstStyle/>
                    <a:p>
                      <a:pPr algn="ctr"/>
                      <a:r>
                        <a:rPr lang="en-US" dirty="0" smtClean="0"/>
                        <a:t>97.1</a:t>
                      </a:r>
                    </a:p>
                  </a:txBody>
                  <a:tcPr anchor="ctr"/>
                </a:tc>
              </a:tr>
            </a:tbl>
          </a:graphicData>
        </a:graphic>
      </p:graphicFrame>
    </p:spTree>
    <p:extLst>
      <p:ext uri="{BB962C8B-B14F-4D97-AF65-F5344CB8AC3E}">
        <p14:creationId xmlns:p14="http://schemas.microsoft.com/office/powerpoint/2010/main" val="4205177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latin typeface="Arial" panose="020B0604020202020204" pitchFamily="34" charset="0"/>
                <a:cs typeface="Arial" panose="020B0604020202020204" pitchFamily="34" charset="0"/>
              </a:rPr>
              <a:t>Hyperparameter</a:t>
            </a:r>
            <a:r>
              <a:rPr lang="en-US" dirty="0" smtClean="0">
                <a:latin typeface="Arial" panose="020B0604020202020204" pitchFamily="34" charset="0"/>
                <a:cs typeface="Arial" panose="020B0604020202020204" pitchFamily="34" charset="0"/>
              </a:rPr>
              <a:t> Tuning &amp; ROC_AUC / ROC Curve </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a:xfrm>
            <a:off x="457200" y="2133600"/>
            <a:ext cx="8305800" cy="4419600"/>
          </a:xfrm>
        </p:spPr>
        <p:txBody>
          <a:bodyPr>
            <a:normAutofit/>
          </a:bodyPr>
          <a:lstStyle/>
          <a:p>
            <a:pPr marL="0" indent="0" algn="ctr">
              <a:buNone/>
            </a:pPr>
            <a:r>
              <a:rPr lang="en-US" dirty="0" err="1" smtClean="0"/>
              <a:t>KNeighbors</a:t>
            </a:r>
            <a:r>
              <a:rPr lang="en-US" dirty="0" smtClean="0"/>
              <a:t> Model </a:t>
            </a:r>
          </a:p>
          <a:p>
            <a:pPr marL="0" indent="0" algn="ctr">
              <a:buNone/>
            </a:pPr>
            <a:r>
              <a:rPr lang="en-US" dirty="0" smtClean="0"/>
              <a:t>Best Estimators:  </a:t>
            </a:r>
          </a:p>
          <a:p>
            <a:pPr marL="0" indent="0" algn="ctr">
              <a:buNone/>
            </a:pPr>
            <a:r>
              <a:rPr lang="en-US" dirty="0" smtClean="0"/>
              <a:t>  </a:t>
            </a:r>
            <a:r>
              <a:rPr lang="en-US" dirty="0" err="1" smtClean="0"/>
              <a:t>n_neighbors</a:t>
            </a:r>
            <a:r>
              <a:rPr lang="en-US" dirty="0" smtClean="0"/>
              <a:t> = 150</a:t>
            </a:r>
          </a:p>
          <a:p>
            <a:pPr marL="0" indent="0" algn="ctr">
              <a:buNone/>
            </a:pPr>
            <a:r>
              <a:rPr lang="en-US" dirty="0"/>
              <a:t> </a:t>
            </a:r>
            <a:r>
              <a:rPr lang="en-US" dirty="0" smtClean="0"/>
              <a:t> weights = 'distance</a:t>
            </a:r>
            <a:r>
              <a:rPr lang="en-US" dirty="0"/>
              <a:t>' </a:t>
            </a:r>
            <a:endParaRPr lang="en-US" dirty="0" smtClean="0"/>
          </a:p>
          <a:p>
            <a:pPr marL="0" indent="0" algn="ctr">
              <a:buNone/>
            </a:pPr>
            <a:endParaRPr lang="en-US" dirty="0" smtClean="0"/>
          </a:p>
          <a:p>
            <a:pPr marL="0" indent="0" algn="ctr">
              <a:buNone/>
            </a:pPr>
            <a:r>
              <a:rPr lang="en-US" dirty="0" smtClean="0"/>
              <a:t> Best Score:  	 98.7</a:t>
            </a:r>
            <a:r>
              <a:rPr lang="en-US" dirty="0"/>
              <a:t>   </a:t>
            </a:r>
            <a:endParaRPr lang="en-US" dirty="0" smtClean="0"/>
          </a:p>
          <a:p>
            <a:pPr marL="0" indent="0" algn="ctr">
              <a:buNone/>
            </a:pPr>
            <a:r>
              <a:rPr lang="en-US" dirty="0" smtClean="0"/>
              <a:t>Accuracy Score:  	94.3</a:t>
            </a:r>
          </a:p>
          <a:p>
            <a:pPr marL="0" indent="0" algn="ctr">
              <a:buNone/>
            </a:pPr>
            <a:r>
              <a:rPr lang="en-US" dirty="0" smtClean="0"/>
              <a:t>CV </a:t>
            </a:r>
            <a:r>
              <a:rPr lang="en-US" dirty="0"/>
              <a:t>Score:  </a:t>
            </a:r>
            <a:r>
              <a:rPr lang="en-US" dirty="0" smtClean="0"/>
              <a:t>		99.0</a:t>
            </a:r>
          </a:p>
          <a:p>
            <a:pPr marL="0" indent="0" algn="ctr">
              <a:buNone/>
            </a:pPr>
            <a:endParaRPr lang="en-US" dirty="0" smtClean="0"/>
          </a:p>
          <a:p>
            <a:pPr marL="0" indent="0" algn="ctr">
              <a:buNone/>
            </a:pPr>
            <a:endParaRPr lang="en-US" dirty="0"/>
          </a:p>
        </p:txBody>
      </p:sp>
    </p:spTree>
    <p:extLst>
      <p:ext uri="{BB962C8B-B14F-4D97-AF65-F5344CB8AC3E}">
        <p14:creationId xmlns:p14="http://schemas.microsoft.com/office/powerpoint/2010/main" val="3774938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794" y="1270270"/>
            <a:ext cx="7898412" cy="4317460"/>
          </a:xfrm>
          <a:prstGeom prst="rect">
            <a:avLst/>
          </a:prstGeom>
        </p:spPr>
      </p:pic>
    </p:spTree>
    <p:extLst>
      <p:ext uri="{BB962C8B-B14F-4D97-AF65-F5344CB8AC3E}">
        <p14:creationId xmlns:p14="http://schemas.microsoft.com/office/powerpoint/2010/main" val="1718119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037966"/>
            <a:ext cx="7413440" cy="4524634"/>
          </a:xfrm>
          <a:prstGeom prst="rect">
            <a:avLst/>
          </a:prstGeom>
        </p:spPr>
      </p:pic>
    </p:spTree>
    <p:extLst>
      <p:ext uri="{BB962C8B-B14F-4D97-AF65-F5344CB8AC3E}">
        <p14:creationId xmlns:p14="http://schemas.microsoft.com/office/powerpoint/2010/main" val="4000516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anose="020B0604020202020204" pitchFamily="34" charset="0"/>
                <a:cs typeface="Arial" panose="020B0604020202020204" pitchFamily="34" charset="0"/>
              </a:rPr>
              <a:t>Overview</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905000"/>
            <a:ext cx="8458200" cy="3992563"/>
          </a:xfrm>
        </p:spPr>
        <p:txBody>
          <a:bodyPr>
            <a:noAutofit/>
          </a:bodyPr>
          <a:lstStyle/>
          <a:p>
            <a:pPr marL="0" indent="0">
              <a:buNone/>
            </a:pPr>
            <a:r>
              <a:rPr lang="en-US" sz="2000" dirty="0">
                <a:latin typeface="Arial" panose="020B0604020202020204" pitchFamily="34" charset="0"/>
                <a:cs typeface="Arial" panose="020B0604020202020204" pitchFamily="34" charset="0"/>
              </a:rPr>
              <a:t>Most types of breast cancer are easy to diagnose by microscopic analysis of a sample - or biopsy - of the affected area of the breast. The two most commonly used screening methods, physical examination of the breasts by a healthcare provider and mammography, can offer an approximate likelihood that a lump is cancer, and may also detect some other lesions, such as a simple cyst. When these examinations are inconclusive, a healthcare provider can remove a sample of the fluid in the lump for microscopic analysis (a procedure known as fine needle aspiration, or fine needle aspiration and cytology, FNAC) to help establish the diagnosis. A needle aspiration can be performed in a healthcare provider's office or clinic. Together, physical examination of the breasts, mammography, and FNAC can be used to diagnose breast cancer with a good degree of accuracy.</a:t>
            </a:r>
          </a:p>
        </p:txBody>
      </p:sp>
    </p:spTree>
    <p:extLst>
      <p:ext uri="{BB962C8B-B14F-4D97-AF65-F5344CB8AC3E}">
        <p14:creationId xmlns:p14="http://schemas.microsoft.com/office/powerpoint/2010/main" val="1262477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Data </a:t>
            </a:r>
            <a:r>
              <a:rPr lang="en-US" b="1" dirty="0" smtClean="0">
                <a:latin typeface="Arial" panose="020B0604020202020204" pitchFamily="34" charset="0"/>
                <a:cs typeface="Arial" panose="020B0604020202020204" pitchFamily="34" charset="0"/>
              </a:rPr>
              <a:t>Wrangling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sz="2800" dirty="0">
                <a:latin typeface="Arial" panose="020B0604020202020204" pitchFamily="34" charset="0"/>
                <a:cs typeface="Arial" panose="020B0604020202020204" pitchFamily="34" charset="0"/>
              </a:rPr>
              <a:t>I loaded the dataset into Excel and replaced the numbered columns with the column names. I then saved as a csv file and loaded into a pandas dataframe. </a:t>
            </a:r>
            <a:endParaRPr lang="en-US" sz="2800" dirty="0" smtClean="0">
              <a:latin typeface="Arial" panose="020B0604020202020204" pitchFamily="34" charset="0"/>
              <a:cs typeface="Arial" panose="020B0604020202020204" pitchFamily="34" charset="0"/>
            </a:endParaRPr>
          </a:p>
          <a:p>
            <a:pPr marL="0" indent="0">
              <a:buNone/>
            </a:pPr>
            <a:endParaRPr lang="en-US" sz="2800" dirty="0" smtClean="0">
              <a:latin typeface="Arial" panose="020B0604020202020204" pitchFamily="34" charset="0"/>
              <a:cs typeface="Arial" panose="020B0604020202020204" pitchFamily="34" charset="0"/>
            </a:endParaRPr>
          </a:p>
          <a:p>
            <a:pPr marL="0" indent="0">
              <a:buNone/>
            </a:pPr>
            <a:r>
              <a:rPr lang="en-US" sz="2800" dirty="0" smtClean="0">
                <a:latin typeface="Arial" panose="020B0604020202020204" pitchFamily="34" charset="0"/>
                <a:cs typeface="Arial" panose="020B0604020202020204" pitchFamily="34" charset="0"/>
              </a:rPr>
              <a:t>There </a:t>
            </a:r>
            <a:r>
              <a:rPr lang="en-US" sz="2800" dirty="0">
                <a:latin typeface="Arial" panose="020B0604020202020204" pitchFamily="34" charset="0"/>
                <a:cs typeface="Arial" panose="020B0604020202020204" pitchFamily="34" charset="0"/>
              </a:rPr>
              <a:t>are 699 records in this dataset. </a:t>
            </a:r>
          </a:p>
          <a:p>
            <a:pPr marL="0" indent="0">
              <a:buNone/>
            </a:pPr>
            <a:endParaRPr lang="en-US" sz="2800" dirty="0" smtClean="0">
              <a:latin typeface="Arial" panose="020B0604020202020204" pitchFamily="34" charset="0"/>
              <a:cs typeface="Arial" panose="020B0604020202020204" pitchFamily="34" charset="0"/>
            </a:endParaRPr>
          </a:p>
          <a:p>
            <a:pPr marL="0" indent="0">
              <a:buNone/>
            </a:pPr>
            <a:r>
              <a:rPr lang="en-US" sz="2800" dirty="0" smtClean="0">
                <a:latin typeface="Arial" panose="020B0604020202020204" pitchFamily="34" charset="0"/>
                <a:cs typeface="Arial" panose="020B0604020202020204" pitchFamily="34" charset="0"/>
              </a:rPr>
              <a:t>Number </a:t>
            </a:r>
            <a:r>
              <a:rPr lang="en-US" sz="2800" dirty="0">
                <a:latin typeface="Arial" panose="020B0604020202020204" pitchFamily="34" charset="0"/>
                <a:cs typeface="Arial" panose="020B0604020202020204" pitchFamily="34" charset="0"/>
              </a:rPr>
              <a:t>of Attributes: 10 + output attribute</a:t>
            </a:r>
          </a:p>
          <a:p>
            <a:pPr marL="0" indent="0">
              <a:buNone/>
            </a:pPr>
            <a:endParaRPr lang="en-US" sz="2800" dirty="0" smtClean="0">
              <a:latin typeface="Arial" panose="020B0604020202020204" pitchFamily="34" charset="0"/>
              <a:cs typeface="Arial" panose="020B0604020202020204" pitchFamily="34" charset="0"/>
            </a:endParaRPr>
          </a:p>
          <a:p>
            <a:pPr marL="0" indent="0">
              <a:buNone/>
            </a:pPr>
            <a:r>
              <a:rPr lang="en-US" sz="2800" dirty="0" smtClean="0">
                <a:latin typeface="Arial" panose="020B0604020202020204" pitchFamily="34" charset="0"/>
                <a:cs typeface="Arial" panose="020B0604020202020204" pitchFamily="34" charset="0"/>
              </a:rPr>
              <a:t>Attribute information</a:t>
            </a:r>
            <a:r>
              <a:rPr lang="en-US" sz="2800" dirty="0">
                <a:latin typeface="Arial" panose="020B0604020202020204" pitchFamily="34" charset="0"/>
                <a:cs typeface="Arial" panose="020B0604020202020204" pitchFamily="34" charset="0"/>
              </a:rPr>
              <a:t>: except for ID and Class, all columns had values ranging from 1 – 10. </a:t>
            </a:r>
          </a:p>
        </p:txBody>
      </p:sp>
    </p:spTree>
    <p:extLst>
      <p:ext uri="{BB962C8B-B14F-4D97-AF65-F5344CB8AC3E}">
        <p14:creationId xmlns:p14="http://schemas.microsoft.com/office/powerpoint/2010/main" val="4096154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754563"/>
          </a:xfrm>
        </p:spPr>
        <p:txBody>
          <a:bodyPr>
            <a:normAutofit fontScale="70000" lnSpcReduction="20000"/>
          </a:bodyPr>
          <a:lstStyle/>
          <a:p>
            <a:pPr marL="0" indent="0">
              <a:buNone/>
            </a:pPr>
            <a:r>
              <a:rPr lang="en-US" dirty="0"/>
              <a:t>								 </a:t>
            </a:r>
          </a:p>
          <a:p>
            <a:r>
              <a:rPr lang="en-US" dirty="0"/>
              <a:t>   1 - ID</a:t>
            </a:r>
          </a:p>
          <a:p>
            <a:r>
              <a:rPr lang="en-US" dirty="0"/>
              <a:t>   2 – </a:t>
            </a:r>
            <a:r>
              <a:rPr lang="en-US" dirty="0" err="1"/>
              <a:t>Clump_Thickness</a:t>
            </a:r>
            <a:endParaRPr lang="en-US" dirty="0"/>
          </a:p>
          <a:p>
            <a:r>
              <a:rPr lang="en-US" dirty="0"/>
              <a:t>   3 - </a:t>
            </a:r>
            <a:r>
              <a:rPr lang="en-US" dirty="0" err="1"/>
              <a:t>Uniformity_of_Cell_Size</a:t>
            </a:r>
            <a:endParaRPr lang="en-US" dirty="0"/>
          </a:p>
          <a:p>
            <a:r>
              <a:rPr lang="en-US" dirty="0"/>
              <a:t>   4 - </a:t>
            </a:r>
            <a:r>
              <a:rPr lang="en-US" dirty="0" err="1"/>
              <a:t>Uniformity_of_Cell_Shape</a:t>
            </a:r>
            <a:endParaRPr lang="en-US" dirty="0"/>
          </a:p>
          <a:p>
            <a:r>
              <a:rPr lang="en-US" dirty="0"/>
              <a:t>   5 - </a:t>
            </a:r>
            <a:r>
              <a:rPr lang="en-US" dirty="0" err="1"/>
              <a:t>Marginal_Adhesion</a:t>
            </a:r>
            <a:endParaRPr lang="en-US" dirty="0"/>
          </a:p>
          <a:p>
            <a:r>
              <a:rPr lang="en-US" dirty="0"/>
              <a:t>   6 - </a:t>
            </a:r>
            <a:r>
              <a:rPr lang="en-US" dirty="0" err="1"/>
              <a:t>Single_Epithelial_Cell_Size</a:t>
            </a:r>
            <a:endParaRPr lang="en-US" dirty="0"/>
          </a:p>
          <a:p>
            <a:r>
              <a:rPr lang="en-US" dirty="0"/>
              <a:t>   7 - </a:t>
            </a:r>
            <a:r>
              <a:rPr lang="en-US" dirty="0" err="1"/>
              <a:t>Bare_Nuclei</a:t>
            </a:r>
            <a:endParaRPr lang="en-US" dirty="0"/>
          </a:p>
          <a:p>
            <a:r>
              <a:rPr lang="en-US" dirty="0"/>
              <a:t>   8 - </a:t>
            </a:r>
            <a:r>
              <a:rPr lang="en-US" dirty="0" err="1"/>
              <a:t>Bland_Chromatin</a:t>
            </a:r>
            <a:endParaRPr lang="en-US" dirty="0"/>
          </a:p>
          <a:p>
            <a:r>
              <a:rPr lang="en-US" dirty="0"/>
              <a:t>   9 - </a:t>
            </a:r>
            <a:r>
              <a:rPr lang="en-US" dirty="0" err="1"/>
              <a:t>Normal_Nucleoli</a:t>
            </a:r>
            <a:endParaRPr lang="en-US" dirty="0"/>
          </a:p>
          <a:p>
            <a:r>
              <a:rPr lang="en-US" dirty="0"/>
              <a:t>   10 - Mitoses</a:t>
            </a:r>
          </a:p>
          <a:p>
            <a:r>
              <a:rPr lang="en-US" dirty="0" smtClean="0"/>
              <a:t>   11 </a:t>
            </a:r>
            <a:r>
              <a:rPr lang="en-US" dirty="0"/>
              <a:t>- Class  (2 for benign, 4 for malignant)</a:t>
            </a:r>
          </a:p>
          <a:p>
            <a:r>
              <a:rPr lang="en-US" dirty="0" smtClean="0"/>
              <a:t>   Missing </a:t>
            </a:r>
            <a:r>
              <a:rPr lang="en-US" dirty="0"/>
              <a:t>Attribute Values: </a:t>
            </a:r>
            <a:r>
              <a:rPr lang="en-US" dirty="0" err="1"/>
              <a:t>Bare_Nuclei</a:t>
            </a:r>
            <a:r>
              <a:rPr lang="en-US" dirty="0"/>
              <a:t> was missing 16 values which I replaced with the mean. </a:t>
            </a:r>
          </a:p>
        </p:txBody>
      </p:sp>
      <p:sp>
        <p:nvSpPr>
          <p:cNvPr id="4" name="TextBox 3"/>
          <p:cNvSpPr txBox="1"/>
          <p:nvPr/>
        </p:nvSpPr>
        <p:spPr>
          <a:xfrm>
            <a:off x="2438400" y="381000"/>
            <a:ext cx="4495800" cy="646331"/>
          </a:xfrm>
          <a:prstGeom prst="rect">
            <a:avLst/>
          </a:prstGeom>
          <a:noFill/>
        </p:spPr>
        <p:txBody>
          <a:bodyPr wrap="square" rtlCol="0">
            <a:spAutoFit/>
          </a:bodyPr>
          <a:lstStyle/>
          <a:p>
            <a:pPr algn="ctr"/>
            <a:r>
              <a:rPr lang="en-US" sz="3600" dirty="0" smtClean="0">
                <a:latin typeface="Arial" panose="020B0604020202020204" pitchFamily="34" charset="0"/>
                <a:cs typeface="Arial" panose="020B0604020202020204" pitchFamily="34" charset="0"/>
              </a:rPr>
              <a:t>Input variables</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2890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Exploratory Data </a:t>
            </a:r>
            <a:r>
              <a:rPr lang="en-US" b="1" dirty="0" smtClean="0">
                <a:latin typeface="Arial" panose="020B0604020202020204" pitchFamily="34" charset="0"/>
                <a:cs typeface="Arial" panose="020B0604020202020204" pitchFamily="34" charset="0"/>
              </a:rPr>
              <a:t>Analysis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600200"/>
            <a:ext cx="8229600" cy="4724399"/>
          </a:xfrm>
        </p:spPr>
        <p:txBody>
          <a:bodyPr>
            <a:normAutofit fontScale="85000" lnSpcReduction="20000"/>
          </a:bodyPr>
          <a:lstStyle/>
          <a:p>
            <a:pPr marL="0" indent="0">
              <a:buNone/>
            </a:pPr>
            <a:r>
              <a:rPr lang="en-US" dirty="0">
                <a:latin typeface="Arial" panose="020B0604020202020204" pitchFamily="34" charset="0"/>
                <a:cs typeface="Arial" panose="020B0604020202020204" pitchFamily="34" charset="0"/>
              </a:rPr>
              <a:t>The Breast Cancer data includes mostly continuous data with a single categorical column. . Exploratory data analysis was used to derive relationships between the class and the various features available from the data profile. The Class feature of this set was determined by the image of a fine needle aspirate (FNA) of a breast mass and takes into consideration the characteristics of the cell nuclei present in the image.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"Class" Distribution</a:t>
            </a:r>
            <a:r>
              <a:rPr lang="en-US" dirty="0" smtClean="0">
                <a:latin typeface="Arial" panose="020B0604020202020204" pitchFamily="34" charset="0"/>
                <a:cs typeface="Arial" panose="020B0604020202020204" pitchFamily="34" charset="0"/>
              </a:rPr>
              <a:t>:</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Benign: </a:t>
            </a:r>
            <a:r>
              <a:rPr lang="en-US" dirty="0" smtClean="0">
                <a:latin typeface="Arial" panose="020B0604020202020204" pitchFamily="34" charset="0"/>
                <a:cs typeface="Arial" panose="020B0604020202020204" pitchFamily="34" charset="0"/>
              </a:rPr>
              <a:t>458</a:t>
            </a:r>
            <a:r>
              <a:rPr lang="en-US" dirty="0">
                <a:latin typeface="Arial" panose="020B0604020202020204" pitchFamily="34" charset="0"/>
                <a:cs typeface="Arial" panose="020B0604020202020204" pitchFamily="34" charset="0"/>
              </a:rPr>
              <a:t>	Malignant: 241</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3126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p>
            <a:r>
              <a:rPr lang="en-US" sz="2400" dirty="0">
                <a:latin typeface="Arial" panose="020B0604020202020204" pitchFamily="34" charset="0"/>
                <a:cs typeface="Arial" panose="020B0604020202020204" pitchFamily="34" charset="0"/>
              </a:rPr>
              <a:t>The plots for the output variable vs each of the </a:t>
            </a:r>
            <a:r>
              <a:rPr lang="en-US" sz="2400" dirty="0" smtClean="0">
                <a:latin typeface="Arial" panose="020B0604020202020204" pitchFamily="34" charset="0"/>
                <a:cs typeface="Arial" panose="020B0604020202020204" pitchFamily="34" charset="0"/>
              </a:rPr>
              <a:t>features</a:t>
            </a:r>
            <a:endParaRPr lang="en-US" sz="2400" dirty="0">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838200"/>
            <a:ext cx="8077200" cy="5861148"/>
          </a:xfrm>
        </p:spPr>
      </p:pic>
    </p:spTree>
    <p:extLst>
      <p:ext uri="{BB962C8B-B14F-4D97-AF65-F5344CB8AC3E}">
        <p14:creationId xmlns:p14="http://schemas.microsoft.com/office/powerpoint/2010/main" val="2153618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rial" panose="020B0604020202020204" pitchFamily="34" charset="0"/>
                <a:cs typeface="Arial" panose="020B0604020202020204" pitchFamily="34" charset="0"/>
              </a:rPr>
              <a:t>Correlation </a:t>
            </a:r>
            <a:r>
              <a:rPr lang="en-US" sz="3200" dirty="0" smtClean="0">
                <a:latin typeface="Arial" panose="020B0604020202020204" pitchFamily="34" charset="0"/>
                <a:cs typeface="Arial" panose="020B0604020202020204" pitchFamily="34" charset="0"/>
              </a:rPr>
              <a:t>Matrix</a:t>
            </a:r>
            <a:endParaRPr lang="en-US" sz="3200"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7532" y="1281473"/>
            <a:ext cx="5673868" cy="5195527"/>
          </a:xfrm>
        </p:spPr>
      </p:pic>
    </p:spTree>
    <p:extLst>
      <p:ext uri="{BB962C8B-B14F-4D97-AF65-F5344CB8AC3E}">
        <p14:creationId xmlns:p14="http://schemas.microsoft.com/office/powerpoint/2010/main" val="1791557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rPr>
              <a:t>Preprocessing and Modeling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04800" y="1828800"/>
            <a:ext cx="8382000" cy="3733800"/>
          </a:xfrm>
        </p:spPr>
        <p:txBody>
          <a:bodyPr>
            <a:normAutofit fontScale="92500" lnSpcReduction="10000"/>
          </a:bodyPr>
          <a:lstStyle/>
          <a:p>
            <a:pPr marL="0" indent="0">
              <a:buNone/>
            </a:pPr>
            <a:r>
              <a:rPr lang="en-US" sz="3600" dirty="0">
                <a:latin typeface="Arial" panose="020B0604020202020204" pitchFamily="34" charset="0"/>
                <a:cs typeface="Arial" panose="020B0604020202020204" pitchFamily="34" charset="0"/>
              </a:rPr>
              <a:t>The data was scaled using a Robust </a:t>
            </a:r>
            <a:r>
              <a:rPr lang="en-US" sz="3600" dirty="0" smtClean="0">
                <a:latin typeface="Arial" panose="020B0604020202020204" pitchFamily="34" charset="0"/>
                <a:cs typeface="Arial" panose="020B0604020202020204" pitchFamily="34" charset="0"/>
              </a:rPr>
              <a:t>Scaler. </a:t>
            </a:r>
          </a:p>
          <a:p>
            <a:pPr marL="0" indent="0">
              <a:buNone/>
            </a:pPr>
            <a:endParaRPr lang="en-US" sz="3600" dirty="0">
              <a:latin typeface="Arial" panose="020B0604020202020204" pitchFamily="34" charset="0"/>
              <a:cs typeface="Arial" panose="020B0604020202020204" pitchFamily="34" charset="0"/>
            </a:endParaRPr>
          </a:p>
          <a:p>
            <a:pPr marL="0" indent="0">
              <a:buNone/>
            </a:pPr>
            <a:r>
              <a:rPr lang="en-US" sz="3600" dirty="0">
                <a:latin typeface="Arial" panose="020B0604020202020204" pitchFamily="34" charset="0"/>
                <a:cs typeface="Arial" panose="020B0604020202020204" pitchFamily="34" charset="0"/>
              </a:rPr>
              <a:t>No features were dropped. </a:t>
            </a:r>
          </a:p>
          <a:p>
            <a:pPr marL="0" indent="0">
              <a:buNone/>
            </a:pPr>
            <a:endParaRPr lang="en-US" sz="3600" dirty="0">
              <a:latin typeface="Arial" panose="020B0604020202020204" pitchFamily="34" charset="0"/>
              <a:cs typeface="Arial" panose="020B0604020202020204" pitchFamily="34" charset="0"/>
            </a:endParaRPr>
          </a:p>
          <a:p>
            <a:pPr marL="0" indent="0">
              <a:buNone/>
            </a:pPr>
            <a:r>
              <a:rPr lang="en-US" sz="3600" dirty="0" smtClean="0">
                <a:latin typeface="Arial" panose="020B0604020202020204" pitchFamily="34" charset="0"/>
                <a:cs typeface="Arial" panose="020B0604020202020204" pitchFamily="34" charset="0"/>
              </a:rPr>
              <a:t>Random </a:t>
            </a:r>
            <a:r>
              <a:rPr lang="en-US" sz="3600" dirty="0">
                <a:latin typeface="Arial" panose="020B0604020202020204" pitchFamily="34" charset="0"/>
                <a:cs typeface="Arial" panose="020B0604020202020204" pitchFamily="34" charset="0"/>
              </a:rPr>
              <a:t>Forest Regressor </a:t>
            </a:r>
            <a:r>
              <a:rPr lang="en-US" sz="3600" dirty="0" smtClean="0">
                <a:latin typeface="Arial" panose="020B0604020202020204" pitchFamily="34" charset="0"/>
                <a:cs typeface="Arial" panose="020B0604020202020204" pitchFamily="34" charset="0"/>
              </a:rPr>
              <a:t>was used to </a:t>
            </a:r>
            <a:r>
              <a:rPr lang="en-US" sz="3600" dirty="0">
                <a:latin typeface="Arial" panose="020B0604020202020204" pitchFamily="34" charset="0"/>
                <a:cs typeface="Arial" panose="020B0604020202020204" pitchFamily="34" charset="0"/>
              </a:rPr>
              <a:t>find the Feature Importance which is displayed below</a:t>
            </a:r>
            <a:r>
              <a:rPr lang="en-US" sz="3600" dirty="0" smtClean="0">
                <a:latin typeface="Arial" panose="020B0604020202020204" pitchFamily="34" charset="0"/>
                <a:cs typeface="Arial" panose="020B0604020202020204" pitchFamily="34" charset="0"/>
              </a:rPr>
              <a:t>.</a:t>
            </a:r>
          </a:p>
          <a:p>
            <a:pPr marL="0" indent="0">
              <a:buNone/>
            </a:pPr>
            <a:endParaRPr lang="en-US" sz="3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9704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rmAutofit fontScale="90000"/>
          </a:bodyPr>
          <a:lstStyle/>
          <a:p>
            <a:pPr algn="l"/>
            <a:r>
              <a:rPr lang="en-US" sz="2800" dirty="0">
                <a:latin typeface="Arial" panose="020B0604020202020204" pitchFamily="34" charset="0"/>
                <a:cs typeface="Arial" panose="020B0604020202020204" pitchFamily="34" charset="0"/>
              </a:rPr>
              <a:t>Top </a:t>
            </a:r>
            <a:r>
              <a:rPr lang="en-US" sz="2800" dirty="0" smtClean="0">
                <a:latin typeface="Arial" panose="020B0604020202020204" pitchFamily="34" charset="0"/>
                <a:cs typeface="Arial" panose="020B0604020202020204" pitchFamily="34" charset="0"/>
              </a:rPr>
              <a:t>Three Features by Importance</a:t>
            </a:r>
            <a:br>
              <a:rPr lang="en-US" sz="2800" dirty="0" smtClean="0">
                <a:latin typeface="Arial" panose="020B0604020202020204" pitchFamily="34" charset="0"/>
                <a:cs typeface="Arial" panose="020B0604020202020204" pitchFamily="34" charset="0"/>
              </a:rPr>
            </a:br>
            <a:r>
              <a:rPr lang="en-US" sz="28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Uniformity_of_Cell_Shape</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r>
            <a:br>
              <a:rPr lang="en-US" sz="2000" dirty="0" smtClean="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Uniformity_of_Cell_Size</a:t>
            </a:r>
            <a:r>
              <a:rPr lang="en-US" sz="2000" dirty="0" smtClean="0">
                <a:latin typeface="Arial" panose="020B0604020202020204" pitchFamily="34" charset="0"/>
                <a:cs typeface="Arial" panose="020B0604020202020204" pitchFamily="34" charset="0"/>
              </a:rPr>
              <a:t> </a:t>
            </a:r>
            <a:br>
              <a:rPr lang="en-US" sz="2000" dirty="0" smtClean="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Bare_Nuclei</a:t>
            </a:r>
            <a:endParaRPr lang="en-US" sz="2000" dirty="0">
              <a:latin typeface="Arial" panose="020B0604020202020204" pitchFamily="34" charset="0"/>
              <a:cs typeface="Arial" panose="020B0604020202020204" pitchFamily="34" charset="0"/>
            </a:endParaRPr>
          </a:p>
        </p:txBody>
      </p:sp>
      <p:sp>
        <p:nvSpPr>
          <p:cNvPr id="4" name="AutoShape 4" descr="data:image/png;base64,iVBORw0KGgoAAAANSUhEUgAAAYsAAAEXCAYAAABcRGizAAAAOXRFWHRTb2Z0d2FyZQBNYXRwbG90bGliIHZlcnNpb24zLjMuMiwgaHR0cHM6Ly9tYXRwbG90bGliLm9yZy8vihELAAAACXBIWXMAAAsTAAALEwEAmpwYAAAXBElEQVR4nO3df/BddX3n8efLBPFXEWi+QEyiiTbrNlCty3dYVtsOs9QldpWgU2jcRWJlJ7sOrWutdaF2xLpmx1rq+qPiTKpIUArGn6TtoGI6ltKi9Ati+SU1CpKvieSL1MqPFZr43j/uyXj5cvM9NzH33m+4z8fMne85n/M557zvd5L7+n7OOfecVBWSJM3lSaMuQJI0/xkWkqRWhoUkqZVhIUlqZVhIkloZFpKkVoaFxlqS1ya5rmv+wSTPHWVNo5bklCTTo65D84thoXmv+UC/JcnDSb6X5OIkzxzEvqrqGVX17Wa/lyZ550+zvST/JclUE0I7k1yd5JcOTrVz7reS/Nwcy1+bZE9T1w+T3Jzk5Qewn5/6d6RDg2GheS3J7wJ/BPwe8EzgZGA58MUkh42wtFZJ3gS8F/g/wLHAs4GLgTUjLKvb9VX1DOBI4CPA5iRHj7YkzVtV5cvXvHwBRwAPAmfNan8GsAtY18xfCryza/kpwHTX/PnAt4AHgNuBV3Ytey1wXdd8AT8HrAf+FXi0qeEv6ATWp2fV8gHgvT1qf2az3plzvL/D6YTJjub1XuDwXnV119b1nj8I/FXzvr4KPK9Zdm3T96Gmht/ose/Z7/vpzTqTPX5/Pw98GfgBcBtwetP+uN/RqP/N+Brcy5GF5rMXA08BPtPdWFUPAlcD/6nP7XwL+GU6H+B/CHw8yeK5VqiqjcDlwLurc2jqFcDHgdVJjgRIshD4DeBjPTbxH5raPzvHbt5KZ6T0i8ALgZOAP+jzPQG8unk/RwHbgA1N7b/SLH9hU/sn5tpI8z7+G50P/G/OWnYYnaD8InAM8NvA5Umev4/fkZ6gDAvNZ4uA+6pqd49lO4GJfjZSVZ+sqh1V9ePmg/ObdD6Y90tV7aTzV/uZTdPqpr4be3T/2Tlq3+u/Au+oql1VNUPng/81+1HSZ6rqhmYfl9MJnf1xcpIfAN+jEzyvrKp/md2HzkjuXVX1aFX9NfCXTX+NEcNC89l9wKLmL9/ZFgMz/WwkyTnNCdwfNB+OJ9AJogOxCTi7mT6b3qMKgO+z79r3ehbwna757zRt/fpe1/TDdD7U98dXqurIqlpUVSdX1Zf2UeP2qvrxrDqX7Oe+dIgzLDSfXQ88AryquzHJ04GXAX/TND0EPK2ry3FdfZ8D/BnwW8DPVtWRwK1A+th/r1syfw54QZITgJfT+Yt+X7X/CDhjju3vAJ7TNf/spg1mvackxzEaO4BlSbo/K54NfLeZ9rbVY8Kw0LzVHBL5Q+ADSVYnOSzJcuCTdEYdez+obwZ+LcnRzYfqG7s2s/fE7QxAkt+kM7Lox73AY75zUVU/Aj4F/DlwQ1XdM0ftbwM+mOSMJE9r6n9Zknc33a4A/iDJRJJFTf+PN8u+Dhyf5BeTPAV4e58177P2A/RVOsH1lqb+U4BXAFce5P1onjMsNK9V1buB3wcuonPVz110/uL+1ap6qOn2MTofrnfTORH7ia71bwf+hM5f+vcCvwD8XZ+7/wiwqjl89bmu9k3NdvZ1CGrvvt8DvInOSesZYDudEc7ebb0TmAL+EbgFuKlpo6r+CXgH8CU651iuY/+8HdjU1H7Wfq7b/R4eBU6nM5K7j86lv+dU1TeaLvv6HekJJlWOInXoSPI6OqONl+zrr/oh1PBs4BvAcVX1w1HUIA3bXCffpHmnqi5J8q90Lqsdelg0x+7fBFxpUGicOLKQ+tScWL+XztVAq6tq+4hLkobGsJAktfIEtySp1RP2nMWiRYtq+fLloy5Dkg4pN954431V9bi7Izxhw2L58uVMTU2NugxJOqQk+U6vdg9DSZJaGRaSpFaGhSSp1cDCIsklSXYlubXHsjc3j31c1NV2QZJtSe5MclpX+4nNIzW3JXl/kn5uACdJOogGObK4lM79/h8jyTLgpXR9+zbJKmAtcHyzzsVJFjSLP0TniVwrm9fjtilJGqyBhUVVXQvc32PR/wXewmNvbbyGzu0THqmqu+g89euk5mlmR1TV9dX59uBlzH3LZ0nSAAz1nEWS04HvVtXXZy1aQueOnHtNN21LmunZ7fva/vokU0mmZmb6ei6OJKkPQwuLJE+j88zht/Va3KOt5mjvqao2VtVkVU1OTPT1xE1JUh+G+aW85wErgK8356iXAjclOYnOiGFZV9+ldJ7QNd1Mz26XJA3R0MKiqm4Bjtk7n+RuYLKq7kuyBfjzJO+h88zflXSeQrYnyQNJTqbzxK5zgA8Mo94Tf++yYexGh5gb//icUZcgjcQgL529gs7TyZ6fZDrJufvqW1W3AZuB24HPA+dV1Z5m8euBD9M56f0t4OpB1SxJ6m1gI4uqenXL8uWz5jcAG3r0m6L/ZyZLkgbAb3BLkloZFpKkVoaFJKmVYSFJamVYSJJaGRaSpFaGhSSplWEhSWplWEiSWhkWkqRWhoUkqZVhIUlqZVhIkloZFpKkVoaFJKmVYSFJamVYSJJaGRaSpFaGhSSplWEhSWplWEiSWg0sLJJckmRXklu72v44yTeS/GOSzyY5smvZBUm2JbkzyWld7ScmuaVZ9v4kGVTNkqTeBjmyuBRYPavtGuCEqnoB8E/ABQBJVgFrgeObdS5OsqBZ50PAemBl85q9TUnSgA0sLKrqWuD+WW1frKrdzexXgKXN9Brgyqp6pKruArYBJyVZDBxRVddXVQGXAWcMqmZJUm+jPGfxOuDqZnoJsL1r2XTTtqSZnt3eU5L1SaaSTM3MzBzkciVpfI0kLJK8FdgNXL63qUe3mqO9p6raWFWTVTU5MTHx0xcqSQJg4bB3mGQd8HLg1ObQEnRGDMu6ui0FdjTtS3u0S5KGaKgjiySrgf8FnF5VD3ct2gKsTXJ4khV0TmTfUFU7gQeSnNxcBXUOcNUwa5YkDXBkkeQK4BRgUZJp4EI6Vz8dDlzTXAH7lar6H1V1W5LNwO10Dk+dV1V7mk29ns6VVU+lc47jaiRJQzWwsKiqV/do/sgc/TcAG3q0TwEnHMTSJEn7yW9wS5JaGRaSpFaGhSSplWEhSWplWEiSWhkWkqRWhoUkqZVhIUlqZVhIkloZFpKkVoaFJKmVYSFJamVYSJJaGRaSpFaGhSSplWEhSWplWEiSWhkWkqRWhoUkqZVhIUlqZVhIkloNLCySXJJkV5Jbu9qOTnJNkm82P4/qWnZBkm1J7kxyWlf7iUluaZa9P0kGVbMkqbdBjiwuBVbPajsf2FpVK4GtzTxJVgFrgeObdS5OsqBZ50PAemBl85q9TUnSgA0sLKrqWuD+Wc1rgE3N9CbgjK72K6vqkaq6C9gGnJRkMXBEVV1fVQVc1rWOJGlIhn3O4tiq2gnQ/DymaV8CbO/qN920LWmmZ7f3lGR9kqkkUzMzMwe1cEkaZ/PlBHev8xA1R3tPVbWxqiaranJiYuKgFSdJ427YYXFvc2iJ5ueupn0aWNbVbymwo2lf2qNdkjREww6LLcC6ZnodcFVX+9okhydZQedE9g3NoaoHkpzcXAV1Ttc6kqQhWTioDSe5AjgFWJRkGrgQeBewOcm5wD3AmQBVdVuSzcDtwG7gvKra02zq9XSurHoqcHXzkiQN0cDCoqpevY9Fp+6j/wZgQ4/2KeCEg1iaJGk/zZcT3JKkecywkCS1MiwkSa0MC0lSK8NCktTKsJAktTIsJEmtDAtJUivDQpLUyrCQJLUyLCRJrQwLSVIrw0KS1MqwkCS1MiwkSa0MC0lSK8NCktTKsJAktTIsJEmtDAtJUivDQpLUaiRhkeR3ktyW5NYkVyR5SpKjk1yT5JvNz6O6+l+QZFuSO5OcNoqaJWmcDT0skiwB3gBMVtUJwAJgLXA+sLWqVgJbm3mSrGqWHw+sBi5OsmDYdUvSOBvVYaiFwFOTLASeBuwA1gCbmuWbgDOa6TXAlVX1SFXdBWwDThpuuZI03voKiyRb+2nrR1V9F7gIuAfYCfxLVX0ROLaqdjZ9dgLHNKssAbZ3bWK6aetV5/okU0mmZmZmDqQ8SVIPc4bF3nMJwKIkRzXnFY5Oshx41oHssDkXsQZY0Wzj6UnOnmuVHm3Vq2NVbayqyaqanJiYOJDyJEk9LGxZ/t+BN9L5UL+Rn3xw/xD44AHu81eBu6pqBiDJZ4AXA/cmWVxVO5MsBnY1/aeBZV3rL6Vz2EqSNCRzjiyq6n1VtQJ4c1U9t6pWNK8XVtWfHuA+7wFOTvK0JAFOBe4AtgDrmj7rgKua6S3A2iSHJ1kBrARuOMB9S5IOQNvIAoCq+kCSFwPLu9epqsv2d4dV9dUknwJuAnYDXwM2As8ANic5l06gnNn0vy3JZuD2pv95VbVnf/crSTpwfYVFko8BzwNuBvZ+UBew32EBUFUXAhfOan6EziijV/8NwIYD2Zck6afXV1gAk8Cqqup5YlmS9MTW7/csbgWOG2QhkqT5q9+RxSLg9iQ30DlcBEBVnT6QqiRJ80q/YfH2QRYhSZrf+r0a6m8GXYgkaf7q92qoB/jJt6afDBwGPFRVRwyqMEnS/NHvyOJnuueTnIE385OksXFAd52tqs8B//HgliJJmq/6PQz1qq7ZJ9H53oXfuZCkMdHv1VCv6JreDdxN586xkqQx0O85i98cdCGSpPmr34cfLU3y2SS7ktyb5NNJlg66OEnS/NDvCe6P0rlV+LPoPKXuL5o2SdIY6DcsJqrqo1W1u3ldCvgoOkkaE/2GxX1Jzk6yoHmdDXx/kIVJkuaPfsPidcBZwPeAncCvA570lqQx0e+ls/8bWFdV/wyQ5GjgIjohIkl6gut3ZPGCvUEBUFX3Ay8aTEmSpPmm37B4UpKj9s40I4t+RyWSpENcvx/4fwL8fZJP0bnNx1n4TGxJGhv9foP7siRTdG4eGOBVVXX7QCuTJM0bfR9KasLhoAREkiOBDwMn0BmpvA64E/gEsJzOvafO6jqhfgFwLrAHeENVfeFg1CFJ6s8B3aL8IHgf8Pmq+rfAC4E7gPOBrVW1EtjazJNkFbAWOB5YDVycZMFIqpakMTX0sEhyBPArwEcAqurRqvoBnbvYbmq6bQLOaKbXAFdW1SNVdRewDR+8JElDNYqRxXOBGeCjSb6W5MNJng4cW1U7AZqfxzT9lwDbu9afbtoeJ8n6JFNJpmZmZgb3DiRpzIwiLBYC/w74UFW9CHiI5pDTPqRHW88HL1XVxqqarKrJiQlvXSVJB8sowmIamK6qrzbzn6ITHvcmWQzQ/NzV1X9Z1/pLgR1DqlWSxAjCoqq+B2xP8vym6VQ6V1ltAdY1beuAq5rpLcDaJIcnWQGsBG4YYsmSNPZG9S3s3wYuT/Jk4Nt0bkr4JGBzknOBe4AzAarqtiSb6QTKbuC8qtozmrIlaTyNJCyq6mZgsseiU/fRfwN+Y1ySRmZU37OQJB1CDAtJUivDQpLUyrCQJLUyLCRJrQwLSVIrw0KS1MqwkCS1MiwkSa0MC0lSK8NCktTKsJAktTIsJEmtDAtJUivDQpLUyrCQJLUyLCRJrQwLSVIrw0KS1MqwkCS1MiwkSa1GFhZJFiT5WpK/bOaPTnJNkm82P4/q6ntBkm1J7kxy2qhqlqRxNcqRxf8E7uiaPx/YWlUrga3NPElWAWuB44HVwMVJFgy5VkkaayMJiyRLgf8MfLireQ2wqZneBJzR1X5lVT1SVXcB24CThlSqJInRjSzeC7wF+HFX27FVtROg+XlM074E2N7Vb7ppe5wk65NMJZmamZk56EVL0rgaelgkeTmwq6pu7HeVHm3Vq2NVbayqyaqanJiYOOAaJUmPtXAE+3wJcHqSXwOeAhyR5OPAvUkWV9XOJIuBXU3/aWBZ1/pLgR1DrViSxtzQRxZVdUFVLa2q5XROXP91VZ0NbAHWNd3WAVc101uAtUkOT7ICWAncMOSyJWmsjWJksS/vAjYnORe4BzgToKpuS7IZuB3YDZxXVXtGV6YkjZ+RhkVVfRn4cjP9feDUffTbAGwYWmGSpMfwG9ySpFaGhSSplWEhSWplWEiSWhkWkqRWhoUkqZVhIUlqZVhIkloZFpKkVoaFJKmVYSFJamVYSJJaGRaSpFaGhSSplWEhSWplWEiSWhkWkqRWhoUkqZVhIUlqZVhIkloZFpKkVguHvcMky4DLgOOAHwMbq+p9SY4GPgEsB+4Gzqqqf27WuQA4F9gDvKGqvjDsuqX55J53/MKoS9A89Oy33TKwbY9iZLEb+N2q+nngZOC8JKuA84GtVbUS2NrM0yxbCxwPrAYuTrJgBHVL0tgaelhU1c6quqmZfgC4A1gCrAE2Nd02AWc002uAK6vqkaq6C9gGnDTUoiVpzI30nEWS5cCLgK8Cx1bVTugECnBM020JsL1rtemmrdf21ieZSjI1MzMzsLoladyMLCySPAP4NPDGqvrhXF17tFWvjlW1saomq2pyYmLiYJQpSWJEYZHkMDpBcXlVfaZpvjfJ4mb5YmBX0z4NLOtafSmwY1i1SpJGEBZJAnwEuKOq3tO1aAuwrpleB1zV1b42yeFJVgArgRuGVa8kaQSXzgIvAV4D3JLk5qbt94F3AZuTnAvcA5wJUFW3JdkM3E7nSqrzqmrP0KuWpDE29LCoquvofR4C4NR9rLMB2DCwoiRJc/Ib3JKkVoaFJKmVYSFJamVYSJJaGRaSpFaGhSSplWEhSWplWEiSWhkWkqRWhoUkqZVhIUlqZVhIkloZFpKkVoaFJKmVYSFJamVYSJJaGRaSpFaGhSSplWEhSWplWEiSWhkWkqRWh0xYJFmd5M4k25KcP+p6JGmcHBJhkWQB8EHgZcAq4NVJVo22KkkaH4dEWAAnAduq6ttV9ShwJbBmxDVJ0thYOOoC+rQE2N41Pw38+9mdkqwH1jezDya5cwi1jYNFwH2jLmI+yEXrRl2CHs9/n3tdmIOxlef0ajxUwqLXb6Ae11C1Edg4+HLGS5KpqpocdR1SL/77HI5D5TDUNLCsa34psGNEtUjS2DlUwuIfgJVJViR5MrAW2DLimiRpbBwSh6GqaneS3wK+ACwALqmq20Zc1jjx0J7mM/99DkGqHnfoX5KkxzhUDkNJkkbIsJAktTIsNCdvs6L5KsklSXYluXXUtYwDw0L75G1WNM9dCqwedRHjwrDQXLzNiuatqroWuH/UdYwLw0Jz6XWblSUjqkXSCBkWmktft1mR9MRnWGgu3mZFEmBYaG7eZkUSYFhoDlW1G9h7m5U7gM3eZkXzRZIrgOuB5yeZTnLuqGt6IvN2H5KkVo4sJEmtDAtJUivDQpLUyrCQJLUyLCRJrQwLSVIrw0IagiTL57qVdpLXJvnTfSz7+8FVJvXHsJDmuap68ahrkAwLqUWStzYPgPpSkiuSvDnJl5NMNssXJbm7mV6e5G+T3NS89ueDflmSzzf7urBr/w82P09p9vupJN9IcnmSXjd7lA66haMuQJrPkpxI555YL6Lz/+Um4MY5VtkFvLSqfpRkJXAFMNnn7k4CTgAeBv4hyV9V1dSsPi8CjqdzQ8e/A14CXNfn9qUD5shCmtsvA5+tqoer6oe030jxMODPktwCfJLOEwb7dU1Vfb+q/h/wGeCXevS5oaqmq+rHwM3A8v3YvnTAHFlI7XrdQG03P/lj6yld7b8D3Au8sFn+o59iP732+0jX9B78P6whcWQhze1a4JVJnprkZ4BXNO13Ayc207/e1f+ZwM7mL//XAAv2Y18vTXJ0kqcCZ9A5zCTNC4aFNIequgn4BJ1DPp8G/rZZdBHw+uay1kVdq1wMrEvyFeDfAA/tx+6uAz62d189zldII+MtyqX9kOTtwINVddGoa5GGyZGFJKmVIwtpiJKcBvzRrOa7quqVo6hH6pdhIUlq5WEoSVIrw0KS1MqwkCS1MiwkSa3+P4jMNGDh5ZaU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data:image/png;base64,iVBORw0KGgoAAAANSUhEUgAAAYsAAAEXCAYAAABcRGizAAAAOXRFWHRTb2Z0d2FyZQBNYXRwbG90bGliIHZlcnNpb24zLjMuMiwgaHR0cHM6Ly9tYXRwbG90bGliLm9yZy8vihELAAAACXBIWXMAAAsTAAALEwEAmpwYAAAXBElEQVR4nO3df/BddX3n8efLBPFXEWi+QEyiiTbrNlCty3dYVtsOs9QldpWgU2jcRWJlJ7sOrWutdaF2xLpmx1rq+qPiTKpIUArGn6TtoGI6ltKi9Ati+SU1CpKvieSL1MqPFZr43j/uyXj5cvM9NzH33m+4z8fMne85n/M557zvd5L7+n7OOfecVBWSJM3lSaMuQJI0/xkWkqRWhoUkqZVhIUlqZVhIkloZFpKkVoaFxlqS1ya5rmv+wSTPHWVNo5bklCTTo65D84thoXmv+UC/JcnDSb6X5OIkzxzEvqrqGVX17Wa/lyZ550+zvST/JclUE0I7k1yd5JcOTrVz7reS/Nwcy1+bZE9T1w+T3Jzk5Qewn5/6d6RDg2GheS3J7wJ/BPwe8EzgZGA58MUkh42wtFZJ3gS8F/g/wLHAs4GLgTUjLKvb9VX1DOBI4CPA5iRHj7YkzVtV5cvXvHwBRwAPAmfNan8GsAtY18xfCryza/kpwHTX/PnAt4AHgNuBV3Ytey1wXdd8AT8HrAf+FXi0qeEv6ATWp2fV8gHgvT1qf2az3plzvL/D6YTJjub1XuDwXnV119b1nj8I/FXzvr4KPK9Zdm3T96Gmht/ose/Z7/vpzTqTPX5/Pw98GfgBcBtwetP+uN/RqP/N+Brcy5GF5rMXA08BPtPdWFUPAlcD/6nP7XwL+GU6H+B/CHw8yeK5VqiqjcDlwLurc2jqFcDHgdVJjgRIshD4DeBjPTbxH5raPzvHbt5KZ6T0i8ALgZOAP+jzPQG8unk/RwHbgA1N7b/SLH9hU/sn5tpI8z7+G50P/G/OWnYYnaD8InAM8NvA5Umev4/fkZ6gDAvNZ4uA+6pqd49lO4GJfjZSVZ+sqh1V9ePmg/ObdD6Y90tV7aTzV/uZTdPqpr4be3T/2Tlq3+u/Au+oql1VNUPng/81+1HSZ6rqhmYfl9MJnf1xcpIfAN+jEzyvrKp/md2HzkjuXVX1aFX9NfCXTX+NEcNC89l9wKLmL9/ZFgMz/WwkyTnNCdwfNB+OJ9AJogOxCTi7mT6b3qMKgO+z79r3ehbwna757zRt/fpe1/TDdD7U98dXqurIqlpUVSdX1Zf2UeP2qvrxrDqX7Oe+dIgzLDSfXQ88AryquzHJ04GXAX/TND0EPK2ry3FdfZ8D/BnwW8DPVtWRwK1A+th/r1syfw54QZITgJfT+Yt+X7X/CDhjju3vAJ7TNf/spg1mvackxzEaO4BlSbo/K54NfLeZ9rbVY8Kw0LzVHBL5Q+ADSVYnOSzJcuCTdEYdez+obwZ+LcnRzYfqG7s2s/fE7QxAkt+kM7Lox73AY75zUVU/Aj4F/DlwQ1XdM0ftbwM+mOSMJE9r6n9Zknc33a4A/iDJRJJFTf+PN8u+Dhyf5BeTPAV4e58177P2A/RVOsH1lqb+U4BXAFce5P1onjMsNK9V1buB3wcuonPVz110/uL+1ap6qOn2MTofrnfTORH7ia71bwf+hM5f+vcCvwD8XZ+7/wiwqjl89bmu9k3NdvZ1CGrvvt8DvInOSesZYDudEc7ebb0TmAL+EbgFuKlpo6r+CXgH8CU651iuY/+8HdjU1H7Wfq7b/R4eBU6nM5K7j86lv+dU1TeaLvv6HekJJlWOInXoSPI6OqONl+zrr/oh1PBs4BvAcVX1w1HUIA3bXCffpHmnqi5J8q90Lqsdelg0x+7fBFxpUGicOLKQ+tScWL+XztVAq6tq+4hLkobGsJAktfIEtySp1RP2nMWiRYtq+fLloy5Dkg4pN954431V9bi7Izxhw2L58uVMTU2NugxJOqQk+U6vdg9DSZJaGRaSpFaGhSSp1cDCIsklSXYlubXHsjc3j31c1NV2QZJtSe5MclpX+4nNIzW3JXl/kn5uACdJOogGObK4lM79/h8jyTLgpXR9+zbJKmAtcHyzzsVJFjSLP0TniVwrm9fjtilJGqyBhUVVXQvc32PR/wXewmNvbbyGzu0THqmqu+g89euk5mlmR1TV9dX59uBlzH3LZ0nSAAz1nEWS04HvVtXXZy1aQueOnHtNN21LmunZ7fva/vokU0mmZmb6ei6OJKkPQwuLJE+j88zht/Va3KOt5mjvqao2VtVkVU1OTPT1xE1JUh+G+aW85wErgK8356iXAjclOYnOiGFZV9+ldJ7QNd1Mz26XJA3R0MKiqm4Bjtk7n+RuYLKq7kuyBfjzJO+h88zflXSeQrYnyQNJTqbzxK5zgA8Mo94Tf++yYexGh5gb//icUZcgjcQgL529gs7TyZ6fZDrJufvqW1W3AZuB24HPA+dV1Z5m8euBD9M56f0t4OpB1SxJ6m1gI4uqenXL8uWz5jcAG3r0m6L/ZyZLkgbAb3BLkloZFpKkVoaFJKmVYSFJamVYSJJaGRaSpFaGhSSplWEhSWplWEiSWhkWkqRWhoUkqZVhIUlqZVhIkloZFpKkVoaFJKmVYSFJamVYSJJaGRaSpFaGhSSplWEhSWplWEiSWg0sLJJckmRXklu72v44yTeS/GOSzyY5smvZBUm2JbkzyWld7ScmuaVZ9v4kGVTNkqTeBjmyuBRYPavtGuCEqnoB8E/ABQBJVgFrgeObdS5OsqBZ50PAemBl85q9TUnSgA0sLKrqWuD+WW1frKrdzexXgKXN9Brgyqp6pKruArYBJyVZDBxRVddXVQGXAWcMqmZJUm+jPGfxOuDqZnoJsL1r2XTTtqSZnt3eU5L1SaaSTM3MzBzkciVpfI0kLJK8FdgNXL63qUe3mqO9p6raWFWTVTU5MTHx0xcqSQJg4bB3mGQd8HLg1ObQEnRGDMu6ui0FdjTtS3u0S5KGaKgjiySrgf8FnF5VD3ct2gKsTXJ4khV0TmTfUFU7gQeSnNxcBXUOcNUwa5YkDXBkkeQK4BRgUZJp4EI6Vz8dDlzTXAH7lar6H1V1W5LNwO10Dk+dV1V7mk29ns6VVU+lc47jaiRJQzWwsKiqV/do/sgc/TcAG3q0TwEnHMTSJEn7yW9wS5JaGRaSpFaGhSSplWEhSWplWEiSWhkWkqRWhoUkqZVhIUlqZVhIkloZFpKkVoaFJKmVYSFJamVYSJJaGRaSpFaGhSSplWEhSWplWEiSWhkWkqRWhoUkqZVhIUlqZVhIkloNLCySXJJkV5Jbu9qOTnJNkm82P4/qWnZBkm1J7kxyWlf7iUluaZa9P0kGVbMkqbdBjiwuBVbPajsf2FpVK4GtzTxJVgFrgeObdS5OsqBZ50PAemBl85q9TUnSgA0sLKrqWuD+Wc1rgE3N9CbgjK72K6vqkaq6C9gGnJRkMXBEVV1fVQVc1rWOJGlIhn3O4tiq2gnQ/DymaV8CbO/qN920LWmmZ7f3lGR9kqkkUzMzMwe1cEkaZ/PlBHev8xA1R3tPVbWxqiaranJiYuKgFSdJ427YYXFvc2iJ5ueupn0aWNbVbymwo2lf2qNdkjREww6LLcC6ZnodcFVX+9okhydZQedE9g3NoaoHkpzcXAV1Ttc6kqQhWTioDSe5AjgFWJRkGrgQeBewOcm5wD3AmQBVdVuSzcDtwG7gvKra02zq9XSurHoqcHXzkiQN0cDCoqpevY9Fp+6j/wZgQ4/2KeCEg1iaJGk/zZcT3JKkecywkCS1MiwkSa0MC0lSK8NCktTKsJAktTIsJEmtDAtJUivDQpLUyrCQJLUyLCRJrQwLSVIrw0KS1MqwkCS1MiwkSa0MC0lSK8NCktTKsJAktTIsJEmtDAtJUivDQpLUaiRhkeR3ktyW5NYkVyR5SpKjk1yT5JvNz6O6+l+QZFuSO5OcNoqaJWmcDT0skiwB3gBMVtUJwAJgLXA+sLWqVgJbm3mSrGqWHw+sBi5OsmDYdUvSOBvVYaiFwFOTLASeBuwA1gCbmuWbgDOa6TXAlVX1SFXdBWwDThpuuZI03voKiyRb+2nrR1V9F7gIuAfYCfxLVX0ROLaqdjZ9dgLHNKssAbZ3bWK6aetV5/okU0mmZmZmDqQ8SVIPc4bF3nMJwKIkRzXnFY5Oshx41oHssDkXsQZY0Wzj6UnOnmuVHm3Vq2NVbayqyaqanJiYOJDyJEk9LGxZ/t+BN9L5UL+Rn3xw/xD44AHu81eBu6pqBiDJZ4AXA/cmWVxVO5MsBnY1/aeBZV3rL6Vz2EqSNCRzjiyq6n1VtQJ4c1U9t6pWNK8XVtWfHuA+7wFOTvK0JAFOBe4AtgDrmj7rgKua6S3A2iSHJ1kBrARuOMB9S5IOQNvIAoCq+kCSFwPLu9epqsv2d4dV9dUknwJuAnYDXwM2As8ANic5l06gnNn0vy3JZuD2pv95VbVnf/crSTpwfYVFko8BzwNuBvZ+UBew32EBUFUXAhfOan6EziijV/8NwIYD2Zck6afXV1gAk8Cqqup5YlmS9MTW7/csbgWOG2QhkqT5q9+RxSLg9iQ30DlcBEBVnT6QqiRJ80q/YfH2QRYhSZrf+r0a6m8GXYgkaf7q92qoB/jJt6afDBwGPFRVRwyqMEnS/NHvyOJnuueTnIE385OksXFAd52tqs8B//HgliJJmq/6PQz1qq7ZJ9H53oXfuZCkMdHv1VCv6JreDdxN586xkqQx0O85i98cdCGSpPmr34cfLU3y2SS7ktyb5NNJlg66OEnS/NDvCe6P0rlV+LPoPKXuL5o2SdIY6DcsJqrqo1W1u3ldCvgoOkkaE/2GxX1Jzk6yoHmdDXx/kIVJkuaPfsPidcBZwPeAncCvA570lqQx0e+ls/8bWFdV/wyQ5GjgIjohIkl6gut3ZPGCvUEBUFX3Ay8aTEmSpPmm37B4UpKj9s40I4t+RyWSpENcvx/4fwL8fZJP0bnNx1n4TGxJGhv9foP7siRTdG4eGOBVVXX7QCuTJM0bfR9KasLhoAREkiOBDwMn0BmpvA64E/gEsJzOvafO6jqhfgFwLrAHeENVfeFg1CFJ6s8B3aL8IHgf8Pmq+rfAC4E7gPOBrVW1EtjazJNkFbAWOB5YDVycZMFIqpakMTX0sEhyBPArwEcAqurRqvoBnbvYbmq6bQLOaKbXAFdW1SNVdRewDR+8JElDNYqRxXOBGeCjSb6W5MNJng4cW1U7AZqfxzT9lwDbu9afbtoeJ8n6JFNJpmZmZgb3DiRpzIwiLBYC/w74UFW9CHiI5pDTPqRHW88HL1XVxqqarKrJiQlvXSVJB8sowmIamK6qrzbzn6ITHvcmWQzQ/NzV1X9Z1/pLgR1DqlWSxAjCoqq+B2xP8vym6VQ6V1ltAdY1beuAq5rpLcDaJIcnWQGsBG4YYsmSNPZG9S3s3wYuT/Jk4Nt0bkr4JGBzknOBe4AzAarqtiSb6QTKbuC8qtozmrIlaTyNJCyq6mZgsseiU/fRfwN+Y1ySRmZU37OQJB1CDAtJUivDQpLUyrCQJLUyLCRJrQwLSVIrw0KS1MqwkCS1MiwkSa0MC0lSK8NCktTKsJAktTIsJEmtDAtJUivDQpLUyrCQJLUyLCRJrQwLSVIrw0KS1MqwkCS1MiwkSa1GFhZJFiT5WpK/bOaPTnJNkm82P4/q6ntBkm1J7kxy2qhqlqRxNcqRxf8E7uiaPx/YWlUrga3NPElWAWuB44HVwMVJFgy5VkkaayMJiyRLgf8MfLireQ2wqZneBJzR1X5lVT1SVXcB24CThlSqJInRjSzeC7wF+HFX27FVtROg+XlM074E2N7Vb7ppe5wk65NMJZmamZk56EVL0rgaelgkeTmwq6pu7HeVHm3Vq2NVbayqyaqanJiYOOAaJUmPtXAE+3wJcHqSXwOeAhyR5OPAvUkWV9XOJIuBXU3/aWBZ1/pLgR1DrViSxtzQRxZVdUFVLa2q5XROXP91VZ0NbAHWNd3WAVc101uAtUkOT7ICWAncMOSyJWmsjWJksS/vAjYnORe4BzgToKpuS7IZuB3YDZxXVXtGV6YkjZ+RhkVVfRn4cjP9feDUffTbAGwYWmGSpMfwG9ySpFaGhSSplWEhSWplWEiSWhkWkqRWhoUkqZVhIUlqZVhIkloZFpKkVoaFJKmVYSFJamVYSJJaGRaSpFaGhSSplWEhSWplWEiSWhkWkqRWhoUkqZVhIUlqZVhIkloZFpKkVguHvcMky4DLgOOAHwMbq+p9SY4GPgEsB+4Gzqqqf27WuQA4F9gDvKGqvjDsuqX55J53/MKoS9A89Oy33TKwbY9iZLEb+N2q+nngZOC8JKuA84GtVbUS2NrM0yxbCxwPrAYuTrJgBHVL0tgaelhU1c6quqmZfgC4A1gCrAE2Nd02AWc002uAK6vqkaq6C9gGnDTUoiVpzI30nEWS5cCLgK8Cx1bVTugECnBM020JsL1rtemmrdf21ieZSjI1MzMzsLoladyMLCySPAP4NPDGqvrhXF17tFWvjlW1saomq2pyYmLiYJQpSWJEYZHkMDpBcXlVfaZpvjfJ4mb5YmBX0z4NLOtafSmwY1i1SpJGEBZJAnwEuKOq3tO1aAuwrpleB1zV1b42yeFJVgArgRuGVa8kaQSXzgIvAV4D3JLk5qbt94F3AZuTnAvcA5wJUFW3JdkM3E7nSqrzqmrP0KuWpDE29LCoquvofR4C4NR9rLMB2DCwoiRJc/Ib3JKkVoaFJKmVYSFJamVYSJJaGRaSpFaGhSSplWEhSWplWEiSWhkWkqRWhoUkqZVhIUlqZVhIkloZFpKkVoaFJKmVYSFJamVYSJJaGRaSpFaGhSSplWEhSWplWEiSWhkWkqRWh0xYJFmd5M4k25KcP+p6JGmcHBJhkWQB8EHgZcAq4NVJVo22KkkaH4dEWAAnAduq6ttV9ShwJbBmxDVJ0thYOOoC+rQE2N41Pw38+9mdkqwH1jezDya5cwi1jYNFwH2jLmI+yEXrRl2CHs9/n3tdmIOxlef0ajxUwqLXb6Ae11C1Edg4+HLGS5KpqpocdR1SL/77HI5D5TDUNLCsa34psGNEtUjS2DlUwuIfgJVJViR5MrAW2DLimiRpbBwSh6GqaneS3wK+ACwALqmq20Zc1jjx0J7mM/99DkGqHnfoX5KkxzhUDkNJkkbIsJAktTIsNCdvs6L5KsklSXYluXXUtYwDw0L75G1WNM9dCqwedRHjwrDQXLzNiuatqroWuH/UdYwLw0Jz6XWblSUjqkXSCBkWmktft1mR9MRnWGgu3mZFEmBYaG7eZkUSYFhoDlW1G9h7m5U7gM3eZkXzRZIrgOuB5yeZTnLuqGt6IvN2H5KkVo4sJEmtDAtJUivDQpLUyrCQJLUyLCRJrQwLSVIrw0IagiTL57qVdpLXJvnTfSz7+8FVJvXHsJDmuap68ahrkAwLqUWStzYPgPpSkiuSvDnJl5NMNssXJbm7mV6e5G+T3NS89ueDflmSzzf7urBr/w82P09p9vupJN9IcnmSXjd7lA66haMuQJrPkpxI555YL6Lz/+Um4MY5VtkFvLSqfpRkJXAFMNnn7k4CTgAeBv4hyV9V1dSsPi8CjqdzQ8e/A14CXNfn9qUD5shCmtsvA5+tqoer6oe030jxMODPktwCfJLOEwb7dU1Vfb+q/h/wGeCXevS5oaqmq+rHwM3A8v3YvnTAHFlI7XrdQG03P/lj6yld7b8D3Au8sFn+o59iP732+0jX9B78P6whcWQhze1a4JVJnprkZ4BXNO13Ayc207/e1f+ZwM7mL//XAAv2Y18vTXJ0kqcCZ9A5zCTNC4aFNIequgn4BJ1DPp8G/rZZdBHw+uay1kVdq1wMrEvyFeDfAA/tx+6uAz62d189zldII+MtyqX9kOTtwINVddGoa5GGyZGFJKmVIwtpiJKcBvzRrOa7quqVo6hH6pdhIUlq5WEoSVIrw0KS1MqwkCS1MiwkSa3+P4jMNGDh5ZaU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data:image/png;base64,iVBORw0KGgoAAAANSUhEUgAAAYsAAAEXCAYAAABcRGizAAAAOXRFWHRTb2Z0d2FyZQBNYXRwbG90bGliIHZlcnNpb24zLjMuMiwgaHR0cHM6Ly9tYXRwbG90bGliLm9yZy8vihELAAAACXBIWXMAAAsTAAALEwEAmpwYAAAXBElEQVR4nO3df/BddX3n8efLBPFXEWi+QEyiiTbrNlCty3dYVtsOs9QldpWgU2jcRWJlJ7sOrWutdaF2xLpmx1rq+qPiTKpIUArGn6TtoGI6ltKi9Ati+SU1CpKvieSL1MqPFZr43j/uyXj5cvM9NzH33m+4z8fMne85n/M557zvd5L7+n7OOfecVBWSJM3lSaMuQJI0/xkWkqRWhoUkqZVhIUlqZVhIkloZFpKkVoaFxlqS1ya5rmv+wSTPHWVNo5bklCTTo65D84thoXmv+UC/JcnDSb6X5OIkzxzEvqrqGVX17Wa/lyZ550+zvST/JclUE0I7k1yd5JcOTrVz7reS/Nwcy1+bZE9T1w+T3Jzk5Qewn5/6d6RDg2GheS3J7wJ/BPwe8EzgZGA58MUkh42wtFZJ3gS8F/g/wLHAs4GLgTUjLKvb9VX1DOBI4CPA5iRHj7YkzVtV5cvXvHwBRwAPAmfNan8GsAtY18xfCryza/kpwHTX/PnAt4AHgNuBV3Ytey1wXdd8AT8HrAf+FXi0qeEv6ATWp2fV8gHgvT1qf2az3plzvL/D6YTJjub1XuDwXnV119b1nj8I/FXzvr4KPK9Zdm3T96Gmht/ose/Z7/vpzTqTPX5/Pw98GfgBcBtwetP+uN/RqP/N+Brcy5GF5rMXA08BPtPdWFUPAlcD/6nP7XwL+GU6H+B/CHw8yeK5VqiqjcDlwLurc2jqFcDHgdVJjgRIshD4DeBjPTbxH5raPzvHbt5KZ6T0i8ALgZOAP+jzPQG8unk/RwHbgA1N7b/SLH9hU/sn5tpI8z7+G50P/G/OWnYYnaD8InAM8NvA5Umev4/fkZ6gDAvNZ4uA+6pqd49lO4GJfjZSVZ+sqh1V9ePmg/ObdD6Y90tV7aTzV/uZTdPqpr4be3T/2Tlq3+u/Au+oql1VNUPng/81+1HSZ6rqhmYfl9MJnf1xcpIfAN+jEzyvrKp/md2HzkjuXVX1aFX9NfCXTX+NEcNC89l9wKLmL9/ZFgMz/WwkyTnNCdwfNB+OJ9AJogOxCTi7mT6b3qMKgO+z79r3ehbwna757zRt/fpe1/TDdD7U98dXqurIqlpUVSdX1Zf2UeP2qvrxrDqX7Oe+dIgzLDSfXQ88AryquzHJ04GXAX/TND0EPK2ry3FdfZ8D/BnwW8DPVtWRwK1A+th/r1syfw54QZITgJfT+Yt+X7X/CDhjju3vAJ7TNf/spg1mvackxzEaO4BlSbo/K54NfLeZ9rbVY8Kw0LzVHBL5Q+ADSVYnOSzJcuCTdEYdez+obwZ+LcnRzYfqG7s2s/fE7QxAkt+kM7Lox73AY75zUVU/Aj4F/DlwQ1XdM0ftbwM+mOSMJE9r6n9Zknc33a4A/iDJRJJFTf+PN8u+Dhyf5BeTPAV4e58177P2A/RVOsH1lqb+U4BXAFce5P1onjMsNK9V1buB3wcuonPVz110/uL+1ap6qOn2MTofrnfTORH7ia71bwf+hM5f+vcCvwD8XZ+7/wiwqjl89bmu9k3NdvZ1CGrvvt8DvInOSesZYDudEc7ebb0TmAL+EbgFuKlpo6r+CXgH8CU651iuY/+8HdjU1H7Wfq7b/R4eBU6nM5K7j86lv+dU1TeaLvv6HekJJlWOInXoSPI6OqONl+zrr/oh1PBs4BvAcVX1w1HUIA3bXCffpHmnqi5J8q90Lqsdelg0x+7fBFxpUGicOLKQ+tScWL+XztVAq6tq+4hLkobGsJAktfIEtySp1RP2nMWiRYtq+fLloy5Dkg4pN954431V9bi7Izxhw2L58uVMTU2NugxJOqQk+U6vdg9DSZJaGRaSpFaGhSSp1cDCIsklSXYlubXHsjc3j31c1NV2QZJtSe5MclpX+4nNIzW3JXl/kn5uACdJOogGObK4lM79/h8jyTLgpXR9+zbJKmAtcHyzzsVJFjSLP0TniVwrm9fjtilJGqyBhUVVXQvc32PR/wXewmNvbbyGzu0THqmqu+g89euk5mlmR1TV9dX59uBlzH3LZ0nSAAz1nEWS04HvVtXXZy1aQueOnHtNN21LmunZ7fva/vokU0mmZmb6ei6OJKkPQwuLJE+j88zht/Va3KOt5mjvqao2VtVkVU1OTPT1xE1JUh+G+aW85wErgK8356iXAjclOYnOiGFZV9+ldJ7QNd1Mz26XJA3R0MKiqm4Bjtk7n+RuYLKq7kuyBfjzJO+h88zflXSeQrYnyQNJTqbzxK5zgA8Mo94Tf++yYexGh5gb//icUZcgjcQgL529gs7TyZ6fZDrJufvqW1W3AZuB24HPA+dV1Z5m8euBD9M56f0t4OpB1SxJ6m1gI4uqenXL8uWz5jcAG3r0m6L/ZyZLkgbAb3BLkloZFpKkVoaFJKmVYSFJamVYSJJaGRaSpFaGhSSplWEhSWplWEiSWhkWkqRWhoUkqZVhIUlqZVhIkloZFpKkVoaFJKmVYSFJamVYSJJaGRaSpFaGhSSplWEhSWplWEiSWg0sLJJckmRXklu72v44yTeS/GOSzyY5smvZBUm2JbkzyWld7ScmuaVZ9v4kGVTNkqTeBjmyuBRYPavtGuCEqnoB8E/ABQBJVgFrgeObdS5OsqBZ50PAemBl85q9TUnSgA0sLKrqWuD+WW1frKrdzexXgKXN9Brgyqp6pKruArYBJyVZDBxRVddXVQGXAWcMqmZJUm+jPGfxOuDqZnoJsL1r2XTTtqSZnt3eU5L1SaaSTM3MzBzkciVpfI0kLJK8FdgNXL63qUe3mqO9p6raWFWTVTU5MTHx0xcqSQJg4bB3mGQd8HLg1ObQEnRGDMu6ui0FdjTtS3u0S5KGaKgjiySrgf8FnF5VD3ct2gKsTXJ4khV0TmTfUFU7gQeSnNxcBXUOcNUwa5YkDXBkkeQK4BRgUZJp4EI6Vz8dDlzTXAH7lar6H1V1W5LNwO10Dk+dV1V7mk29ns6VVU+lc47jaiRJQzWwsKiqV/do/sgc/TcAG3q0TwEnHMTSJEn7yW9wS5JaGRaSpFaGhSSplWEhSWplWEiSWhkWkqRWhoUkqZVhIUlqZVhIkloZFpKkVoaFJKmVYSFJamVYSJJaGRaSpFaGhSSplWEhSWplWEiSWhkWkqRWhoUkqZVhIUlqZVhIkloNLCySXJJkV5Jbu9qOTnJNkm82P4/qWnZBkm1J7kxyWlf7iUluaZa9P0kGVbMkqbdBjiwuBVbPajsf2FpVK4GtzTxJVgFrgeObdS5OsqBZ50PAemBl85q9TUnSgA0sLKrqWuD+Wc1rgE3N9CbgjK72K6vqkaq6C9gGnJRkMXBEVV1fVQVc1rWOJGlIhn3O4tiq2gnQ/DymaV8CbO/qN920LWmmZ7f3lGR9kqkkUzMzMwe1cEkaZ/PlBHev8xA1R3tPVbWxqiaranJiYuKgFSdJ427YYXFvc2iJ5ueupn0aWNbVbymwo2lf2qNdkjREww6LLcC6ZnodcFVX+9okhydZQedE9g3NoaoHkpzcXAV1Ttc6kqQhWTioDSe5AjgFWJRkGrgQeBewOcm5wD3AmQBVdVuSzcDtwG7gvKra02zq9XSurHoqcHXzkiQN0cDCoqpevY9Fp+6j/wZgQ4/2KeCEg1iaJGk/zZcT3JKkecywkCS1MiwkSa0MC0lSK8NCktTKsJAktTIsJEmtDAtJUivDQpLUyrCQJLUyLCRJrQwLSVIrw0KS1MqwkCS1MiwkSa0MC0lSK8NCktTKsJAktTIsJEmtDAtJUivDQpLUaiRhkeR3ktyW5NYkVyR5SpKjk1yT5JvNz6O6+l+QZFuSO5OcNoqaJWmcDT0skiwB3gBMVtUJwAJgLXA+sLWqVgJbm3mSrGqWHw+sBi5OsmDYdUvSOBvVYaiFwFOTLASeBuwA1gCbmuWbgDOa6TXAlVX1SFXdBWwDThpuuZI03voKiyRb+2nrR1V9F7gIuAfYCfxLVX0ROLaqdjZ9dgLHNKssAbZ3bWK6aetV5/okU0mmZmZmDqQ8SVIPc4bF3nMJwKIkRzXnFY5Oshx41oHssDkXsQZY0Wzj6UnOnmuVHm3Vq2NVbayqyaqanJiYOJDyJEk9LGxZ/t+BN9L5UL+Rn3xw/xD44AHu81eBu6pqBiDJZ4AXA/cmWVxVO5MsBnY1/aeBZV3rL6Vz2EqSNCRzjiyq6n1VtQJ4c1U9t6pWNK8XVtWfHuA+7wFOTvK0JAFOBe4AtgDrmj7rgKua6S3A2iSHJ1kBrARuOMB9S5IOQNvIAoCq+kCSFwPLu9epqsv2d4dV9dUknwJuAnYDXwM2As8ANic5l06gnNn0vy3JZuD2pv95VbVnf/crSTpwfYVFko8BzwNuBvZ+UBew32EBUFUXAhfOan6EziijV/8NwIYD2Zck6afXV1gAk8Cqqup5YlmS9MTW7/csbgWOG2QhkqT5q9+RxSLg9iQ30DlcBEBVnT6QqiRJ80q/YfH2QRYhSZrf+r0a6m8GXYgkaf7q92qoB/jJt6afDBwGPFRVRwyqMEnS/NHvyOJnuueTnIE385OksXFAd52tqs8B//HgliJJmq/6PQz1qq7ZJ9H53oXfuZCkMdHv1VCv6JreDdxN586xkqQx0O85i98cdCGSpPmr34cfLU3y2SS7ktyb5NNJlg66OEnS/NDvCe6P0rlV+LPoPKXuL5o2SdIY6DcsJqrqo1W1u3ldCvgoOkkaE/2GxX1Jzk6yoHmdDXx/kIVJkuaPfsPidcBZwPeAncCvA570lqQx0e+ls/8bWFdV/wyQ5GjgIjohIkl6gut3ZPGCvUEBUFX3Ay8aTEmSpPmm37B4UpKj9s40I4t+RyWSpENcvx/4fwL8fZJP0bnNx1n4TGxJGhv9foP7siRTdG4eGOBVVXX7QCuTJM0bfR9KasLhoAREkiOBDwMn0BmpvA64E/gEsJzOvafO6jqhfgFwLrAHeENVfeFg1CFJ6s8B3aL8IHgf8Pmq+rfAC4E7gPOBrVW1EtjazJNkFbAWOB5YDVycZMFIqpakMTX0sEhyBPArwEcAqurRqvoBnbvYbmq6bQLOaKbXAFdW1SNVdRewDR+8JElDNYqRxXOBGeCjSb6W5MNJng4cW1U7AZqfxzT9lwDbu9afbtoeJ8n6JFNJpmZmZgb3DiRpzIwiLBYC/w74UFW9CHiI5pDTPqRHW88HL1XVxqqarKrJiQlvXSVJB8sowmIamK6qrzbzn6ITHvcmWQzQ/NzV1X9Z1/pLgR1DqlWSxAjCoqq+B2xP8vym6VQ6V1ltAdY1beuAq5rpLcDaJIcnWQGsBG4YYsmSNPZG9S3s3wYuT/Jk4Nt0bkr4JGBzknOBe4AzAarqtiSb6QTKbuC8qtozmrIlaTyNJCyq6mZgsseiU/fRfwN+Y1ySRmZU37OQJB1CDAtJUivDQpLUyrCQJLUyLCRJrQwLSVIrw0KS1MqwkCS1MiwkSa0MC0lSK8NCktTKsJAktTIsJEmtDAtJUivDQpLUyrCQJLUyLCRJrQwLSVIrw0KS1MqwkCS1MiwkSa1GFhZJFiT5WpK/bOaPTnJNkm82P4/q6ntBkm1J7kxy2qhqlqRxNcqRxf8E7uiaPx/YWlUrga3NPElWAWuB44HVwMVJFgy5VkkaayMJiyRLgf8MfLireQ2wqZneBJzR1X5lVT1SVXcB24CThlSqJInRjSzeC7wF+HFX27FVtROg+XlM074E2N7Vb7ppe5wk65NMJZmamZk56EVL0rgaelgkeTmwq6pu7HeVHm3Vq2NVbayqyaqanJiYOOAaJUmPtXAE+3wJcHqSXwOeAhyR5OPAvUkWV9XOJIuBXU3/aWBZ1/pLgR1DrViSxtzQRxZVdUFVLa2q5XROXP91VZ0NbAHWNd3WAVc101uAtUkOT7ICWAncMOSyJWmsjWJksS/vAjYnORe4BzgToKpuS7IZuB3YDZxXVXtGV6YkjZ+RhkVVfRn4cjP9feDUffTbAGwYWmGSpMfwG9ySpFaGhSSplWEhSWplWEiSWhkWkqRWhoUkqZVhIUlqZVhIkloZFpKkVoaFJKmVYSFJamVYSJJaGRaSpFaGhSSplWEhSWplWEiSWhkWkqRWhoUkqZVhIUlqZVhIkloZFpKkVguHvcMky4DLgOOAHwMbq+p9SY4GPgEsB+4Gzqqqf27WuQA4F9gDvKGqvjDsuqX55J53/MKoS9A89Oy33TKwbY9iZLEb+N2q+nngZOC8JKuA84GtVbUS2NrM0yxbCxwPrAYuTrJgBHVL0tgaelhU1c6quqmZfgC4A1gCrAE2Nd02AWc002uAK6vqkaq6C9gGnDTUoiVpzI30nEWS5cCLgK8Cx1bVTugECnBM020JsL1rtemmrdf21ieZSjI1MzMzsLoladyMLCySPAP4NPDGqvrhXF17tFWvjlW1saomq2pyYmLiYJQpSWJEYZHkMDpBcXlVfaZpvjfJ4mb5YmBX0z4NLOtafSmwY1i1SpJGEBZJAnwEuKOq3tO1aAuwrpleB1zV1b42yeFJVgArgRuGVa8kaQSXzgIvAV4D3JLk5qbt94F3AZuTnAvcA5wJUFW3JdkM3E7nSqrzqmrP0KuWpDE29LCoquvofR4C4NR9rLMB2DCwoiRJc/Ib3JKkVoaFJKmVYSFJamVYSJJaGRaSpFaGhSSplWEhSWplWEiSWhkWkqRWhoUkqZVhIUlqZVhIkloZFpKkVoaFJKmVYSFJamVYSJJaGRaSpFaGhSSplWEhSWplWEiSWhkWkqRWh0xYJFmd5M4k25KcP+p6JGmcHBJhkWQB8EHgZcAq4NVJVo22KkkaH4dEWAAnAduq6ttV9ShwJbBmxDVJ0thYOOoC+rQE2N41Pw38+9mdkqwH1jezDya5cwi1jYNFwH2jLmI+yEXrRl2CHs9/n3tdmIOxlef0ajxUwqLXb6Ae11C1Edg4+HLGS5KpqpocdR1SL/77HI5D5TDUNLCsa34psGNEtUjS2DlUwuIfgJVJViR5MrAW2DLimiRpbBwSh6GqaneS3wK+ACwALqmq20Zc1jjx0J7mM/99DkGqHnfoX5KkxzhUDkNJkkbIsJAktTIsNCdvs6L5KsklSXYluXXUtYwDw0L75G1WNM9dCqwedRHjwrDQXLzNiuatqroWuH/UdYwLw0Jz6XWblSUjqkXSCBkWmktft1mR9MRnWGgu3mZFEmBYaG7eZkUSYFhoDlW1G9h7m5U7gM3eZkXzRZIrgOuB5yeZTnLuqGt6IvN2H5KkVo4sJEmtDAtJUivDQpLUyrCQJLUyLCRJrQwLSVIrw0IagiTL57qVdpLXJvnTfSz7+8FVJvXHsJDmuap68ahrkAwLqUWStzYPgPpSkiuSvDnJl5NMNssXJbm7mV6e5G+T3NS89ueDflmSzzf7urBr/w82P09p9vupJN9IcnmSXjd7lA66haMuQJrPkpxI555YL6Lz/+Um4MY5VtkFvLSqfpRkJXAFMNnn7k4CTgAeBv4hyV9V1dSsPi8CjqdzQ8e/A14CXNfn9qUD5shCmtsvA5+tqoer6oe030jxMODPktwCfJLOEwb7dU1Vfb+q/h/wGeCXevS5oaqmq+rHwM3A8v3YvnTAHFlI7XrdQG03P/lj6yld7b8D3Au8sFn+o59iP732+0jX9B78P6whcWQhze1a4JVJnprkZ4BXNO13Ayc207/e1f+ZwM7mL//XAAv2Y18vTXJ0kqcCZ9A5zCTNC4aFNIequgn4BJ1DPp8G/rZZdBHw+uay1kVdq1wMrEvyFeDfAA/tx+6uAz62d189zldII+MtyqX9kOTtwINVddGoa5GGyZGFJKmVIwtpiJKcBvzRrOa7quqVo6hH6pdhIUlq5WEoSVIrw0KS1MqwkCS1MiwkSa3+P4jMNGDh5ZaU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2775" y="1981200"/>
            <a:ext cx="7997825" cy="4525963"/>
          </a:xfrm>
        </p:spPr>
      </p:pic>
    </p:spTree>
    <p:extLst>
      <p:ext uri="{BB962C8B-B14F-4D97-AF65-F5344CB8AC3E}">
        <p14:creationId xmlns:p14="http://schemas.microsoft.com/office/powerpoint/2010/main" val="2591799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389</TotalTime>
  <Words>404</Words>
  <Application>Microsoft Office PowerPoint</Application>
  <PresentationFormat>On-screen Show (4:3)</PresentationFormat>
  <Paragraphs>64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Capstone 3: Breast Cancer</vt:lpstr>
      <vt:lpstr>Overview</vt:lpstr>
      <vt:lpstr>Data Wrangling</vt:lpstr>
      <vt:lpstr>PowerPoint Presentation</vt:lpstr>
      <vt:lpstr>Exploratory Data Analysis</vt:lpstr>
      <vt:lpstr>The plots for the output variable vs each of the features</vt:lpstr>
      <vt:lpstr>Correlation Matrix</vt:lpstr>
      <vt:lpstr>Preprocessing and Modeling</vt:lpstr>
      <vt:lpstr>Top Three Features by Importance  Uniformity_of_Cell_Shape   Uniformity_of_Cell_Size   Bare_Nuclei</vt:lpstr>
      <vt:lpstr>Modeling</vt:lpstr>
      <vt:lpstr>Hyperparameter Tuning &amp; ROC_AUC / ROC Curve </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2: Wine Quality</dc:title>
  <dc:creator>Del</dc:creator>
  <cp:lastModifiedBy>Del</cp:lastModifiedBy>
  <cp:revision>30</cp:revision>
  <dcterms:created xsi:type="dcterms:W3CDTF">2021-02-03T18:20:29Z</dcterms:created>
  <dcterms:modified xsi:type="dcterms:W3CDTF">2021-03-17T04:23:15Z</dcterms:modified>
</cp:coreProperties>
</file>