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70" r:id="rId8"/>
    <p:sldId id="272" r:id="rId9"/>
    <p:sldId id="273" r:id="rId10"/>
    <p:sldId id="282" r:id="rId11"/>
    <p:sldId id="283" r:id="rId12"/>
    <p:sldId id="275" r:id="rId13"/>
    <p:sldId id="279" r:id="rId14"/>
    <p:sldId id="280" r:id="rId15"/>
    <p:sldId id="276" r:id="rId16"/>
    <p:sldId id="277" r:id="rId17"/>
    <p:sldId id="278"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96286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22735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83445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9F01BA-4BA4-43F7-831F-548FDB01749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78364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F01BA-4BA4-43F7-831F-548FDB01749C}"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16756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9F01BA-4BA4-43F7-831F-548FDB01749C}"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39337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9F01BA-4BA4-43F7-831F-548FDB01749C}"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268108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9F01BA-4BA4-43F7-831F-548FDB01749C}"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325336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F01BA-4BA4-43F7-831F-548FDB01749C}" type="datetimeFigureOut">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04673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88961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F01BA-4BA4-43F7-831F-548FDB01749C}"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CD149-03C4-4C51-BEF3-09062DA2395B}" type="slidenum">
              <a:rPr lang="en-US" smtClean="0"/>
              <a:t>‹#›</a:t>
            </a:fld>
            <a:endParaRPr lang="en-US"/>
          </a:p>
        </p:txBody>
      </p:sp>
    </p:spTree>
    <p:extLst>
      <p:ext uri="{BB962C8B-B14F-4D97-AF65-F5344CB8AC3E}">
        <p14:creationId xmlns:p14="http://schemas.microsoft.com/office/powerpoint/2010/main" val="1501346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F01BA-4BA4-43F7-831F-548FDB01749C}" type="datetimeFigureOut">
              <a:rPr lang="en-US" smtClean="0"/>
              <a:t>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CD149-03C4-4C51-BEF3-09062DA2395B}" type="slidenum">
              <a:rPr lang="en-US" smtClean="0"/>
              <a:t>‹#›</a:t>
            </a:fld>
            <a:endParaRPr lang="en-US"/>
          </a:p>
        </p:txBody>
      </p:sp>
    </p:spTree>
    <p:extLst>
      <p:ext uri="{BB962C8B-B14F-4D97-AF65-F5344CB8AC3E}">
        <p14:creationId xmlns:p14="http://schemas.microsoft.com/office/powerpoint/2010/main" val="200241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2: Wine Quality</a:t>
            </a:r>
            <a:endParaRPr lang="en-US" dirty="0"/>
          </a:p>
        </p:txBody>
      </p:sp>
      <p:sp>
        <p:nvSpPr>
          <p:cNvPr id="3" name="Subtitle 2"/>
          <p:cNvSpPr>
            <a:spLocks noGrp="1"/>
          </p:cNvSpPr>
          <p:nvPr>
            <p:ph type="subTitle" idx="1"/>
          </p:nvPr>
        </p:nvSpPr>
        <p:spPr/>
        <p:txBody>
          <a:bodyPr/>
          <a:lstStyle/>
          <a:p>
            <a:r>
              <a:rPr lang="en-US" dirty="0" smtClean="0"/>
              <a:t>Del Wester</a:t>
            </a:r>
          </a:p>
          <a:p>
            <a:r>
              <a:rPr lang="en-US" dirty="0" smtClean="0"/>
              <a:t>2/1/2021</a:t>
            </a:r>
            <a:endParaRPr lang="en-US" dirty="0"/>
          </a:p>
        </p:txBody>
      </p:sp>
    </p:spTree>
    <p:extLst>
      <p:ext uri="{BB962C8B-B14F-4D97-AF65-F5344CB8AC3E}">
        <p14:creationId xmlns:p14="http://schemas.microsoft.com/office/powerpoint/2010/main" val="124278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Count – Red Wine</a:t>
            </a:r>
            <a:endParaRPr lang="en-US" dirty="0"/>
          </a:p>
        </p:txBody>
      </p:sp>
      <p:sp>
        <p:nvSpPr>
          <p:cNvPr id="3" name="Content Placeholder 2"/>
          <p:cNvSpPr>
            <a:spLocks noGrp="1"/>
          </p:cNvSpPr>
          <p:nvPr>
            <p:ph idx="1"/>
          </p:nvPr>
        </p:nvSpPr>
        <p:spPr>
          <a:xfrm>
            <a:off x="469058" y="1295400"/>
            <a:ext cx="8229600" cy="609600"/>
          </a:xfrm>
        </p:spPr>
        <p:txBody>
          <a:bodyPr>
            <a:normAutofit/>
          </a:bodyPr>
          <a:lstStyle/>
          <a:p>
            <a:r>
              <a:rPr lang="en-US" sz="2800" dirty="0" smtClean="0"/>
              <a:t>Approximately 15% of Red wines are high quality</a:t>
            </a:r>
            <a:endParaRPr lang="en-US" sz="2800" dirty="0"/>
          </a:p>
        </p:txBody>
      </p:sp>
      <p:sp>
        <p:nvSpPr>
          <p:cNvPr id="4" name="AutoShape 4"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data:image/png;base64,iVBORw0KGgoAAAANSUhEUgAAAYsAAAEXCAYAAABcRGizAAAAOXRFWHRTb2Z0d2FyZQBNYXRwbG90bGliIHZlcnNpb24zLjMuMiwgaHR0cHM6Ly9tYXRwbG90bGliLm9yZy8vihELAAAACXBIWXMAAAsTAAALEwEAmpwYAAAXBElEQVR4nO3df/BddX3n8efLBPFXEWi+QEyiiTbrNlCty3dYVtsOs9QldpWgU2jcRWJlJ7sOrWutdaF2xLpmx1rq+qPiTKpIUArGn6TtoGI6ltKi9Ati+SU1CpKvieSL1MqPFZr43j/uyXj5cvM9NzH33m+4z8fMne85n/M557zvd5L7+n7OOfecVBWSJM3lSaMuQJI0/xkWkqRWhoUkqZVhIUlqZVhIkloZFpKkVoaFxlqS1ya5rmv+wSTPHWVNo5bklCTTo65D84thoXmv+UC/JcnDSb6X5OIkzxzEvqrqGVX17Wa/lyZ550+zvST/JclUE0I7k1yd5JcOTrVz7reS/Nwcy1+bZE9T1w+T3Jzk5Qewn5/6d6RDg2GheS3J7wJ/BPwe8EzgZGA58MUkh42wtFZJ3gS8F/g/wLHAs4GLgTUjLKvb9VX1DOBI4CPA5iRHj7YkzVtV5cvXvHwBRwAPAmfNan8GsAtY18xfCryza/kpwHTX/PnAt4AHgNuBV3Ytey1wXdd8AT8HrAf+FXi0qeEv6ATWp2fV8gHgvT1qf2az3plzvL/D6YTJjub1XuDwXnV119b1nj8I/FXzvr4KPK9Zdm3T96Gmht/ose/Z7/vpzTqTPX5/Pw98GfgBcBtwetP+uN/RqP/N+Brcy5GF5rMXA08BPtPdWFUPAlcD/6nP7XwL+GU6H+B/CHw8yeK5VqiqjcDlwLurc2jqFcDHgdVJjgRIshD4DeBjPTbxH5raPzvHbt5KZ6T0i8ALgZOAP+jzPQG8unk/RwHbgA1N7b/SLH9hU/sn5tpI8z7+G50P/G/OWnYYnaD8InAM8NvA5Umev4/fkZ6gDAvNZ4uA+6pqd49lO4GJfjZSVZ+sqh1V9ePmg/ObdD6Y90tV7aTzV/uZTdPqpr4be3T/2Tlq3+u/Au+oql1VNUPng/81+1HSZ6rqhmYfl9MJnf1xcpIfAN+jEzyvrKp/md2HzkjuXVX1aFX9NfCXTX+NEcNC89l9wKLmL9/ZFgMz/WwkyTnNCdwfNB+OJ9AJogOxCTi7mT6b3qMKgO+z79r3ehbwna757zRt/fpe1/TDdD7U98dXqurIqlpUVSdX1Zf2UeP2qvrxrDqX7Oe+dIgzLDSfXQ88AryquzHJ04GXAX/TND0EPK2ry3FdfZ8D/BnwW8DPVtWRwK1A+th/r1syfw54QZITgJfT+Yt+X7X/CDhjju3vAJ7TNf/spg1mvackxzEaO4BlSbo/K54NfLeZ9rbVY8Kw0LzVHBL5Q+ADSVYnOSzJcuCTdEYdez+obwZ+LcnRzYfqG7s2s/fE7QxAkt+kM7Lox73AY75zUVU/Aj4F/DlwQ1XdM0ftbwM+mOSMJE9r6n9Zknc33a4A/iDJRJJFTf+PN8u+Dhyf5BeTPAV4e58177P2A/RVOsH1lqb+U4BXAFce5P1onjMsNK9V1buB3wcuonPVz110/uL+1ap6qOn2MTofrnfTORH7ia71bwf+hM5f+vcCvwD8XZ+7/wiwqjl89bmu9k3NdvZ1CGrvvt8DvInOSesZYDudEc7ebb0TmAL+EbgFuKlpo6r+CXgH8CU651iuY/+8HdjU1H7Wfq7b/R4eBU6nM5K7j86lv+dU1TeaLvv6HekJJlWOInXoSPI6OqONl+zrr/oh1PBs4BvAcVX1w1HUIA3bXCffpHmnqi5J8q90Lqsdelg0x+7fBFxpUGicOLKQ+tScWL+XztVAq6tq+4hLkobGsJAktfIEtySp1RP2nMWiRYtq+fLloy5Dkg4pN954431V9bi7Izxhw2L58uVMTU2NugxJOqQk+U6vdg9DSZJaGRaSpFaGhSSp1cDCIsklSXYlubXHsjc3j31c1NV2QZJtSe5MclpX+4nNIzW3JXl/kn5uACdJOogGObK4lM79/h8jyTLgpXR9+zbJKmAtcHyzzsVJFjSLP0TniVwrm9fjtilJGqyBhUVVXQvc32PR/wXewmNvbbyGzu0THqmqu+g89euk5mlmR1TV9dX59uBlzH3LZ0nSAAz1nEWS04HvVtXXZy1aQueOnHtNN21LmunZ7fva/vokU0mmZmb6ei6OJKkPQwuLJE+j88zht/Va3KOt5mjvqao2VtVkVU1OTPT1xE1JUh+G+aW85wErgK8356iXAjclOYnOiGFZV9+ldJ7QNd1Mz26XJA3R0MKiqm4Bjtk7n+RuYLKq7kuyBfjzJO+h88zflXSeQrYnyQNJTqbzxK5zgA8Mo94Tf++yYexGh5gb//icUZcgjcQgL529gs7TyZ6fZDrJufvqW1W3AZuB24HPA+dV1Z5m8euBD9M56f0t4OpB1SxJ6m1gI4uqenXL8uWz5jcAG3r0m6L/ZyZLkgbAb3BLkloZFpKkVoaFJKmVYSFJamVYSJJaGRaSpFaGhSSplWEhSWplWEiSWhkWkqRWhoUkqZVhIUlqZVhIkloZFpKkVoaFJKmVYSFJamVYSJJaGRaSpFaGhSSplWEhSWplWEiSWg0sLJJckmRXklu72v44yTeS/GOSzyY5smvZBUm2JbkzyWld7ScmuaVZ9v4kGVTNkqTeBjmyuBRYPavtGuCEqnoB8E/ABQBJVgFrgeObdS5OsqBZ50PAemBl85q9TUnSgA0sLKrqWuD+WW1frKrdzexXgKXN9Brgyqp6pKruArYBJyVZDBxRVddXVQGXAWcMqmZJUm+jPGfxOuDqZnoJsL1r2XTTtqSZnt3eU5L1SaaSTM3MzBzkciVpfI0kLJK8FdgNXL63qUe3mqO9p6raWFWTVTU5MTHx0xcqSQJg4bB3mGQd8HLg1ObQEnRGDMu6ui0FdjTtS3u0S5KGaKgjiySrgf8FnF5VD3ct2gKsTXJ4khV0TmTfUFU7gQeSnNxcBXUOcNUwa5YkDXBkkeQK4BRgUZJp4EI6Vz8dDlzTXAH7lar6H1V1W5LNwO10Dk+dV1V7mk29ns6VVU+lc47jaiRJQzWwsKiqV/do/sgc/TcAG3q0TwEnHMTSJEn7yW9wS5JaGRaSpFaGhSSplWEhSWplWEiSWhkWkqRWhoUkqZVhIUlqZVhIkloZFpKkVoaFJKmVYSFJamVYSJJaGRaSpFaGhSSplWEhSWplWEiSWhkWkqRWhoUkqZVhIUlqZVhIkloNLCySXJJkV5Jbu9qOTnJNkm82P4/qWnZBkm1J7kxyWlf7iUluaZa9P0kGVbMkqbdBjiwuBVbPajsf2FpVK4GtzTxJVgFrgeObdS5OsqBZ50PAemBl85q9TUnSgA0sLKrqWuD+Wc1rgE3N9CbgjK72K6vqkaq6C9gGnJRkMXBEVV1fVQVc1rWOJGlIhn3O4tiq2gnQ/DymaV8CbO/qN920LWmmZ7f3lGR9kqkkUzMzMwe1cEkaZ/PlBHev8xA1R3tPVbWxqiaranJiYuKgFSdJ427YYXFvc2iJ5ueupn0aWNbVbymwo2lf2qNdkjREww6LLcC6ZnodcFVX+9okhydZQedE9g3NoaoHkpzcXAV1Ttc6kqQhWTioDSe5AjgFWJRkGrgQeBewOcm5wD3AmQBVdVuSzcDtwG7gvKra02zq9XSurHoqcHXzkiQN0cDCoqpevY9Fp+6j/wZgQ4/2KeCEg1iaJGk/zZcT3JKkecywkCS1MiwkSa0MC0lSK8NCktTKsJAktTIsJEmtDAtJUivDQpLUyrCQJLUyLCRJrQwLSVIrw0KS1MqwkCS1MiwkSa0MC0lSK8NCktTKsJAktTIsJEmtDAtJUivDQpLUaiRhkeR3ktyW5NYkVyR5SpKjk1yT5JvNz6O6+l+QZFuSO5OcNoqaJWmcDT0skiwB3gBMVtUJwAJgLXA+sLWqVgJbm3mSrGqWHw+sBi5OsmDYdUvSOBvVYaiFwFOTLASeBuwA1gCbmuWbgDOa6TXAlVX1SFXdBWwDThpuuZI03voKiyRb+2nrR1V9F7gIuAfYCfxLVX0ROLaqdjZ9dgLHNKssAbZ3bWK6aetV5/okU0mmZmZmDqQ8SVIPc4bF3nMJwKIkRzXnFY5Oshx41oHssDkXsQZY0Wzj6UnOnmuVHm3Vq2NVbayqyaqanJiYOJDyJEk9LGxZ/t+BN9L5UL+Rn3xw/xD44AHu81eBu6pqBiDJZ4AXA/cmWVxVO5MsBnY1/aeBZV3rL6Vz2EqSNCRzjiyq6n1VtQJ4c1U9t6pWNK8XVtWfHuA+7wFOTvK0JAFOBe4AtgDrmj7rgKua6S3A2iSHJ1kBrARuOMB9S5IOQNvIAoCq+kCSFwPLu9epqsv2d4dV9dUknwJuAnYDXwM2As8ANic5l06gnNn0vy3JZuD2pv95VbVnf/crSTpwfYVFko8BzwNuBvZ+UBew32EBUFUXAhfOan6EziijV/8NwIYD2Zck6afXV1gAk8Cqqup5YlmS9MTW7/csbgWOG2QhkqT5q9+RxSLg9iQ30DlcBEBVnT6QqiRJ80q/YfH2QRYhSZrf+r0a6m8GXYgkaf7q92qoB/jJt6afDBwGPFRVRwyqMEnS/NHvyOJnuueTnIE385OksXFAd52tqs8B//HgliJJmq/6PQz1qq7ZJ9H53oXfuZCkMdHv1VCv6JreDdxN586xkqQx0O85i98cdCGSpPmr34cfLU3y2SS7ktyb5NNJlg66OEnS/NDvCe6P0rlV+LPoPKXuL5o2SdIY6DcsJqrqo1W1u3ldCvgoOkkaE/2GxX1Jzk6yoHmdDXx/kIVJkuaPfsPidcBZwPeAncCvA570lqQx0e+ls/8bWFdV/wyQ5GjgIjohIkl6gut3ZPGCvUEBUFX3Ay8aTEmSpPmm37B4UpKj9s40I4t+RyWSpENcvx/4fwL8fZJP0bnNx1n4TGxJGhv9foP7siRTdG4eGOBVVXX7QCuTJM0bfR9KasLhoAREkiOBDwMn0BmpvA64E/gEsJzOvafO6jqhfgFwLrAHeENVfeFg1CFJ6s8B3aL8IHgf8Pmq+rfAC4E7gPOBrVW1EtjazJNkFbAWOB5YDVycZMFIqpakMTX0sEhyBPArwEcAqurRqvoBnbvYbmq6bQLOaKbXAFdW1SNVdRewDR+8JElDNYqRxXOBGeCjSb6W5MNJng4cW1U7AZqfxzT9lwDbu9afbtoeJ8n6JFNJpmZmZgb3DiRpzIwiLBYC/w74UFW9CHiI5pDTPqRHW88HL1XVxqqarKrJiQlvXSVJB8sowmIamK6qrzbzn6ITHvcmWQzQ/NzV1X9Z1/pLgR1DqlWSxAjCoqq+B2xP8vym6VQ6V1ltAdY1beuAq5rpLcDaJIcnWQGsBG4YYsmSNPZG9S3s3wYuT/Jk4Nt0bkr4JGBzknOBe4AzAarqtiSb6QTKbuC8qtozmrIlaTyNJCyq6mZgsseiU/fRfwN+Y1ySRmZU37OQJB1CDAtJUivDQpLUyrCQJLUyLCRJrQwLSVIrw0KS1MqwkCS1MiwkSa0MC0lSK8NCktTKsJAktTIsJEmtDAtJUivDQpLUyrCQJLUyLCRJrQwLSVIrw0KS1MqwkCS1MiwkSa1GFhZJFiT5WpK/bOaPTnJNkm82P4/q6ntBkm1J7kxy2qhqlqRxNcqRxf8E7uiaPx/YWlUrga3NPElWAWuB44HVwMVJFgy5VkkaayMJiyRLgf8MfLireQ2wqZneBJzR1X5lVT1SVXcB24CThlSqJInRjSzeC7wF+HFX27FVtROg+XlM074E2N7Vb7ppe5wk65NMJZmamZk56EVL0rgaelgkeTmwq6pu7HeVHm3Vq2NVbayqyaqanJiYOOAaJUmPtXAE+3wJcHqSXwOeAhyR5OPAvUkWV9XOJIuBXU3/aWBZ1/pLgR1DrViSxtzQRxZVdUFVLa2q5XROXP91VZ0NbAHWNd3WAVc101uAtUkOT7ICWAncMOSyJWmsjWJksS/vAjYnORe4BzgToKpuS7IZuB3YDZxXVXtGV6YkjZ+RhkVVfRn4cjP9feDUffTbAGwYWmGSpMfwG9ySpFaGhSSplWEhSWplWEiSWhkWkqRWhoUkqZVhIUlqZVhIkloZFpKkVoaFJKmVYSFJamVYSJJaGRaSpFaGhSSplWEhSWplWEiSWhkWkqRWhoUkqZVhIUlqZVhIkloZFpKkVguHvcMky4DLgOOAHwMbq+p9SY4GPgEsB+4Gzqqqf27WuQA4F9gDvKGqvjDsuqX55J53/MKoS9A89Oy33TKwbY9iZLEb+N2q+nngZOC8JKuA84GtVbUS2NrM0yxbCxwPrAYuTrJgBHVL0tgaelhU1c6quqmZfgC4A1gCrAE2Nd02AWc002uAK6vqkaq6C9gGnDTUoiVpzI30nEWS5cCLgK8Cx1bVTugECnBM020JsL1rtemmrdf21ieZSjI1MzMzsLoladyMLCySPAP4NPDGqvrhXF17tFWvjlW1saomq2pyYmLiYJQpSWJEYZHkMDpBcXlVfaZpvjfJ4mb5YmBX0z4NLOtafSmwY1i1SpJGEBZJAnwEuKOq3tO1aAuwrpleB1zV1b42yeFJVgArgRuGVa8kaQSXzgIvAV4D3JLk5qbt94F3AZuTnAvcA5wJUFW3JdkM3E7nSqrzqmrP0KuWpDE29LCoquvofR4C4NR9rLMB2DCwoiRJc/Ib3JKkVoaFJKmVYSFJamVYSJJaGRaSpFaGhSSplWEhSWplWEiSWhkWkqRWhoUkqZVhIUlqZVhIkloZFpKkVoaFJKmVYSFJamVYSJJaGRaSpFaGhSSplWEhSWplWEiSWhkWkqRWh0xYJFmd5M4k25KcP+p6JGmcHBJhkWQB8EHgZcAq4NVJVo22KkkaH4dEWAAnAduq6ttV9ShwJbBmxDVJ0thYOOoC+rQE2N41Pw38+9mdkqwH1jezDya5cwi1jYNFwH2jLmI+yEXrRl2CHs9/n3tdmIOxlef0ajxUwqLXb6Ae11C1Edg4+HLGS5KpqpocdR1SL/77HI5D5TDUNLCsa34psGNEtUjS2DlUwuIfgJVJViR5MrAW2DLimiRpbBwSh6GqaneS3wK+ACwALqmq20Zc1jjx0J7mM/99DkGqHnfoX5KkxzhUDkNJkkbIsJAktTIsNCdvs6L5KsklSXYluXXUtYwDw0L75G1WNM9dCqwedRHjwrDQXLzNiuatqroWuH/UdYwLw0Jz6XWblSUjqkXSCBkWmktft1mR9MRnWGgu3mZFEmBYaG7eZkUSYFhoDlW1G9h7m5U7gM3eZkXzRZIrgOuB5yeZTnLuqGt6IvN2H5KkVo4sJEmtDAtJUivDQpLUyrCQJLUyLCRJrQwLSVIrw0IagiTL57qVdpLXJvnTfSz7+8FVJvXHsJDmuap68ahrkAwLqUWStzYPgPpSkiuSvDnJl5NMNssXJbm7mV6e5G+T3NS89ueDflmSzzf7urBr/w82P09p9vupJN9IcnmSXjd7lA66haMuQJrPkpxI555YL6Lz/+Um4MY5VtkFvLSqfpRkJXAFMNnn7k4CTgAeBv4hyV9V1dSsPi8CjqdzQ8e/A14CXNfn9qUD5shCmtsvA5+tqoer6oe030jxMODPktwCfJLOEwb7dU1Vfb+q/h/wGeCXevS5oaqmq+rHwM3A8v3YvnTAHFlI7XrdQG03P/lj6yld7b8D3Au8sFn+o59iP732+0jX9B78P6whcWQhze1a4JVJnprkZ4BXNO13Ayc207/e1f+ZwM7mL//XAAv2Y18vTXJ0kqcCZ9A5zCTNC4aFNIequgn4BJ1DPp8G/rZZdBHw+uay1kVdq1wMrEvyFeDfAA/tx+6uAz62d189zldII+MtyqX9kOTtwINVddGoa5GGyZGFJKmVIwtpiJKcBvzRrOa7quqVo6hH6pdhIUlq5WEoSVIrw0KS1MqwkCS1MiwkSa3+P4jMNGDh5ZaUAAAAAElFTkSuQmC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81200"/>
            <a:ext cx="784542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179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Count – White Wine</a:t>
            </a:r>
            <a:endParaRPr lang="en-US" dirty="0"/>
          </a:p>
        </p:txBody>
      </p:sp>
      <p:sp>
        <p:nvSpPr>
          <p:cNvPr id="3" name="Content Placeholder 2"/>
          <p:cNvSpPr>
            <a:spLocks noGrp="1"/>
          </p:cNvSpPr>
          <p:nvPr>
            <p:ph idx="1"/>
          </p:nvPr>
        </p:nvSpPr>
        <p:spPr>
          <a:xfrm>
            <a:off x="457200" y="1371600"/>
            <a:ext cx="8229600" cy="609600"/>
          </a:xfrm>
        </p:spPr>
        <p:txBody>
          <a:bodyPr>
            <a:normAutofit/>
          </a:bodyPr>
          <a:lstStyle/>
          <a:p>
            <a:r>
              <a:rPr lang="en-US" sz="2800" dirty="0" smtClean="0"/>
              <a:t>Approximately 25% of white wines are high quality</a:t>
            </a:r>
            <a:endParaRPr lang="en-US"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2286000"/>
            <a:ext cx="800099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79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Comparison</a:t>
            </a:r>
            <a:endParaRPr lang="en-US" dirty="0"/>
          </a:p>
        </p:txBody>
      </p:sp>
      <p:sp>
        <p:nvSpPr>
          <p:cNvPr id="3" name="Content Placeholder 2"/>
          <p:cNvSpPr>
            <a:spLocks noGrp="1"/>
          </p:cNvSpPr>
          <p:nvPr>
            <p:ph sz="half" idx="1"/>
          </p:nvPr>
        </p:nvSpPr>
        <p:spPr>
          <a:xfrm>
            <a:off x="457200" y="1828800"/>
            <a:ext cx="4038600" cy="4572000"/>
          </a:xfrm>
        </p:spPr>
        <p:txBody>
          <a:bodyPr>
            <a:normAutofit/>
          </a:bodyPr>
          <a:lstStyle/>
          <a:p>
            <a:r>
              <a:rPr lang="en-US" dirty="0" err="1" smtClean="0"/>
              <a:t>DecisionTreeClassifier</a:t>
            </a:r>
            <a:endParaRPr lang="en-US" dirty="0" smtClean="0"/>
          </a:p>
          <a:p>
            <a:endParaRPr lang="en-US" sz="800" dirty="0" smtClean="0"/>
          </a:p>
          <a:p>
            <a:r>
              <a:rPr lang="en-US" dirty="0" err="1" smtClean="0"/>
              <a:t>RandomForestClassifier</a:t>
            </a:r>
            <a:endParaRPr lang="en-US" dirty="0" smtClean="0"/>
          </a:p>
          <a:p>
            <a:endParaRPr lang="en-US" sz="800" dirty="0" smtClean="0"/>
          </a:p>
          <a:p>
            <a:r>
              <a:rPr lang="en-US" sz="2400" dirty="0" err="1" smtClean="0"/>
              <a:t>GradientBoostingClassifier</a:t>
            </a:r>
            <a:endParaRPr lang="en-US" sz="2400" dirty="0" smtClean="0"/>
          </a:p>
          <a:p>
            <a:endParaRPr lang="en-US" sz="800" dirty="0" smtClean="0"/>
          </a:p>
          <a:p>
            <a:r>
              <a:rPr lang="en-US" dirty="0" err="1" smtClean="0"/>
              <a:t>LogisticRegression</a:t>
            </a:r>
            <a:endParaRPr lang="en-US" dirty="0" smtClean="0"/>
          </a:p>
          <a:p>
            <a:endParaRPr lang="en-US" sz="800" dirty="0" smtClean="0"/>
          </a:p>
          <a:p>
            <a:r>
              <a:rPr lang="en-US" dirty="0" err="1" smtClean="0"/>
              <a:t>KNeighborsClassifier</a:t>
            </a:r>
            <a:endParaRPr lang="en-US" dirty="0" smtClean="0"/>
          </a:p>
          <a:p>
            <a:endParaRPr lang="en-US" sz="800" dirty="0" smtClean="0"/>
          </a:p>
          <a:p>
            <a:r>
              <a:rPr lang="en-US" dirty="0" err="1" smtClean="0"/>
              <a:t>GaussianNB</a:t>
            </a:r>
            <a:endParaRPr lang="en-US" dirty="0" smtClean="0"/>
          </a:p>
          <a:p>
            <a:endParaRPr lang="en-US" sz="800" dirty="0" smtClean="0"/>
          </a:p>
          <a:p>
            <a:r>
              <a:rPr lang="en-US" dirty="0" smtClean="0"/>
              <a:t>SVC</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958294424"/>
              </p:ext>
            </p:extLst>
          </p:nvPr>
        </p:nvGraphicFramePr>
        <p:xfrm>
          <a:off x="4648200" y="1600200"/>
          <a:ext cx="4038600" cy="4800600"/>
        </p:xfrm>
        <a:graphic>
          <a:graphicData uri="http://schemas.openxmlformats.org/drawingml/2006/table">
            <a:tbl>
              <a:tblPr firstRow="1" bandRow="1">
                <a:tableStyleId>{5C22544A-7EE6-4342-B048-85BDC9FD1C3A}</a:tableStyleId>
              </a:tblPr>
              <a:tblGrid>
                <a:gridCol w="4038600"/>
              </a:tblGrid>
              <a:tr h="685800">
                <a:tc>
                  <a:txBody>
                    <a:bodyPr/>
                    <a:lstStyle/>
                    <a:p>
                      <a:r>
                        <a:rPr lang="en-US" dirty="0" smtClean="0"/>
                        <a:t>Red:  0.83</a:t>
                      </a:r>
                    </a:p>
                    <a:p>
                      <a:r>
                        <a:rPr lang="en-US" dirty="0" smtClean="0"/>
                        <a:t>White:  0.80</a:t>
                      </a:r>
                    </a:p>
                  </a:txBody>
                  <a:tcPr/>
                </a:tc>
              </a:tr>
              <a:tr h="685800">
                <a:tc>
                  <a:txBody>
                    <a:bodyPr/>
                    <a:lstStyle/>
                    <a:p>
                      <a:r>
                        <a:rPr lang="en-US" dirty="0" smtClean="0"/>
                        <a:t>Red:  0.89</a:t>
                      </a:r>
                    </a:p>
                    <a:p>
                      <a:r>
                        <a:rPr lang="en-US" dirty="0" smtClean="0"/>
                        <a:t>White:  0.89</a:t>
                      </a:r>
                    </a:p>
                  </a:txBody>
                  <a:tcPr/>
                </a:tc>
              </a:tr>
              <a:tr h="685800">
                <a:tc>
                  <a:txBody>
                    <a:bodyPr/>
                    <a:lstStyle/>
                    <a:p>
                      <a:r>
                        <a:rPr lang="en-US" dirty="0" smtClean="0"/>
                        <a:t>Red:  0.85</a:t>
                      </a:r>
                    </a:p>
                    <a:p>
                      <a:r>
                        <a:rPr lang="en-US" dirty="0" smtClean="0"/>
                        <a:t>White:  0.83</a:t>
                      </a:r>
                    </a:p>
                  </a:txBody>
                  <a:tcPr/>
                </a:tc>
              </a:tr>
              <a:tr h="685800">
                <a:tc>
                  <a:txBody>
                    <a:bodyPr/>
                    <a:lstStyle/>
                    <a:p>
                      <a:r>
                        <a:rPr lang="en-US" dirty="0" smtClean="0"/>
                        <a:t>Red:  0.87</a:t>
                      </a:r>
                    </a:p>
                    <a:p>
                      <a:r>
                        <a:rPr lang="en-US" dirty="0" smtClean="0"/>
                        <a:t>White:  0.79</a:t>
                      </a:r>
                    </a:p>
                  </a:txBody>
                  <a:tcPr/>
                </a:tc>
              </a:tr>
              <a:tr h="685800">
                <a:tc>
                  <a:txBody>
                    <a:bodyPr/>
                    <a:lstStyle/>
                    <a:p>
                      <a:r>
                        <a:rPr lang="en-US" dirty="0" smtClean="0"/>
                        <a:t>Red:  0.87</a:t>
                      </a:r>
                    </a:p>
                    <a:p>
                      <a:r>
                        <a:rPr lang="en-US" dirty="0" smtClean="0"/>
                        <a:t>White:  0.84</a:t>
                      </a:r>
                    </a:p>
                  </a:txBody>
                  <a:tcPr/>
                </a:tc>
              </a:tr>
              <a:tr h="685800">
                <a:tc>
                  <a:txBody>
                    <a:bodyPr/>
                    <a:lstStyle/>
                    <a:p>
                      <a:r>
                        <a:rPr lang="en-US" dirty="0" smtClean="0"/>
                        <a:t>Red:  0.84</a:t>
                      </a:r>
                    </a:p>
                    <a:p>
                      <a:r>
                        <a:rPr lang="en-US" dirty="0" smtClean="0"/>
                        <a:t>White:  0.70</a:t>
                      </a:r>
                    </a:p>
                  </a:txBody>
                  <a:tcPr/>
                </a:tc>
              </a:tr>
              <a:tr h="685800">
                <a:tc>
                  <a:txBody>
                    <a:bodyPr/>
                    <a:lstStyle/>
                    <a:p>
                      <a:r>
                        <a:rPr lang="en-US" dirty="0" smtClean="0"/>
                        <a:t>Red:  0.87</a:t>
                      </a:r>
                    </a:p>
                    <a:p>
                      <a:r>
                        <a:rPr lang="en-US" dirty="0" smtClean="0"/>
                        <a:t>White:  0.83</a:t>
                      </a:r>
                    </a:p>
                  </a:txBody>
                  <a:tcPr/>
                </a:tc>
              </a:tr>
            </a:tbl>
          </a:graphicData>
        </a:graphic>
      </p:graphicFrame>
    </p:spTree>
    <p:extLst>
      <p:ext uri="{BB962C8B-B14F-4D97-AF65-F5344CB8AC3E}">
        <p14:creationId xmlns:p14="http://schemas.microsoft.com/office/powerpoint/2010/main" val="420517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 </a:t>
            </a:r>
            <a:r>
              <a:rPr lang="en-US" dirty="0" smtClean="0"/>
              <a:t>Importance</a:t>
            </a:r>
            <a:br>
              <a:rPr lang="en-US" dirty="0" smtClean="0"/>
            </a:br>
            <a:r>
              <a:rPr lang="en-US" dirty="0" smtClean="0"/>
              <a:t>Red Wine</a:t>
            </a:r>
            <a:endParaRPr lang="en-US" dirty="0"/>
          </a:p>
        </p:txBody>
      </p:sp>
      <p:sp>
        <p:nvSpPr>
          <p:cNvPr id="3" name="Content Placeholder 2"/>
          <p:cNvSpPr>
            <a:spLocks noGrp="1"/>
          </p:cNvSpPr>
          <p:nvPr>
            <p:ph sz="half" idx="1"/>
          </p:nvPr>
        </p:nvSpPr>
        <p:spPr>
          <a:xfrm>
            <a:off x="457200" y="2514600"/>
            <a:ext cx="7848600" cy="3611563"/>
          </a:xfrm>
        </p:spPr>
        <p:txBody>
          <a:bodyPr/>
          <a:lstStyle/>
          <a:p>
            <a:endParaRPr lang="en-US" dirty="0" smtClean="0"/>
          </a:p>
          <a:p>
            <a:r>
              <a:rPr lang="en-US" dirty="0" smtClean="0"/>
              <a:t>Alcohol</a:t>
            </a:r>
          </a:p>
          <a:p>
            <a:endParaRPr lang="en-US" dirty="0" smtClean="0"/>
          </a:p>
          <a:p>
            <a:r>
              <a:rPr lang="en-US" dirty="0" err="1" smtClean="0"/>
              <a:t>Sulphates</a:t>
            </a:r>
            <a:endParaRPr lang="en-US" dirty="0" smtClean="0"/>
          </a:p>
          <a:p>
            <a:endParaRPr lang="en-US" dirty="0" smtClean="0"/>
          </a:p>
          <a:p>
            <a:r>
              <a:rPr lang="en-US" dirty="0" smtClean="0"/>
              <a:t>Volatile Acidity</a:t>
            </a:r>
            <a:endParaRPr lang="en-US" dirty="0"/>
          </a:p>
        </p:txBody>
      </p:sp>
    </p:spTree>
    <p:extLst>
      <p:ext uri="{BB962C8B-B14F-4D97-AF65-F5344CB8AC3E}">
        <p14:creationId xmlns:p14="http://schemas.microsoft.com/office/powerpoint/2010/main" val="311208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 </a:t>
            </a:r>
            <a:r>
              <a:rPr lang="en-US" dirty="0" smtClean="0"/>
              <a:t>Importance</a:t>
            </a:r>
            <a:br>
              <a:rPr lang="en-US" dirty="0" smtClean="0"/>
            </a:br>
            <a:r>
              <a:rPr lang="en-US" dirty="0" smtClean="0"/>
              <a:t>White Wine</a:t>
            </a:r>
            <a:endParaRPr lang="en-US" dirty="0"/>
          </a:p>
        </p:txBody>
      </p:sp>
      <p:sp>
        <p:nvSpPr>
          <p:cNvPr id="3" name="Content Placeholder 2"/>
          <p:cNvSpPr>
            <a:spLocks noGrp="1"/>
          </p:cNvSpPr>
          <p:nvPr>
            <p:ph sz="half" idx="1"/>
          </p:nvPr>
        </p:nvSpPr>
        <p:spPr>
          <a:xfrm>
            <a:off x="457200" y="2514600"/>
            <a:ext cx="7848600" cy="3611563"/>
          </a:xfrm>
        </p:spPr>
        <p:txBody>
          <a:bodyPr/>
          <a:lstStyle/>
          <a:p>
            <a:endParaRPr lang="en-US" dirty="0" smtClean="0"/>
          </a:p>
          <a:p>
            <a:r>
              <a:rPr lang="en-US" dirty="0" smtClean="0"/>
              <a:t>Alcohol</a:t>
            </a:r>
          </a:p>
          <a:p>
            <a:endParaRPr lang="en-US" dirty="0" smtClean="0"/>
          </a:p>
          <a:p>
            <a:r>
              <a:rPr lang="en-US" dirty="0" smtClean="0"/>
              <a:t>Volatile Acidity</a:t>
            </a:r>
          </a:p>
          <a:p>
            <a:endParaRPr lang="en-US" dirty="0"/>
          </a:p>
          <a:p>
            <a:r>
              <a:rPr lang="en-US" dirty="0" smtClean="0"/>
              <a:t>Residual Sugar</a:t>
            </a:r>
            <a:endParaRPr lang="en-US" dirty="0"/>
          </a:p>
        </p:txBody>
      </p:sp>
    </p:spTree>
    <p:extLst>
      <p:ext uri="{BB962C8B-B14F-4D97-AF65-F5344CB8AC3E}">
        <p14:creationId xmlns:p14="http://schemas.microsoft.com/office/powerpoint/2010/main" val="3897041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G</a:t>
            </a:r>
            <a:r>
              <a:rPr lang="en-US" dirty="0" err="1" smtClean="0"/>
              <a:t>ridsearch</a:t>
            </a:r>
            <a:r>
              <a:rPr lang="en-US" dirty="0" smtClean="0"/>
              <a:t> </a:t>
            </a:r>
            <a:r>
              <a:rPr lang="en-US" dirty="0" err="1" smtClean="0"/>
              <a:t>Hyperparameter</a:t>
            </a:r>
            <a:r>
              <a:rPr lang="en-US" dirty="0" smtClean="0"/>
              <a:t> Tuning </a:t>
            </a:r>
            <a:endParaRPr lang="en-US" dirty="0"/>
          </a:p>
        </p:txBody>
      </p:sp>
      <p:sp>
        <p:nvSpPr>
          <p:cNvPr id="3" name="Content Placeholder 2"/>
          <p:cNvSpPr>
            <a:spLocks noGrp="1"/>
          </p:cNvSpPr>
          <p:nvPr>
            <p:ph sz="half" idx="1"/>
          </p:nvPr>
        </p:nvSpPr>
        <p:spPr>
          <a:xfrm>
            <a:off x="457200" y="1600200"/>
            <a:ext cx="8305800" cy="1752599"/>
          </a:xfrm>
        </p:spPr>
        <p:txBody>
          <a:bodyPr>
            <a:normAutofit/>
          </a:bodyPr>
          <a:lstStyle/>
          <a:p>
            <a:r>
              <a:rPr lang="en-US" dirty="0" smtClean="0"/>
              <a:t>Red:</a:t>
            </a:r>
          </a:p>
          <a:p>
            <a:r>
              <a:rPr lang="en-US" sz="1900" dirty="0" err="1" smtClean="0"/>
              <a:t>RandomForestClassifier</a:t>
            </a:r>
            <a:r>
              <a:rPr lang="en-US" sz="1900" dirty="0" smtClean="0"/>
              <a:t>(</a:t>
            </a:r>
            <a:r>
              <a:rPr lang="en-US" sz="1900" dirty="0" err="1" smtClean="0"/>
              <a:t>max_depth</a:t>
            </a:r>
            <a:r>
              <a:rPr lang="en-US" sz="1900" dirty="0" smtClean="0"/>
              <a:t>=4, </a:t>
            </a:r>
            <a:r>
              <a:rPr lang="en-US" sz="1900" dirty="0" err="1" smtClean="0"/>
              <a:t>min_samples_leaf</a:t>
            </a:r>
            <a:r>
              <a:rPr lang="en-US" sz="1900" dirty="0" smtClean="0"/>
              <a:t>=2, </a:t>
            </a:r>
            <a:r>
              <a:rPr lang="en-US" sz="1900" dirty="0" err="1" smtClean="0"/>
              <a:t>n_estimators</a:t>
            </a:r>
            <a:r>
              <a:rPr lang="en-US" sz="1900" dirty="0" smtClean="0"/>
              <a:t>=72)</a:t>
            </a:r>
          </a:p>
          <a:p>
            <a:r>
              <a:rPr lang="en-US" dirty="0" smtClean="0"/>
              <a:t>0.83</a:t>
            </a:r>
            <a:endParaRPr lang="en-US" dirty="0"/>
          </a:p>
        </p:txBody>
      </p:sp>
      <p:sp>
        <p:nvSpPr>
          <p:cNvPr id="4" name="Content Placeholder 3"/>
          <p:cNvSpPr>
            <a:spLocks noGrp="1"/>
          </p:cNvSpPr>
          <p:nvPr>
            <p:ph sz="half" idx="2"/>
          </p:nvPr>
        </p:nvSpPr>
        <p:spPr>
          <a:xfrm>
            <a:off x="457200" y="4114800"/>
            <a:ext cx="8305800" cy="1782763"/>
          </a:xfrm>
        </p:spPr>
        <p:txBody>
          <a:bodyPr>
            <a:normAutofit/>
          </a:bodyPr>
          <a:lstStyle/>
          <a:p>
            <a:r>
              <a:rPr lang="en-US" dirty="0" smtClean="0"/>
              <a:t>White:</a:t>
            </a:r>
          </a:p>
          <a:p>
            <a:r>
              <a:rPr lang="en-US" sz="1900" dirty="0" err="1" smtClean="0"/>
              <a:t>RandomForestClassifier</a:t>
            </a:r>
            <a:r>
              <a:rPr lang="en-US" sz="1900" dirty="0" smtClean="0"/>
              <a:t>(</a:t>
            </a:r>
            <a:r>
              <a:rPr lang="en-US" sz="1900" dirty="0" err="1" smtClean="0"/>
              <a:t>max_depth</a:t>
            </a:r>
            <a:r>
              <a:rPr lang="en-US" sz="1900" dirty="0" smtClean="0"/>
              <a:t>=4, </a:t>
            </a:r>
            <a:r>
              <a:rPr lang="en-US" sz="1900" dirty="0" err="1" smtClean="0"/>
              <a:t>min_samples_leaf</a:t>
            </a:r>
            <a:r>
              <a:rPr lang="en-US" sz="1900" dirty="0" smtClean="0"/>
              <a:t>=2, </a:t>
            </a:r>
            <a:r>
              <a:rPr lang="en-US" sz="1900" dirty="0" err="1" smtClean="0"/>
              <a:t>n_estimators</a:t>
            </a:r>
            <a:r>
              <a:rPr lang="en-US" sz="1900" dirty="0" smtClean="0"/>
              <a:t>=72)</a:t>
            </a:r>
          </a:p>
          <a:p>
            <a:r>
              <a:rPr lang="en-US" dirty="0" smtClean="0"/>
              <a:t>0.83</a:t>
            </a:r>
            <a:endParaRPr lang="en-US" dirty="0"/>
          </a:p>
        </p:txBody>
      </p:sp>
    </p:spTree>
    <p:extLst>
      <p:ext uri="{BB962C8B-B14F-4D97-AF65-F5344CB8AC3E}">
        <p14:creationId xmlns:p14="http://schemas.microsoft.com/office/powerpoint/2010/main" val="377493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a:t>
            </a:r>
            <a:r>
              <a:rPr lang="en-US" sz="2800" dirty="0" smtClean="0"/>
              <a:t>cored </a:t>
            </a:r>
            <a:r>
              <a:rPr lang="en-US" sz="2800" dirty="0" smtClean="0"/>
              <a:t>the Random Forest model with the new </a:t>
            </a:r>
            <a:r>
              <a:rPr lang="en-US" sz="2800" dirty="0" err="1" smtClean="0"/>
              <a:t>hyperparameters</a:t>
            </a:r>
            <a:r>
              <a:rPr lang="en-US" sz="2800" dirty="0" smtClean="0"/>
              <a:t> and ran the ROC AUC scores and curve</a:t>
            </a:r>
            <a:endParaRPr lang="en-US" sz="2800" dirty="0"/>
          </a:p>
        </p:txBody>
      </p:sp>
      <p:sp>
        <p:nvSpPr>
          <p:cNvPr id="3" name="Content Placeholder 2"/>
          <p:cNvSpPr>
            <a:spLocks noGrp="1"/>
          </p:cNvSpPr>
          <p:nvPr>
            <p:ph idx="1"/>
          </p:nvPr>
        </p:nvSpPr>
        <p:spPr/>
        <p:txBody>
          <a:bodyPr>
            <a:normAutofit/>
          </a:bodyPr>
          <a:lstStyle/>
          <a:p>
            <a:endParaRPr lang="en-US" dirty="0" smtClean="0"/>
          </a:p>
          <a:p>
            <a:r>
              <a:rPr lang="en-US" dirty="0" smtClean="0"/>
              <a:t>Red 0.87</a:t>
            </a:r>
            <a:r>
              <a:rPr lang="en-US" dirty="0"/>
              <a:t> </a:t>
            </a:r>
            <a:endParaRPr lang="en-US" dirty="0" smtClean="0"/>
          </a:p>
          <a:p>
            <a:r>
              <a:rPr lang="en-US" dirty="0" smtClean="0"/>
              <a:t>White 0.80</a:t>
            </a:r>
            <a:r>
              <a:rPr lang="en-US" dirty="0"/>
              <a:t> </a:t>
            </a:r>
          </a:p>
          <a:p>
            <a:pPr marL="0" indent="0">
              <a:buNone/>
            </a:pPr>
            <a:endParaRPr lang="en-US" dirty="0" smtClean="0"/>
          </a:p>
          <a:p>
            <a:r>
              <a:rPr lang="en-US" dirty="0" smtClean="0"/>
              <a:t>Red ROC-AUC </a:t>
            </a:r>
            <a:r>
              <a:rPr lang="en-US" dirty="0"/>
              <a:t>Score: </a:t>
            </a:r>
            <a:r>
              <a:rPr lang="en-US" dirty="0" smtClean="0"/>
              <a:t>0.79</a:t>
            </a:r>
          </a:p>
          <a:p>
            <a:r>
              <a:rPr lang="en-US" dirty="0" smtClean="0"/>
              <a:t>White </a:t>
            </a:r>
            <a:r>
              <a:rPr lang="en-US" dirty="0"/>
              <a:t>ROC-AUC Score: </a:t>
            </a:r>
            <a:r>
              <a:rPr lang="en-US" dirty="0" smtClean="0"/>
              <a:t>0.82</a:t>
            </a:r>
            <a:endParaRPr lang="en-US" dirty="0"/>
          </a:p>
        </p:txBody>
      </p:sp>
    </p:spTree>
    <p:extLst>
      <p:ext uri="{BB962C8B-B14F-4D97-AF65-F5344CB8AC3E}">
        <p14:creationId xmlns:p14="http://schemas.microsoft.com/office/powerpoint/2010/main" val="3617008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5943600"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3048000" y="3609340"/>
            <a:ext cx="5943600" cy="3248660"/>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025713819"/>
              </p:ext>
            </p:extLst>
          </p:nvPr>
        </p:nvGraphicFramePr>
        <p:xfrm>
          <a:off x="6400800" y="533400"/>
          <a:ext cx="762000" cy="370840"/>
        </p:xfrm>
        <a:graphic>
          <a:graphicData uri="http://schemas.openxmlformats.org/drawingml/2006/table">
            <a:tbl>
              <a:tblPr firstRow="1" bandRow="1">
                <a:tableStyleId>{5C22544A-7EE6-4342-B048-85BDC9FD1C3A}</a:tableStyleId>
              </a:tblPr>
              <a:tblGrid>
                <a:gridCol w="762000"/>
              </a:tblGrid>
              <a:tr h="370840">
                <a:tc>
                  <a:txBody>
                    <a:bodyPr/>
                    <a:lstStyle/>
                    <a:p>
                      <a:r>
                        <a:rPr lang="en-US" dirty="0" smtClean="0"/>
                        <a:t>Red</a:t>
                      </a: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590484213"/>
              </p:ext>
            </p:extLst>
          </p:nvPr>
        </p:nvGraphicFramePr>
        <p:xfrm>
          <a:off x="1981200" y="6019800"/>
          <a:ext cx="838200" cy="370840"/>
        </p:xfrm>
        <a:graphic>
          <a:graphicData uri="http://schemas.openxmlformats.org/drawingml/2006/table">
            <a:tbl>
              <a:tblPr firstRow="1" bandRow="1">
                <a:tableStyleId>{5C22544A-7EE6-4342-B048-85BDC9FD1C3A}</a:tableStyleId>
              </a:tblPr>
              <a:tblGrid>
                <a:gridCol w="838200"/>
              </a:tblGrid>
              <a:tr h="370840">
                <a:tc>
                  <a:txBody>
                    <a:bodyPr/>
                    <a:lstStyle/>
                    <a:p>
                      <a:r>
                        <a:rPr lang="en-US" dirty="0" smtClean="0"/>
                        <a:t>White</a:t>
                      </a:r>
                      <a:endParaRPr lang="en-US" dirty="0"/>
                    </a:p>
                  </a:txBody>
                  <a:tcPr/>
                </a:tc>
              </a:tr>
            </a:tbl>
          </a:graphicData>
        </a:graphic>
      </p:graphicFrame>
    </p:spTree>
    <p:extLst>
      <p:ext uri="{BB962C8B-B14F-4D97-AF65-F5344CB8AC3E}">
        <p14:creationId xmlns:p14="http://schemas.microsoft.com/office/powerpoint/2010/main" val="1718119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90600"/>
            <a:ext cx="7620000" cy="5095875"/>
          </a:xfrm>
          <a:prstGeom prst="rect">
            <a:avLst/>
          </a:prstGeom>
        </p:spPr>
      </p:pic>
      <p:sp>
        <p:nvSpPr>
          <p:cNvPr id="5" name="TextBox 4"/>
          <p:cNvSpPr txBox="1"/>
          <p:nvPr/>
        </p:nvSpPr>
        <p:spPr>
          <a:xfrm>
            <a:off x="609600" y="381000"/>
            <a:ext cx="6248400" cy="369332"/>
          </a:xfrm>
          <a:prstGeom prst="rect">
            <a:avLst/>
          </a:prstGeom>
          <a:noFill/>
        </p:spPr>
        <p:txBody>
          <a:bodyPr wrap="square" rtlCol="0">
            <a:spAutoFit/>
          </a:bodyPr>
          <a:lstStyle/>
          <a:p>
            <a:r>
              <a:rPr lang="en-US" dirty="0" smtClean="0"/>
              <a:t>Classification Reports</a:t>
            </a:r>
            <a:endParaRPr lang="en-US" dirty="0"/>
          </a:p>
        </p:txBody>
      </p:sp>
    </p:spTree>
    <p:extLst>
      <p:ext uri="{BB962C8B-B14F-4D97-AF65-F5344CB8AC3E}">
        <p14:creationId xmlns:p14="http://schemas.microsoft.com/office/powerpoint/2010/main" val="400051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457200" y="2133600"/>
            <a:ext cx="8458200" cy="3992563"/>
          </a:xfrm>
        </p:spPr>
        <p:txBody>
          <a:bodyPr>
            <a:normAutofit fontScale="85000" lnSpcReduction="10000"/>
          </a:bodyPr>
          <a:lstStyle/>
          <a:p>
            <a:r>
              <a:rPr lang="en-US" dirty="0"/>
              <a:t>Many wine brands are seeking new ways to maximize the success of their wines. Before making any decisions, it might be helpful to know which features contribute to a wine's quality. Knowing these features can enable a brand to make more intelligent decisions when making it. But what exactly are these features? Using ML techniques with wine data retrieved from the following website, I plan to answer this question. https://</a:t>
            </a:r>
            <a:r>
              <a:rPr lang="en-US" dirty="0" smtClean="0"/>
              <a:t>archive.ics.uci.edu/ml/datasets/wine+quality</a:t>
            </a:r>
            <a:endParaRPr lang="en-US" dirty="0"/>
          </a:p>
        </p:txBody>
      </p:sp>
    </p:spTree>
    <p:extLst>
      <p:ext uri="{BB962C8B-B14F-4D97-AF65-F5344CB8AC3E}">
        <p14:creationId xmlns:p14="http://schemas.microsoft.com/office/powerpoint/2010/main" val="126247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t>
            </a:r>
            <a:r>
              <a:rPr lang="en-US" b="1" dirty="0" smtClean="0"/>
              <a:t>Wrangling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dataset for this project was wrangled by another party prior to beginning this project. </a:t>
            </a:r>
          </a:p>
          <a:p>
            <a:r>
              <a:rPr lang="en-US" dirty="0" smtClean="0"/>
              <a:t>Using red and white wine samples, inputs include objective tests (PH values) and the output is based on sensory data (wine tasting by experts). Using a median of at least 3 evaluations, each expert graded the wine quality between 0 (very bad) and 10 (very excellent). Several data mining methods were applied to model these datasets under a regression approach to determine wine quality. Data source: http://www3.dsi.uminho.pt/pcortez/winequality09.pdf</a:t>
            </a:r>
          </a:p>
          <a:p>
            <a:endParaRPr lang="en-US" dirty="0"/>
          </a:p>
        </p:txBody>
      </p:sp>
    </p:spTree>
    <p:extLst>
      <p:ext uri="{BB962C8B-B14F-4D97-AF65-F5344CB8AC3E}">
        <p14:creationId xmlns:p14="http://schemas.microsoft.com/office/powerpoint/2010/main" val="409615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t>
            </a:r>
            <a:r>
              <a:rPr lang="en-US" b="1" dirty="0" smtClean="0"/>
              <a:t>Analysis</a:t>
            </a:r>
            <a:endParaRPr lang="en-US" dirty="0"/>
          </a:p>
        </p:txBody>
      </p:sp>
      <p:sp>
        <p:nvSpPr>
          <p:cNvPr id="3" name="Content Placeholder 2"/>
          <p:cNvSpPr>
            <a:spLocks noGrp="1"/>
          </p:cNvSpPr>
          <p:nvPr>
            <p:ph idx="1"/>
          </p:nvPr>
        </p:nvSpPr>
        <p:spPr>
          <a:xfrm>
            <a:off x="457200" y="1600201"/>
            <a:ext cx="8229600" cy="2590800"/>
          </a:xfrm>
        </p:spPr>
        <p:txBody>
          <a:bodyPr>
            <a:normAutofit fontScale="77500" lnSpcReduction="20000"/>
          </a:bodyPr>
          <a:lstStyle/>
          <a:p>
            <a:r>
              <a:rPr lang="en-US" dirty="0" smtClean="0"/>
              <a:t>Exploratory </a:t>
            </a:r>
            <a:r>
              <a:rPr lang="en-US" dirty="0"/>
              <a:t>data analysis can be used to derive relationships between the wine quality and the various features available from the wine’s profile and suggest improvements to the profiles that would increase the wine’s quality. </a:t>
            </a:r>
            <a:r>
              <a:rPr lang="en-US" dirty="0" smtClean="0"/>
              <a:t>The </a:t>
            </a:r>
            <a:r>
              <a:rPr lang="en-US" dirty="0"/>
              <a:t>quality feature of this set was the result of wine tasters opinions, ranging from 3 to 9, with the higher numbers being higher quality. The spread is shown below:</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25096949"/>
              </p:ext>
            </p:extLst>
          </p:nvPr>
        </p:nvGraphicFramePr>
        <p:xfrm>
          <a:off x="3048000" y="4038600"/>
          <a:ext cx="2514600" cy="2392680"/>
        </p:xfrm>
        <a:graphic>
          <a:graphicData uri="http://schemas.openxmlformats.org/drawingml/2006/table">
            <a:tbl>
              <a:tblPr firstRow="1" bandRow="1">
                <a:tableStyleId>{5C22544A-7EE6-4342-B048-85BDC9FD1C3A}</a:tableStyleId>
              </a:tblPr>
              <a:tblGrid>
                <a:gridCol w="685800"/>
                <a:gridCol w="1828800"/>
              </a:tblGrid>
              <a:tr h="381000">
                <a:tc gridSpan="2">
                  <a:txBody>
                    <a:bodyPr/>
                    <a:lstStyle/>
                    <a:p>
                      <a:r>
                        <a:rPr lang="en-US" dirty="0" smtClean="0"/>
                        <a:t>"quality" value counts:</a:t>
                      </a:r>
                    </a:p>
                  </a:txBody>
                  <a:tcPr/>
                </a:tc>
                <a:tc hMerge="1">
                  <a:txBody>
                    <a:bodyPr/>
                    <a:lstStyle/>
                    <a:p>
                      <a:endParaRPr lang="en-US" dirty="0" smtClean="0"/>
                    </a:p>
                  </a:txBody>
                  <a:tcPr/>
                </a:tc>
              </a:tr>
              <a:tr h="370840">
                <a:tc>
                  <a:txBody>
                    <a:bodyPr/>
                    <a:lstStyle/>
                    <a:p>
                      <a:endParaRPr lang="en-US" dirty="0"/>
                    </a:p>
                  </a:txBody>
                  <a:tcPr/>
                </a:tc>
                <a:tc>
                  <a:txBody>
                    <a:bodyPr/>
                    <a:lstStyle/>
                    <a:p>
                      <a:r>
                        <a:rPr lang="en-US" dirty="0" smtClean="0"/>
                        <a:t>6    2836</a:t>
                      </a:r>
                    </a:p>
                    <a:p>
                      <a:r>
                        <a:rPr lang="en-US" dirty="0" smtClean="0"/>
                        <a:t>5    2138</a:t>
                      </a:r>
                    </a:p>
                    <a:p>
                      <a:r>
                        <a:rPr lang="en-US" dirty="0" smtClean="0"/>
                        <a:t>7    1079</a:t>
                      </a:r>
                    </a:p>
                    <a:p>
                      <a:r>
                        <a:rPr lang="en-US" dirty="0" smtClean="0"/>
                        <a:t>4     216</a:t>
                      </a:r>
                    </a:p>
                    <a:p>
                      <a:r>
                        <a:rPr lang="en-US" dirty="0" smtClean="0"/>
                        <a:t>8     193</a:t>
                      </a:r>
                    </a:p>
                    <a:p>
                      <a:r>
                        <a:rPr lang="en-US" dirty="0" smtClean="0"/>
                        <a:t>3      30</a:t>
                      </a:r>
                    </a:p>
                    <a:p>
                      <a:r>
                        <a:rPr lang="en-US" dirty="0" smtClean="0"/>
                        <a:t>9       5</a:t>
                      </a:r>
                      <a:endParaRPr lang="en-US" dirty="0"/>
                    </a:p>
                  </a:txBody>
                  <a:tcPr/>
                </a:tc>
              </a:tr>
            </a:tbl>
          </a:graphicData>
        </a:graphic>
      </p:graphicFrame>
    </p:spTree>
    <p:extLst>
      <p:ext uri="{BB962C8B-B14F-4D97-AF65-F5344CB8AC3E}">
        <p14:creationId xmlns:p14="http://schemas.microsoft.com/office/powerpoint/2010/main" val="290312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27" y="381000"/>
            <a:ext cx="8532073" cy="5791200"/>
          </a:xfrm>
        </p:spPr>
      </p:pic>
    </p:spTree>
    <p:extLst>
      <p:ext uri="{BB962C8B-B14F-4D97-AF65-F5344CB8AC3E}">
        <p14:creationId xmlns:p14="http://schemas.microsoft.com/office/powerpoint/2010/main" val="359651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72" y="762000"/>
            <a:ext cx="8110357" cy="5562600"/>
          </a:xfrm>
          <a:prstGeom prst="rect">
            <a:avLst/>
          </a:prstGeom>
        </p:spPr>
      </p:pic>
    </p:spTree>
    <p:extLst>
      <p:ext uri="{BB962C8B-B14F-4D97-AF65-F5344CB8AC3E}">
        <p14:creationId xmlns:p14="http://schemas.microsoft.com/office/powerpoint/2010/main" val="94162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69" y="457200"/>
            <a:ext cx="8776962" cy="6019800"/>
          </a:xfrm>
          <a:prstGeom prst="rect">
            <a:avLst/>
          </a:prstGeom>
        </p:spPr>
      </p:pic>
    </p:spTree>
    <p:extLst>
      <p:ext uri="{BB962C8B-B14F-4D97-AF65-F5344CB8AC3E}">
        <p14:creationId xmlns:p14="http://schemas.microsoft.com/office/powerpoint/2010/main" val="274562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The Correlation </a:t>
            </a:r>
            <a:r>
              <a:rPr lang="en-US" sz="2400" dirty="0" err="1" smtClean="0"/>
              <a:t>Heatmap</a:t>
            </a:r>
            <a:r>
              <a:rPr lang="en-US" sz="2400" dirty="0"/>
              <a:t/>
            </a:r>
            <a:br>
              <a:rPr lang="en-US" sz="2400" dirty="0"/>
            </a:br>
            <a:r>
              <a:rPr lang="en-US" sz="2400" dirty="0" smtClean="0"/>
              <a:t>alcohol and density have a fairly high negative correlation </a:t>
            </a:r>
            <a:br>
              <a:rPr lang="en-US" sz="2400" dirty="0" smtClean="0"/>
            </a:br>
            <a:r>
              <a:rPr lang="en-US" sz="2400" dirty="0" smtClean="0"/>
              <a:t>free &amp; total sulfur dioxide have a fairly high positive correlation</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1" y="1386527"/>
            <a:ext cx="5722726" cy="5166673"/>
          </a:xfrm>
        </p:spPr>
      </p:pic>
    </p:spTree>
    <p:extLst>
      <p:ext uri="{BB962C8B-B14F-4D97-AF65-F5344CB8AC3E}">
        <p14:creationId xmlns:p14="http://schemas.microsoft.com/office/powerpoint/2010/main" val="215361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Preprocessing and Modeling</a:t>
            </a:r>
            <a:endParaRPr lang="en-US" dirty="0"/>
          </a:p>
        </p:txBody>
      </p:sp>
      <p:sp>
        <p:nvSpPr>
          <p:cNvPr id="3" name="Content Placeholder 2"/>
          <p:cNvSpPr>
            <a:spLocks noGrp="1"/>
          </p:cNvSpPr>
          <p:nvPr>
            <p:ph idx="1"/>
          </p:nvPr>
        </p:nvSpPr>
        <p:spPr>
          <a:xfrm>
            <a:off x="304800" y="2133600"/>
            <a:ext cx="8382000" cy="3962399"/>
          </a:xfrm>
        </p:spPr>
        <p:txBody>
          <a:bodyPr>
            <a:normAutofit/>
          </a:bodyPr>
          <a:lstStyle/>
          <a:p>
            <a:r>
              <a:rPr lang="en-US" dirty="0" smtClean="0"/>
              <a:t>Split the </a:t>
            </a:r>
            <a:r>
              <a:rPr lang="en-US" dirty="0"/>
              <a:t>data into high and low quality wines, as well as red and white, for a total of two subsets of data:  Red and White. </a:t>
            </a:r>
            <a:endParaRPr lang="en-US" dirty="0" smtClean="0"/>
          </a:p>
          <a:p>
            <a:r>
              <a:rPr lang="en-US" dirty="0" smtClean="0"/>
              <a:t>The </a:t>
            </a:r>
            <a:r>
              <a:rPr lang="en-US" dirty="0"/>
              <a:t>data was then scaled </a:t>
            </a:r>
            <a:endParaRPr lang="en-US" dirty="0" smtClean="0"/>
          </a:p>
          <a:p>
            <a:r>
              <a:rPr lang="en-US" dirty="0" smtClean="0"/>
              <a:t>I didn’t find </a:t>
            </a:r>
            <a:r>
              <a:rPr lang="en-US" dirty="0"/>
              <a:t>any features to leave out </a:t>
            </a:r>
            <a:r>
              <a:rPr lang="en-US" dirty="0" smtClean="0"/>
              <a:t>due </a:t>
            </a:r>
            <a:r>
              <a:rPr lang="en-US" dirty="0"/>
              <a:t>to high correlation </a:t>
            </a:r>
            <a:endParaRPr lang="en-US" dirty="0" smtClean="0"/>
          </a:p>
        </p:txBody>
      </p:sp>
    </p:spTree>
    <p:extLst>
      <p:ext uri="{BB962C8B-B14F-4D97-AF65-F5344CB8AC3E}">
        <p14:creationId xmlns:p14="http://schemas.microsoft.com/office/powerpoint/2010/main" val="1439704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426</Words>
  <Application>Microsoft Office PowerPoint</Application>
  <PresentationFormat>On-screen Show (4:3)</PresentationFormat>
  <Paragraphs>86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Capstone 2: Wine Quality</vt:lpstr>
      <vt:lpstr>Overview</vt:lpstr>
      <vt:lpstr>Data Wrangling</vt:lpstr>
      <vt:lpstr>Exploratory Data Analysis</vt:lpstr>
      <vt:lpstr>PowerPoint Presentation</vt:lpstr>
      <vt:lpstr>PowerPoint Presentation</vt:lpstr>
      <vt:lpstr>PowerPoint Presentation</vt:lpstr>
      <vt:lpstr>The Correlation Heatmap alcohol and density have a fairly high negative correlation  free &amp; total sulfur dioxide have a fairly high positive correlation</vt:lpstr>
      <vt:lpstr>Preprocessing and Modeling</vt:lpstr>
      <vt:lpstr>Quality Count – Red Wine</vt:lpstr>
      <vt:lpstr>Quality Count – White Wine</vt:lpstr>
      <vt:lpstr>Model Comparison</vt:lpstr>
      <vt:lpstr>Feature Importance Red Wine</vt:lpstr>
      <vt:lpstr>Feature Importance White Wine</vt:lpstr>
      <vt:lpstr>Gridsearch Hyperparameter Tuning </vt:lpstr>
      <vt:lpstr>Scored the Random Forest model with the new hyperparameters and ran the ROC AUC scores and curve</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 Wine Quality</dc:title>
  <dc:creator>Del</dc:creator>
  <cp:lastModifiedBy>Del</cp:lastModifiedBy>
  <cp:revision>14</cp:revision>
  <dcterms:created xsi:type="dcterms:W3CDTF">2021-02-03T18:20:29Z</dcterms:created>
  <dcterms:modified xsi:type="dcterms:W3CDTF">2021-03-01T06:42:40Z</dcterms:modified>
</cp:coreProperties>
</file>