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3" r:id="rId6"/>
    <p:sldId id="264" r:id="rId7"/>
    <p:sldId id="265" r:id="rId8"/>
    <p:sldId id="266" r:id="rId9"/>
    <p:sldId id="261" r:id="rId10"/>
    <p:sldId id="262" r:id="rId11"/>
    <p:sldId id="257" r:id="rId12"/>
  </p:sldIdLst>
  <p:sldSz cx="9144000" cy="6858000" type="screen4x3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10X10 Bold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8468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71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1059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716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487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830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3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751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5416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0542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662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444208" y="642776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All</a:t>
            </a:r>
            <a:r>
              <a:rPr lang="en-US" altLang="ko-KR" sz="1400" baseline="0" dirty="0" smtClean="0">
                <a:solidFill>
                  <a:schemeClr val="bg1">
                    <a:lumMod val="50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 rights reserved @SunRiver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20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1488282">
            <a:off x="-1206066" y="1483120"/>
            <a:ext cx="3867462" cy="4886793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-14990" y="897289"/>
            <a:ext cx="3867462" cy="4886793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5368" y="2940575"/>
            <a:ext cx="1899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YOU’VE TAKEN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1127" y="3125640"/>
            <a:ext cx="2062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A CHANCE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4437112"/>
            <a:ext cx="253466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3200">
                <a:solidFill>
                  <a:schemeClr val="bg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altLang="ko-KR" sz="2000" b="1" dirty="0" smtClean="0">
                <a:solidFill>
                  <a:schemeClr val="tx1"/>
                </a:solidFill>
                <a:latin typeface="+mn-ea"/>
                <a:ea typeface="+mn-ea"/>
              </a:rPr>
              <a:t>2010305016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김은진</a:t>
            </a:r>
            <a:endParaRPr lang="en-US" altLang="ko-KR" sz="20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  <a:latin typeface="+mn-ea"/>
                <a:ea typeface="+mn-ea"/>
              </a:rPr>
              <a:t>2011305079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조보람</a:t>
            </a:r>
            <a:endParaRPr lang="en-US" altLang="ko-KR" sz="20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31840" y="278092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err="1" smtClean="0">
                <a:latin typeface="+mn-ea"/>
              </a:rPr>
              <a:t>암호학</a:t>
            </a:r>
            <a:endParaRPr lang="en-US" altLang="ko-KR" sz="32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85931" y="3212976"/>
            <a:ext cx="6058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latin typeface="+mn-ea"/>
              </a:rPr>
              <a:t>DES </a:t>
            </a:r>
            <a:r>
              <a:rPr lang="ko-KR" altLang="en-US" sz="5400" dirty="0" smtClean="0">
                <a:latin typeface="+mn-ea"/>
              </a:rPr>
              <a:t>암호 알고리즘</a:t>
            </a:r>
            <a:endParaRPr lang="en-US" altLang="ko-KR" sz="54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73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871365">
            <a:off x="-965320" y="-615350"/>
            <a:ext cx="3867462" cy="4053839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863" y="676212"/>
            <a:ext cx="1419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PART4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083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실행 결과</a:t>
            </a:r>
            <a:endParaRPr lang="ko-KR" altLang="en-US" sz="2400" dirty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09367672" descr="EMB00001cfcb32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04664"/>
            <a:ext cx="6120680" cy="5832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5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6200000">
            <a:off x="2787160" y="857112"/>
            <a:ext cx="3867462" cy="4886793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20179919">
            <a:off x="2404085" y="779770"/>
            <a:ext cx="3867462" cy="4886793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3569" y="3065478"/>
            <a:ext cx="9332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U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43302" y="2773090"/>
            <a:ext cx="147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THANK</a:t>
            </a:r>
          </a:p>
        </p:txBody>
      </p:sp>
    </p:spTree>
    <p:extLst>
      <p:ext uri="{BB962C8B-B14F-4D97-AF65-F5344CB8AC3E}">
        <p14:creationId xmlns="" xmlns:p14="http://schemas.microsoft.com/office/powerpoint/2010/main" val="11703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1488282">
            <a:off x="-1206066" y="1483120"/>
            <a:ext cx="3867462" cy="4886793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-14990" y="897289"/>
            <a:ext cx="3867462" cy="4886793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1127" y="312564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목차</a:t>
            </a:r>
            <a:endParaRPr lang="en-US" altLang="ko-KR" sz="3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2492896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DES </a:t>
            </a:r>
            <a:r>
              <a:rPr lang="ko-KR" altLang="en-US" dirty="0" smtClean="0"/>
              <a:t>암호란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DES </a:t>
            </a:r>
            <a:r>
              <a:rPr lang="ko-KR" altLang="en-US" dirty="0" smtClean="0"/>
              <a:t>암호의 일반적 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키 생성 알고리즘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프로그램 실행 결과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373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270345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58131"/>
            <a:ext cx="1348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PART1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9632" y="620688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DES </a:t>
            </a:r>
            <a:r>
              <a:rPr lang="ko-KR" altLang="en-US" sz="36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암호</a:t>
            </a:r>
            <a:endParaRPr lang="en-US" altLang="ko-KR" sz="3600" dirty="0" smtClean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6126" y="2025093"/>
            <a:ext cx="6712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DES</a:t>
            </a: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</a:rPr>
              <a:t> (Data Encryption Standard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암호란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?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3217" y="2108704"/>
            <a:ext cx="78343" cy="594814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1560" y="2924944"/>
            <a:ext cx="8049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평문을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64</a:t>
            </a:r>
            <a:r>
              <a:rPr lang="ko-KR" altLang="en-US" sz="1600" dirty="0" smtClean="0"/>
              <a:t>비트로 나눠서 </a:t>
            </a:r>
            <a:r>
              <a:rPr lang="en-US" altLang="ko-KR" sz="1600" dirty="0" smtClean="0"/>
              <a:t>56</a:t>
            </a:r>
            <a:r>
              <a:rPr lang="ko-KR" altLang="en-US" sz="1600" dirty="0" smtClean="0"/>
              <a:t>비트의 키를 이용해 다시 </a:t>
            </a:r>
            <a:r>
              <a:rPr lang="en-US" altLang="ko-KR" sz="1600" dirty="0" smtClean="0"/>
              <a:t>64</a:t>
            </a:r>
            <a:r>
              <a:rPr lang="ko-KR" altLang="en-US" sz="1600" dirty="0" smtClean="0"/>
              <a:t>비트의 암호문을 만들고</a:t>
            </a:r>
            <a:r>
              <a:rPr lang="en-US" altLang="ko-KR" sz="1600" dirty="0" smtClean="0"/>
              <a:t>, </a:t>
            </a:r>
          </a:p>
          <a:p>
            <a:pPr fontAlgn="base"/>
            <a:r>
              <a:rPr lang="en-US" altLang="ko-KR" sz="1600" dirty="0" smtClean="0"/>
              <a:t>64</a:t>
            </a:r>
            <a:r>
              <a:rPr lang="ko-KR" altLang="en-US" sz="1600" dirty="0" smtClean="0"/>
              <a:t>비트의 암호문을 </a:t>
            </a:r>
            <a:r>
              <a:rPr lang="en-US" altLang="ko-KR" sz="1600" dirty="0" smtClean="0"/>
              <a:t>56</a:t>
            </a:r>
            <a:r>
              <a:rPr lang="ko-KR" altLang="en-US" sz="1600" dirty="0" smtClean="0"/>
              <a:t>비트의 키를 이용해 </a:t>
            </a:r>
            <a:r>
              <a:rPr lang="en-US" altLang="ko-KR" sz="1600" dirty="0" smtClean="0"/>
              <a:t>64</a:t>
            </a:r>
            <a:r>
              <a:rPr lang="ko-KR" altLang="en-US" sz="1600" dirty="0" smtClean="0"/>
              <a:t>비트의 </a:t>
            </a:r>
            <a:r>
              <a:rPr lang="ko-KR" altLang="en-US" sz="1600" dirty="0" err="1" smtClean="0"/>
              <a:t>평문을</a:t>
            </a:r>
            <a:r>
              <a:rPr lang="ko-KR" altLang="en-US" sz="1600" dirty="0" smtClean="0"/>
              <a:t> 만들어 내는 알고리즘이다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fontAlgn="base"/>
            <a:endParaRPr lang="en-US" altLang="ko-KR" sz="1600" dirty="0" smtClean="0"/>
          </a:p>
          <a:p>
            <a:pPr fontAlgn="base">
              <a:buFont typeface="Arial" pitchFamily="34" charset="0"/>
              <a:buChar char="•"/>
            </a:pPr>
            <a:r>
              <a:rPr lang="ko-KR" altLang="en-US" sz="1600" dirty="0" smtClean="0"/>
              <a:t> 현재 암호의 강도를 높이기 위해 </a:t>
            </a:r>
            <a:r>
              <a:rPr lang="en-US" altLang="ko-KR" sz="1600" dirty="0" smtClean="0"/>
              <a:t>DES</a:t>
            </a:r>
            <a:r>
              <a:rPr lang="ko-KR" altLang="en-US" sz="1600" dirty="0" smtClean="0"/>
              <a:t>를 세 번 반복해서 사용 하는 </a:t>
            </a:r>
            <a:r>
              <a:rPr lang="en-US" altLang="ko-KR" sz="1600" dirty="0" smtClean="0"/>
              <a:t>Triple-DES</a:t>
            </a:r>
            <a:r>
              <a:rPr lang="ko-KR" altLang="en-US" sz="1600" dirty="0" smtClean="0"/>
              <a:t>를 사용하고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또한 현재는 </a:t>
            </a:r>
            <a:r>
              <a:rPr lang="en-US" altLang="ko-KR" sz="1600" dirty="0" smtClean="0"/>
              <a:t>DES </a:t>
            </a:r>
            <a:r>
              <a:rPr lang="ko-KR" altLang="en-US" sz="1600" dirty="0" smtClean="0"/>
              <a:t>대신 </a:t>
            </a:r>
            <a:r>
              <a:rPr lang="en-US" altLang="ko-KR" sz="1600" dirty="0" smtClean="0"/>
              <a:t>AES(Advanced Encryption Standard)</a:t>
            </a:r>
            <a:r>
              <a:rPr lang="ko-KR" altLang="en-US" sz="1600" dirty="0" smtClean="0"/>
              <a:t>가 새 표준으로 정해져 사용되고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871365">
            <a:off x="-965320" y="-615350"/>
            <a:ext cx="3867462" cy="4053839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863" y="676212"/>
            <a:ext cx="1403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PART2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DES </a:t>
            </a:r>
            <a:r>
              <a:rPr lang="ko-KR" altLang="en-US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암호의 </a:t>
            </a:r>
            <a:endParaRPr lang="en-US" altLang="ko-KR" sz="2400" dirty="0" smtClean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        </a:t>
            </a:r>
            <a:r>
              <a:rPr lang="ko-KR" altLang="en-US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일반적 구조</a:t>
            </a:r>
            <a:endParaRPr lang="ko-KR" altLang="en-US" sz="2400" dirty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1720" y="692696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전체 구조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04173552" descr="EMB00001cf45e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96752"/>
            <a:ext cx="5976664" cy="50636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5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871365">
            <a:off x="-965320" y="-615350"/>
            <a:ext cx="3867462" cy="4053839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863" y="676212"/>
            <a:ext cx="1403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PART2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DES </a:t>
            </a:r>
            <a:r>
              <a:rPr lang="ko-KR" altLang="en-US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암호의 </a:t>
            </a:r>
            <a:endParaRPr lang="en-US" altLang="ko-KR" sz="2400" dirty="0" smtClean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        </a:t>
            </a:r>
            <a:r>
              <a:rPr lang="ko-KR" altLang="en-US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일반적 구조</a:t>
            </a:r>
            <a:endParaRPr lang="ko-KR" altLang="en-US" sz="2400" dirty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1720" y="692696"/>
            <a:ext cx="178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1)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초기치환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1505" name="_x04173552" descr="EMB00001cf45e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628800"/>
            <a:ext cx="4032448" cy="1684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123728" y="4005064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dirty="0" smtClean="0"/>
              <a:t>초기치환은 </a:t>
            </a:r>
            <a:r>
              <a:rPr lang="en-US" altLang="ko-KR" dirty="0" smtClean="0"/>
              <a:t>64</a:t>
            </a:r>
            <a:r>
              <a:rPr lang="ko-KR" altLang="en-US" dirty="0" err="1" smtClean="0"/>
              <a:t>비트열을</a:t>
            </a:r>
            <a:r>
              <a:rPr lang="ko-KR" altLang="en-US" dirty="0" smtClean="0"/>
              <a:t> 재배열하는데</a:t>
            </a:r>
            <a:r>
              <a:rPr lang="en-US" altLang="ko-KR" dirty="0" smtClean="0"/>
              <a:t>, </a:t>
            </a:r>
            <a:endParaRPr lang="ko-KR" altLang="en-US" dirty="0" smtClean="0"/>
          </a:p>
          <a:p>
            <a:pPr algn="ctr" fontAlgn="base"/>
            <a:r>
              <a:rPr lang="en-US" altLang="ko-KR" dirty="0" smtClean="0"/>
              <a:t>1</a:t>
            </a:r>
            <a:r>
              <a:rPr lang="ko-KR" altLang="en-US" dirty="0" smtClean="0"/>
              <a:t>번 자리에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놓고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pPr algn="ctr" fontAlgn="base"/>
            <a:r>
              <a:rPr lang="en-US" altLang="ko-KR" dirty="0" smtClean="0"/>
              <a:t>2</a:t>
            </a:r>
            <a:r>
              <a:rPr lang="ko-KR" altLang="en-US" dirty="0" smtClean="0"/>
              <a:t>번 자리에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놓고</a:t>
            </a:r>
            <a:r>
              <a:rPr lang="en-US" altLang="ko-KR" dirty="0" smtClean="0"/>
              <a:t>, </a:t>
            </a:r>
            <a:endParaRPr lang="ko-KR" altLang="en-US" dirty="0" smtClean="0"/>
          </a:p>
          <a:p>
            <a:pPr algn="ctr" fontAlgn="base"/>
            <a:r>
              <a:rPr lang="en-US" altLang="ko-KR" dirty="0" smtClean="0"/>
              <a:t>3</a:t>
            </a:r>
            <a:r>
              <a:rPr lang="ko-KR" altLang="en-US" dirty="0" smtClean="0"/>
              <a:t>번 자리에 </a:t>
            </a:r>
            <a:r>
              <a:rPr lang="en-US" altLang="ko-KR" dirty="0" smtClean="0"/>
              <a:t>42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놓는 방식으로 </a:t>
            </a:r>
          </a:p>
          <a:p>
            <a:pPr algn="ctr" fontAlgn="base"/>
            <a:r>
              <a:rPr lang="ko-KR" altLang="en-US" dirty="0" smtClean="0"/>
              <a:t>비트열의 자리를 바꾼다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55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871365">
            <a:off x="-965320" y="-615350"/>
            <a:ext cx="3867462" cy="4053839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863" y="676212"/>
            <a:ext cx="1403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PART2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DES </a:t>
            </a:r>
            <a:r>
              <a:rPr lang="ko-KR" altLang="en-US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암호의 </a:t>
            </a:r>
            <a:endParaRPr lang="en-US" altLang="ko-KR" sz="2400" dirty="0" smtClean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        </a:t>
            </a:r>
            <a:r>
              <a:rPr lang="ko-KR" altLang="en-US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일반적 구조</a:t>
            </a:r>
            <a:endParaRPr lang="ko-KR" altLang="en-US" sz="2400" dirty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1720" y="692696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2)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라운드 함수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340768"/>
            <a:ext cx="669674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691680" y="4725144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라운드 함수 </a:t>
            </a:r>
            <a:r>
              <a:rPr lang="en-US" altLang="ko-KR" dirty="0" smtClean="0"/>
              <a:t>64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좌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우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비트로 나누어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이전 라운드 함수의 출력 값을 입력으로 받아 </a:t>
            </a:r>
            <a:r>
              <a:rPr lang="en-US" altLang="ko-KR" dirty="0" smtClean="0"/>
              <a:t>XOR </a:t>
            </a:r>
            <a:r>
              <a:rPr lang="ko-KR" altLang="en-US" dirty="0" smtClean="0"/>
              <a:t>연산을 한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다음 라운드 입력으로 적용될 </a:t>
            </a:r>
            <a:r>
              <a:rPr lang="en-US" altLang="ko-KR" dirty="0" smtClean="0"/>
              <a:t>L1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R1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각 라운드는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암호 요소 </a:t>
            </a:r>
            <a:r>
              <a:rPr lang="en-US" altLang="ko-KR" dirty="0" smtClean="0"/>
              <a:t>Mixer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Swapper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55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871365">
            <a:off x="-965320" y="-615350"/>
            <a:ext cx="3867462" cy="4053839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863" y="676212"/>
            <a:ext cx="1403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PART2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DES </a:t>
            </a:r>
            <a:r>
              <a:rPr lang="ko-KR" altLang="en-US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암호의 </a:t>
            </a:r>
            <a:endParaRPr lang="en-US" altLang="ko-KR" sz="2400" dirty="0" smtClean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        </a:t>
            </a:r>
            <a:r>
              <a:rPr lang="ko-KR" altLang="en-US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일반적 구조</a:t>
            </a:r>
            <a:endParaRPr lang="ko-KR" altLang="en-US" sz="2400" dirty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1720" y="692696"/>
            <a:ext cx="143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3) F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함수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437112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/>
              <a:t>F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32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비트로 확장하는 </a:t>
            </a:r>
            <a:r>
              <a:rPr lang="ko-KR" altLang="en-US" b="1" dirty="0" smtClean="0"/>
              <a:t>확장치환</a:t>
            </a:r>
            <a:endParaRPr lang="en-US" altLang="ko-KR" b="1" dirty="0" smtClean="0"/>
          </a:p>
          <a:p>
            <a:pPr fontAlgn="base"/>
            <a:r>
              <a:rPr lang="ko-KR" altLang="en-US" dirty="0" smtClean="0"/>
              <a:t>확장된 </a:t>
            </a:r>
            <a:r>
              <a:rPr lang="en-US" altLang="ko-KR" dirty="0" smtClean="0"/>
              <a:t>46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8-</a:t>
            </a:r>
            <a:r>
              <a:rPr lang="ko-KR" altLang="en-US" dirty="0" smtClean="0"/>
              <a:t>토막으로 나누어 복잡한 처리과정을 거친 후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다시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비트로 바꾸는 </a:t>
            </a:r>
            <a:r>
              <a:rPr lang="en-US" altLang="ko-KR" b="1" dirty="0" smtClean="0"/>
              <a:t>S-box </a:t>
            </a:r>
            <a:r>
              <a:rPr lang="ko-KR" altLang="en-US" b="1" dirty="0" smtClean="0"/>
              <a:t>치환</a:t>
            </a:r>
            <a:r>
              <a:rPr lang="en-US" altLang="ko-KR" dirty="0" smtClean="0"/>
              <a:t>, </a:t>
            </a:r>
          </a:p>
          <a:p>
            <a:pPr fontAlgn="base"/>
            <a:r>
              <a:rPr lang="en-US" altLang="ko-KR" dirty="0" smtClean="0"/>
              <a:t>32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단순히 자리만 바꾸는 </a:t>
            </a:r>
            <a:r>
              <a:rPr lang="ko-KR" altLang="en-US" b="1" dirty="0" smtClean="0"/>
              <a:t>단순치환</a:t>
            </a:r>
            <a:r>
              <a:rPr lang="ko-KR" altLang="en-US" dirty="0" smtClean="0"/>
              <a:t>으로 구성된다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2529" name="_x178420072" descr="EMB00001cf45e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268760"/>
            <a:ext cx="5904656" cy="2801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5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871365">
            <a:off x="-965320" y="-615350"/>
            <a:ext cx="3867462" cy="4053839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863" y="676212"/>
            <a:ext cx="1403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PART2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DES </a:t>
            </a:r>
            <a:r>
              <a:rPr lang="ko-KR" altLang="en-US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암호의 </a:t>
            </a:r>
            <a:endParaRPr lang="en-US" altLang="ko-KR" sz="2400" dirty="0" smtClean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        </a:t>
            </a:r>
            <a:r>
              <a:rPr lang="ko-KR" altLang="en-US" sz="24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일반적 구조</a:t>
            </a:r>
            <a:endParaRPr lang="ko-KR" altLang="en-US" sz="2400" dirty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1720" y="692696"/>
            <a:ext cx="1898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4)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최종 함수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38610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초기치환과 역의 관계에 있는 단순 </a:t>
            </a:r>
            <a:r>
              <a:rPr lang="en-US" altLang="ko-KR" dirty="0" smtClean="0"/>
              <a:t>P-</a:t>
            </a:r>
            <a:r>
              <a:rPr lang="ko-KR" altLang="en-US" dirty="0" smtClean="0"/>
              <a:t>박스이다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3553" name="_x178422232" descr="EMB00001cf45e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412776"/>
            <a:ext cx="3456384" cy="1554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5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270345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58131"/>
            <a:ext cx="1407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PART3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620688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rPr>
              <a:t>키 생성 알고리즘</a:t>
            </a:r>
            <a:endParaRPr lang="en-US" altLang="ko-KR" sz="3600" dirty="0" smtClean="0">
              <a:solidFill>
                <a:schemeClr val="bg1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2051" name="_x178422472" descr="EMB00001cf45e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4564063" cy="388843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183560" y="1916832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ko-KR" altLang="en-US" dirty="0" smtClean="0"/>
              <a:t> 암호화 키는 보통 </a:t>
            </a:r>
            <a:r>
              <a:rPr lang="en-US" altLang="ko-KR" dirty="0" smtClean="0"/>
              <a:t>64</a:t>
            </a:r>
            <a:r>
              <a:rPr lang="ko-KR" altLang="en-US" dirty="0" smtClean="0"/>
              <a:t>비트 키로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주어지며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비트는 패리티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비트로 실제 키 생성 과정 전에 제거된다</a:t>
            </a:r>
            <a:r>
              <a:rPr lang="en-US" altLang="ko-KR" dirty="0" smtClean="0"/>
              <a:t>.</a:t>
            </a:r>
          </a:p>
          <a:p>
            <a:pPr fontAlgn="base">
              <a:buFont typeface="Arial" pitchFamily="34" charset="0"/>
              <a:buChar char="•"/>
            </a:pPr>
            <a:r>
              <a:rPr lang="en-US" altLang="ko-KR" dirty="0" smtClean="0"/>
              <a:t> 1,2,9,16 </a:t>
            </a:r>
            <a:r>
              <a:rPr lang="ko-KR" altLang="en-US" dirty="0" smtClean="0"/>
              <a:t>번째 라운드에서 순환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이동 비트 량이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비트이고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라운드에서는 순환 이동 비트 량이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비트이다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두 부분을 </a:t>
            </a:r>
            <a:r>
              <a:rPr lang="en-US" altLang="ko-KR" dirty="0" smtClean="0"/>
              <a:t>56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형성하기 위해 결합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이러한 과정을 각 라운드에 대해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반복 수행한다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332</Words>
  <Application>Microsoft Office PowerPoint</Application>
  <PresentationFormat>화면 슬라이드 쇼(4:3)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맑은 고딕</vt:lpstr>
      <vt:lpstr>10X10 Bold</vt:lpstr>
      <vt:lpstr>뫼비우스 Regular</vt:lpstr>
      <vt:lpstr>08서울한강체 L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53</cp:revision>
  <dcterms:created xsi:type="dcterms:W3CDTF">2013-01-14T13:07:12Z</dcterms:created>
  <dcterms:modified xsi:type="dcterms:W3CDTF">2014-06-10T22:25:41Z</dcterms:modified>
</cp:coreProperties>
</file>