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"/>
  </p:notesMasterIdLst>
  <p:handoutMasterIdLst>
    <p:handoutMasterId r:id="rId7"/>
  </p:handoutMasterIdLst>
  <p:sldIdLst>
    <p:sldId id="491" r:id="rId2"/>
    <p:sldId id="492" r:id="rId3"/>
    <p:sldId id="493" r:id="rId4"/>
    <p:sldId id="494" r:id="rId5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BCC00"/>
    <a:srgbClr val="9ED000"/>
    <a:srgbClr val="F4FCD8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91" autoAdjust="0"/>
    <p:restoredTop sz="94468" autoAdjust="0"/>
  </p:normalViewPr>
  <p:slideViewPr>
    <p:cSldViewPr>
      <p:cViewPr varScale="1">
        <p:scale>
          <a:sx n="72" d="100"/>
          <a:sy n="72" d="100"/>
        </p:scale>
        <p:origin x="1164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09/22/2014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09/22/2014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lvl="1" indent="-514350">
              <a:lnSpc>
                <a:spcPts val="3600"/>
              </a:lnSpc>
              <a:buFont typeface="+mj-lt"/>
              <a:buAutoNum type="arabicPeriod"/>
            </a:pPr>
            <a:r>
              <a:rPr lang="en-US" sz="2800" dirty="0" smtClean="0"/>
              <a:t>Create the following database diagram in SQL Server:</a:t>
            </a:r>
          </a:p>
          <a:p>
            <a:pPr marL="447675" lvl="1" indent="-447675">
              <a:lnSpc>
                <a:spcPts val="3600"/>
              </a:lnSpc>
              <a:buFont typeface="+mj-lt"/>
              <a:buAutoNum type="arabicPeriod"/>
            </a:pPr>
            <a:endParaRPr lang="en-US" sz="2800" dirty="0" smtClean="0"/>
          </a:p>
          <a:p>
            <a:pPr marL="447675" lvl="1" indent="-447675">
              <a:lnSpc>
                <a:spcPts val="3600"/>
              </a:lnSpc>
              <a:buFont typeface="+mj-lt"/>
              <a:buAutoNum type="arabicPeriod"/>
            </a:pPr>
            <a:endParaRPr lang="en-US" sz="2800" dirty="0" smtClean="0"/>
          </a:p>
          <a:p>
            <a:pPr marL="447675" lvl="1" indent="-447675">
              <a:lnSpc>
                <a:spcPts val="3600"/>
              </a:lnSpc>
              <a:buFont typeface="+mj-lt"/>
              <a:buAutoNum type="arabicPeriod"/>
            </a:pPr>
            <a:endParaRPr lang="en-US" sz="2800" dirty="0" smtClean="0"/>
          </a:p>
          <a:p>
            <a:pPr marL="447675" lvl="1" indent="-447675">
              <a:lnSpc>
                <a:spcPts val="3600"/>
              </a:lnSpc>
              <a:buFont typeface="+mj-lt"/>
              <a:buAutoNum type="arabicPeriod"/>
            </a:pPr>
            <a:endParaRPr lang="en-US" sz="2800" dirty="0" smtClean="0"/>
          </a:p>
          <a:p>
            <a:pPr marL="447675" lvl="1" indent="-447675">
              <a:lnSpc>
                <a:spcPts val="3600"/>
              </a:lnSpc>
              <a:buFont typeface="+mj-lt"/>
              <a:buAutoNum type="arabicPeriod"/>
            </a:pPr>
            <a:endParaRPr lang="en-US" sz="2800" dirty="0" smtClean="0"/>
          </a:p>
          <a:p>
            <a:pPr marL="447675" lvl="1" indent="-447675">
              <a:lnSpc>
                <a:spcPts val="3600"/>
              </a:lnSpc>
              <a:buFont typeface="+mj-lt"/>
              <a:buAutoNum type="arabicPeriod"/>
            </a:pPr>
            <a:endParaRPr lang="en-US" sz="2800" dirty="0" smtClean="0"/>
          </a:p>
          <a:p>
            <a:pPr marL="447675" lvl="1" indent="-447675">
              <a:lnSpc>
                <a:spcPts val="3600"/>
              </a:lnSpc>
              <a:buFont typeface="+mj-lt"/>
              <a:buAutoNum type="arabicPeriod"/>
            </a:pPr>
            <a:r>
              <a:rPr lang="en-US" sz="2800" dirty="0" smtClean="0"/>
              <a:t>Fill some sample data in the tables with SQL Server Management Studio.</a:t>
            </a:r>
          </a:p>
        </p:txBody>
      </p:sp>
      <p:pic>
        <p:nvPicPr>
          <p:cNvPr id="7" name="Picture 4" descr="SQL-Server-ER-Diagram"/>
          <p:cNvPicPr>
            <a:picLocks noChangeAspect="1" noChangeArrowheads="1"/>
          </p:cNvPicPr>
          <p:nvPr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41024" y="1676400"/>
            <a:ext cx="4012176" cy="3789362"/>
          </a:xfrm>
          <a:prstGeom prst="roundRect">
            <a:avLst>
              <a:gd name="adj" fmla="val 972"/>
            </a:avLst>
          </a:prstGeom>
          <a:solidFill>
            <a:schemeClr val="tx2">
              <a:lumMod val="20000"/>
              <a:lumOff val="80000"/>
            </a:schemeClr>
          </a:solidFill>
        </p:spPr>
      </p:pic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538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Exercises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47675" lvl="1" indent="-447675">
              <a:buFont typeface="+mj-lt"/>
              <a:buAutoNum type="arabicPeriod" startAt="3"/>
            </a:pPr>
            <a:r>
              <a:rPr lang="en-US" sz="2800" dirty="0" smtClean="0"/>
              <a:t>Typical universities have: faculties, departments, professors, students, courses, etc. Faculties have name and could have several departments. Each department has name, professors and courses. Each professor has name, a set of titles (Ph. D, academician, senior assistant, etc.) and a set of courses. Each course consists of several students. Each student belongs to some faculty and to several of the courses. Your task is to create a data model (E/R diagram) for the typical university in SQL Server using SQL Server Management Studio (SSMS).</a:t>
            </a:r>
          </a:p>
          <a:p>
            <a:pPr marL="447675" lvl="1" indent="-447675">
              <a:buFont typeface="+mj-lt"/>
              <a:buAutoNum type="arabicPeriod" startAt="3"/>
            </a:pPr>
            <a:r>
              <a:rPr lang="en-US" sz="2800" dirty="0" smtClean="0"/>
              <a:t>Create the same data model in MySQL.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882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 marL="444500" lvl="1" indent="-444500">
              <a:spcBef>
                <a:spcPts val="0"/>
              </a:spcBef>
              <a:buFont typeface="+mj-lt"/>
              <a:buAutoNum type="arabicPeriod" startAt="5"/>
            </a:pPr>
            <a:r>
              <a:rPr lang="en-US" sz="2800" dirty="0" smtClean="0"/>
              <a:t>We should design a multilingual dictionary. We have a set of words in the dictionary.</a:t>
            </a:r>
          </a:p>
          <a:p>
            <a:pPr marL="447675" lvl="1" indent="-447675">
              <a:spcBef>
                <a:spcPts val="0"/>
              </a:spcBef>
              <a:buNone/>
            </a:pPr>
            <a:r>
              <a:rPr lang="en-US" sz="2800" dirty="0" smtClean="0"/>
              <a:t>	Each word can be in some language and can have synonyms and explanations in the same language and translation words and explanations in several other languages.</a:t>
            </a:r>
          </a:p>
          <a:p>
            <a:pPr marL="447675" lvl="1" indent="-447675">
              <a:spcBef>
                <a:spcPts val="0"/>
              </a:spcBef>
              <a:buNone/>
            </a:pPr>
            <a:r>
              <a:rPr lang="en-US" sz="2800" dirty="0" smtClean="0"/>
              <a:t>	The synonyms and translation words are sets of words from the dictionary. The explanations are textual descriptions.</a:t>
            </a:r>
          </a:p>
          <a:p>
            <a:pPr marL="447675" lvl="1" indent="-447675">
              <a:spcBef>
                <a:spcPts val="0"/>
              </a:spcBef>
              <a:buNone/>
            </a:pPr>
            <a:r>
              <a:rPr lang="en-US" sz="2800" dirty="0" smtClean="0"/>
              <a:t>	Design a database schema (a set of tables and relationships) to store the dictionary.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988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lvl="1" indent="-514350">
              <a:spcBef>
                <a:spcPts val="0"/>
              </a:spcBef>
              <a:buFont typeface="+mj-lt"/>
              <a:buAutoNum type="arabicPeriod" startAt="6"/>
            </a:pPr>
            <a:r>
              <a:rPr lang="en-US" sz="2800" dirty="0" smtClean="0"/>
              <a:t>Add support in the previous database for storing antonym pairs.</a:t>
            </a:r>
          </a:p>
          <a:p>
            <a:pPr marL="514350" lvl="1" indent="-514350">
              <a:spcBef>
                <a:spcPts val="0"/>
              </a:spcBef>
              <a:buNone/>
            </a:pPr>
            <a:r>
              <a:rPr lang="en-US" sz="2800" dirty="0" smtClean="0"/>
              <a:t>	Add support for storing part-of-speech information (e.g. verb, noun, adjective, …).</a:t>
            </a:r>
          </a:p>
          <a:p>
            <a:pPr marL="514350" lvl="1" indent="-514350">
              <a:spcBef>
                <a:spcPts val="0"/>
              </a:spcBef>
              <a:buNone/>
            </a:pPr>
            <a:r>
              <a:rPr lang="en-US" sz="2800" dirty="0" smtClean="0"/>
              <a:t>	Add support for storing hypernym / hyponym chains (e.g. tree </a:t>
            </a:r>
            <a:r>
              <a:rPr lang="en-US" sz="2800" dirty="0" smtClean="0">
                <a:sym typeface="Wingdings" pitchFamily="2" charset="2"/>
              </a:rPr>
              <a:t> oak, pine, </a:t>
            </a:r>
            <a:r>
              <a:rPr lang="en-US" sz="2800" dirty="0" smtClean="0"/>
              <a:t>walnut-tree, …).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945135"/>
      </p:ext>
    </p:extLst>
  </p:cSld>
  <p:clrMapOvr>
    <a:masterClrMapping/>
  </p:clrMapOvr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1615</TotalTime>
  <Words>183</Words>
  <Application>Microsoft Office PowerPoint</Application>
  <PresentationFormat>On-screen Show (4:3)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Calibri</vt:lpstr>
      <vt:lpstr>Cambria</vt:lpstr>
      <vt:lpstr>Consolas</vt:lpstr>
      <vt:lpstr>Corbel</vt:lpstr>
      <vt:lpstr>Wingdings</vt:lpstr>
      <vt:lpstr>Wingdings 2</vt:lpstr>
      <vt:lpstr>Telerik Academy</vt:lpstr>
      <vt:lpstr>Exercises</vt:lpstr>
      <vt:lpstr>Exercises (2)</vt:lpstr>
      <vt:lpstr>Exercises (3)</vt:lpstr>
      <vt:lpstr>Exercises (4)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Modeling - E/R Diagrams</dc:title>
  <dc:subject>Telerik Software Academy</dc:subject>
  <dc:creator>Svetlin Nakov</dc:creator>
  <cp:keywords>databases, DB, DBMS, RDBMS</cp:keywords>
  <cp:lastModifiedBy>delyan.nikolov.1992@gmail.com</cp:lastModifiedBy>
  <cp:revision>384</cp:revision>
  <dcterms:created xsi:type="dcterms:W3CDTF">2007-12-08T16:03:35Z</dcterms:created>
  <dcterms:modified xsi:type="dcterms:W3CDTF">2014-09-22T14:48:06Z</dcterms:modified>
  <cp:category>databases</cp:category>
</cp:coreProperties>
</file>