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handoutMasterIdLst>
    <p:handoutMasterId r:id="rId8"/>
  </p:handoutMasterIdLst>
  <p:sldIdLst>
    <p:sldId id="388" r:id="rId2"/>
    <p:sldId id="389" r:id="rId3"/>
    <p:sldId id="390" r:id="rId4"/>
    <p:sldId id="391" r:id="rId5"/>
    <p:sldId id="392" r:id="rId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varScale="1">
        <p:scale>
          <a:sx n="72" d="100"/>
          <a:sy n="72" d="100"/>
        </p:scale>
        <p:origin x="123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09/22/2014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09/22/2014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240E57A-41D8-4752-A01C-90911D3C97B3}" type="slidenum">
              <a:rPr lang="en-US"/>
              <a:pPr/>
              <a:t>1</a:t>
            </a:fld>
            <a:r>
              <a:rPr lang="en-US" dirty="0"/>
              <a:t>##</a:t>
            </a:r>
            <a:endParaRPr lang="en-US" sz="1100" dirty="0"/>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90226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373AA70-8770-4416-AA2B-A9EDBBF78C92}" type="slidenum">
              <a:rPr lang="en-US"/>
              <a:pPr/>
              <a:t>2</a:t>
            </a:fld>
            <a:r>
              <a:rPr lang="en-US" dirty="0"/>
              <a:t>##</a:t>
            </a:r>
            <a:endParaRPr lang="en-US" sz="1100" dirty="0"/>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05462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E8C76DC-A7C2-486D-B00A-DF0E0650BC7B}" type="slidenum">
              <a:rPr lang="en-US"/>
              <a:pPr/>
              <a:t>3</a:t>
            </a:fld>
            <a:r>
              <a:rPr lang="en-US" dirty="0"/>
              <a:t>##</a:t>
            </a:r>
            <a:endParaRPr lang="en-US" sz="1100" dirty="0"/>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2062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CEF2AB8-64D0-40F4-8D95-2C9DE186FB49}" type="slidenum">
              <a:rPr lang="en-US"/>
              <a:pPr/>
              <a:t>4</a:t>
            </a:fld>
            <a:r>
              <a:rPr lang="en-US" dirty="0"/>
              <a:t>##</a:t>
            </a:r>
            <a:endParaRPr lang="en-US" sz="1100" dirty="0"/>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1858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178D81-8951-4077-8229-3C1DE903C9AE}" type="slidenum">
              <a:rPr lang="en-US"/>
              <a:pPr/>
              <a:t>5</a:t>
            </a:fld>
            <a:r>
              <a:rPr lang="en-US" dirty="0"/>
              <a:t>##</a:t>
            </a:r>
            <a:endParaRPr lang="en-US" sz="1100" dirty="0"/>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7480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dirty="0" smtClean="0"/>
              <a:t>Homework</a:t>
            </a:r>
            <a:endParaRPr lang="bg-BG" dirty="0"/>
          </a:p>
        </p:txBody>
      </p:sp>
      <p:sp>
        <p:nvSpPr>
          <p:cNvPr id="546819" name="Rectangle 3"/>
          <p:cNvSpPr>
            <a:spLocks noGrp="1" noChangeArrowheads="1"/>
          </p:cNvSpPr>
          <p:nvPr>
            <p:ph idx="1"/>
          </p:nvPr>
        </p:nvSpPr>
        <p:spPr/>
        <p:txBody>
          <a:bodyPr/>
          <a:lstStyle/>
          <a:p>
            <a:pPr marL="446088" indent="-446088">
              <a:lnSpc>
                <a:spcPct val="100000"/>
              </a:lnSpc>
              <a:buFontTx/>
              <a:buAutoNum type="arabicPeriod"/>
              <a:tabLst/>
            </a:pPr>
            <a:r>
              <a:rPr lang="en-US" sz="2800" dirty="0"/>
              <a:t>What is SQL? What is DML? What is DDL? Recite the most important SQL commands.</a:t>
            </a:r>
          </a:p>
          <a:p>
            <a:pPr marL="446088" indent="-446088">
              <a:lnSpc>
                <a:spcPct val="100000"/>
              </a:lnSpc>
              <a:buFontTx/>
              <a:buAutoNum type="arabicPeriod"/>
              <a:tabLst/>
            </a:pPr>
            <a:r>
              <a:rPr lang="en-US" sz="2800" dirty="0"/>
              <a:t>What is Transact-SQL (T-SQL)?</a:t>
            </a:r>
          </a:p>
          <a:p>
            <a:pPr marL="446088" indent="-446088">
              <a:lnSpc>
                <a:spcPct val="100000"/>
              </a:lnSpc>
              <a:buFontTx/>
              <a:buAutoNum type="arabicPeriod"/>
              <a:tabLst/>
            </a:pPr>
            <a:r>
              <a:rPr lang="en-US" sz="2800" dirty="0"/>
              <a:t>Start SQL Management Studio and connect to the database </a:t>
            </a:r>
            <a:r>
              <a:rPr lang="en-US" sz="2800" dirty="0" smtClean="0"/>
              <a:t>TelerikAcademy. </a:t>
            </a:r>
            <a:r>
              <a:rPr lang="en-US" sz="2800" dirty="0"/>
              <a:t>Examine the major tables in the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information about all departments (use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department names.</a:t>
            </a:r>
          </a:p>
          <a:p>
            <a:pPr marL="446088" indent="-446088">
              <a:lnSpc>
                <a:spcPct val="100000"/>
              </a:lnSpc>
              <a:buFontTx/>
              <a:buAutoNum type="arabicPeriod"/>
              <a:tabLst/>
            </a:pPr>
            <a:r>
              <a:rPr lang="en-US" sz="2800" dirty="0"/>
              <a:t>Write a SQL query to find the salary of each employee</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extLst>
      <p:ext uri="{BB962C8B-B14F-4D97-AF65-F5344CB8AC3E}">
        <p14:creationId xmlns:p14="http://schemas.microsoft.com/office/powerpoint/2010/main" val="359273484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dirty="0" smtClean="0"/>
              <a:t>Homework </a:t>
            </a:r>
            <a:r>
              <a:rPr lang="en-US" dirty="0"/>
              <a:t>(2)</a:t>
            </a:r>
            <a:endParaRPr lang="bg-BG" dirty="0"/>
          </a:p>
        </p:txBody>
      </p:sp>
      <p:sp>
        <p:nvSpPr>
          <p:cNvPr id="548867" name="Rectangle 3"/>
          <p:cNvSpPr>
            <a:spLocks noGrp="1" noChangeArrowheads="1"/>
          </p:cNvSpPr>
          <p:nvPr>
            <p:ph idx="1"/>
          </p:nvPr>
        </p:nvSpPr>
        <p:spPr>
          <a:xfrm>
            <a:off x="228600" y="990600"/>
            <a:ext cx="8686800" cy="5715000"/>
          </a:xfrm>
        </p:spPr>
        <p:txBody>
          <a:bodyPr/>
          <a:lstStyle/>
          <a:p>
            <a:pPr marL="446088" indent="-446088">
              <a:lnSpc>
                <a:spcPts val="3200"/>
              </a:lnSpc>
              <a:buFont typeface="+mj-lt"/>
              <a:buAutoNum type="arabicPeriod" startAt="7"/>
              <a:tabLst/>
            </a:pPr>
            <a:r>
              <a:rPr lang="en-US" sz="2800" dirty="0" smtClean="0"/>
              <a:t>Write a SQL to find the full name of each employee.</a:t>
            </a:r>
          </a:p>
          <a:p>
            <a:pPr marL="446088" indent="-446088">
              <a:lnSpc>
                <a:spcPts val="3200"/>
              </a:lnSpc>
              <a:buFontTx/>
              <a:buAutoNum type="arabicPeriod" startAt="7"/>
              <a:tabLst/>
            </a:pPr>
            <a:r>
              <a:rPr lang="en-US" sz="2800" dirty="0" smtClean="0"/>
              <a:t>Write </a:t>
            </a:r>
            <a:r>
              <a:rPr lang="en-US" sz="2800" dirty="0"/>
              <a:t>a SQL query to find the email addresses of each employee (by his first and last name). Consider that the mail domain is </a:t>
            </a:r>
            <a:r>
              <a:rPr lang="en-US" sz="2800" noProof="1" smtClean="0"/>
              <a:t>telerik.com</a:t>
            </a:r>
            <a:r>
              <a:rPr lang="en-US" sz="2800" dirty="0" smtClean="0"/>
              <a:t>. </a:t>
            </a:r>
            <a:r>
              <a:rPr lang="en-US" sz="2800" dirty="0"/>
              <a:t>Emails should look like “</a:t>
            </a:r>
            <a:r>
              <a:rPr lang="en-US" sz="2800" noProof="1" smtClean="0"/>
              <a:t>John.Doe@telerik.com</a:t>
            </a:r>
            <a:r>
              <a:rPr lang="en-US" sz="2800" dirty="0" smtClean="0"/>
              <a:t>". </a:t>
            </a:r>
            <a:r>
              <a:rPr lang="en-US" sz="2800" dirty="0"/>
              <a:t>The produced column should be named "Full Email </a:t>
            </a:r>
            <a:r>
              <a:rPr lang="en-US" sz="2800" dirty="0" smtClean="0"/>
              <a:t>Addresses".</a:t>
            </a:r>
            <a:endParaRPr lang="en-US" sz="2800" dirty="0"/>
          </a:p>
          <a:p>
            <a:pPr marL="446088" indent="-446088">
              <a:lnSpc>
                <a:spcPts val="3200"/>
              </a:lnSpc>
              <a:buFontTx/>
              <a:buAutoNum type="arabicPeriod" startAt="7"/>
              <a:tabLst/>
            </a:pPr>
            <a:r>
              <a:rPr lang="en-US" sz="2800" dirty="0"/>
              <a:t>Write a SQL query to find all different employee salaries.</a:t>
            </a:r>
          </a:p>
          <a:p>
            <a:pPr marL="446088" indent="-446088">
              <a:lnSpc>
                <a:spcPts val="3200"/>
              </a:lnSpc>
              <a:buFontTx/>
              <a:buAutoNum type="arabicPeriod" startAt="7"/>
              <a:tabLst/>
            </a:pPr>
            <a:r>
              <a:rPr lang="en-US" sz="2800" dirty="0"/>
              <a:t>Write a SQL query to find all information about the employees whose job title is “Sales Representative</a:t>
            </a:r>
            <a:r>
              <a:rPr lang="en-US" sz="2800" dirty="0" smtClean="0"/>
              <a:t>“.</a:t>
            </a:r>
            <a:endParaRPr lang="bg-BG" sz="2800" dirty="0" smtClean="0"/>
          </a:p>
          <a:p>
            <a:pPr marL="446088" indent="-446088">
              <a:lnSpc>
                <a:spcPts val="3200"/>
              </a:lnSpc>
              <a:buFontTx/>
              <a:buAutoNum type="arabicPeriod" startAt="7"/>
              <a:tabLst/>
            </a:pPr>
            <a:r>
              <a:rPr lang="en-US" sz="2800" dirty="0" smtClean="0"/>
              <a:t>Write a SQL query to find the names of all employees whose first name starts with "SA".</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110813353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dirty="0" smtClean="0"/>
              <a:t>Homework </a:t>
            </a:r>
            <a:r>
              <a:rPr lang="en-US" dirty="0"/>
              <a:t>(3)</a:t>
            </a:r>
            <a:endParaRPr lang="bg-BG" dirty="0"/>
          </a:p>
        </p:txBody>
      </p:sp>
      <p:sp>
        <p:nvSpPr>
          <p:cNvPr id="550915" name="Rectangle 3"/>
          <p:cNvSpPr>
            <a:spLocks noGrp="1" noChangeArrowheads="1"/>
          </p:cNvSpPr>
          <p:nvPr>
            <p:ph idx="1"/>
          </p:nvPr>
        </p:nvSpPr>
        <p:spPr>
          <a:xfrm>
            <a:off x="228600" y="990600"/>
            <a:ext cx="8686800" cy="5715000"/>
          </a:xfrm>
        </p:spPr>
        <p:txBody>
          <a:bodyPr/>
          <a:lstStyle/>
          <a:p>
            <a:pPr marL="446088" indent="-446088">
              <a:lnSpc>
                <a:spcPct val="100000"/>
              </a:lnSpc>
              <a:spcBef>
                <a:spcPts val="300"/>
              </a:spcBef>
              <a:buFont typeface="+mj-lt"/>
              <a:buAutoNum type="arabicPeriod" startAt="12"/>
              <a:tabLst/>
            </a:pPr>
            <a:r>
              <a:rPr lang="en-US" sz="2800" dirty="0" smtClean="0"/>
              <a:t>Write a SQL query to find the names of all employees whose last name contains "</a:t>
            </a:r>
            <a:r>
              <a:rPr lang="en-US" sz="2800" noProof="1" smtClean="0"/>
              <a:t>ei</a:t>
            </a:r>
            <a:r>
              <a:rPr lang="en-US" sz="2800" dirty="0" smtClean="0"/>
              <a:t>".</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salary of all employees whose salary is in the range [20000…30000].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names of all employees whose salary is 25000, 14000, 12500 or 23600.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do not have manager.</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have salary more than 50000. Order them in decreasing order by salary.</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303896684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dirty="0" smtClean="0"/>
              <a:t>Homework </a:t>
            </a:r>
            <a:r>
              <a:rPr lang="en-US" dirty="0"/>
              <a:t>(4)</a:t>
            </a:r>
            <a:endParaRPr lang="bg-BG" dirty="0"/>
          </a:p>
        </p:txBody>
      </p:sp>
      <p:sp>
        <p:nvSpPr>
          <p:cNvPr id="552963" name="Rectangle 3"/>
          <p:cNvSpPr>
            <a:spLocks noGrp="1" noChangeArrowheads="1"/>
          </p:cNvSpPr>
          <p:nvPr>
            <p:ph idx="1"/>
          </p:nvPr>
        </p:nvSpPr>
        <p:spPr>
          <a:xfrm>
            <a:off x="228600" y="914400"/>
            <a:ext cx="8686800" cy="5791200"/>
          </a:xfrm>
        </p:spPr>
        <p:txBody>
          <a:bodyPr/>
          <a:lstStyle/>
          <a:p>
            <a:pPr marL="446088" indent="-446088">
              <a:lnSpc>
                <a:spcPct val="100000"/>
              </a:lnSpc>
              <a:spcBef>
                <a:spcPts val="300"/>
              </a:spcBef>
              <a:buFont typeface="+mj-lt"/>
              <a:buAutoNum type="arabicPeriod" startAt="17"/>
              <a:tabLst/>
            </a:pPr>
            <a:r>
              <a:rPr lang="en-US" sz="2800" dirty="0" smtClean="0"/>
              <a:t>Write a SQL query to find the top 5 best paid employees.</a:t>
            </a:r>
          </a:p>
          <a:p>
            <a:pPr marL="446088" indent="-446088">
              <a:lnSpc>
                <a:spcPct val="100000"/>
              </a:lnSpc>
              <a:spcBef>
                <a:spcPts val="300"/>
              </a:spcBef>
              <a:buFontTx/>
              <a:buAutoNum type="arabicPeriod" startAt="17"/>
              <a:tabLst/>
            </a:pPr>
            <a:r>
              <a:rPr lang="en-US" sz="2800" dirty="0" smtClean="0"/>
              <a:t>Write a SQL query to find all employees along with their address. Use inner join with </a:t>
            </a:r>
            <a:r>
              <a:rPr lang="en-US" sz="2800" dirty="0" smtClean="0">
                <a:solidFill>
                  <a:schemeClr val="accent5">
                    <a:lumMod val="20000"/>
                    <a:lumOff val="80000"/>
                  </a:schemeClr>
                </a:solidFill>
                <a:latin typeface="Consolas" pitchFamily="49" charset="0"/>
              </a:rPr>
              <a:t>ON</a:t>
            </a:r>
            <a:r>
              <a:rPr lang="en-US" sz="2800" dirty="0" smtClean="0"/>
              <a:t> clause.</a:t>
            </a:r>
          </a:p>
          <a:p>
            <a:pPr marL="446088" indent="-446088">
              <a:lnSpc>
                <a:spcPts val="3400"/>
              </a:lnSpc>
              <a:spcBef>
                <a:spcPts val="300"/>
              </a:spcBef>
              <a:buFontTx/>
              <a:buAutoNum type="arabicPeriod" startAt="19"/>
              <a:tabLst/>
            </a:pPr>
            <a:r>
              <a:rPr lang="en-US" sz="2800" dirty="0" smtClean="0"/>
              <a:t>Write </a:t>
            </a:r>
            <a:r>
              <a:rPr lang="en-US" sz="2800" dirty="0"/>
              <a:t>a SQL query to find all employees and their address. Use equijoins (conditions in the </a:t>
            </a:r>
            <a:r>
              <a:rPr lang="en-US" sz="2800" dirty="0">
                <a:solidFill>
                  <a:schemeClr val="accent5">
                    <a:lumMod val="20000"/>
                    <a:lumOff val="80000"/>
                  </a:schemeClr>
                </a:solidFill>
                <a:latin typeface="Consolas" pitchFamily="49" charset="0"/>
              </a:rPr>
              <a:t>WHERE</a:t>
            </a:r>
            <a:r>
              <a:rPr lang="en-US" sz="2800" dirty="0"/>
              <a:t> clause).</a:t>
            </a:r>
          </a:p>
          <a:p>
            <a:pPr marL="446088" indent="-446088">
              <a:lnSpc>
                <a:spcPts val="3400"/>
              </a:lnSpc>
              <a:spcBef>
                <a:spcPts val="300"/>
              </a:spcBef>
              <a:buFontTx/>
              <a:buAutoNum type="arabicPeriod" startAt="19"/>
              <a:tabLst/>
            </a:pPr>
            <a:r>
              <a:rPr lang="en-US" sz="2800" dirty="0"/>
              <a:t>Write a SQL query to find all employees along with their manager.</a:t>
            </a:r>
          </a:p>
          <a:p>
            <a:pPr marL="446088" indent="-446088">
              <a:lnSpc>
                <a:spcPts val="3400"/>
              </a:lnSpc>
              <a:spcBef>
                <a:spcPts val="300"/>
              </a:spcBef>
              <a:buFontTx/>
              <a:buAutoNum type="arabicPeriod" startAt="19"/>
              <a:tabLst/>
            </a:pPr>
            <a:r>
              <a:rPr lang="en-US" sz="2800" dirty="0"/>
              <a:t>Write a SQL query to find all employees, along with their manager and their address. Join the 3 tables: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e</a:t>
            </a:r>
            <a:r>
              <a:rPr lang="en-US" sz="2800" dirty="0"/>
              <a:t>,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m</a:t>
            </a:r>
            <a:r>
              <a:rPr lang="en-US" sz="2800" dirty="0" smtClean="0"/>
              <a:t> </a:t>
            </a:r>
            <a:r>
              <a:rPr lang="en-US" sz="2800" dirty="0"/>
              <a:t>and </a:t>
            </a:r>
            <a:r>
              <a:rPr lang="en-US" sz="2800" dirty="0" smtClean="0">
                <a:solidFill>
                  <a:schemeClr val="accent5">
                    <a:lumMod val="20000"/>
                    <a:lumOff val="80000"/>
                  </a:schemeClr>
                </a:solidFill>
                <a:latin typeface="Consolas" pitchFamily="49" charset="0"/>
              </a:rPr>
              <a:t>Addresses</a:t>
            </a:r>
            <a:r>
              <a:rPr lang="en-US" sz="2800" dirty="0" smtClean="0"/>
              <a:t> </a:t>
            </a:r>
            <a:r>
              <a:rPr lang="en-US" sz="2800" dirty="0" smtClean="0">
                <a:solidFill>
                  <a:schemeClr val="accent5">
                    <a:lumMod val="20000"/>
                    <a:lumOff val="80000"/>
                  </a:schemeClr>
                </a:solidFill>
                <a:latin typeface="Consolas" pitchFamily="49" charset="0"/>
              </a:rPr>
              <a:t>a</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198242124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smtClean="0"/>
              <a:t>Homework </a:t>
            </a:r>
            <a:r>
              <a:rPr lang="en-US" dirty="0"/>
              <a:t>(5)</a:t>
            </a:r>
            <a:endParaRPr lang="bg-BG" dirty="0"/>
          </a:p>
        </p:txBody>
      </p:sp>
      <p:sp>
        <p:nvSpPr>
          <p:cNvPr id="555011" name="Rectangle 3"/>
          <p:cNvSpPr>
            <a:spLocks noGrp="1" noChangeArrowheads="1"/>
          </p:cNvSpPr>
          <p:nvPr>
            <p:ph idx="1"/>
          </p:nvPr>
        </p:nvSpPr>
        <p:spPr/>
        <p:txBody>
          <a:bodyPr/>
          <a:lstStyle/>
          <a:p>
            <a:pPr marL="446088" indent="-446088">
              <a:buFont typeface="+mj-lt"/>
              <a:buAutoNum type="arabicPeriod" startAt="22"/>
              <a:tabLst/>
            </a:pPr>
            <a:r>
              <a:rPr lang="en-US" sz="2800" dirty="0" smtClean="0"/>
              <a:t>Write a SQL query to find all departments and all town names as a single list. Use </a:t>
            </a:r>
            <a:r>
              <a:rPr lang="en-US" sz="2800" dirty="0" smtClean="0">
                <a:solidFill>
                  <a:schemeClr val="accent5">
                    <a:lumMod val="20000"/>
                    <a:lumOff val="80000"/>
                  </a:schemeClr>
                </a:solidFill>
                <a:latin typeface="Consolas" pitchFamily="49" charset="0"/>
                <a:cs typeface="Consolas" pitchFamily="49" charset="0"/>
              </a:rPr>
              <a:t>UNION</a:t>
            </a:r>
            <a:r>
              <a:rPr lang="en-US" sz="2800" dirty="0" smtClean="0"/>
              <a:t>.</a:t>
            </a:r>
          </a:p>
          <a:p>
            <a:pPr marL="446088" indent="-446088">
              <a:buFont typeface="+mj-lt"/>
              <a:buAutoNum type="arabicPeriod" startAt="22"/>
              <a:tabLst/>
            </a:pPr>
            <a:r>
              <a:rPr lang="en-US" sz="2800" dirty="0" smtClean="0"/>
              <a:t>Write a SQL query to find all the employees and the manager for each of them along with the employees that do not have manager. Use right outer join. Rewrite the query to use left outer join.</a:t>
            </a:r>
          </a:p>
          <a:p>
            <a:pPr marL="446088" indent="-446088">
              <a:buFontTx/>
              <a:buAutoNum type="arabicPeriod" startAt="22"/>
              <a:tabLst/>
            </a:pPr>
            <a:r>
              <a:rPr lang="en-US" sz="2800" dirty="0" smtClean="0"/>
              <a:t>Write </a:t>
            </a:r>
            <a:r>
              <a:rPr lang="en-US" sz="2800" dirty="0"/>
              <a:t>a SQL query to find the names of all employees from the departments "Sales" and "Finance" whose hire year is between </a:t>
            </a:r>
            <a:r>
              <a:rPr lang="en-US" sz="2800" dirty="0" smtClean="0"/>
              <a:t>1995 </a:t>
            </a:r>
            <a:r>
              <a:rPr lang="en-US" sz="2800"/>
              <a:t>and </a:t>
            </a:r>
            <a:r>
              <a:rPr lang="en-US" sz="2800" smtClean="0"/>
              <a:t>2005.</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73816366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1351</TotalTime>
  <Words>511</Words>
  <Application>Microsoft Office PowerPoint</Application>
  <PresentationFormat>On-screen Show (4:3)</PresentationFormat>
  <Paragraphs>39</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Cambria</vt:lpstr>
      <vt:lpstr>Consolas</vt:lpstr>
      <vt:lpstr>Corbel</vt:lpstr>
      <vt:lpstr>Wingdings 2</vt:lpstr>
      <vt:lpstr>Telerik Academy</vt:lpstr>
      <vt:lpstr>Homework</vt:lpstr>
      <vt:lpstr>Homework (2)</vt:lpstr>
      <vt:lpstr>Homework (3)</vt:lpstr>
      <vt:lpstr>Homework (4)</vt:lpstr>
      <vt:lpstr>Homework (5)</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Intro</dc:title>
  <dc:subject>Telerik Software Academy</dc:subject>
  <dc:creator>Svetlin Nakov</dc:creator>
  <cp:keywords>telerik software academy, free courses for developers</cp:keywords>
  <cp:lastModifiedBy>delyan.nikolov.1992@gmail.com</cp:lastModifiedBy>
  <cp:revision>357</cp:revision>
  <dcterms:created xsi:type="dcterms:W3CDTF">2007-12-08T16:03:35Z</dcterms:created>
  <dcterms:modified xsi:type="dcterms:W3CDTF">2014-09-22T14:48:49Z</dcterms:modified>
  <cp:category>software engineering</cp:category>
</cp:coreProperties>
</file>