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6"/>
  </p:notesMasterIdLst>
  <p:handoutMasterIdLst>
    <p:handoutMasterId r:id="rId7"/>
  </p:handoutMasterIdLst>
  <p:sldIdLst>
    <p:sldId id="873" r:id="rId2"/>
    <p:sldId id="874" r:id="rId3"/>
    <p:sldId id="875" r:id="rId4"/>
    <p:sldId id="876" r:id="rId5"/>
  </p:sldIdLst>
  <p:sldSz cx="9144000" cy="6858000" type="screen4x3"/>
  <p:notesSz cx="6881813" cy="9296400"/>
  <p:custDataLst>
    <p:tags r:id="rId8"/>
  </p:custDataLst>
  <p:defaultTex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16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FFFFFF"/>
    <a:srgbClr val="9BCC00"/>
    <a:srgbClr val="9ED000"/>
    <a:srgbClr val="F4FCD8"/>
    <a:srgbClr val="E8FFC8"/>
    <a:srgbClr val="FAF7C8"/>
    <a:srgbClr val="FAF8C8"/>
    <a:srgbClr val="F5FFC2"/>
    <a:srgbClr val="EBFF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861" autoAdjust="0"/>
    <p:restoredTop sz="94468" autoAdjust="0"/>
  </p:normalViewPr>
  <p:slideViewPr>
    <p:cSldViewPr>
      <p:cViewPr varScale="1">
        <p:scale>
          <a:sx n="72" d="100"/>
          <a:sy n="72" d="100"/>
        </p:scale>
        <p:origin x="1188" y="54"/>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p:cViewPr varScale="1">
        <p:scale>
          <a:sx n="67" d="100"/>
          <a:sy n="67" d="100"/>
        </p:scale>
        <p:origin x="-2778" y="-96"/>
      </p:cViewPr>
      <p:guideLst>
        <p:guide orient="horz" pos="2928"/>
        <p:guide pos="216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gs" Target="tags/tag1.xml"/><Relationship Id="rId3" Type="http://schemas.openxmlformats.org/officeDocument/2006/relationships/slide" Target="slides/slide2.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sz="quarter"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3BF7C7B5-275F-4D1F-9AB4-9255447DBC73}" type="datetimeFigureOut">
              <a:rPr lang="en-US"/>
              <a:pPr/>
              <a:t>09/22/2014</a:t>
            </a:fld>
            <a:endParaRPr lang="en-US" dirty="0"/>
          </a:p>
        </p:txBody>
      </p:sp>
      <p:sp>
        <p:nvSpPr>
          <p:cNvPr id="4" name="Footer Placeholder 3"/>
          <p:cNvSpPr>
            <a:spLocks noGrp="1"/>
          </p:cNvSpPr>
          <p:nvPr>
            <p:ph type="ftr" sz="quarter" idx="2"/>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5" name="Slide Number Placeholder 4"/>
          <p:cNvSpPr>
            <a:spLocks noGrp="1"/>
          </p:cNvSpPr>
          <p:nvPr>
            <p:ph type="sldNum" sz="quarter" idx="3"/>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3DADE544-1278-4EDA-8870-0A169B9A6D6D}" type="slidenum">
              <a:rPr lang="en-US"/>
              <a:pPr/>
              <a:t>‹#›</a:t>
            </a:fld>
            <a:endParaRPr lang="en-US" dirty="0"/>
          </a:p>
        </p:txBody>
      </p:sp>
    </p:spTree>
    <p:extLst>
      <p:ext uri="{BB962C8B-B14F-4D97-AF65-F5344CB8AC3E}">
        <p14:creationId xmlns:p14="http://schemas.microsoft.com/office/powerpoint/2010/main" val="12132406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9B46F231-FB2B-4655-A644-E2477325E686}" type="datetimeFigureOut">
              <a:rPr lang="en-US"/>
              <a:pPr/>
              <a:t>09/22/2014</a:t>
            </a:fld>
            <a:endParaRPr lang="en-US" dirty="0"/>
          </a:p>
        </p:txBody>
      </p:sp>
      <p:sp>
        <p:nvSpPr>
          <p:cNvPr id="4" name="Slide Image Placeholder 3"/>
          <p:cNvSpPr>
            <a:spLocks noGrp="1" noRot="1" noChangeAspect="1"/>
          </p:cNvSpPr>
          <p:nvPr>
            <p:ph type="sldImg" idx="2"/>
          </p:nvPr>
        </p:nvSpPr>
        <p:spPr>
          <a:xfrm>
            <a:off x="1117600" y="696913"/>
            <a:ext cx="4648200" cy="348615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bwMode="auto">
          <a:xfrm>
            <a:off x="687388" y="4416425"/>
            <a:ext cx="5507037" cy="4183063"/>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7" name="Slide Number Placeholder 6"/>
          <p:cNvSpPr>
            <a:spLocks noGrp="1"/>
          </p:cNvSpPr>
          <p:nvPr>
            <p:ph type="sldNum" sz="quarter" idx="5"/>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6FB4F6EA-423E-42DF-9292-215E7D886C4E}" type="slidenum">
              <a:rPr lang="en-US"/>
              <a:pPr/>
              <a:t>‹#›</a:t>
            </a:fld>
            <a:endParaRPr lang="en-US" dirty="0"/>
          </a:p>
        </p:txBody>
      </p:sp>
    </p:spTree>
    <p:extLst>
      <p:ext uri="{BB962C8B-B14F-4D97-AF65-F5344CB8AC3E}">
        <p14:creationId xmlns:p14="http://schemas.microsoft.com/office/powerpoint/2010/main" val="398520194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endParaRPr lang="en-US" sz="1200" i="0" dirty="0"/>
          </a:p>
        </p:txBody>
      </p:sp>
      <p:sp>
        <p:nvSpPr>
          <p:cNvPr id="5" name="Rectangle 3"/>
          <p:cNvSpPr>
            <a:spLocks noGrp="1" noChangeArrowheads="1"/>
          </p:cNvSpPr>
          <p:nvPr>
            <p:ph type="dt" idx="1"/>
          </p:nvPr>
        </p:nvSpPr>
        <p:spPr>
          <a:ln/>
        </p:spPr>
        <p:txBody>
          <a:bodyPr/>
          <a:lstStyle/>
          <a:p>
            <a:fld id="{B4CB35DC-7D67-4A7E-B451-17F9AB10FCA4}" type="datetime1">
              <a:rPr lang="en-US"/>
              <a:pPr/>
              <a:t>09/22/2014</a:t>
            </a:fld>
            <a:r>
              <a:rPr lang="en-US" dirty="0"/>
              <a:t>07/16/96</a:t>
            </a:r>
            <a:endParaRPr lang="en-US" sz="1200" i="0" dirty="0"/>
          </a:p>
        </p:txBody>
      </p:sp>
      <p:sp>
        <p:nvSpPr>
          <p:cNvPr id="6"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a:t>
            </a:r>
            <a:endParaRPr lang="en-US" sz="1200" i="0" dirty="0"/>
          </a:p>
        </p:txBody>
      </p:sp>
      <p:sp>
        <p:nvSpPr>
          <p:cNvPr id="7" name="Rectangle 7"/>
          <p:cNvSpPr>
            <a:spLocks noGrp="1" noChangeArrowheads="1"/>
          </p:cNvSpPr>
          <p:nvPr>
            <p:ph type="sldNum" sz="quarter" idx="5"/>
          </p:nvPr>
        </p:nvSpPr>
        <p:spPr>
          <a:ln/>
        </p:spPr>
        <p:txBody>
          <a:bodyPr/>
          <a:lstStyle/>
          <a:p>
            <a:fld id="{EF4138DB-064A-4FF0-8F3A-3460A926C50B}" type="slidenum">
              <a:rPr lang="en-US"/>
              <a:pPr/>
              <a:t>1</a:t>
            </a:fld>
            <a:r>
              <a:rPr lang="en-US" dirty="0"/>
              <a:t>##</a:t>
            </a:r>
            <a:endParaRPr lang="en-US" sz="1200" i="0" dirty="0"/>
          </a:p>
        </p:txBody>
      </p:sp>
      <p:sp>
        <p:nvSpPr>
          <p:cNvPr id="427010" name="Rectangle 2"/>
          <p:cNvSpPr>
            <a:spLocks noGrp="1" noRot="1" noChangeAspect="1" noChangeArrowheads="1" noTextEdit="1"/>
          </p:cNvSpPr>
          <p:nvPr>
            <p:ph type="sldImg"/>
          </p:nvPr>
        </p:nvSpPr>
        <p:spPr>
          <a:ln/>
        </p:spPr>
      </p:sp>
      <p:sp>
        <p:nvSpPr>
          <p:cNvPr id="427011"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9138078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endParaRPr lang="en-US" sz="1200" i="0" dirty="0"/>
          </a:p>
        </p:txBody>
      </p:sp>
      <p:sp>
        <p:nvSpPr>
          <p:cNvPr id="5" name="Rectangle 3"/>
          <p:cNvSpPr>
            <a:spLocks noGrp="1" noChangeArrowheads="1"/>
          </p:cNvSpPr>
          <p:nvPr>
            <p:ph type="dt" idx="1"/>
          </p:nvPr>
        </p:nvSpPr>
        <p:spPr>
          <a:ln/>
        </p:spPr>
        <p:txBody>
          <a:bodyPr/>
          <a:lstStyle/>
          <a:p>
            <a:fld id="{54EE9271-64E7-4E18-B13A-573E8CB031AE}" type="datetime1">
              <a:rPr lang="en-US"/>
              <a:pPr/>
              <a:t>09/22/2014</a:t>
            </a:fld>
            <a:r>
              <a:rPr lang="en-US" dirty="0"/>
              <a:t>07/16/96</a:t>
            </a:r>
            <a:endParaRPr lang="en-US" sz="1200" i="0" dirty="0"/>
          </a:p>
        </p:txBody>
      </p:sp>
      <p:sp>
        <p:nvSpPr>
          <p:cNvPr id="6"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a:t>
            </a:r>
            <a:endParaRPr lang="en-US" sz="1200" i="0" dirty="0"/>
          </a:p>
        </p:txBody>
      </p:sp>
      <p:sp>
        <p:nvSpPr>
          <p:cNvPr id="7" name="Rectangle 7"/>
          <p:cNvSpPr>
            <a:spLocks noGrp="1" noChangeArrowheads="1"/>
          </p:cNvSpPr>
          <p:nvPr>
            <p:ph type="sldNum" sz="quarter" idx="5"/>
          </p:nvPr>
        </p:nvSpPr>
        <p:spPr>
          <a:ln/>
        </p:spPr>
        <p:txBody>
          <a:bodyPr/>
          <a:lstStyle/>
          <a:p>
            <a:fld id="{E37AEF22-7874-4F91-B281-84448F82A842}" type="slidenum">
              <a:rPr lang="en-US"/>
              <a:pPr/>
              <a:t>2</a:t>
            </a:fld>
            <a:r>
              <a:rPr lang="en-US" dirty="0"/>
              <a:t>##</a:t>
            </a:r>
            <a:endParaRPr lang="en-US" sz="1200" i="0" dirty="0"/>
          </a:p>
        </p:txBody>
      </p:sp>
      <p:sp>
        <p:nvSpPr>
          <p:cNvPr id="502786" name="Rectangle 2"/>
          <p:cNvSpPr>
            <a:spLocks noGrp="1" noRot="1" noChangeAspect="1" noChangeArrowheads="1" noTextEdit="1"/>
          </p:cNvSpPr>
          <p:nvPr>
            <p:ph type="sldImg"/>
          </p:nvPr>
        </p:nvSpPr>
        <p:spPr>
          <a:ln/>
        </p:spPr>
      </p:sp>
      <p:sp>
        <p:nvSpPr>
          <p:cNvPr id="502787"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6809183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mvccourse.telerik.com/" TargetMode="External"/><Relationship Id="rId13" Type="http://schemas.openxmlformats.org/officeDocument/2006/relationships/hyperlink" Target="http://algoacademy.telerik.com/" TargetMode="External"/><Relationship Id="rId18" Type="http://schemas.openxmlformats.org/officeDocument/2006/relationships/hyperlink" Target="http://www.minkov.it/" TargetMode="External"/><Relationship Id="rId3" Type="http://schemas.openxmlformats.org/officeDocument/2006/relationships/hyperlink" Target="http://kursove-uroci-knigi-obuchenie-programirane-web-design-csharp.info/" TargetMode="External"/><Relationship Id="rId7" Type="http://schemas.openxmlformats.org/officeDocument/2006/relationships/hyperlink" Target="http://schoolacademy.telerik.com/" TargetMode="External"/><Relationship Id="rId12" Type="http://schemas.openxmlformats.org/officeDocument/2006/relationships/hyperlink" Target="http://codecourse.telerik.com/" TargetMode="External"/><Relationship Id="rId17" Type="http://schemas.openxmlformats.org/officeDocument/2006/relationships/hyperlink" Target="http://www.introprogramming.info/" TargetMode="External"/><Relationship Id="rId2" Type="http://schemas.openxmlformats.org/officeDocument/2006/relationships/hyperlink" Target="http://forums.academy.telerik.com/" TargetMode="External"/><Relationship Id="rId16" Type="http://schemas.openxmlformats.org/officeDocument/2006/relationships/hyperlink" Target="http://mobiledevcourse.telerik.com/" TargetMode="External"/><Relationship Id="rId20" Type="http://schemas.openxmlformats.org/officeDocument/2006/relationships/hyperlink" Target="http://csharpfundamentals.telerik.com/" TargetMode="External"/><Relationship Id="rId1" Type="http://schemas.openxmlformats.org/officeDocument/2006/relationships/slideMaster" Target="../slideMasters/slideMaster1.xml"/><Relationship Id="rId6" Type="http://schemas.openxmlformats.org/officeDocument/2006/relationships/hyperlink" Target="http://html5course.telerik.com/" TargetMode="External"/><Relationship Id="rId11" Type="http://schemas.openxmlformats.org/officeDocument/2006/relationships/hyperlink" Target="http://www.nakov.com/" TargetMode="External"/><Relationship Id="rId5" Type="http://schemas.openxmlformats.org/officeDocument/2006/relationships/hyperlink" Target="http://seocourse.telerik.com/" TargetMode="External"/><Relationship Id="rId15" Type="http://schemas.openxmlformats.org/officeDocument/2006/relationships/hyperlink" Target="http://academy.telerik.com/" TargetMode="External"/><Relationship Id="rId10" Type="http://schemas.openxmlformats.org/officeDocument/2006/relationships/hyperlink" Target="http://www.bgcoder.com/" TargetMode="External"/><Relationship Id="rId19" Type="http://schemas.openxmlformats.org/officeDocument/2006/relationships/hyperlink" Target="http://www.nikolay.it/" TargetMode="External"/><Relationship Id="rId4" Type="http://schemas.openxmlformats.org/officeDocument/2006/relationships/hyperlink" Target="http://www.telerik-kids.com/" TargetMode="External"/><Relationship Id="rId9" Type="http://schemas.openxmlformats.org/officeDocument/2006/relationships/hyperlink" Target="http://clouddevcourse.telerik.com/" TargetMode="External"/><Relationship Id="rId14" Type="http://schemas.openxmlformats.org/officeDocument/2006/relationships/hyperlink" Target="http://aspnetcourse.telerik.com/"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6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90000" tIns="0" rIns="9000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userDrawn="1"/>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44500" y="4572000"/>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Author Name</a:t>
            </a:r>
            <a:endParaRPr lang="en-US" dirty="0"/>
          </a:p>
        </p:txBody>
      </p:sp>
      <p:sp>
        <p:nvSpPr>
          <p:cNvPr id="15" name="Text Placeholder 13"/>
          <p:cNvSpPr>
            <a:spLocks noGrp="1"/>
          </p:cNvSpPr>
          <p:nvPr>
            <p:ph type="body" sz="quarter" idx="11" hasCustomPrompt="1"/>
          </p:nvPr>
        </p:nvSpPr>
        <p:spPr>
          <a:xfrm>
            <a:off x="457200" y="5833646"/>
            <a:ext cx="3352800" cy="369332"/>
          </a:xfrm>
          <a:prstGeom prst="rect">
            <a:avLst/>
          </a:prstGeom>
          <a:noFill/>
        </p:spPr>
        <p:txBody>
          <a:bodyPr wrap="square" rtlCol="0">
            <a:spAutoFit/>
          </a:bodyPr>
          <a:lstStyle>
            <a:lvl1pPr marL="0" indent="0" algn="l" rtl="0" fontAlgn="base">
              <a:spcBef>
                <a:spcPct val="0"/>
              </a:spcBef>
              <a:spcAft>
                <a:spcPct val="0"/>
              </a:spcAft>
              <a:buNone/>
              <a:defRPr lang="en-US" sz="1800" b="1" kern="1200" dirty="0">
                <a:solidFill>
                  <a:schemeClr val="tx2">
                    <a:lumMod val="20000"/>
                    <a:lumOff val="80000"/>
                  </a:schemeClr>
                </a:solidFill>
                <a:effectLst>
                  <a:outerShdw blurRad="38100" dist="38100" dir="2700000" algn="tl">
                    <a:srgbClr val="000000">
                      <a:alpha val="43137"/>
                    </a:srgbClr>
                  </a:outerShdw>
                </a:effectLst>
                <a:latin typeface="Corbel" pitchFamily="34" charset="0"/>
                <a:ea typeface="+mn-ea"/>
                <a:cs typeface="+mn-cs"/>
              </a:defRPr>
            </a:lvl1pPr>
          </a:lstStyle>
          <a:p>
            <a:pPr marL="319088" lvl="0" indent="-319088" algn="l" rtl="0" eaLnBrk="0" fontAlgn="base" hangingPunct="0">
              <a:spcBef>
                <a:spcPct val="0"/>
              </a:spcBef>
              <a:spcAft>
                <a:spcPct val="0"/>
              </a:spcAft>
              <a:buClr>
                <a:schemeClr val="accent5">
                  <a:lumMod val="40000"/>
                  <a:lumOff val="60000"/>
                </a:schemeClr>
              </a:buClr>
              <a:buSzPct val="70000"/>
              <a:buFont typeface="Wingdings 2" pitchFamily="18" charset="2"/>
              <a:buNone/>
            </a:pPr>
            <a:r>
              <a:rPr lang="en-US" sz="1800" b="1" dirty="0" smtClean="0">
                <a:solidFill>
                  <a:srgbClr val="0EFE58"/>
                </a:solidFill>
                <a:effectLst>
                  <a:outerShdw blurRad="38100" dist="38100" dir="2700000" algn="tl">
                    <a:srgbClr val="000000">
                      <a:alpha val="43137"/>
                    </a:srgbClr>
                  </a:outerShdw>
                </a:effectLst>
              </a:rPr>
              <a:t>Company Name</a:t>
            </a:r>
            <a:endParaRPr lang="en-US" sz="1800" b="1" dirty="0">
              <a:solidFill>
                <a:srgbClr val="0EFE58"/>
              </a:solidFill>
              <a:effectLst>
                <a:outerShdw blurRad="38100" dist="38100" dir="2700000" algn="tl">
                  <a:srgbClr val="000000">
                    <a:alpha val="43137"/>
                  </a:srgbClr>
                </a:outerShdw>
              </a:effectLst>
            </a:endParaRPr>
          </a:p>
        </p:txBody>
      </p:sp>
      <p:sp>
        <p:nvSpPr>
          <p:cNvPr id="16" name="Text Placeholder 13"/>
          <p:cNvSpPr>
            <a:spLocks noGrp="1"/>
          </p:cNvSpPr>
          <p:nvPr>
            <p:ph type="body" sz="quarter" idx="12" hasCustomPrompt="1"/>
          </p:nvPr>
        </p:nvSpPr>
        <p:spPr>
          <a:xfrm>
            <a:off x="457200" y="6138446"/>
            <a:ext cx="3352800"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smtClean="0">
                <a:solidFill>
                  <a:schemeClr val="tx1">
                    <a:lumMod val="50000"/>
                  </a:schemeClr>
                </a:solidFill>
                <a:effectLst>
                  <a:outerShdw blurRad="38100" dist="38100" dir="2700000" algn="tl">
                    <a:srgbClr val="000000">
                      <a:alpha val="43137"/>
                    </a:srgbClr>
                  </a:outerShdw>
                </a:effectLst>
              </a:rPr>
              <a:t>Company Web Site</a:t>
            </a:r>
            <a:endParaRPr lang="en-US" sz="1600" b="1" dirty="0">
              <a:solidFill>
                <a:schemeClr val="tx1">
                  <a:lumMod val="50000"/>
                </a:schemeClr>
              </a:solidFill>
              <a:effectLst>
                <a:outerShdw blurRad="38100" dist="38100" dir="2700000" algn="tl">
                  <a:srgbClr val="000000">
                    <a:alpha val="43137"/>
                  </a:srgbClr>
                </a:outerShdw>
              </a:effectLst>
            </a:endParaRPr>
          </a:p>
        </p:txBody>
      </p:sp>
      <p:sp>
        <p:nvSpPr>
          <p:cNvPr id="8" name="Text Placeholder 13"/>
          <p:cNvSpPr>
            <a:spLocks noGrp="1"/>
          </p:cNvSpPr>
          <p:nvPr>
            <p:ph type="body" sz="quarter" idx="13" hasCustomPrompt="1"/>
          </p:nvPr>
        </p:nvSpPr>
        <p:spPr>
          <a:xfrm>
            <a:off x="457200" y="5029200"/>
            <a:ext cx="3352800" cy="461665"/>
          </a:xfrm>
          <a:prstGeom prst="rect">
            <a:avLst/>
          </a:prstGeom>
          <a:noFill/>
        </p:spPr>
        <p:txBody>
          <a:bodyPr wrap="square" rtlCol="0">
            <a:spAutoFit/>
          </a:bodyPr>
          <a:lstStyle>
            <a:lvl1pPr algn="l" rtl="0" fontAlgn="base">
              <a:spcBef>
                <a:spcPct val="0"/>
              </a:spcBef>
              <a:spcAft>
                <a:spcPct val="0"/>
              </a:spcAft>
              <a:buNone/>
              <a:defRPr lang="en-US" sz="23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Position</a:t>
            </a:r>
            <a:endParaRPr lang="en-US" dirty="0"/>
          </a:p>
        </p:txBody>
      </p:sp>
      <p:sp>
        <p:nvSpPr>
          <p:cNvPr id="9" name="Text Placeholder 13"/>
          <p:cNvSpPr>
            <a:spLocks noGrp="1"/>
          </p:cNvSpPr>
          <p:nvPr>
            <p:ph type="body" sz="quarter" idx="14" hasCustomPrompt="1"/>
          </p:nvPr>
        </p:nvSpPr>
        <p:spPr>
          <a:xfrm>
            <a:off x="457200" y="5405735"/>
            <a:ext cx="3352800" cy="400110"/>
          </a:xfrm>
          <a:prstGeom prst="rect">
            <a:avLst/>
          </a:prstGeom>
          <a:noFill/>
        </p:spPr>
        <p:txBody>
          <a:bodyPr wrap="square" rtlCol="0">
            <a:spAutoFit/>
          </a:bodyPr>
          <a:lstStyle>
            <a:lvl1pPr algn="l" rtl="0" fontAlgn="base">
              <a:spcBef>
                <a:spcPct val="0"/>
              </a:spcBef>
              <a:spcAft>
                <a:spcPct val="0"/>
              </a:spcAft>
              <a:buNone/>
              <a:defRPr lang="en-US" sz="20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smtClean="0"/>
              <a:t>Web Site</a:t>
            </a:r>
            <a:endParaRPr lang="en-US" dirty="0"/>
          </a:p>
        </p:txBody>
      </p:sp>
      <p:sp>
        <p:nvSpPr>
          <p:cNvPr id="5" name="Picture Placeholder 4"/>
          <p:cNvSpPr>
            <a:spLocks noGrp="1"/>
          </p:cNvSpPr>
          <p:nvPr>
            <p:ph type="pic" sz="quarter" idx="16" hasCustomPrompt="1"/>
          </p:nvPr>
        </p:nvSpPr>
        <p:spPr>
          <a:xfrm>
            <a:off x="4267200" y="4572000"/>
            <a:ext cx="4419600" cy="1905000"/>
          </a:xfrm>
          <a:prstGeom prst="rect">
            <a:avLst/>
          </a:prstGeom>
        </p:spPr>
        <p:txBody>
          <a:bodyPr/>
          <a:lstStyle>
            <a:lvl1pPr marL="0" indent="0">
              <a:buNone/>
              <a:defRPr/>
            </a:lvl1pPr>
          </a:lstStyle>
          <a:p>
            <a:r>
              <a:rPr lang="en-US" dirty="0" smtClean="0"/>
              <a:t>Insert a Picture Here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Slide Title</a:t>
            </a:r>
            <a:endParaRPr lang="en-US" dirty="0"/>
          </a:p>
        </p:txBody>
      </p:sp>
      <p:sp>
        <p:nvSpPr>
          <p:cNvPr id="3" name="Content Placeholder 2"/>
          <p:cNvSpPr>
            <a:spLocks noGrp="1"/>
          </p:cNvSpPr>
          <p:nvPr>
            <p:ph idx="1" hasCustomPrompt="1"/>
          </p:nvPr>
        </p:nvSpPr>
        <p:spPr>
          <a:xfrm>
            <a:off x="228600" y="914400"/>
            <a:ext cx="8686800" cy="5791200"/>
          </a:xfrm>
          <a:prstGeom prst="rect">
            <a:avLst/>
          </a:prstGeom>
        </p:spPr>
        <p:txBody>
          <a:bodyPr/>
          <a:lstStyle>
            <a:lvl1pPr marL="282575" indent="-282575">
              <a:lnSpc>
                <a:spcPct val="105000"/>
              </a:lnSpc>
              <a:spcBef>
                <a:spcPts val="600"/>
              </a:spcBef>
              <a:spcAft>
                <a:spcPts val="600"/>
              </a:spcAft>
              <a:buClr>
                <a:schemeClr val="accent5">
                  <a:lumMod val="40000"/>
                  <a:lumOff val="60000"/>
                </a:schemeClr>
              </a:buClr>
              <a:tabLst>
                <a:tab pos="282575" algn="l"/>
              </a:tabLst>
              <a:defRPr sz="3200">
                <a:solidFill>
                  <a:srgbClr val="EBFFD2"/>
                </a:solidFill>
              </a:defRPr>
            </a:lvl1pPr>
            <a:lvl2pPr>
              <a:lnSpc>
                <a:spcPct val="105000"/>
              </a:lnSpc>
              <a:spcBef>
                <a:spcPts val="600"/>
              </a:spcBef>
              <a:spcAft>
                <a:spcPts val="600"/>
              </a:spcAft>
              <a:buClr>
                <a:srgbClr val="8FD600"/>
              </a:buClr>
              <a:defRPr sz="3000">
                <a:solidFill>
                  <a:schemeClr val="tx1">
                    <a:lumMod val="40000"/>
                    <a:lumOff val="60000"/>
                  </a:schemeClr>
                </a:solidFill>
              </a:defRPr>
            </a:lvl2pPr>
            <a:lvl3pPr>
              <a:lnSpc>
                <a:spcPct val="105000"/>
              </a:lnSpc>
              <a:spcBef>
                <a:spcPts val="600"/>
              </a:spcBef>
              <a:spcAft>
                <a:spcPts val="600"/>
              </a:spcAft>
              <a:buClr>
                <a:srgbClr val="FFAD9F"/>
              </a:buClr>
              <a:defRPr sz="2800">
                <a:solidFill>
                  <a:srgbClr val="F5FFC2"/>
                </a:solidFill>
              </a:defRPr>
            </a:lvl3pPr>
            <a:lvl4pPr>
              <a:lnSpc>
                <a:spcPct val="105000"/>
              </a:lnSpc>
              <a:spcBef>
                <a:spcPts val="600"/>
              </a:spcBef>
              <a:spcAft>
                <a:spcPts val="600"/>
              </a:spcAft>
              <a:buClr>
                <a:srgbClr val="FACF82"/>
              </a:buClr>
              <a:defRPr sz="2600">
                <a:solidFill>
                  <a:schemeClr val="tx1">
                    <a:lumMod val="40000"/>
                    <a:lumOff val="60000"/>
                  </a:schemeClr>
                </a:solidFill>
              </a:defRPr>
            </a:lvl4pPr>
            <a:lvl5pPr>
              <a:lnSpc>
                <a:spcPct val="105000"/>
              </a:lnSpc>
              <a:spcBef>
                <a:spcPts val="600"/>
              </a:spcBef>
              <a:spcAft>
                <a:spcPts val="600"/>
              </a:spcAft>
              <a:defRPr sz="2400">
                <a:solidFill>
                  <a:schemeClr val="tx1">
                    <a:lumMod val="40000"/>
                    <a:lumOff val="60000"/>
                  </a:schemeClr>
                </a:solidFill>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nSpc>
                <a:spcPts val="4000"/>
              </a:lnSpc>
              <a:defRPr sz="4000">
                <a:effectLst>
                  <a:outerShdw blurRad="38100" dist="38100" dir="2700000" algn="tl">
                    <a:srgbClr val="000000">
                      <a:alpha val="43137"/>
                    </a:srgbClr>
                  </a:outerShdw>
                  <a:reflection blurRad="12700" stA="20000" endPos="50000" dist="12700" dir="5400000" sy="-100000" algn="bl" rotWithShape="0"/>
                </a:effectLst>
              </a:defRPr>
            </a:lvl1pPr>
          </a:lstStyle>
          <a:p>
            <a:r>
              <a:rPr lang="en-US" dirty="0" smtClean="0"/>
              <a:t>Slide Title</a:t>
            </a:r>
            <a:endParaRPr lang="en-US" dirty="0"/>
          </a:p>
        </p:txBody>
      </p:sp>
      <p:sp>
        <p:nvSpPr>
          <p:cNvPr id="5" name="Content Placeholder 2"/>
          <p:cNvSpPr>
            <a:spLocks noGrp="1"/>
          </p:cNvSpPr>
          <p:nvPr>
            <p:ph idx="1" hasCustomPrompt="1"/>
          </p:nvPr>
        </p:nvSpPr>
        <p:spPr>
          <a:xfrm>
            <a:off x="228600" y="990600"/>
            <a:ext cx="8686800" cy="579646"/>
          </a:xfrm>
          <a:prstGeom prst="rect">
            <a:avLst/>
          </a:prstGeom>
        </p:spPr>
        <p:txBody>
          <a:bodyPr>
            <a:spAutoFit/>
          </a:bodyPr>
          <a:lstStyle>
            <a:lvl1pPr marL="319088" marR="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sz="3000" baseline="0">
                <a:solidFill>
                  <a:schemeClr val="tx1">
                    <a:lumMod val="40000"/>
                    <a:lumOff val="60000"/>
                  </a:schemeClr>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chemeClr val="tx1">
                    <a:lumMod val="40000"/>
                    <a:lumOff val="60000"/>
                  </a:schemeClr>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marL="319088" marR="0" lvl="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a:pPr>
            <a:r>
              <a:rPr kumimoji="0" lang="en-US" sz="3200" b="1" i="0" u="none" strike="noStrike" kern="1200" cap="none" spc="0" normalizeH="0" baseline="0" noProof="0" dirty="0" smtClean="0">
                <a:ln>
                  <a:noFill/>
                </a:ln>
                <a:solidFill>
                  <a:srgbClr val="CCFF66">
                    <a:lumMod val="20000"/>
                    <a:lumOff val="80000"/>
                  </a:srgbClr>
                </a:solidFill>
                <a:effectLst>
                  <a:outerShdw blurRad="38100" dist="38100" dir="2700000" algn="tl">
                    <a:srgbClr val="000000">
                      <a:alpha val="43137"/>
                    </a:srgbClr>
                  </a:outerShdw>
                </a:effectLst>
                <a:uLnTx/>
                <a:uFillTx/>
                <a:latin typeface="+mn-lt"/>
                <a:ea typeface="+mn-ea"/>
                <a:cs typeface="+mn-cs"/>
              </a:rPr>
              <a:t>First Level</a:t>
            </a:r>
          </a:p>
        </p:txBody>
      </p:sp>
      <p:sp>
        <p:nvSpPr>
          <p:cNvPr id="6" name="Text Placeholder 5"/>
          <p:cNvSpPr>
            <a:spLocks noGrp="1"/>
          </p:cNvSpPr>
          <p:nvPr>
            <p:ph type="body" sz="quarter" idx="11" hasCustomPrompt="1"/>
          </p:nvPr>
        </p:nvSpPr>
        <p:spPr>
          <a:xfrm>
            <a:off x="533400" y="1752600"/>
            <a:ext cx="8077200" cy="470898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a:spcBef>
                <a:spcPts val="0"/>
              </a:spcBef>
              <a:buNone/>
              <a:defRPr lang="en-US" sz="2000" smtClean="0">
                <a:solidFill>
                  <a:srgbClr val="8CF4F2"/>
                </a:solidFill>
                <a:latin typeface="Consolas" pitchFamily="49" charset="0"/>
                <a:cs typeface="Consolas" pitchFamily="49" charset="0"/>
              </a:defRPr>
            </a:lvl1pPr>
          </a:lstStyle>
          <a:p>
            <a:pPr lvl="0"/>
            <a:r>
              <a:rPr lang="en-US" noProof="1" smtClean="0"/>
              <a:t>Enter source code here</a:t>
            </a:r>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p:txBody>
      </p:sp>
      <p:sp>
        <p:nvSpPr>
          <p:cNvPr id="7"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extLst>
      <p:ext uri="{BB962C8B-B14F-4D97-AF65-F5344CB8AC3E}">
        <p14:creationId xmlns:p14="http://schemas.microsoft.com/office/powerpoint/2010/main" val="3141685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hasCustomPrompt="1"/>
          </p:nvPr>
        </p:nvSpPr>
        <p:spPr>
          <a:xfrm>
            <a:off x="609600" y="2743201"/>
            <a:ext cx="7924800" cy="685800"/>
          </a:xfrm>
          <a:prstGeom prst="rect">
            <a:avLst/>
          </a:prstGeom>
        </p:spPr>
        <p:txBody>
          <a:bodyPr tIns="0" bIns="0" anchor="ctr" anchorCtr="0"/>
          <a:lstStyle>
            <a:lvl1pPr algn="ctr">
              <a:lnSpc>
                <a:spcPts val="5600"/>
              </a:lnSpc>
              <a:defRPr sz="5000" cap="none" baseline="0">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Section Title</a:t>
            </a:r>
            <a:endParaRPr lang="en-US" dirty="0"/>
          </a:p>
        </p:txBody>
      </p:sp>
      <p:sp>
        <p:nvSpPr>
          <p:cNvPr id="17" name="Subtitle 16"/>
          <p:cNvSpPr>
            <a:spLocks noGrp="1"/>
          </p:cNvSpPr>
          <p:nvPr>
            <p:ph type="subTitle" idx="1" hasCustomPrompt="1"/>
          </p:nvPr>
        </p:nvSpPr>
        <p:spPr>
          <a:xfrm>
            <a:off x="609600" y="3469480"/>
            <a:ext cx="7924800" cy="569120"/>
          </a:xfrm>
          <a:prstGeom prst="rect">
            <a:avLst/>
          </a:prstGeom>
        </p:spPr>
        <p:txBody>
          <a:bodyPr lIns="0" tIns="0" rIns="0" bIns="0" anchor="ctr" anchorCtr="0"/>
          <a:lstStyle>
            <a:lvl1pPr marL="0" indent="0" algn="ctr"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2800" b="1" kern="1200" baseline="0" dirty="0">
                <a:solidFill>
                  <a:srgbClr val="FAF7C8"/>
                </a:solidFill>
                <a:effectLst>
                  <a:outerShdw blurRad="38100" dist="38100" dir="2700000" algn="tl">
                    <a:srgbClr val="000000">
                      <a:alpha val="43137"/>
                    </a:srgbClr>
                  </a:outerShdw>
                </a:effectLst>
                <a:latin typeface="+mn-lt"/>
                <a:ea typeface="+mn-ea"/>
                <a:cs typeface="+mn-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Section Subtitle</a:t>
            </a:r>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estions Slide">
    <p:spTree>
      <p:nvGrpSpPr>
        <p:cNvPr id="1" name=""/>
        <p:cNvGrpSpPr/>
        <p:nvPr/>
      </p:nvGrpSpPr>
      <p:grpSpPr>
        <a:xfrm>
          <a:off x="0" y="0"/>
          <a:ext cx="0" cy="0"/>
          <a:chOff x="0" y="0"/>
          <a:chExt cx="0" cy="0"/>
        </a:xfrm>
      </p:grpSpPr>
      <p:grpSp>
        <p:nvGrpSpPr>
          <p:cNvPr id="30" name="Group 29"/>
          <p:cNvGrpSpPr/>
          <p:nvPr userDrawn="1"/>
        </p:nvGrpSpPr>
        <p:grpSpPr>
          <a:xfrm>
            <a:off x="130434" y="6373882"/>
            <a:ext cx="1816798" cy="331718"/>
            <a:chOff x="1236228" y="1523999"/>
            <a:chExt cx="4351212" cy="3261410"/>
          </a:xfrm>
          <a:noFill/>
        </p:grpSpPr>
        <p:sp>
          <p:nvSpPr>
            <p:cNvPr id="31" name="TextBox 30">
              <a:hlinkClick r:id="rId2" tooltip="Форум за програмиране и уеб дизайн - дискусии, съвети, въпроси и отговори @ Софтуерна академия на Телерик"/>
            </p:cNvPr>
            <p:cNvSpPr txBox="1"/>
            <p:nvPr userDrawn="1"/>
          </p:nvSpPr>
          <p:spPr>
            <a:xfrm flipH="1">
              <a:off x="3394420" y="1733044"/>
              <a:ext cx="1528760"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форум програмиране, форум уеб дизайн</a:t>
              </a:r>
              <a:endParaRPr lang="bg-BG" sz="200" noProof="1">
                <a:ln w="0">
                  <a:noFill/>
                </a:ln>
                <a:solidFill>
                  <a:schemeClr val="bg1"/>
                </a:solidFill>
                <a:effectLst/>
              </a:endParaRPr>
            </a:p>
          </p:txBody>
        </p:sp>
        <p:sp>
          <p:nvSpPr>
            <p:cNvPr id="32" name="TextBox 31">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userDrawn="1"/>
          </p:nvSpPr>
          <p:spPr>
            <a:xfrm flipH="1">
              <a:off x="1350512" y="1528531"/>
              <a:ext cx="2008656" cy="1149887"/>
            </a:xfrm>
            <a:prstGeom prst="rect">
              <a:avLst/>
            </a:prstGeom>
            <a:grpFill/>
          </p:spPr>
          <p:txBody>
            <a:bodyPr wrap="none" rtlCol="0">
              <a:spAutoFit/>
            </a:bodyPr>
            <a:lstStyle/>
            <a:p>
              <a:pPr>
                <a:lnSpc>
                  <a:spcPct val="80000"/>
                </a:lnSpc>
              </a:pPr>
              <a:r>
                <a:rPr lang="bg-BG" sz="200" kern="1200" noProof="1" smtClean="0">
                  <a:ln w="0">
                    <a:noFill/>
                  </a:ln>
                  <a:solidFill>
                    <a:schemeClr val="bg1"/>
                  </a:solidFill>
                  <a:effectLst/>
                  <a:latin typeface="Corbel" pitchFamily="34" charset="0"/>
                  <a:ea typeface="+mn-ea"/>
                  <a:cs typeface="+mn-cs"/>
                </a:rPr>
                <a:t>курсове и уроци по програмиране, уеб дизайн – безплатно</a:t>
              </a:r>
              <a:endParaRPr lang="bg-BG" sz="200" kern="1200" noProof="1">
                <a:ln w="0">
                  <a:noFill/>
                </a:ln>
                <a:solidFill>
                  <a:schemeClr val="bg1"/>
                </a:solidFill>
                <a:effectLst/>
                <a:latin typeface="Corbel" pitchFamily="34" charset="0"/>
                <a:ea typeface="+mn-ea"/>
                <a:cs typeface="+mn-cs"/>
              </a:endParaRPr>
            </a:p>
          </p:txBody>
        </p:sp>
        <p:sp>
          <p:nvSpPr>
            <p:cNvPr id="33" name="TextBox 32">
              <a:hlinkClick r:id="rId4" tooltip="Програмиране за деца - безплатно в Телерик кидс академия"/>
            </p:cNvPr>
            <p:cNvSpPr txBox="1"/>
            <p:nvPr userDrawn="1"/>
          </p:nvSpPr>
          <p:spPr>
            <a:xfrm flipH="1">
              <a:off x="1538277" y="2175145"/>
              <a:ext cx="1816697"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програмиране за деца – безплатни курсове и уроци</a:t>
              </a:r>
              <a:endParaRPr lang="bg-BG" sz="200" kern="1200" noProof="1">
                <a:ln w="0">
                  <a:noFill/>
                </a:ln>
                <a:solidFill>
                  <a:schemeClr val="bg1"/>
                </a:solidFill>
                <a:effectLst/>
                <a:latin typeface="Corbel" pitchFamily="34" charset="0"/>
                <a:ea typeface="+mn-ea"/>
                <a:cs typeface="+mn-cs"/>
              </a:endParaRPr>
            </a:p>
          </p:txBody>
        </p:sp>
        <p:sp>
          <p:nvSpPr>
            <p:cNvPr id="34" name="TextBox 33">
              <a:hlinkClick r:id="rId5" tooltip="Безплатен SEO курс - оптимизация за търсачки, уроци по SEO"/>
            </p:cNvPr>
            <p:cNvSpPr txBox="1"/>
            <p:nvPr userDrawn="1"/>
          </p:nvSpPr>
          <p:spPr>
            <a:xfrm flipH="1">
              <a:off x="1660733" y="2421354"/>
              <a:ext cx="1697683" cy="1210412"/>
            </a:xfrm>
            <a:prstGeom prst="rect">
              <a:avLst/>
            </a:prstGeom>
            <a:grpFill/>
          </p:spPr>
          <p:txBody>
            <a:bodyPr wrap="none" rtlCol="0">
              <a:spAutoFit/>
            </a:bodyPr>
            <a:lstStyle>
              <a:defPPr>
                <a:defRPr lang="en-US"/>
              </a:defPPr>
              <a:lvl1pPr lvl="0">
                <a:defRPr sz="1200"/>
              </a:lvl1pPr>
            </a:lstStyle>
            <a:p>
              <a:pPr lvl="0" algn="l"/>
              <a:r>
                <a:rPr lang="bg-BG" sz="200" noProof="1" smtClean="0">
                  <a:ln w="0">
                    <a:noFill/>
                  </a:ln>
                  <a:solidFill>
                    <a:schemeClr val="bg1"/>
                  </a:solidFill>
                  <a:effectLst/>
                </a:rPr>
                <a:t>безплатен SEO курс - оптимизация за търсачки</a:t>
              </a:r>
              <a:endParaRPr lang="bg-BG" sz="200" noProof="1">
                <a:ln w="0">
                  <a:noFill/>
                </a:ln>
                <a:solidFill>
                  <a:schemeClr val="bg1"/>
                </a:solidFill>
                <a:effectLst/>
              </a:endParaRPr>
            </a:p>
          </p:txBody>
        </p:sp>
        <p:sp>
          <p:nvSpPr>
            <p:cNvPr id="35" name="TextBox 34">
              <a:hlinkClick r:id="rId6" tooltip="Безплатен курс &quot;Уеб дизайн с HTML, CSS и JavaScript&quot; - уроци по правене на уеб сайтове, HTML, CSS, Photoshop, JavaScript и CMS системи"/>
            </p:cNvPr>
            <p:cNvSpPr txBox="1"/>
            <p:nvPr userDrawn="1"/>
          </p:nvSpPr>
          <p:spPr>
            <a:xfrm flipH="1">
              <a:off x="1448482" y="2878556"/>
              <a:ext cx="1908837"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уроци по уеб дизайн, HTML, CSS, JavaScript, Photoshop</a:t>
              </a:r>
              <a:endParaRPr lang="bg-BG" sz="200" noProof="1">
                <a:ln w="0">
                  <a:noFill/>
                </a:ln>
                <a:solidFill>
                  <a:schemeClr val="bg1"/>
                </a:solidFill>
                <a:effectLst/>
              </a:endParaRPr>
            </a:p>
          </p:txBody>
        </p:sp>
        <p:sp>
          <p:nvSpPr>
            <p:cNvPr id="36" name="TextBox 35">
              <a:hlinkClick r:id="rId7" tooltip="Училищна софтуерна академия - безплатни уроци по програмиране и уеб дизайн"/>
            </p:cNvPr>
            <p:cNvSpPr txBox="1"/>
            <p:nvPr userDrawn="1"/>
          </p:nvSpPr>
          <p:spPr>
            <a:xfrm flipH="1">
              <a:off x="1636239" y="1946534"/>
              <a:ext cx="1747592"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уроци по програмиране и уеб дизайн за ученици</a:t>
              </a:r>
              <a:endParaRPr lang="bg-BG" sz="200" kern="1200" noProof="1">
                <a:ln w="0">
                  <a:noFill/>
                </a:ln>
                <a:solidFill>
                  <a:schemeClr val="bg1"/>
                </a:solidFill>
                <a:effectLst/>
                <a:latin typeface="Corbel" pitchFamily="34" charset="0"/>
                <a:ea typeface="+mn-ea"/>
                <a:cs typeface="+mn-cs"/>
              </a:endParaRPr>
            </a:p>
          </p:txBody>
        </p:sp>
        <p:sp>
          <p:nvSpPr>
            <p:cNvPr id="37" name="TextBox 36">
              <a:hlinkClick r:id="rId8" tooltip="Безплатен курс &quot;Програмиране с ASP.NET MVC&quot; - уеб технологии, бази данни, C#, .NET, ASP.NET MVC"/>
            </p:cNvPr>
            <p:cNvSpPr txBox="1"/>
            <p:nvPr userDrawn="1"/>
          </p:nvSpPr>
          <p:spPr>
            <a:xfrm flipH="1">
              <a:off x="3402824" y="2230065"/>
              <a:ext cx="193955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MVC курс – HTML, SQL, C#, .NET, ASP.NET MVC</a:t>
              </a:r>
              <a:endParaRPr lang="bg-BG" sz="200" noProof="1">
                <a:ln w="0">
                  <a:noFill/>
                </a:ln>
                <a:solidFill>
                  <a:schemeClr val="bg1"/>
                </a:solidFill>
                <a:effectLst/>
              </a:endParaRPr>
            </a:p>
          </p:txBody>
        </p:sp>
        <p:sp>
          <p:nvSpPr>
            <p:cNvPr id="38" name="TextBox 37">
              <a:hlinkClick r:id="rId9" tooltip="Безплатен курс &quot;Разработка на софтуер в Cloud среда&quot; - AppEngine, AWS, Azure"/>
            </p:cNvPr>
            <p:cNvSpPr txBox="1"/>
            <p:nvPr userDrawn="1"/>
          </p:nvSpPr>
          <p:spPr>
            <a:xfrm flipH="1">
              <a:off x="1440310" y="3574997"/>
              <a:ext cx="188196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"Разработка на софтуер в cloud среда"</a:t>
              </a:r>
              <a:endParaRPr lang="bg-BG" sz="200" kern="1200" noProof="1">
                <a:ln w="0">
                  <a:noFill/>
                </a:ln>
                <a:solidFill>
                  <a:schemeClr val="bg1"/>
                </a:solidFill>
                <a:effectLst/>
                <a:latin typeface="Corbel" pitchFamily="34" charset="0"/>
                <a:ea typeface="+mn-ea"/>
                <a:cs typeface="+mn-cs"/>
              </a:endParaRPr>
            </a:p>
          </p:txBody>
        </p:sp>
        <p:sp>
          <p:nvSpPr>
            <p:cNvPr id="39" name="TextBox 38">
              <a:hlinkClick r:id="rId10" tooltip="BG Coder - онлайн състезателна система - тренировки за състезания по програмиране - online judge"/>
            </p:cNvPr>
            <p:cNvSpPr txBox="1"/>
            <p:nvPr userDrawn="1"/>
          </p:nvSpPr>
          <p:spPr>
            <a:xfrm flipH="1">
              <a:off x="3389110" y="1523999"/>
              <a:ext cx="1874287"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BG Coder - онлайн състезателна система - online judge</a:t>
              </a:r>
              <a:endParaRPr lang="bg-BG" sz="200" noProof="1">
                <a:ln w="0">
                  <a:noFill/>
                </a:ln>
                <a:solidFill>
                  <a:schemeClr val="bg1"/>
                </a:solidFill>
                <a:effectLst/>
              </a:endParaRPr>
            </a:p>
          </p:txBody>
        </p:sp>
        <p:sp>
          <p:nvSpPr>
            <p:cNvPr id="40" name="TextBox 39">
              <a:hlinkClick r:id="rId11" tooltip="Светлин Наков - курсове и уроци по програмиране, уеб дизайн, книги, обучения - безплатно"/>
            </p:cNvPr>
            <p:cNvSpPr txBox="1"/>
            <p:nvPr userDrawn="1"/>
          </p:nvSpPr>
          <p:spPr>
            <a:xfrm flipH="1">
              <a:off x="1236228" y="2649965"/>
              <a:ext cx="212383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курсове и уроци по програмиране, книги – безплатно от Наков</a:t>
              </a:r>
              <a:endParaRPr lang="bg-BG" sz="200" noProof="1">
                <a:ln w="0">
                  <a:noFill/>
                </a:ln>
                <a:solidFill>
                  <a:schemeClr val="bg1"/>
                </a:solidFill>
                <a:effectLst/>
              </a:endParaRPr>
            </a:p>
          </p:txBody>
        </p:sp>
        <p:sp>
          <p:nvSpPr>
            <p:cNvPr id="41" name="TextBox 40">
              <a:hlinkClick r:id="rId12" tooltip="Безплатен курс &quot;Качествен програмен код&quot;"/>
            </p:cNvPr>
            <p:cNvSpPr txBox="1"/>
            <p:nvPr userDrawn="1"/>
          </p:nvSpPr>
          <p:spPr>
            <a:xfrm flipH="1">
              <a:off x="1766855" y="3335748"/>
              <a:ext cx="159402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"Качествен програмен код"</a:t>
              </a:r>
              <a:endParaRPr lang="bg-BG" sz="200" kern="1200" noProof="1">
                <a:ln w="0">
                  <a:noFill/>
                </a:ln>
                <a:solidFill>
                  <a:schemeClr val="bg1"/>
                </a:solidFill>
                <a:effectLst/>
                <a:latin typeface="Corbel" pitchFamily="34" charset="0"/>
                <a:ea typeface="+mn-ea"/>
                <a:cs typeface="+mn-cs"/>
              </a:endParaRPr>
            </a:p>
          </p:txBody>
        </p:sp>
        <p:sp>
          <p:nvSpPr>
            <p:cNvPr id="42" name="TextBox 41">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userDrawn="1"/>
          </p:nvSpPr>
          <p:spPr>
            <a:xfrm flipH="1">
              <a:off x="3407676" y="2461282"/>
              <a:ext cx="1977943"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алго академия – състезателно програмиране, състезания</a:t>
              </a:r>
              <a:endParaRPr lang="bg-BG" sz="200" noProof="1">
                <a:ln w="0">
                  <a:noFill/>
                </a:ln>
                <a:solidFill>
                  <a:schemeClr val="bg1"/>
                </a:solidFill>
                <a:effectLst/>
              </a:endParaRPr>
            </a:p>
          </p:txBody>
        </p:sp>
        <p:sp>
          <p:nvSpPr>
            <p:cNvPr id="43" name="TextBox 42">
              <a:hlinkClick r:id="rId14" tooltip="Безплатен ASP.NET курс - уеб програмиране, бази данни, C#, .NET, ASP.NET"/>
            </p:cNvPr>
            <p:cNvSpPr txBox="1"/>
            <p:nvPr userDrawn="1"/>
          </p:nvSpPr>
          <p:spPr>
            <a:xfrm flipH="1">
              <a:off x="3406019" y="1985429"/>
              <a:ext cx="218142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курс - уеб програмиране, бази данни, C#, .NET, ASP.NET</a:t>
              </a:r>
              <a:endParaRPr lang="bg-BG" sz="200" noProof="1">
                <a:ln w="0">
                  <a:noFill/>
                </a:ln>
                <a:solidFill>
                  <a:schemeClr val="bg1"/>
                </a:solidFill>
                <a:effectLst/>
              </a:endParaRPr>
            </a:p>
          </p:txBody>
        </p:sp>
        <p:sp>
          <p:nvSpPr>
            <p:cNvPr id="44" name="TextBox 43">
              <a:hlinkClick r:id="rId15" tooltip="Софтуерна академия на Телерик - безплатни курсове и уроци по програмиране"/>
            </p:cNvPr>
            <p:cNvSpPr txBox="1"/>
            <p:nvPr userDrawn="1"/>
          </p:nvSpPr>
          <p:spPr>
            <a:xfrm flipH="1">
              <a:off x="1504800" y="1717933"/>
              <a:ext cx="1901159" cy="1210412"/>
            </a:xfrm>
            <a:prstGeom prst="rect">
              <a:avLst/>
            </a:prstGeom>
            <a:grpFill/>
          </p:spPr>
          <p:txBody>
            <a:bodyPr wrap="none" rtlCol="0">
              <a:spAutoFit/>
            </a:bodyPr>
            <a:lstStyle>
              <a:defPPr>
                <a:defRPr lang="en-US"/>
              </a:defPPr>
              <a:lvl1pPr>
                <a:defRPr sz="1200"/>
              </a:lvl1pPr>
            </a:lstStyle>
            <a:p>
              <a:pPr lvl="0" algn="l"/>
              <a:r>
                <a:rPr lang="bg-BG" sz="200" noProof="1" smtClean="0">
                  <a:ln w="0">
                    <a:noFill/>
                  </a:ln>
                  <a:solidFill>
                    <a:schemeClr val="bg1"/>
                  </a:solidFill>
                  <a:effectLst/>
                </a:rPr>
                <a:t>курсове и уроци по </a:t>
              </a:r>
              <a:r>
                <a:rPr lang="bg-BG" sz="200" kern="1200" noProof="1" smtClean="0">
                  <a:ln w="0">
                    <a:noFill/>
                  </a:ln>
                  <a:solidFill>
                    <a:schemeClr val="bg1"/>
                  </a:solidFill>
                  <a:effectLst/>
                  <a:latin typeface="Corbel" pitchFamily="34" charset="0"/>
                  <a:ea typeface="+mn-ea"/>
                  <a:cs typeface="+mn-cs"/>
                </a:rPr>
                <a:t>програмиране – Телерик академия</a:t>
              </a:r>
              <a:endParaRPr lang="bg-BG" sz="200" kern="1200" noProof="1">
                <a:ln w="0">
                  <a:noFill/>
                </a:ln>
                <a:solidFill>
                  <a:schemeClr val="bg1"/>
                </a:solidFill>
                <a:effectLst/>
                <a:latin typeface="Corbel" pitchFamily="34" charset="0"/>
                <a:ea typeface="+mn-ea"/>
                <a:cs typeface="+mn-cs"/>
              </a:endParaRPr>
            </a:p>
          </p:txBody>
        </p:sp>
        <p:sp>
          <p:nvSpPr>
            <p:cNvPr id="45" name="TextBox 44">
              <a:hlinkClick r:id="rId16" tooltip="Безплатен курс &quot;Разработка на мобилни приложения&quot; - iPhone, Android, Windows Phone, PhoneGap, HTML5, jQuery, AJAX"/>
            </p:cNvPr>
            <p:cNvSpPr txBox="1"/>
            <p:nvPr userDrawn="1"/>
          </p:nvSpPr>
          <p:spPr>
            <a:xfrm flipH="1">
              <a:off x="3404043" y="2718405"/>
              <a:ext cx="2058568"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 мобилни приложения с iPhone, Android, WP7, PhoneGap</a:t>
              </a:r>
              <a:endParaRPr lang="bg-BG" sz="200" noProof="1">
                <a:ln w="0">
                  <a:noFill/>
                </a:ln>
                <a:solidFill>
                  <a:schemeClr val="bg1"/>
                </a:solidFill>
                <a:effectLst/>
              </a:endParaRPr>
            </a:p>
          </p:txBody>
        </p:sp>
        <p:sp>
          <p:nvSpPr>
            <p:cNvPr id="46" name="TextBox 45">
              <a:hlinkClick r:id="rId17" tooltip="Free C# Programming Book by Svetlin Nakov - безплатна C# книга от Светлин Наков, книга C#, книга Java, безплатна книга"/>
            </p:cNvPr>
            <p:cNvSpPr txBox="1"/>
            <p:nvPr userDrawn="1"/>
          </p:nvSpPr>
          <p:spPr>
            <a:xfrm flipH="1">
              <a:off x="1440317" y="3117785"/>
              <a:ext cx="1901159"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free C# book, безплатна книга C#, книга Java, книга C#</a:t>
              </a:r>
              <a:endParaRPr lang="bg-BG" sz="200" kern="1200" noProof="1">
                <a:ln w="0">
                  <a:noFill/>
                </a:ln>
                <a:solidFill>
                  <a:schemeClr val="bg1"/>
                </a:solidFill>
                <a:effectLst/>
                <a:latin typeface="Corbel" pitchFamily="34" charset="0"/>
                <a:ea typeface="+mn-ea"/>
                <a:cs typeface="+mn-cs"/>
              </a:endParaRPr>
            </a:p>
          </p:txBody>
        </p:sp>
        <p:sp>
          <p:nvSpPr>
            <p:cNvPr id="47" name="TextBox 46">
              <a:hlinkClick r:id="rId18" tooltip="Дончо Минков - сайт за програмиране"/>
            </p:cNvPr>
            <p:cNvSpPr txBox="1"/>
            <p:nvPr userDrawn="1"/>
          </p:nvSpPr>
          <p:spPr>
            <a:xfrm flipH="1">
              <a:off x="3401370" y="2963513"/>
              <a:ext cx="1475012"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Дончо Минков - сайт за програмиране</a:t>
              </a:r>
              <a:endParaRPr lang="bg-BG" sz="200" noProof="1">
                <a:ln w="0">
                  <a:noFill/>
                </a:ln>
                <a:solidFill>
                  <a:schemeClr val="bg1"/>
                </a:solidFill>
              </a:endParaRPr>
            </a:p>
          </p:txBody>
        </p:sp>
        <p:sp>
          <p:nvSpPr>
            <p:cNvPr id="48" name="TextBox 47">
              <a:hlinkClick r:id="rId19" tooltip="Николай Костов - блог за програмиране"/>
            </p:cNvPr>
            <p:cNvSpPr txBox="1"/>
            <p:nvPr userDrawn="1"/>
          </p:nvSpPr>
          <p:spPr>
            <a:xfrm flipH="1">
              <a:off x="3401423" y="3217864"/>
              <a:ext cx="1513403"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Николай Костов - блог за програмиране</a:t>
              </a:r>
              <a:endParaRPr lang="bg-BG" sz="200" kern="1200" noProof="1">
                <a:ln w="0">
                  <a:noFill/>
                </a:ln>
                <a:solidFill>
                  <a:schemeClr val="bg1"/>
                </a:solidFill>
                <a:effectLst/>
                <a:latin typeface="Corbel" pitchFamily="34" charset="0"/>
                <a:ea typeface="+mn-ea"/>
                <a:cs typeface="+mn-cs"/>
              </a:endParaRPr>
            </a:p>
          </p:txBody>
        </p:sp>
        <p:sp>
          <p:nvSpPr>
            <p:cNvPr id="49" name="TextBox 48">
              <a:hlinkClick r:id="rId20" tooltip="безплатен C# курс в софтуерната академия на Наков"/>
            </p:cNvPr>
            <p:cNvSpPr txBox="1"/>
            <p:nvPr userDrawn="1"/>
          </p:nvSpPr>
          <p:spPr>
            <a:xfrm flipH="1">
              <a:off x="3398079" y="3548402"/>
              <a:ext cx="1359837"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C# курс, програмиране, безплатно</a:t>
              </a:r>
              <a:endParaRPr lang="bg-BG" sz="200" noProof="1">
                <a:ln w="0">
                  <a:noFill/>
                </a:ln>
                <a:solidFill>
                  <a:schemeClr val="bg1"/>
                </a:solidFill>
              </a:endParaRPr>
            </a:p>
          </p:txBody>
        </p:sp>
      </p:grpSp>
      <p:sp>
        <p:nvSpPr>
          <p:cNvPr id="7" name="Title 1"/>
          <p:cNvSpPr>
            <a:spLocks noGrp="1"/>
          </p:cNvSpPr>
          <p:nvPr>
            <p:ph type="title" hasCustomPrompt="1"/>
          </p:nvPr>
        </p:nvSpPr>
        <p:spPr>
          <a:xfrm>
            <a:off x="1828800" y="1524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Presentation Title</a:t>
            </a:r>
            <a:endParaRPr lang="en-US" dirty="0"/>
          </a:p>
        </p:txBody>
      </p:sp>
      <p:sp>
        <p:nvSpPr>
          <p:cNvPr id="9" name="TextBox 8">
            <a:hlinkClick r:id="rId2" tooltip="Форум за програмиране и уеб дизайн - дискусии, съвети, въпроси и отговори @ Софтуерна академия на Телерик"/>
          </p:cNvPr>
          <p:cNvSpPr txBox="1"/>
          <p:nvPr userDrawn="1"/>
        </p:nvSpPr>
        <p:spPr>
          <a:xfrm rot="12041701" flipH="1">
            <a:off x="7471619" y="3840481"/>
            <a:ext cx="890352"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b="1" dirty="0" smtClean="0">
                <a:solidFill>
                  <a:schemeClr val="tx1">
                    <a:lumMod val="75000"/>
                  </a:schemeClr>
                </a:solidFill>
                <a:effectLst>
                  <a:reflection blurRad="6350" stA="55000" endA="300" endPos="45500" dir="5400000" sy="-100000" algn="bl" rotWithShape="0"/>
                </a:effectLst>
              </a:rPr>
              <a:t>?</a:t>
            </a:r>
            <a:endParaRPr lang="en-US" sz="9600" b="1" dirty="0">
              <a:solidFill>
                <a:schemeClr val="tx1">
                  <a:lumMod val="75000"/>
                </a:schemeClr>
              </a:solidFill>
              <a:effectLst>
                <a:reflection blurRad="6350" stA="55000" endA="300" endPos="45500" dir="5400000" sy="-100000" algn="bl" rotWithShape="0"/>
              </a:effectLst>
            </a:endParaRPr>
          </a:p>
        </p:txBody>
      </p:sp>
      <p:sp>
        <p:nvSpPr>
          <p:cNvPr id="11" name="TextBox 10">
            <a:hlinkClick r:id="rId4" tooltip="Програмиране за деца - безплатно в Телерик кидс академия"/>
          </p:cNvPr>
          <p:cNvSpPr txBox="1"/>
          <p:nvPr userDrawn="1"/>
        </p:nvSpPr>
        <p:spPr>
          <a:xfrm rot="9535351" flipH="1">
            <a:off x="923386" y="1861198"/>
            <a:ext cx="673363" cy="1446550"/>
          </a:xfrm>
          <a:prstGeom prst="rect">
            <a:avLst/>
          </a:prstGeom>
          <a:noFill/>
        </p:spPr>
        <p:txBody>
          <a:bodyPr wrap="square" rtlCol="0">
            <a:spAutoFit/>
            <a:scene3d>
              <a:camera prst="isometricOffAxis1Right"/>
              <a:lightRig rig="threePt" dir="t"/>
            </a:scene3d>
            <a:sp3d extrusionH="57150">
              <a:bevelT w="38100" h="38100"/>
            </a:sp3d>
          </a:bodyPr>
          <a:lstStyle/>
          <a:p>
            <a:r>
              <a:rPr lang="en-US" sz="8800" dirty="0" smtClean="0">
                <a:solidFill>
                  <a:schemeClr val="accent5">
                    <a:lumMod val="60000"/>
                    <a:lumOff val="40000"/>
                  </a:schemeClr>
                </a:solidFill>
                <a:effectLst>
                  <a:reflection blurRad="6350" stA="55000" endA="300" endPos="45500" dir="5400000" sy="-100000" algn="bl" rotWithShape="0"/>
                </a:effectLst>
              </a:rPr>
              <a:t>?</a:t>
            </a:r>
            <a:endParaRPr lang="en-US" sz="8800" dirty="0">
              <a:solidFill>
                <a:schemeClr val="accent5">
                  <a:lumMod val="60000"/>
                  <a:lumOff val="40000"/>
                </a:schemeClr>
              </a:solidFill>
              <a:effectLst>
                <a:reflection blurRad="6350" stA="55000" endA="300" endPos="45500" dir="5400000" sy="-100000" algn="bl" rotWithShape="0"/>
              </a:effectLst>
            </a:endParaRPr>
          </a:p>
        </p:txBody>
      </p:sp>
      <p:sp>
        <p:nvSpPr>
          <p:cNvPr id="12" name="TextBox 11">
            <a:hlinkClick r:id="rId5" tooltip="Безплатен SEO курс - оптимизация за търсачки, уроци по SEO"/>
          </p:cNvPr>
          <p:cNvSpPr txBox="1"/>
          <p:nvPr userDrawn="1"/>
        </p:nvSpPr>
        <p:spPr>
          <a:xfrm rot="16938170" flipH="1">
            <a:off x="4905823" y="966542"/>
            <a:ext cx="859648" cy="1992899"/>
          </a:xfrm>
          <a:prstGeom prst="rect">
            <a:avLst/>
          </a:prstGeom>
          <a:noFill/>
        </p:spPr>
        <p:txBody>
          <a:bodyPr wrap="square" rtlCol="0">
            <a:spAutoFit/>
            <a:scene3d>
              <a:camera prst="orthographicFront"/>
              <a:lightRig rig="threePt" dir="t"/>
            </a:scene3d>
            <a:sp3d extrusionH="57150">
              <a:bevelT w="38100" h="38100"/>
            </a:sp3d>
          </a:bodyPr>
          <a:lstStyle/>
          <a:p>
            <a:r>
              <a:rPr lang="en-US" sz="11500" b="1" dirty="0" smtClean="0">
                <a:solidFill>
                  <a:srgbClr val="FF831D"/>
                </a:solidFill>
                <a:effectLst>
                  <a:reflection blurRad="6350" stA="55000" endA="300" endPos="45500" dir="5400000" sy="-100000" algn="bl" rotWithShape="0"/>
                </a:effectLst>
              </a:rPr>
              <a:t>?</a:t>
            </a:r>
            <a:endParaRPr lang="en-US" sz="11500" b="1" dirty="0">
              <a:solidFill>
                <a:srgbClr val="FF831D"/>
              </a:solidFill>
              <a:effectLst>
                <a:reflection blurRad="6350" stA="55000" endA="300" endPos="45500" dir="5400000" sy="-100000" algn="bl" rotWithShape="0"/>
              </a:effectLst>
            </a:endParaRPr>
          </a:p>
        </p:txBody>
      </p:sp>
      <p:sp>
        <p:nvSpPr>
          <p:cNvPr id="13" name="TextBox 12">
            <a:hlinkClick r:id="rId6" tooltip="Безплатен курс &quot;Уеб дизайн с HTML, CSS и JavaScript&quot; - уроци по правене на уеб сайтове, HTML, CSS, Photoshop, JavaScript и CMS системи"/>
          </p:cNvPr>
          <p:cNvSpPr txBox="1"/>
          <p:nvPr userDrawn="1"/>
        </p:nvSpPr>
        <p:spPr>
          <a:xfrm rot="19836951" flipH="1">
            <a:off x="7379010" y="1495154"/>
            <a:ext cx="949687" cy="2062103"/>
          </a:xfrm>
          <a:prstGeom prst="rect">
            <a:avLst/>
          </a:prstGeom>
          <a:noFill/>
        </p:spPr>
        <p:txBody>
          <a:bodyPr wrap="square" rtlCol="0">
            <a:spAutoFit/>
            <a:scene3d>
              <a:camera prst="orthographicFront"/>
              <a:lightRig rig="glow" dir="tl">
                <a:rot lat="0" lon="0" rev="5400000"/>
              </a:lightRig>
            </a:scene3d>
            <a:sp3d contourW="12700">
              <a:bevelT w="25400" h="25400"/>
              <a:contourClr>
                <a:schemeClr val="accent6">
                  <a:shade val="73000"/>
                </a:schemeClr>
              </a:contourClr>
            </a:sp3d>
          </a:bodyPr>
          <a:lstStyle/>
          <a:p>
            <a:r>
              <a:rPr lang="en-US" sz="128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rPr>
              <a:t>?</a:t>
            </a:r>
            <a:endParaRPr lang="en-US" sz="128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endParaRPr>
          </a:p>
        </p:txBody>
      </p:sp>
      <p:sp>
        <p:nvSpPr>
          <p:cNvPr id="14" name="TextBox 13">
            <a:hlinkClick r:id="rId7" tooltip="Училищна софтуерна академия - безплатни уроци по програмиране и уеб дизайн"/>
          </p:cNvPr>
          <p:cNvSpPr txBox="1"/>
          <p:nvPr userDrawn="1"/>
        </p:nvSpPr>
        <p:spPr>
          <a:xfrm rot="2233443" flipH="1">
            <a:off x="2139218" y="940065"/>
            <a:ext cx="445351" cy="954107"/>
          </a:xfrm>
          <a:prstGeom prst="rect">
            <a:avLst/>
          </a:prstGeom>
          <a:noFill/>
        </p:spPr>
        <p:txBody>
          <a:bodyPr wrap="square" rtlCol="0">
            <a:spAutoFit/>
            <a:scene3d>
              <a:camera prst="perspectiveHeroicExtremeLeftFacing"/>
              <a:lightRig rig="threePt" dir="t"/>
            </a:scene3d>
            <a:sp3d extrusionH="57150">
              <a:bevelT w="38100" h="38100"/>
            </a:sp3d>
          </a:bodyPr>
          <a:lstStyle/>
          <a:p>
            <a:r>
              <a:rPr lang="en-US" sz="5600" dirty="0" smtClean="0">
                <a:solidFill>
                  <a:schemeClr val="tx2">
                    <a:lumMod val="75000"/>
                  </a:schemeClr>
                </a:solidFill>
                <a:effectLst>
                  <a:reflection blurRad="6350" stA="55000" endA="300" endPos="45500" dir="5400000" sy="-100000" algn="bl" rotWithShape="0"/>
                </a:effectLst>
              </a:rPr>
              <a:t>?</a:t>
            </a:r>
            <a:endParaRPr lang="en-US" sz="5600" dirty="0">
              <a:solidFill>
                <a:schemeClr val="tx2">
                  <a:lumMod val="75000"/>
                </a:schemeClr>
              </a:solidFill>
              <a:effectLst>
                <a:reflection blurRad="6350" stA="55000" endA="300" endPos="45500" dir="5400000" sy="-100000" algn="bl" rotWithShape="0"/>
              </a:effectLst>
            </a:endParaRPr>
          </a:p>
        </p:txBody>
      </p:sp>
      <p:sp>
        <p:nvSpPr>
          <p:cNvPr id="15" name="TextBox 14">
            <a:hlinkClick r:id="rId8" tooltip="Безплатен курс &quot;Програмиране с ASP.NET MVC&quot; - уеб технологии, бази данни, C#, .NET, ASP.NET MVC"/>
          </p:cNvPr>
          <p:cNvSpPr txBox="1"/>
          <p:nvPr userDrawn="1"/>
        </p:nvSpPr>
        <p:spPr>
          <a:xfrm rot="8530737" flipH="1">
            <a:off x="4757100" y="4722613"/>
            <a:ext cx="643173"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dirty="0" smtClean="0">
                <a:solidFill>
                  <a:srgbClr val="FF4A37"/>
                </a:solidFill>
                <a:effectLst>
                  <a:reflection blurRad="6350" stA="60000" endA="900" endPos="60000" dist="29997" dir="5400000" sy="-100000" algn="bl" rotWithShape="0"/>
                </a:effectLst>
              </a:rPr>
              <a:t>?</a:t>
            </a:r>
            <a:endParaRPr lang="en-US" sz="9600" dirty="0">
              <a:solidFill>
                <a:srgbClr val="FF4A37"/>
              </a:solidFill>
              <a:effectLst>
                <a:reflection blurRad="6350" stA="60000" endA="900" endPos="60000" dist="29997" dir="5400000" sy="-100000" algn="bl" rotWithShape="0"/>
              </a:effectLst>
            </a:endParaRPr>
          </a:p>
        </p:txBody>
      </p:sp>
      <p:sp>
        <p:nvSpPr>
          <p:cNvPr id="16" name="TextBox 15">
            <a:hlinkClick r:id="rId9" tooltip="Безплатен курс &quot;Разработка на софтуер в Cloud среда&quot; - AppEngine, AWS, Azure"/>
          </p:cNvPr>
          <p:cNvSpPr txBox="1"/>
          <p:nvPr userDrawn="1"/>
        </p:nvSpPr>
        <p:spPr>
          <a:xfrm rot="12627025" flipH="1">
            <a:off x="2910497" y="4405707"/>
            <a:ext cx="386488"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17" name="TextBox 16">
            <a:hlinkClick r:id="rId10" tooltip="BG Coder - онлайн състезателна система - тренировки за състезания по програмиране - online judge"/>
          </p:cNvPr>
          <p:cNvSpPr txBox="1"/>
          <p:nvPr userDrawn="1"/>
        </p:nvSpPr>
        <p:spPr>
          <a:xfrm rot="1186146" flipH="1">
            <a:off x="6185957" y="4125718"/>
            <a:ext cx="499379" cy="1107996"/>
          </a:xfrm>
          <a:prstGeom prst="rect">
            <a:avLst/>
          </a:prstGeom>
          <a:noFill/>
        </p:spPr>
        <p:txBody>
          <a:bodyPr wrap="square" rtlCol="0">
            <a:spAutoFit/>
            <a:scene3d>
              <a:camera prst="orthographicFront"/>
              <a:lightRig rig="threePt" dir="t"/>
            </a:scene3d>
            <a:sp3d extrusionH="57150">
              <a:bevelT w="69850" h="69850" prst="divot"/>
            </a:sp3d>
          </a:bodyPr>
          <a:lstStyle/>
          <a:p>
            <a:r>
              <a:rPr lang="en-US" sz="6600" dirty="0" smtClean="0">
                <a:solidFill>
                  <a:srgbClr val="9966FF"/>
                </a:solidFill>
                <a:effectLst>
                  <a:reflection blurRad="6350" stA="55000" endA="300" endPos="45500" dir="5400000" sy="-100000" algn="bl" rotWithShape="0"/>
                </a:effectLst>
              </a:rPr>
              <a:t>?</a:t>
            </a:r>
            <a:endParaRPr lang="en-US" sz="6600" dirty="0">
              <a:solidFill>
                <a:srgbClr val="9966FF"/>
              </a:solidFill>
              <a:effectLst>
                <a:reflection blurRad="6350" stA="55000" endA="300" endPos="45500" dir="5400000" sy="-100000" algn="bl" rotWithShape="0"/>
              </a:effectLst>
            </a:endParaRPr>
          </a:p>
        </p:txBody>
      </p:sp>
      <p:sp>
        <p:nvSpPr>
          <p:cNvPr id="18" name="TextBox 17">
            <a:hlinkClick r:id="rId11" tooltip="Светлин Наков - курсове и уроци по програмиране, уеб дизайн, книги, обучения - безплатно"/>
          </p:cNvPr>
          <p:cNvSpPr txBox="1"/>
          <p:nvPr userDrawn="1"/>
        </p:nvSpPr>
        <p:spPr>
          <a:xfrm rot="19460650" flipH="1">
            <a:off x="3150206" y="1979501"/>
            <a:ext cx="489197" cy="769441"/>
          </a:xfrm>
          <a:prstGeom prst="rect">
            <a:avLst/>
          </a:prstGeom>
          <a:noFill/>
        </p:spPr>
        <p:txBody>
          <a:bodyPr wrap="square" rtlCol="0">
            <a:prstTxWarp prst="textInflate">
              <a:avLst/>
            </a:prstTxWarp>
            <a:spAutoFit/>
            <a:scene3d>
              <a:camera prst="perspectiveRelaxedModerately"/>
              <a:lightRig rig="threePt" dir="t"/>
            </a:scene3d>
            <a:sp3d extrusionH="57150">
              <a:bevelT w="38100" h="38100"/>
            </a:sp3d>
          </a:bodyPr>
          <a:lstStyle/>
          <a:p>
            <a:r>
              <a:rPr lang="en-US" sz="4400" dirty="0" smtClean="0">
                <a:solidFill>
                  <a:srgbClr val="FF6699"/>
                </a:solidFill>
                <a:effectLst>
                  <a:reflection blurRad="6350" stA="55000" endA="300" endPos="45500" dir="5400000" sy="-100000" algn="bl" rotWithShape="0"/>
                </a:effectLst>
              </a:rPr>
              <a:t>?</a:t>
            </a:r>
            <a:endParaRPr lang="en-US" sz="4400" dirty="0">
              <a:solidFill>
                <a:srgbClr val="FF6699"/>
              </a:solidFill>
              <a:effectLst>
                <a:reflection blurRad="6350" stA="55000" endA="300" endPos="45500" dir="5400000" sy="-100000" algn="bl" rotWithShape="0"/>
              </a:effectLst>
            </a:endParaRPr>
          </a:p>
        </p:txBody>
      </p:sp>
      <p:sp>
        <p:nvSpPr>
          <p:cNvPr id="19" name="TextBox 18">
            <a:hlinkClick r:id="rId12" tooltip="Безплатен курс &quot;Качествен програмен код&quot;"/>
          </p:cNvPr>
          <p:cNvSpPr txBox="1"/>
          <p:nvPr userDrawn="1"/>
        </p:nvSpPr>
        <p:spPr>
          <a:xfrm rot="18277140" flipH="1">
            <a:off x="405234" y="3272336"/>
            <a:ext cx="413607"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20" name="TextBox 19">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userDrawn="1"/>
        </p:nvSpPr>
        <p:spPr>
          <a:xfrm rot="18695734" flipH="1">
            <a:off x="3127407" y="5396299"/>
            <a:ext cx="548101" cy="1015663"/>
          </a:xfrm>
          <a:prstGeom prst="rect">
            <a:avLst/>
          </a:prstGeom>
          <a:noFill/>
        </p:spPr>
        <p:txBody>
          <a:bodyPr wrap="square" rtlCol="0">
            <a:spAutoFit/>
          </a:bodyPr>
          <a:lstStyle/>
          <a:p>
            <a:r>
              <a:rPr lang="en-US" sz="6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endParaRPr lang="en-US" sz="6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21" name="TextBox 20">
            <a:hlinkClick r:id="rId14" tooltip="Безплатен ASP.NET курс - уеб програмиране, бази данни, C#, .NET, ASP.NET"/>
          </p:cNvPr>
          <p:cNvSpPr txBox="1"/>
          <p:nvPr userDrawn="1"/>
        </p:nvSpPr>
        <p:spPr>
          <a:xfrm rot="10134629" flipH="1">
            <a:off x="6730680" y="5522529"/>
            <a:ext cx="444390" cy="707886"/>
          </a:xfrm>
          <a:prstGeom prst="rect">
            <a:avLst/>
          </a:prstGeom>
          <a:noFill/>
        </p:spPr>
        <p:txBody>
          <a:bodyPr wrap="square" rtlCol="0">
            <a:spAutoFit/>
            <a:scene3d>
              <a:camera prst="orthographicFront"/>
              <a:lightRig rig="threePt" dir="t"/>
            </a:scene3d>
            <a:sp3d extrusionH="57150">
              <a:bevelT w="38100" h="38100"/>
            </a:sp3d>
          </a:bodyPr>
          <a:lstStyle/>
          <a:p>
            <a:r>
              <a:rPr lang="en-US" sz="4000" dirty="0" smtClean="0">
                <a:solidFill>
                  <a:schemeClr val="accent4">
                    <a:lumMod val="60000"/>
                    <a:lumOff val="40000"/>
                  </a:schemeClr>
                </a:solidFill>
                <a:effectLst>
                  <a:reflection blurRad="6350" stA="55000" endA="300" endPos="45500" dir="5400000" sy="-100000" algn="bl" rotWithShape="0"/>
                </a:effectLst>
              </a:rPr>
              <a:t>?</a:t>
            </a:r>
            <a:endParaRPr lang="en-US" sz="4000" dirty="0">
              <a:solidFill>
                <a:schemeClr val="accent4">
                  <a:lumMod val="60000"/>
                  <a:lumOff val="40000"/>
                </a:schemeClr>
              </a:solidFill>
              <a:effectLst>
                <a:reflection blurRad="6350" stA="55000" endA="300" endPos="45500" dir="5400000" sy="-100000" algn="bl" rotWithShape="0"/>
              </a:effectLst>
            </a:endParaRPr>
          </a:p>
        </p:txBody>
      </p:sp>
      <p:sp>
        <p:nvSpPr>
          <p:cNvPr id="22" name="TextBox 21">
            <a:hlinkClick r:id="rId15" tooltip="Софтуерна академия на Телерик - безплатни курсове и уроци по програмиране"/>
          </p:cNvPr>
          <p:cNvSpPr txBox="1"/>
          <p:nvPr userDrawn="1"/>
        </p:nvSpPr>
        <p:spPr>
          <a:xfrm rot="12126217" flipH="1">
            <a:off x="559977" y="930479"/>
            <a:ext cx="387894" cy="707886"/>
          </a:xfrm>
          <a:prstGeom prst="rect">
            <a:avLst/>
          </a:prstGeom>
          <a:noFill/>
        </p:spPr>
        <p:txBody>
          <a:bodyPr wrap="square" rtlCol="0">
            <a:spAutoFit/>
            <a:scene3d>
              <a:camera prst="orthographicFront"/>
              <a:lightRig rig="soft" dir="t">
                <a:rot lat="0" lon="0" rev="10800000"/>
              </a:lightRig>
            </a:scene3d>
            <a:sp3d>
              <a:bevelT w="27940" h="12700"/>
              <a:contourClr>
                <a:srgbClr val="DDDDDD"/>
              </a:contourClr>
            </a:sp3d>
          </a:bodyPr>
          <a:lstStyle/>
          <a:p>
            <a:r>
              <a:rPr lang="en-US" sz="4000" b="1" spc="150" dirty="0" smtClean="0">
                <a:ln w="11430"/>
                <a:solidFill>
                  <a:schemeClr val="accent4">
                    <a:lumMod val="60000"/>
                    <a:lumOff val="40000"/>
                  </a:schemeClr>
                </a:solidFill>
                <a:effectLst>
                  <a:outerShdw blurRad="25400" algn="tl" rotWithShape="0">
                    <a:srgbClr val="000000">
                      <a:alpha val="43000"/>
                    </a:srgbClr>
                  </a:outerShdw>
                </a:effectLst>
              </a:rPr>
              <a:t>?</a:t>
            </a:r>
            <a:endParaRPr lang="en-US" sz="4000" b="1" spc="150" dirty="0">
              <a:ln w="11430"/>
              <a:solidFill>
                <a:schemeClr val="accent4">
                  <a:lumMod val="60000"/>
                  <a:lumOff val="40000"/>
                </a:schemeClr>
              </a:solidFill>
              <a:effectLst>
                <a:outerShdw blurRad="25400" algn="tl" rotWithShape="0">
                  <a:srgbClr val="000000">
                    <a:alpha val="43000"/>
                  </a:srgbClr>
                </a:outerShdw>
              </a:effectLst>
            </a:endParaRPr>
          </a:p>
        </p:txBody>
      </p:sp>
      <p:sp>
        <p:nvSpPr>
          <p:cNvPr id="23" name="TextBox 22">
            <a:hlinkClick r:id="rId16" tooltip="Безплатен курс &quot;Разработка на мобилни приложения&quot; - iPhone, Android, Windows Phone, PhoneGap, HTML5, jQuery, AJAX"/>
          </p:cNvPr>
          <p:cNvSpPr txBox="1"/>
          <p:nvPr userDrawn="1"/>
        </p:nvSpPr>
        <p:spPr>
          <a:xfrm rot="20840689" flipH="1">
            <a:off x="8186733" y="5517701"/>
            <a:ext cx="357408" cy="646331"/>
          </a:xfrm>
          <a:prstGeom prst="rect">
            <a:avLst/>
          </a:prstGeom>
          <a:noFill/>
        </p:spPr>
        <p:txBody>
          <a:bodyPr wrap="square" rtlCol="0">
            <a:spAutoFit/>
          </a:bodyPr>
          <a:lstStyle/>
          <a:p>
            <a:r>
              <a:rPr lang="en-US" sz="3600" b="1" dirty="0" smtClean="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rPr>
              <a:t>?</a:t>
            </a:r>
            <a:endParaRPr lang="en-US" sz="4000" b="1" dirty="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endParaRPr>
          </a:p>
        </p:txBody>
      </p:sp>
      <p:sp>
        <p:nvSpPr>
          <p:cNvPr id="24" name="TextBox 23">
            <a:hlinkClick r:id="rId17" tooltip="Free C# Programming Book by Svetlin Nakov - безплатна C# книга от Светлин Наков, книга C#, книга Java, безплатна книга"/>
          </p:cNvPr>
          <p:cNvSpPr txBox="1"/>
          <p:nvPr userDrawn="1"/>
        </p:nvSpPr>
        <p:spPr>
          <a:xfrm rot="15426793" flipH="1">
            <a:off x="1145826" y="4072253"/>
            <a:ext cx="369652" cy="769441"/>
          </a:xfrm>
          <a:prstGeom prst="rect">
            <a:avLst/>
          </a:prstGeom>
          <a:noFill/>
        </p:spPr>
        <p:txBody>
          <a:bodyPr wrap="square" rtlCol="0">
            <a:spAutoFit/>
            <a:scene3d>
              <a:camera prst="orthographicFront"/>
              <a:lightRig rig="threePt" dir="t"/>
            </a:scene3d>
            <a:sp3d extrusionH="57150">
              <a:bevelT w="38100" h="38100"/>
            </a:sp3d>
          </a:bodyPr>
          <a:lstStyle/>
          <a:p>
            <a:r>
              <a:rPr lang="en-US" sz="4400" dirty="0" smtClean="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rPr>
              <a:t>?</a:t>
            </a:r>
            <a:endParaRPr lang="en-US" sz="4400" dirty="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endParaRPr>
          </a:p>
        </p:txBody>
      </p:sp>
      <p:sp>
        <p:nvSpPr>
          <p:cNvPr id="25" name="TextBox 24">
            <a:hlinkClick r:id="rId18" tooltip="Дончо Минков - сайт за програмиране"/>
          </p:cNvPr>
          <p:cNvSpPr txBox="1"/>
          <p:nvPr userDrawn="1"/>
        </p:nvSpPr>
        <p:spPr>
          <a:xfrm rot="11071760" flipH="1">
            <a:off x="6518175" y="1140358"/>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dirty="0" smtClean="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rPr>
              <a:t>?</a:t>
            </a:r>
            <a:endParaRPr lang="en-US" sz="2800" dirty="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6" name="TextBox 25">
            <a:hlinkClick r:id="rId19" tooltip="Николай Костов - блог за програмиране"/>
          </p:cNvPr>
          <p:cNvSpPr txBox="1"/>
          <p:nvPr userDrawn="1"/>
        </p:nvSpPr>
        <p:spPr>
          <a:xfrm rot="300526" flipH="1">
            <a:off x="3902297" y="1278821"/>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b="1" dirty="0" smtClean="0">
                <a:ln w="31550" cmpd="sng">
                  <a:solidFill>
                    <a:schemeClr val="tx2">
                      <a:lumMod val="20000"/>
                      <a:lumOff val="80000"/>
                    </a:schemeClr>
                  </a:solidFill>
                  <a:prstDash val="solid"/>
                </a:ln>
                <a:solidFill>
                  <a:schemeClr val="tx1">
                    <a:lumMod val="20000"/>
                    <a:lumOff val="80000"/>
                  </a:schemeClr>
                </a:solidFill>
                <a:effectLst>
                  <a:outerShdw blurRad="50800" dist="40000" dir="5400000" algn="tl" rotWithShape="0">
                    <a:srgbClr val="000000">
                      <a:shade val="5000"/>
                      <a:satMod val="120000"/>
                      <a:alpha val="33000"/>
                    </a:srgbClr>
                  </a:outerShdw>
                </a:effectLst>
              </a:rPr>
              <a:t>?</a:t>
            </a:r>
            <a:endParaRPr lang="en-US" sz="2800" dirty="0">
              <a:ln w="31550" cmpd="sng">
                <a:solidFill>
                  <a:schemeClr val="tx2">
                    <a:lumMod val="20000"/>
                    <a:lumOff val="80000"/>
                  </a:schemeClr>
                </a:solidFill>
                <a:prstDash val="solid"/>
              </a:ln>
              <a:solidFill>
                <a:schemeClr val="tx1">
                  <a:lumMod val="20000"/>
                  <a:lumOff val="80000"/>
                </a:schemeClr>
              </a:solidFill>
              <a:effectLst>
                <a:reflection blurRad="6350" stA="55000" endA="300" endPos="45500" dir="5400000" sy="-100000" algn="bl" rotWithShape="0"/>
              </a:effectLst>
            </a:endParaRPr>
          </a:p>
        </p:txBody>
      </p:sp>
      <p:sp>
        <p:nvSpPr>
          <p:cNvPr id="27" name="TextBox 26">
            <a:hlinkClick r:id="rId20" tooltip="C# курс - програмиране, уроци, видео, лекции от Наков"/>
          </p:cNvPr>
          <p:cNvSpPr txBox="1"/>
          <p:nvPr userDrawn="1"/>
        </p:nvSpPr>
        <p:spPr>
          <a:xfrm rot="2086872" flipH="1">
            <a:off x="8330354" y="1359227"/>
            <a:ext cx="444390" cy="584775"/>
          </a:xfrm>
          <a:prstGeom prst="rect">
            <a:avLst/>
          </a:prstGeom>
          <a:noFill/>
        </p:spPr>
        <p:txBody>
          <a:bodyPr wrap="square" rtlCol="0">
            <a:spAutoFit/>
            <a:scene3d>
              <a:camera prst="orthographicFront"/>
              <a:lightRig rig="threePt" dir="t"/>
            </a:scene3d>
            <a:sp3d extrusionH="57150">
              <a:bevelT w="38100" h="38100"/>
            </a:sp3d>
          </a:bodyPr>
          <a:lstStyle/>
          <a:p>
            <a:r>
              <a:rPr lang="en-US" sz="3200" dirty="0" smtClean="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rPr>
              <a:t>?</a:t>
            </a:r>
            <a:endParaRPr lang="en-US" sz="3200" dirty="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8" name="Rectangle 27"/>
          <p:cNvSpPr/>
          <p:nvPr userDrawn="1"/>
        </p:nvSpPr>
        <p:spPr>
          <a:xfrm>
            <a:off x="1828800" y="2903716"/>
            <a:ext cx="5486400" cy="1261884"/>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lvl="0" indent="0" algn="ctr" eaLnBrk="0" hangingPunct="0">
              <a:lnSpc>
                <a:spcPct val="100000"/>
              </a:lnSpc>
              <a:spcBef>
                <a:spcPts val="0"/>
              </a:spcBef>
              <a:spcAft>
                <a:spcPts val="0"/>
              </a:spcAft>
              <a:buClr>
                <a:schemeClr val="accent5">
                  <a:lumMod val="40000"/>
                  <a:lumOff val="60000"/>
                </a:schemeClr>
              </a:buClr>
              <a:buSzPct val="70000"/>
              <a:buFont typeface="Wingdings 2" pitchFamily="18" charset="2"/>
              <a:buNone/>
            </a:pPr>
            <a:r>
              <a:rPr lang="en-US" sz="7600" b="1" spc="150" noProof="0" dirty="0" smtClean="0">
                <a:ln w="11430"/>
                <a:solidFill>
                  <a:schemeClr val="tx1">
                    <a:lumMod val="40000"/>
                    <a:lumOff val="60000"/>
                  </a:schemeClr>
                </a:solidFill>
                <a:effectLst>
                  <a:outerShdw blurRad="25400" algn="tl" rotWithShape="0">
                    <a:srgbClr val="000000">
                      <a:alpha val="43000"/>
                    </a:srgbClr>
                  </a:outerShdw>
                </a:effectLst>
                <a:latin typeface="+mn-lt"/>
              </a:rPr>
              <a:t>Questions?</a:t>
            </a:r>
            <a:endParaRPr lang="en-US" sz="7600" b="1" spc="150" dirty="0">
              <a:ln w="11430"/>
              <a:solidFill>
                <a:schemeClr val="tx1">
                  <a:lumMod val="40000"/>
                  <a:lumOff val="60000"/>
                </a:schemeClr>
              </a:solidFill>
              <a:effectLst>
                <a:outerShdw blurRad="25400" algn="tl" rotWithShape="0">
                  <a:srgbClr val="000000">
                    <a:alpha val="43000"/>
                  </a:srgbClr>
                </a:outerShdw>
              </a:effectLst>
              <a:latin typeface="+mn-lt"/>
            </a:endParaRPr>
          </a:p>
        </p:txBody>
      </p:sp>
      <p:sp>
        <p:nvSpPr>
          <p:cNvPr id="29" name="Text Placeholder 29"/>
          <p:cNvSpPr>
            <a:spLocks noGrp="1"/>
          </p:cNvSpPr>
          <p:nvPr>
            <p:ph type="body" sz="quarter" idx="10" hasCustomPrompt="1"/>
          </p:nvPr>
        </p:nvSpPr>
        <p:spPr>
          <a:xfrm>
            <a:off x="6807131" y="6400800"/>
            <a:ext cx="2218556" cy="369332"/>
          </a:xfrm>
          <a:prstGeom prst="rect">
            <a:avLst/>
          </a:prstGeom>
        </p:spPr>
        <p:txBody>
          <a:bodyPr wrap="none">
            <a:spAutoFit/>
          </a:bodyPr>
          <a:lstStyle>
            <a:lvl1pPr marL="0" indent="0" algn="r">
              <a:buNone/>
              <a:defRPr sz="1800"/>
            </a:lvl1pPr>
          </a:lstStyle>
          <a:p>
            <a:pPr lvl="0"/>
            <a:r>
              <a:rPr lang="en-US" dirty="0" smtClean="0"/>
              <a:t>Course web site URL</a:t>
            </a:r>
            <a:endParaRPr lang="en-US" dirty="0"/>
          </a:p>
        </p:txBody>
      </p:sp>
      <p:sp>
        <p:nvSpPr>
          <p:cNvPr id="10" name="TextBox 9">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userDrawn="1"/>
        </p:nvSpPr>
        <p:spPr>
          <a:xfrm rot="2456848" flipH="1">
            <a:off x="968763" y="4970087"/>
            <a:ext cx="859648" cy="1569660"/>
          </a:xfrm>
          <a:prstGeom prst="rect">
            <a:avLst/>
          </a:prstGeom>
          <a:noFill/>
        </p:spPr>
        <p:txBody>
          <a:bodyPr wrap="square" rtlCol="0">
            <a:spAutoFit/>
            <a:scene3d>
              <a:camera prst="orthographicFront"/>
              <a:lightRig rig="threePt" dir="t"/>
            </a:scene3d>
            <a:sp3d extrusionH="57150">
              <a:bevelT w="38100" h="38100"/>
            </a:sp3d>
          </a:bodyPr>
          <a:lstStyle/>
          <a:p>
            <a:pPr>
              <a:lnSpc>
                <a:spcPct val="80000"/>
              </a:lnSpc>
            </a:pPr>
            <a:r>
              <a:rPr lang="en-US" sz="12000" b="1" dirty="0" smtClean="0">
                <a:solidFill>
                  <a:srgbClr val="FFBF8B"/>
                </a:solidFill>
                <a:effectLst>
                  <a:reflection blurRad="6350" stA="55000" endA="300" endPos="45500" dir="5400000" sy="-100000" algn="bl" rotWithShape="0"/>
                </a:effectLst>
                <a:latin typeface="Cambria" pitchFamily="18" charset="0"/>
              </a:rPr>
              <a:t>?</a:t>
            </a:r>
            <a:endParaRPr lang="en-US" sz="12000" b="1" dirty="0">
              <a:solidFill>
                <a:srgbClr val="FFBF8B"/>
              </a:solidFill>
              <a:effectLst>
                <a:reflection blurRad="6350" stA="55000" endA="300" endPos="45500" dir="5400000" sy="-100000" algn="bl" rotWithShape="0"/>
              </a:effectLst>
              <a:latin typeface="Cambria" pitchFamily="18" charset="0"/>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11" Type="http://schemas.microsoft.com/office/2007/relationships/hdphoto" Target="../media/hdphoto1.wdp"/><Relationship Id="rId5" Type="http://schemas.openxmlformats.org/officeDocument/2006/relationships/slideLayout" Target="../slideLayouts/slideLayout5.xml"/><Relationship Id="rId10"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userDrawn="1"/>
        </p:nvPicPr>
        <p:blipFill>
          <a:blip r:embed="rId7">
            <a:extLst>
              <a:ext uri="{28A0092B-C50C-407E-A947-70E740481C1C}">
                <a14:useLocalDpi xmlns:a14="http://schemas.microsoft.com/office/drawing/2010/main"/>
              </a:ext>
            </a:extLst>
          </a:blip>
          <a:srcRect/>
          <a:stretch>
            <a:fillRect/>
          </a:stretch>
        </p:blipFill>
        <p:spPr bwMode="auto">
          <a:xfrm>
            <a:off x="0" y="0"/>
            <a:ext cx="9143999" cy="6858000"/>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
          <p:cNvPicPr>
            <a:picLocks noChangeAspect="1" noChangeArrowheads="1"/>
          </p:cNvPicPr>
          <p:nvPr userDrawn="1"/>
        </p:nvPicPr>
        <p:blipFill>
          <a:blip r:embed="rId8" cstate="email">
            <a:extLst>
              <a:ext uri="{28A0092B-C50C-407E-A947-70E740481C1C}">
                <a14:useLocalDpi xmlns:a14="http://schemas.microsoft.com/office/drawing/2010/main"/>
              </a:ext>
            </a:extLst>
          </a:blip>
          <a:srcRect/>
          <a:stretch>
            <a:fillRect/>
          </a:stretch>
        </p:blipFill>
        <p:spPr bwMode="auto">
          <a:xfrm>
            <a:off x="0" y="63500"/>
            <a:ext cx="9144000" cy="5907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2"/>
          <p:cNvPicPr>
            <a:picLocks noChangeAspect="1" noChangeArrowheads="1"/>
          </p:cNvPicPr>
          <p:nvPr userDrawn="1"/>
        </p:nvPicPr>
        <p:blipFill>
          <a:blip r:embed="rId9" cstate="email">
            <a:extLst>
              <a:ext uri="{28A0092B-C50C-407E-A947-70E740481C1C}">
                <a14:useLocalDpi xmlns:a14="http://schemas.microsoft.com/office/drawing/2010/main"/>
              </a:ext>
            </a:extLst>
          </a:blip>
          <a:srcRect/>
          <a:stretch>
            <a:fillRect/>
          </a:stretch>
        </p:blipFill>
        <p:spPr bwMode="auto">
          <a:xfrm>
            <a:off x="0" y="247650"/>
            <a:ext cx="9144000" cy="4833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6" name="Picture 2"/>
          <p:cNvPicPr>
            <a:picLocks noChangeAspect="1" noChangeArrowheads="1"/>
          </p:cNvPicPr>
          <p:nvPr userDrawn="1"/>
        </p:nvPicPr>
        <p:blipFill>
          <a:blip r:embed="rId10">
            <a:extLst>
              <a:ext uri="{BEBA8EAE-BF5A-486C-A8C5-ECC9F3942E4B}">
                <a14:imgProps xmlns:a14="http://schemas.microsoft.com/office/drawing/2010/main">
                  <a14:imgLayer r:embed="rId11">
                    <a14:imgEffect>
                      <a14:brightnessContrast bright="20000"/>
                    </a14:imgEffect>
                  </a14:imgLayer>
                </a14:imgProps>
              </a:ext>
              <a:ext uri="{28A0092B-C50C-407E-A947-70E740481C1C}">
                <a14:useLocalDpi xmlns:a14="http://schemas.microsoft.com/office/drawing/2010/main"/>
              </a:ext>
            </a:extLst>
          </a:blip>
          <a:stretch>
            <a:fillRect/>
          </a:stretch>
        </p:blipFill>
        <p:spPr bwMode="auto">
          <a:xfrm>
            <a:off x="152400" y="228600"/>
            <a:ext cx="1714500" cy="428625"/>
          </a:xfrm>
          <a:prstGeom prst="rect">
            <a:avLst/>
          </a:prstGeom>
          <a:noFill/>
          <a:effectLst>
            <a:outerShdw blurRad="127000" sx="101000" sy="101000" algn="ctr" rotWithShape="0">
              <a:schemeClr val="tx1">
                <a:lumMod val="20000"/>
                <a:lumOff val="80000"/>
                <a:alpha val="75000"/>
              </a:schemeClr>
            </a:outerShdw>
          </a:effectLst>
          <a:extLst>
            <a:ext uri="{909E8E84-426E-40DD-AFC4-6F175D3DCCD1}">
              <a14:hiddenFill xmlns:a14="http://schemas.microsoft.com/office/drawing/2010/main">
                <a:solidFill>
                  <a:srgbClr val="FFFFFF"/>
                </a:solidFill>
              </a14:hiddenFill>
            </a:ext>
          </a:extLst>
        </p:spPr>
      </p:pic>
    </p:spTree>
  </p:cSld>
  <p:clrMap bg1="dk1" tx1="lt1" bg2="dk2" tx2="lt2" accent1="accent1" accent2="accent2" accent3="accent3" accent4="accent4" accent5="accent5" accent6="accent6" hlink="hlink" folHlink="folHlink"/>
  <p:sldLayoutIdLst>
    <p:sldLayoutId id="2147483701" r:id="rId1"/>
    <p:sldLayoutId id="2147483688" r:id="rId2"/>
    <p:sldLayoutId id="2147483704" r:id="rId3"/>
    <p:sldLayoutId id="2147483689" r:id="rId4"/>
    <p:sldLayoutId id="2147483703" r:id="rId5"/>
  </p:sldLayoutIdLst>
  <p:timing>
    <p:tnLst>
      <p:par>
        <p:cTn id="1" dur="indefinite" restart="never" nodeType="tmRoot"/>
      </p:par>
    </p:tnLst>
  </p:timing>
  <p:hf hdr="0" ftr="0" dt="0"/>
  <p:txStyles>
    <p:titleStyle>
      <a:lvl1pPr algn="r" rtl="0" eaLnBrk="0" fontAlgn="base" hangingPunct="0">
        <a:lnSpc>
          <a:spcPts val="4400"/>
        </a:lnSpc>
        <a:spcBef>
          <a:spcPct val="0"/>
        </a:spcBef>
        <a:spcAft>
          <a:spcPct val="0"/>
        </a:spcAft>
        <a:defRPr sz="4400" b="1" kern="1200" baseline="0">
          <a:ln w="500">
            <a:noFill/>
          </a:ln>
          <a:solidFill>
            <a:schemeClr val="tx2"/>
          </a:solidFill>
          <a:effectLst>
            <a:outerShdw blurRad="38100" dist="38100" dir="2700000" algn="tl">
              <a:srgbClr val="000000">
                <a:alpha val="43137"/>
              </a:srgbClr>
            </a:outerShdw>
            <a:reflection blurRad="6350" stA="55000" endA="300" endPos="45500" dir="5400000" sy="-100000" algn="bl" rotWithShape="0"/>
          </a:effectLst>
          <a:latin typeface="+mj-lt"/>
          <a:ea typeface="+mj-ea"/>
          <a:cs typeface="+mj-cs"/>
        </a:defRPr>
      </a:lvl1pPr>
      <a:lvl2pPr algn="r" rtl="0" eaLnBrk="0" fontAlgn="base" hangingPunct="0">
        <a:spcBef>
          <a:spcPct val="0"/>
        </a:spcBef>
        <a:spcAft>
          <a:spcPct val="0"/>
        </a:spcAft>
        <a:defRPr sz="3000" b="1">
          <a:solidFill>
            <a:schemeClr val="tx2"/>
          </a:solidFill>
          <a:latin typeface="Corbel" pitchFamily="34" charset="0"/>
        </a:defRPr>
      </a:lvl2pPr>
      <a:lvl3pPr algn="r" rtl="0" eaLnBrk="0" fontAlgn="base" hangingPunct="0">
        <a:spcBef>
          <a:spcPct val="0"/>
        </a:spcBef>
        <a:spcAft>
          <a:spcPct val="0"/>
        </a:spcAft>
        <a:defRPr sz="3000" b="1">
          <a:solidFill>
            <a:schemeClr val="tx2"/>
          </a:solidFill>
          <a:latin typeface="Corbel" pitchFamily="34" charset="0"/>
        </a:defRPr>
      </a:lvl3pPr>
      <a:lvl4pPr algn="r" rtl="0" eaLnBrk="0" fontAlgn="base" hangingPunct="0">
        <a:spcBef>
          <a:spcPct val="0"/>
        </a:spcBef>
        <a:spcAft>
          <a:spcPct val="0"/>
        </a:spcAft>
        <a:defRPr sz="3000" b="1">
          <a:solidFill>
            <a:schemeClr val="tx2"/>
          </a:solidFill>
          <a:latin typeface="Corbel" pitchFamily="34" charset="0"/>
        </a:defRPr>
      </a:lvl4pPr>
      <a:lvl5pPr algn="r" rtl="0" eaLnBrk="0" fontAlgn="base" hangingPunct="0">
        <a:spcBef>
          <a:spcPct val="0"/>
        </a:spcBef>
        <a:spcAft>
          <a:spcPct val="0"/>
        </a:spcAft>
        <a:defRPr sz="3000" b="1">
          <a:solidFill>
            <a:schemeClr val="tx2"/>
          </a:solidFill>
          <a:latin typeface="Corbel" pitchFamily="34" charset="0"/>
        </a:defRPr>
      </a:lvl5pPr>
      <a:lvl6pPr marL="457200" algn="r" rtl="0" fontAlgn="base">
        <a:spcBef>
          <a:spcPct val="0"/>
        </a:spcBef>
        <a:spcAft>
          <a:spcPct val="0"/>
        </a:spcAft>
        <a:defRPr sz="3000" b="1">
          <a:solidFill>
            <a:schemeClr val="tx2"/>
          </a:solidFill>
          <a:latin typeface="Corbel" pitchFamily="34" charset="0"/>
        </a:defRPr>
      </a:lvl6pPr>
      <a:lvl7pPr marL="914400" algn="r" rtl="0" fontAlgn="base">
        <a:spcBef>
          <a:spcPct val="0"/>
        </a:spcBef>
        <a:spcAft>
          <a:spcPct val="0"/>
        </a:spcAft>
        <a:defRPr sz="3000" b="1">
          <a:solidFill>
            <a:schemeClr val="tx2"/>
          </a:solidFill>
          <a:latin typeface="Corbel" pitchFamily="34" charset="0"/>
        </a:defRPr>
      </a:lvl7pPr>
      <a:lvl8pPr marL="1371600" algn="r" rtl="0" fontAlgn="base">
        <a:spcBef>
          <a:spcPct val="0"/>
        </a:spcBef>
        <a:spcAft>
          <a:spcPct val="0"/>
        </a:spcAft>
        <a:defRPr sz="3000" b="1">
          <a:solidFill>
            <a:schemeClr val="tx2"/>
          </a:solidFill>
          <a:latin typeface="Corbel" pitchFamily="34" charset="0"/>
        </a:defRPr>
      </a:lvl8pPr>
      <a:lvl9pPr marL="1828800" algn="r" rtl="0" fontAlgn="base">
        <a:spcBef>
          <a:spcPct val="0"/>
        </a:spcBef>
        <a:spcAft>
          <a:spcPct val="0"/>
        </a:spcAft>
        <a:defRPr sz="3000" b="1">
          <a:solidFill>
            <a:schemeClr val="tx2"/>
          </a:solidFill>
          <a:latin typeface="Corbel" pitchFamily="34" charset="0"/>
        </a:defRPr>
      </a:lvl9pPr>
    </p:titleStyle>
    <p:bodyStyle>
      <a:lvl1pPr marL="319088" indent="-319088" algn="l" rtl="0" eaLnBrk="0" fontAlgn="base" hangingPunct="0">
        <a:spcBef>
          <a:spcPct val="20000"/>
        </a:spcBef>
        <a:spcAft>
          <a:spcPct val="0"/>
        </a:spcAft>
        <a:buClr>
          <a:schemeClr val="accent5">
            <a:lumMod val="40000"/>
            <a:lumOff val="60000"/>
          </a:schemeClr>
        </a:buClr>
        <a:buSzPct val="70000"/>
        <a:buFont typeface="Wingdings 2" pitchFamily="18" charset="2"/>
        <a:buChar char=""/>
        <a:defRPr sz="32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entityframework.codeplex.co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Rectangle 2"/>
          <p:cNvSpPr>
            <a:spLocks noGrp="1" noChangeArrowheads="1"/>
          </p:cNvSpPr>
          <p:nvPr>
            <p:ph type="title"/>
          </p:nvPr>
        </p:nvSpPr>
        <p:spPr/>
        <p:txBody>
          <a:bodyPr/>
          <a:lstStyle/>
          <a:p>
            <a:r>
              <a:rPr lang="en-US" dirty="0" smtClean="0"/>
              <a:t>Homework</a:t>
            </a:r>
            <a:endParaRPr lang="bg-BG" dirty="0"/>
          </a:p>
        </p:txBody>
      </p:sp>
      <p:sp>
        <p:nvSpPr>
          <p:cNvPr id="425987" name="Rectangle 3"/>
          <p:cNvSpPr>
            <a:spLocks noGrp="1" noChangeArrowheads="1"/>
          </p:cNvSpPr>
          <p:nvPr>
            <p:ph idx="1"/>
          </p:nvPr>
        </p:nvSpPr>
        <p:spPr>
          <a:xfrm>
            <a:off x="152400" y="801687"/>
            <a:ext cx="8839200" cy="5827713"/>
          </a:xfrm>
        </p:spPr>
        <p:txBody>
          <a:bodyPr/>
          <a:lstStyle/>
          <a:p>
            <a:pPr marL="452438" indent="-452438">
              <a:lnSpc>
                <a:spcPct val="100000"/>
              </a:lnSpc>
              <a:spcBef>
                <a:spcPts val="300"/>
              </a:spcBef>
              <a:buFontTx/>
              <a:buAutoNum type="arabicPeriod"/>
              <a:tabLst/>
            </a:pPr>
            <a:r>
              <a:rPr lang="en-US" sz="2800" dirty="0"/>
              <a:t>Using </a:t>
            </a:r>
            <a:r>
              <a:rPr lang="en-US" sz="2800" dirty="0" smtClean="0"/>
              <a:t>the Visual </a:t>
            </a:r>
            <a:r>
              <a:rPr lang="en-US" sz="2800" dirty="0"/>
              <a:t>Studio </a:t>
            </a:r>
            <a:r>
              <a:rPr lang="en-US" sz="2800" dirty="0" smtClean="0"/>
              <a:t>Entity Framework designer </a:t>
            </a:r>
            <a:r>
              <a:rPr lang="en-US" sz="2800" dirty="0"/>
              <a:t>create a </a:t>
            </a:r>
            <a:r>
              <a:rPr lang="en-US" sz="2800" noProof="1" smtClean="0">
                <a:solidFill>
                  <a:schemeClr val="accent5">
                    <a:lumMod val="20000"/>
                    <a:lumOff val="80000"/>
                  </a:schemeClr>
                </a:solidFill>
                <a:latin typeface="Consolas" pitchFamily="49" charset="0"/>
                <a:cs typeface="Consolas" pitchFamily="49" charset="0"/>
              </a:rPr>
              <a:t>DbContext</a:t>
            </a:r>
            <a:r>
              <a:rPr lang="en-US" sz="2800" dirty="0" smtClean="0"/>
              <a:t> for the </a:t>
            </a:r>
            <a:r>
              <a:rPr lang="en-US" sz="2800" noProof="1" smtClean="0">
                <a:solidFill>
                  <a:schemeClr val="accent5">
                    <a:lumMod val="20000"/>
                    <a:lumOff val="80000"/>
                  </a:schemeClr>
                </a:solidFill>
                <a:latin typeface="Consolas" pitchFamily="49" charset="0"/>
                <a:cs typeface="Consolas" pitchFamily="49" charset="0"/>
              </a:rPr>
              <a:t>Northwind</a:t>
            </a:r>
            <a:r>
              <a:rPr lang="en-US" sz="2800" dirty="0" smtClean="0"/>
              <a:t> database</a:t>
            </a:r>
            <a:endParaRPr lang="en-US" sz="2800" dirty="0"/>
          </a:p>
          <a:p>
            <a:pPr marL="452438" indent="-452438">
              <a:lnSpc>
                <a:spcPct val="100000"/>
              </a:lnSpc>
              <a:spcBef>
                <a:spcPts val="300"/>
              </a:spcBef>
              <a:buFontTx/>
              <a:buAutoNum type="arabicPeriod"/>
              <a:tabLst/>
            </a:pPr>
            <a:r>
              <a:rPr lang="en-US" sz="2800" dirty="0"/>
              <a:t>Create a </a:t>
            </a:r>
            <a:r>
              <a:rPr lang="en-US" sz="2800" dirty="0" smtClean="0"/>
              <a:t>DAO class </a:t>
            </a:r>
            <a:r>
              <a:rPr lang="en-US" sz="2800" dirty="0"/>
              <a:t>with static methods </a:t>
            </a:r>
            <a:r>
              <a:rPr lang="en-US" sz="2800" dirty="0" smtClean="0"/>
              <a:t>which </a:t>
            </a:r>
            <a:r>
              <a:rPr lang="en-US" sz="2800" dirty="0"/>
              <a:t>provide functionality for inserting, </a:t>
            </a:r>
            <a:r>
              <a:rPr lang="en-US" sz="2800" dirty="0" smtClean="0"/>
              <a:t>modifying </a:t>
            </a:r>
            <a:r>
              <a:rPr lang="en-US" sz="2800" dirty="0"/>
              <a:t>and deleting customers</a:t>
            </a:r>
            <a:r>
              <a:rPr lang="en-US" sz="2800" dirty="0" smtClean="0"/>
              <a:t>. Write a testing class.</a:t>
            </a:r>
            <a:endParaRPr lang="en-US" sz="2800" dirty="0"/>
          </a:p>
          <a:p>
            <a:pPr marL="452438" indent="-452438">
              <a:lnSpc>
                <a:spcPct val="100000"/>
              </a:lnSpc>
              <a:spcBef>
                <a:spcPts val="300"/>
              </a:spcBef>
              <a:buFontTx/>
              <a:buAutoNum type="arabicPeriod"/>
              <a:tabLst/>
            </a:pPr>
            <a:r>
              <a:rPr lang="en-US" sz="2800" dirty="0" smtClean="0"/>
              <a:t>Write </a:t>
            </a:r>
            <a:r>
              <a:rPr lang="en-US" sz="2800" dirty="0"/>
              <a:t>a method that </a:t>
            </a:r>
            <a:r>
              <a:rPr lang="en-US" sz="2800" dirty="0" smtClean="0"/>
              <a:t>finds </a:t>
            </a:r>
            <a:r>
              <a:rPr lang="en-US" sz="2800" dirty="0"/>
              <a:t>all customers </a:t>
            </a:r>
            <a:r>
              <a:rPr lang="en-US" sz="2800" dirty="0" smtClean="0"/>
              <a:t>who have orders made in 1997 </a:t>
            </a:r>
            <a:r>
              <a:rPr lang="en-US" sz="2800" dirty="0"/>
              <a:t>and </a:t>
            </a:r>
            <a:r>
              <a:rPr lang="en-US" sz="2800" dirty="0" smtClean="0"/>
              <a:t>shipped to Canada.</a:t>
            </a:r>
          </a:p>
          <a:p>
            <a:pPr marL="452438" indent="-452438">
              <a:lnSpc>
                <a:spcPct val="100000"/>
              </a:lnSpc>
              <a:spcBef>
                <a:spcPts val="300"/>
              </a:spcBef>
              <a:buFontTx/>
              <a:buAutoNum type="arabicPeriod"/>
              <a:tabLst/>
            </a:pPr>
            <a:r>
              <a:rPr lang="en-US" sz="2800" dirty="0" smtClean="0"/>
              <a:t>Implement previous by using native SQL query and executing it through the </a:t>
            </a:r>
            <a:r>
              <a:rPr lang="en-US" sz="2800" noProof="1" smtClean="0">
                <a:solidFill>
                  <a:schemeClr val="accent5">
                    <a:lumMod val="20000"/>
                    <a:lumOff val="80000"/>
                  </a:schemeClr>
                </a:solidFill>
                <a:latin typeface="Consolas" pitchFamily="49" charset="0"/>
                <a:cs typeface="Consolas" pitchFamily="49" charset="0"/>
              </a:rPr>
              <a:t>DbContext</a:t>
            </a:r>
            <a:r>
              <a:rPr lang="en-US" sz="2800" dirty="0" smtClean="0"/>
              <a:t>.</a:t>
            </a:r>
          </a:p>
          <a:p>
            <a:pPr marL="452438" indent="-452438">
              <a:lnSpc>
                <a:spcPct val="100000"/>
              </a:lnSpc>
              <a:spcBef>
                <a:spcPts val="300"/>
              </a:spcBef>
              <a:buFontTx/>
              <a:buAutoNum type="arabicPeriod"/>
              <a:tabLst/>
            </a:pPr>
            <a:r>
              <a:rPr lang="en-US" sz="2800" dirty="0" smtClean="0"/>
              <a:t>Write a method that finds all the sales by specified region and period (start / end dates).</a:t>
            </a:r>
            <a:endParaRPr lang="en-US" sz="2800" dirty="0"/>
          </a:p>
        </p:txBody>
      </p:sp>
    </p:spTree>
    <p:extLst>
      <p:ext uri="{BB962C8B-B14F-4D97-AF65-F5344CB8AC3E}">
        <p14:creationId xmlns:p14="http://schemas.microsoft.com/office/powerpoint/2010/main" val="4077763476"/>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62" name="Rectangle 2"/>
          <p:cNvSpPr>
            <a:spLocks noGrp="1" noChangeArrowheads="1"/>
          </p:cNvSpPr>
          <p:nvPr>
            <p:ph type="title"/>
          </p:nvPr>
        </p:nvSpPr>
        <p:spPr/>
        <p:txBody>
          <a:bodyPr/>
          <a:lstStyle/>
          <a:p>
            <a:r>
              <a:rPr lang="en-US" dirty="0"/>
              <a:t>Homework (2)</a:t>
            </a:r>
            <a:endParaRPr lang="bg-BG" dirty="0"/>
          </a:p>
        </p:txBody>
      </p:sp>
      <p:sp>
        <p:nvSpPr>
          <p:cNvPr id="501763" name="Rectangle 3"/>
          <p:cNvSpPr>
            <a:spLocks noGrp="1" noChangeArrowheads="1"/>
          </p:cNvSpPr>
          <p:nvPr>
            <p:ph idx="1"/>
          </p:nvPr>
        </p:nvSpPr>
        <p:spPr>
          <a:xfrm>
            <a:off x="152400" y="914401"/>
            <a:ext cx="8839200" cy="5751512"/>
          </a:xfrm>
        </p:spPr>
        <p:txBody>
          <a:bodyPr/>
          <a:lstStyle/>
          <a:p>
            <a:pPr marL="452438" indent="-452438">
              <a:buFont typeface="+mj-lt"/>
              <a:buAutoNum type="arabicPeriod" startAt="6"/>
              <a:tabLst/>
            </a:pPr>
            <a:r>
              <a:rPr lang="en-US" sz="2800" dirty="0" smtClean="0"/>
              <a:t>Create a database called </a:t>
            </a:r>
            <a:r>
              <a:rPr lang="en-US" sz="2800" noProof="1" smtClean="0">
                <a:solidFill>
                  <a:schemeClr val="accent5">
                    <a:lumMod val="20000"/>
                    <a:lumOff val="80000"/>
                  </a:schemeClr>
                </a:solidFill>
                <a:latin typeface="Consolas" pitchFamily="49" charset="0"/>
                <a:cs typeface="Consolas" pitchFamily="49" charset="0"/>
              </a:rPr>
              <a:t>NorthwindTwin</a:t>
            </a:r>
            <a:r>
              <a:rPr lang="en-US" sz="2800" dirty="0" smtClean="0"/>
              <a:t> with the same structure as </a:t>
            </a:r>
            <a:r>
              <a:rPr lang="en-US" sz="2800" noProof="1" smtClean="0">
                <a:solidFill>
                  <a:schemeClr val="accent5">
                    <a:lumMod val="20000"/>
                    <a:lumOff val="80000"/>
                  </a:schemeClr>
                </a:solidFill>
                <a:latin typeface="Consolas" pitchFamily="49" charset="0"/>
                <a:cs typeface="Consolas" pitchFamily="49" charset="0"/>
              </a:rPr>
              <a:t>Northwind</a:t>
            </a:r>
            <a:r>
              <a:rPr lang="en-US" sz="2800" dirty="0" smtClean="0"/>
              <a:t> using the features from </a:t>
            </a:r>
            <a:r>
              <a:rPr lang="en-US" sz="2800" noProof="1" smtClean="0">
                <a:solidFill>
                  <a:schemeClr val="accent5">
                    <a:lumMod val="20000"/>
                    <a:lumOff val="80000"/>
                  </a:schemeClr>
                </a:solidFill>
                <a:latin typeface="Consolas" pitchFamily="49" charset="0"/>
                <a:cs typeface="Consolas" pitchFamily="49" charset="0"/>
              </a:rPr>
              <a:t>DbContext</a:t>
            </a:r>
            <a:r>
              <a:rPr lang="en-US" sz="2800" dirty="0" smtClean="0"/>
              <a:t>. Find for the API for schema generation in MSDN or in Google.</a:t>
            </a:r>
          </a:p>
          <a:p>
            <a:pPr marL="452438" indent="-452438">
              <a:buFont typeface="+mj-lt"/>
              <a:buAutoNum type="arabicPeriod" startAt="6"/>
              <a:tabLst/>
            </a:pPr>
            <a:r>
              <a:rPr lang="en-US" sz="2800" dirty="0" smtClean="0"/>
              <a:t>Try to open two different data contexts and perform concurrent changes on the same records. What will happen at </a:t>
            </a:r>
            <a:r>
              <a:rPr lang="en-US" sz="2800" noProof="1" smtClean="0">
                <a:solidFill>
                  <a:schemeClr val="accent5">
                    <a:lumMod val="20000"/>
                    <a:lumOff val="80000"/>
                  </a:schemeClr>
                </a:solidFill>
                <a:latin typeface="Consolas" pitchFamily="49" charset="0"/>
                <a:cs typeface="Consolas" pitchFamily="49" charset="0"/>
              </a:rPr>
              <a:t>SaveChanges()</a:t>
            </a:r>
            <a:r>
              <a:rPr lang="en-US" sz="2800" dirty="0" smtClean="0"/>
              <a:t>? How to deal with it?</a:t>
            </a:r>
          </a:p>
          <a:p>
            <a:pPr marL="452438" indent="-452438">
              <a:buFontTx/>
              <a:buAutoNum type="arabicPeriod" startAt="6"/>
              <a:tabLst/>
            </a:pPr>
            <a:r>
              <a:rPr lang="en-US" sz="2800" dirty="0" smtClean="0"/>
              <a:t>By inheriting the </a:t>
            </a:r>
            <a:r>
              <a:rPr lang="en-US" sz="2800" dirty="0" smtClean="0">
                <a:solidFill>
                  <a:schemeClr val="accent5">
                    <a:lumMod val="20000"/>
                    <a:lumOff val="80000"/>
                  </a:schemeClr>
                </a:solidFill>
                <a:latin typeface="Consolas" pitchFamily="49" charset="0"/>
                <a:cs typeface="Consolas" pitchFamily="49" charset="0"/>
              </a:rPr>
              <a:t>Employee</a:t>
            </a:r>
            <a:r>
              <a:rPr lang="en-US" sz="2800" dirty="0" smtClean="0"/>
              <a:t> entity class create </a:t>
            </a:r>
            <a:r>
              <a:rPr lang="en-US" sz="2800" dirty="0"/>
              <a:t>a class which allows </a:t>
            </a:r>
            <a:r>
              <a:rPr lang="en-US" sz="2800" dirty="0" smtClean="0"/>
              <a:t>employees to </a:t>
            </a:r>
            <a:r>
              <a:rPr lang="en-US" sz="2800" dirty="0"/>
              <a:t>access </a:t>
            </a:r>
            <a:r>
              <a:rPr lang="en-US" sz="2800" dirty="0" smtClean="0"/>
              <a:t>their corresponding </a:t>
            </a:r>
            <a:r>
              <a:rPr lang="en-US" sz="2800" dirty="0"/>
              <a:t>territories as property </a:t>
            </a:r>
            <a:r>
              <a:rPr lang="en-US" sz="2800" dirty="0" smtClean="0"/>
              <a:t>of type </a:t>
            </a:r>
            <a:r>
              <a:rPr lang="en-US" sz="2800" noProof="1" smtClean="0">
                <a:solidFill>
                  <a:schemeClr val="accent5">
                    <a:lumMod val="20000"/>
                    <a:lumOff val="80000"/>
                  </a:schemeClr>
                </a:solidFill>
                <a:latin typeface="Consolas" pitchFamily="49" charset="0"/>
                <a:cs typeface="Consolas" pitchFamily="49" charset="0"/>
              </a:rPr>
              <a:t>EntitySet&lt;T&gt;</a:t>
            </a:r>
            <a:r>
              <a:rPr lang="en-US" sz="2800" dirty="0" smtClean="0"/>
              <a:t>.</a:t>
            </a:r>
            <a:endParaRPr lang="en-US" sz="2800" dirty="0"/>
          </a:p>
        </p:txBody>
      </p:sp>
    </p:spTree>
    <p:extLst>
      <p:ext uri="{BB962C8B-B14F-4D97-AF65-F5344CB8AC3E}">
        <p14:creationId xmlns:p14="http://schemas.microsoft.com/office/powerpoint/2010/main" val="2278331449"/>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Homework </a:t>
            </a:r>
            <a:r>
              <a:rPr lang="en-US" dirty="0" smtClean="0"/>
              <a:t>(3)</a:t>
            </a:r>
            <a:endParaRPr lang="en-US" dirty="0"/>
          </a:p>
        </p:txBody>
      </p:sp>
      <p:sp>
        <p:nvSpPr>
          <p:cNvPr id="3" name="Content Placeholder 2"/>
          <p:cNvSpPr>
            <a:spLocks noGrp="1"/>
          </p:cNvSpPr>
          <p:nvPr>
            <p:ph idx="1"/>
          </p:nvPr>
        </p:nvSpPr>
        <p:spPr/>
        <p:txBody>
          <a:bodyPr/>
          <a:lstStyle/>
          <a:p>
            <a:pPr marL="452438" indent="-452438">
              <a:buFont typeface="+mj-lt"/>
              <a:buAutoNum type="arabicPeriod" startAt="9"/>
              <a:tabLst/>
            </a:pPr>
            <a:r>
              <a:rPr lang="en-US" sz="2800" dirty="0" smtClean="0"/>
              <a:t>Create a method that places a new order in the </a:t>
            </a:r>
            <a:r>
              <a:rPr lang="en-US" sz="2800" noProof="1" smtClean="0">
                <a:solidFill>
                  <a:schemeClr val="accent5">
                    <a:lumMod val="20000"/>
                    <a:lumOff val="80000"/>
                  </a:schemeClr>
                </a:solidFill>
                <a:latin typeface="Consolas" pitchFamily="49" charset="0"/>
                <a:cs typeface="Consolas" pitchFamily="49" charset="0"/>
              </a:rPr>
              <a:t>Northwind</a:t>
            </a:r>
            <a:r>
              <a:rPr lang="en-US" sz="2800" dirty="0" smtClean="0"/>
              <a:t> database. The order should contain several order items. Use transaction to ensure the data consistency.</a:t>
            </a:r>
          </a:p>
          <a:p>
            <a:pPr marL="452438" indent="-452438">
              <a:buFont typeface="+mj-lt"/>
              <a:buAutoNum type="arabicPeriod" startAt="9"/>
              <a:tabLst/>
            </a:pPr>
            <a:r>
              <a:rPr lang="en-US" sz="2800" dirty="0" smtClean="0"/>
              <a:t>Create a stored procedures in the </a:t>
            </a:r>
            <a:r>
              <a:rPr lang="en-US" sz="2800" noProof="1" smtClean="0">
                <a:solidFill>
                  <a:schemeClr val="accent5">
                    <a:lumMod val="20000"/>
                    <a:lumOff val="80000"/>
                  </a:schemeClr>
                </a:solidFill>
                <a:latin typeface="Consolas" pitchFamily="49" charset="0"/>
                <a:cs typeface="Consolas" pitchFamily="49" charset="0"/>
              </a:rPr>
              <a:t>Northwind</a:t>
            </a:r>
            <a:r>
              <a:rPr lang="en-US" sz="2800" dirty="0" smtClean="0"/>
              <a:t> database for finding the total incomes for given supplier name and period (start date, end date). Implement a C# method that calls the stored procedure and returns the retuned record set.</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a:t>
            </a:fld>
            <a:endParaRPr lang="en-US" dirty="0"/>
          </a:p>
        </p:txBody>
      </p:sp>
    </p:spTree>
    <p:extLst>
      <p:ext uri="{BB962C8B-B14F-4D97-AF65-F5344CB8AC3E}">
        <p14:creationId xmlns:p14="http://schemas.microsoft.com/office/powerpoint/2010/main" val="33594395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Homework </a:t>
            </a:r>
            <a:r>
              <a:rPr lang="en-US" dirty="0" smtClean="0"/>
              <a:t>(4)</a:t>
            </a:r>
            <a:endParaRPr lang="en-US" dirty="0"/>
          </a:p>
        </p:txBody>
      </p:sp>
      <p:sp>
        <p:nvSpPr>
          <p:cNvPr id="3" name="Content Placeholder 2"/>
          <p:cNvSpPr>
            <a:spLocks noGrp="1"/>
          </p:cNvSpPr>
          <p:nvPr>
            <p:ph idx="1"/>
          </p:nvPr>
        </p:nvSpPr>
        <p:spPr/>
        <p:txBody>
          <a:bodyPr/>
          <a:lstStyle/>
          <a:p>
            <a:pPr marL="514350" indent="-514350">
              <a:buFont typeface="+mj-lt"/>
              <a:buAutoNum type="arabicPeriod" startAt="11"/>
              <a:tabLst/>
            </a:pPr>
            <a:r>
              <a:rPr lang="en-US" sz="2800" dirty="0" smtClean="0"/>
              <a:t>Create a database holding users and groups. Create a transactional EF based method that creates an user and puts it in a group "Admins". In case the group "Admins" do not exist, create the group in the same transaction. If some of the operations fail (e.g. the username already exist), cancel the entire transaction.</a:t>
            </a:r>
          </a:p>
          <a:p>
            <a:pPr marL="514350" indent="-514350">
              <a:buFont typeface="+mj-lt"/>
              <a:buAutoNum type="arabicPeriod" startAt="11"/>
              <a:tabLst/>
            </a:pPr>
            <a:r>
              <a:rPr lang="en-US" sz="2800" dirty="0" smtClean="0"/>
              <a:t>* Use SQL Server Profiler to view all your queries from previous homework tasks</a:t>
            </a:r>
          </a:p>
          <a:p>
            <a:pPr marL="514350" indent="-514350">
              <a:buFont typeface="+mj-lt"/>
              <a:buAutoNum type="arabicPeriod" startAt="11"/>
              <a:tabLst/>
            </a:pPr>
            <a:r>
              <a:rPr lang="en-US" sz="2800" dirty="0" smtClean="0"/>
              <a:t>* Download and explore the full source code of Entity Framework:</a:t>
            </a:r>
            <a:br>
              <a:rPr lang="en-US" sz="2800" dirty="0" smtClean="0"/>
            </a:br>
            <a:r>
              <a:rPr lang="en-US" sz="2800" dirty="0" smtClean="0">
                <a:hlinkClick r:id="rId2"/>
              </a:rPr>
              <a:t>http</a:t>
            </a:r>
            <a:r>
              <a:rPr lang="en-US" sz="2800" dirty="0">
                <a:hlinkClick r:id="rId2"/>
              </a:rPr>
              <a:t>://entityframework.codeplex.com/</a:t>
            </a:r>
            <a:endParaRPr lang="en-US" sz="2600" dirty="0" smtClean="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a:t>
            </a:fld>
            <a:endParaRPr lang="en-US" dirty="0"/>
          </a:p>
        </p:txBody>
      </p:sp>
    </p:spTree>
    <p:extLst>
      <p:ext uri="{BB962C8B-B14F-4D97-AF65-F5344CB8AC3E}">
        <p14:creationId xmlns:p14="http://schemas.microsoft.com/office/powerpoint/2010/main" val="228626272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f5c0ed1f3aaa5b921b3638c123e4eb489bc123"/>
</p:tagLst>
</file>

<file path=ppt/theme/theme1.xml><?xml version="1.0" encoding="utf-8"?>
<a:theme xmlns:a="http://schemas.openxmlformats.org/drawingml/2006/main" name="Telerik Academy">
  <a:themeElements>
    <a:clrScheme name="Telerik Colors Theme">
      <a:dk1>
        <a:sysClr val="windowText" lastClr="000000"/>
      </a:dk1>
      <a:lt1>
        <a:srgbClr val="CCFF66"/>
      </a:lt1>
      <a:dk2>
        <a:srgbClr val="30356E"/>
      </a:dk2>
      <a:lt2>
        <a:srgbClr val="CCFF33"/>
      </a:lt2>
      <a:accent1>
        <a:srgbClr val="CC4757"/>
      </a:accent1>
      <a:accent2>
        <a:srgbClr val="FF6F61"/>
      </a:accent2>
      <a:accent3>
        <a:srgbClr val="FF953E"/>
      </a:accent3>
      <a:accent4>
        <a:srgbClr val="F8BD52"/>
      </a:accent4>
      <a:accent5>
        <a:srgbClr val="46A6BD"/>
      </a:accent5>
      <a:accent6>
        <a:srgbClr val="5488BC"/>
      </a:accent6>
      <a:hlink>
        <a:srgbClr val="76B200"/>
      </a:hlink>
      <a:folHlink>
        <a:srgbClr val="FFCF3E"/>
      </a:folHlink>
    </a:clrScheme>
    <a:fontScheme name="Deluxe">
      <a:maj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Deluxe">
      <a:fillStyleLst>
        <a:solidFill>
          <a:schemeClr val="phClr"/>
        </a:solidFill>
        <a:gradFill rotWithShape="1">
          <a:gsLst>
            <a:gs pos="0">
              <a:schemeClr val="phClr">
                <a:tint val="20000"/>
                <a:satMod val="280000"/>
              </a:schemeClr>
            </a:gs>
            <a:gs pos="14000">
              <a:schemeClr val="phClr">
                <a:tint val="37000"/>
                <a:satMod val="250000"/>
              </a:schemeClr>
            </a:gs>
            <a:gs pos="45000">
              <a:schemeClr val="phClr">
                <a:tint val="53000"/>
                <a:satMod val="220000"/>
              </a:schemeClr>
            </a:gs>
            <a:gs pos="65000">
              <a:schemeClr val="phClr">
                <a:tint val="53000"/>
                <a:satMod val="220000"/>
              </a:schemeClr>
            </a:gs>
            <a:gs pos="86000">
              <a:schemeClr val="phClr">
                <a:tint val="42000"/>
                <a:satMod val="240000"/>
              </a:schemeClr>
            </a:gs>
            <a:gs pos="100000">
              <a:schemeClr val="phClr">
                <a:tint val="20000"/>
                <a:satMod val="230000"/>
              </a:schemeClr>
            </a:gs>
          </a:gsLst>
          <a:lin ang="16200000" scaled="1"/>
        </a:gradFill>
        <a:gradFill rotWithShape="1">
          <a:gsLst>
            <a:gs pos="0">
              <a:schemeClr val="phClr">
                <a:shade val="75000"/>
                <a:satMod val="160000"/>
              </a:schemeClr>
            </a:gs>
            <a:gs pos="60000">
              <a:schemeClr val="phClr">
                <a:satMod val="150000"/>
              </a:schemeClr>
            </a:gs>
            <a:gs pos="100000">
              <a:schemeClr val="phClr">
                <a:tint val="75000"/>
                <a:satMod val="200000"/>
              </a:schemeClr>
            </a:gs>
          </a:gsLst>
          <a:lin ang="16200000" scaled="1"/>
        </a:gradFill>
      </a:fillStyleLst>
      <a:lnStyleLst>
        <a:ln w="9525" cap="flat" cmpd="sng" algn="ctr">
          <a:solidFill>
            <a:schemeClr val="phClr">
              <a:satMod val="140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outerShdw blurRad="50800" dist="25400" dir="5400000" rotWithShape="0">
              <a:srgbClr val="000000">
                <a:alpha val="43137"/>
              </a:srgbClr>
            </a:outerShdw>
          </a:effectLst>
        </a:effectStyle>
        <a:effectStyle>
          <a:effectLst>
            <a:outerShdw blurRad="50800" dist="25400" dir="5400000" rotWithShape="0">
              <a:srgbClr val="000000">
                <a:alpha val="43137"/>
              </a:srgbClr>
            </a:outerShdw>
          </a:effectLst>
          <a:scene3d>
            <a:camera prst="orthographicFront" fov="0">
              <a:rot lat="0" lon="0" rev="0"/>
            </a:camera>
            <a:lightRig rig="contrasting" dir="t">
              <a:rot lat="0" lon="0" rev="16500000"/>
            </a:lightRig>
          </a:scene3d>
          <a:sp3d prstMaterial="powder">
            <a:bevelT w="152400"/>
            <a:contourClr>
              <a:schemeClr val="phClr"/>
            </a:contourClr>
          </a:sp3d>
        </a:effectStyle>
        <a:effectStyle>
          <a:effectLst>
            <a:reflection blurRad="12700" stA="26000" endPos="28000" dist="38100" dir="5400000" sy="-100000"/>
          </a:effectLst>
          <a:scene3d>
            <a:camera prst="orthographicFront" fov="0">
              <a:rot lat="0" lon="0" rev="0"/>
            </a:camera>
            <a:lightRig rig="contrasting" dir="t">
              <a:rot lat="0" lon="0" rev="16500000"/>
            </a:lightRig>
          </a:scene3d>
          <a:sp3d prstMaterial="powder">
            <a:bevelT w="190500" h="101600"/>
            <a:contourClr>
              <a:schemeClr val="phClr"/>
            </a:contourClr>
          </a:sp3d>
        </a:effectStyle>
      </a:effectStyleLst>
      <a:bgFillStyleLst>
        <a:solidFill>
          <a:schemeClr val="phClr"/>
        </a:solidFill>
        <a:gradFill rotWithShape="1">
          <a:gsLst>
            <a:gs pos="0">
              <a:schemeClr val="phClr">
                <a:tint val="43000"/>
                <a:satMod val="1550000"/>
              </a:schemeClr>
            </a:gs>
            <a:gs pos="1000">
              <a:schemeClr val="phClr">
                <a:tint val="48000"/>
                <a:satMod val="1550000"/>
              </a:schemeClr>
            </a:gs>
            <a:gs pos="90000">
              <a:schemeClr val="phClr">
                <a:shade val="18000"/>
                <a:satMod val="275000"/>
              </a:schemeClr>
            </a:gs>
          </a:gsLst>
          <a:path path="circle">
            <a:fillToRect r="210000" b="300000"/>
          </a:path>
        </a:gradFill>
        <a:gradFill rotWithShape="1">
          <a:gsLst>
            <a:gs pos="5000">
              <a:schemeClr val="phClr">
                <a:tint val="38000"/>
                <a:satMod val="1800000"/>
              </a:schemeClr>
            </a:gs>
            <a:gs pos="5000">
              <a:schemeClr val="phClr">
                <a:tint val="40000"/>
                <a:satMod val="1800000"/>
              </a:schemeClr>
            </a:gs>
            <a:gs pos="90000">
              <a:schemeClr val="phClr">
                <a:shade val="18000"/>
                <a:satMod val="275000"/>
              </a:schemeClr>
            </a:gs>
          </a:gsLst>
          <a:path path="circle">
            <a:fillToRect l="20000" t="30000" r="135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10599</TotalTime>
  <Words>407</Words>
  <Application>Microsoft Office PowerPoint</Application>
  <PresentationFormat>On-screen Show (4:3)</PresentationFormat>
  <Paragraphs>27</Paragraphs>
  <Slides>4</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Calibri</vt:lpstr>
      <vt:lpstr>Cambria</vt:lpstr>
      <vt:lpstr>Consolas</vt:lpstr>
      <vt:lpstr>Corbel</vt:lpstr>
      <vt:lpstr>Wingdings 2</vt:lpstr>
      <vt:lpstr>Telerik Academy</vt:lpstr>
      <vt:lpstr>Homework</vt:lpstr>
      <vt:lpstr>Homework (2)</vt:lpstr>
      <vt:lpstr>Homework (3)</vt:lpstr>
      <vt:lpstr>Homework (4)</vt:lpstr>
    </vt:vector>
  </TitlesOfParts>
  <Company>Telerik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High-Quality Code - Unit Testing</dc:title>
  <dc:subject>Telerik Software Academy</dc:subject>
  <dc:creator>Svetlin Nakov;Nikolay Kostov</dc:creator>
  <cp:keywords>code, quality, code quality, C#, JS, programming</cp:keywords>
  <cp:lastModifiedBy>delyan.nikolov.1992@gmail.com</cp:lastModifiedBy>
  <cp:revision>2056</cp:revision>
  <dcterms:created xsi:type="dcterms:W3CDTF">2007-12-08T16:03:35Z</dcterms:created>
  <dcterms:modified xsi:type="dcterms:W3CDTF">2014-09-22T14:53:28Z</dcterms:modified>
  <cp:category>quality code, software engineering</cp:category>
</cp:coreProperties>
</file>