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596" r:id="rId2"/>
    <p:sldId id="597" r:id="rId3"/>
    <p:sldId id="598" r:id="rId4"/>
    <p:sldId id="599" r:id="rId5"/>
    <p:sldId id="600" r:id="rId6"/>
    <p:sldId id="609" r:id="rId7"/>
  </p:sldIdLst>
  <p:sldSz cx="9144000" cy="6858000" type="screen4x3"/>
  <p:notesSz cx="6881813" cy="9296400"/>
  <p:custDataLst>
    <p:tags r:id="rId1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3300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49" autoAdjust="0"/>
    <p:restoredTop sz="94468" autoAdjust="0"/>
  </p:normalViewPr>
  <p:slideViewPr>
    <p:cSldViewPr>
      <p:cViewPr varScale="1">
        <p:scale>
          <a:sx n="72" d="100"/>
          <a:sy n="72" d="100"/>
        </p:scale>
        <p:origin x="121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09/22/2014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09/22/2014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hardprogrammer.blogspot.com/2006/11/permutaciones-con-repeticin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en.wikipedia.org/wiki/Eight_queens_puzzl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bg-BG" dirty="0"/>
          </a:p>
        </p:txBody>
      </p:sp>
      <p:sp>
        <p:nvSpPr>
          <p:cNvPr id="606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2438" indent="-452438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/>
              <a:t>Write a </a:t>
            </a:r>
            <a:r>
              <a:rPr lang="en-US" sz="2800" dirty="0" smtClean="0"/>
              <a:t>recursive program </a:t>
            </a:r>
            <a:r>
              <a:rPr lang="en-US" sz="2800" dirty="0"/>
              <a:t>that simulates </a:t>
            </a:r>
            <a:r>
              <a:rPr lang="en-US" sz="2800" dirty="0" smtClean="0"/>
              <a:t>the execution </a:t>
            </a:r>
            <a:r>
              <a:rPr lang="en-US" sz="2800" dirty="0"/>
              <a:t>of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 nested loops </a:t>
            </a:r>
            <a:r>
              <a:rPr lang="en-US" sz="2800" dirty="0"/>
              <a:t>from 1 to n. Examples:</a:t>
            </a:r>
          </a:p>
          <a:p>
            <a:pPr marL="1377950" lvl="1" indent="-571500">
              <a:lnSpc>
                <a:spcPct val="100000"/>
              </a:lnSpc>
              <a:spcBef>
                <a:spcPts val="2400"/>
              </a:spcBef>
              <a:buFontTx/>
              <a:buNone/>
            </a:pPr>
            <a:r>
              <a:rPr lang="en-US" sz="2200" dirty="0" smtClean="0">
                <a:latin typeface="Courier New" pitchFamily="49" charset="0"/>
              </a:rPr>
              <a:t>                          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1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1 1</a:t>
            </a:r>
          </a:p>
          <a:p>
            <a:pPr marL="1377950" lvl="1" indent="-5715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                       1 1 2</a:t>
            </a:r>
          </a:p>
          <a:p>
            <a:pPr marL="1377950" lvl="1" indent="-5715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                       1 1 3</a:t>
            </a:r>
          </a:p>
          <a:p>
            <a:pPr marL="1377950" lvl="1" indent="-5715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     1 1               1 2 1</a:t>
            </a:r>
          </a:p>
          <a:p>
            <a:pPr marL="1377950" lvl="1" indent="-5715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n=2  -&gt;  1 2      n=3  -&gt;  ...</a:t>
            </a:r>
          </a:p>
          <a:p>
            <a:pPr marL="1377950" lvl="1" indent="-5715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     2 1               3 2 3</a:t>
            </a:r>
          </a:p>
          <a:p>
            <a:pPr marL="1377950" lvl="1" indent="-5715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     2 2               3 3 1</a:t>
            </a:r>
          </a:p>
          <a:p>
            <a:pPr marL="1377950" lvl="1" indent="-5715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                       3 3 2</a:t>
            </a:r>
          </a:p>
          <a:p>
            <a:pPr marL="1377950" lvl="1" indent="-5715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                       3 3 3</a:t>
            </a:r>
            <a:endParaRPr lang="bg-BG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2452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bg-BG" dirty="0"/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66900"/>
            <a:ext cx="8686800" cy="5791200"/>
          </a:xfrm>
        </p:spPr>
        <p:txBody>
          <a:bodyPr/>
          <a:lstStyle/>
          <a:p>
            <a:pPr marL="452438" indent="-452438">
              <a:lnSpc>
                <a:spcPct val="100000"/>
              </a:lnSpc>
              <a:buFont typeface="+mj-lt"/>
              <a:buAutoNum type="arabicPeriod" startAt="2"/>
              <a:tabLst/>
            </a:pPr>
            <a:r>
              <a:rPr lang="en-US" sz="2800" dirty="0" smtClean="0">
                <a:sym typeface="Wingdings" pitchFamily="2" charset="2"/>
              </a:rPr>
              <a:t>Write a recursive program for generating and printing </a:t>
            </a:r>
            <a:r>
              <a:rPr lang="en-US" sz="2800" dirty="0" smtClean="0"/>
              <a:t>all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combinations with duplicates </a:t>
            </a:r>
            <a:r>
              <a:rPr lang="en-US" sz="2800" dirty="0" smtClean="0"/>
              <a:t>of k elements from n-element set. Example:</a:t>
            </a:r>
          </a:p>
          <a:p>
            <a:pPr marL="452438" lvl="1" indent="-452438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tabLst>
                <a:tab pos="1527175" algn="l"/>
              </a:tabLst>
            </a:pPr>
            <a:r>
              <a:rPr lang="en-US" sz="2800" dirty="0" smtClean="0">
                <a:solidFill>
                  <a:srgbClr val="EBFFD2"/>
                </a:solidFill>
              </a:rPr>
              <a:t>	n=3, k=2 </a:t>
            </a:r>
            <a:r>
              <a:rPr lang="en-US" sz="2800" dirty="0" smtClean="0">
                <a:solidFill>
                  <a:srgbClr val="EBFFD2"/>
                </a:solidFill>
                <a:sym typeface="Wingdings" pitchFamily="2" charset="2"/>
              </a:rPr>
              <a:t> </a:t>
            </a:r>
            <a:r>
              <a:rPr lang="en-US" sz="2800" dirty="0" smtClean="0">
                <a:solidFill>
                  <a:srgbClr val="EBFFD2"/>
                </a:solidFill>
              </a:rPr>
              <a:t>(1 1), (1 2), (1 3), (2 2), (2 3), (3 3)</a:t>
            </a:r>
          </a:p>
          <a:p>
            <a:pPr marL="452438" indent="-452438">
              <a:lnSpc>
                <a:spcPct val="100000"/>
              </a:lnSpc>
              <a:spcBef>
                <a:spcPts val="1200"/>
              </a:spcBef>
              <a:buFont typeface="+mj-lt"/>
              <a:buAutoNum type="arabicPeriod" startAt="3"/>
            </a:pPr>
            <a:r>
              <a:rPr lang="en-US" sz="2800" dirty="0" smtClean="0">
                <a:sym typeface="Wingdings" pitchFamily="2" charset="2"/>
              </a:rPr>
              <a:t>Modify the previous program to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skip duplicates</a:t>
            </a:r>
            <a:r>
              <a:rPr lang="en-US" sz="2800" dirty="0" smtClean="0">
                <a:sym typeface="Wingdings" pitchFamily="2" charset="2"/>
              </a:rPr>
              <a:t>:</a:t>
            </a:r>
          </a:p>
          <a:p>
            <a:pPr marL="450850" lvl="2" inden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dirty="0" smtClean="0">
                <a:solidFill>
                  <a:srgbClr val="EBFFD2"/>
                </a:solidFill>
              </a:rPr>
              <a:t>n=4, </a:t>
            </a:r>
            <a:r>
              <a:rPr lang="en-US" dirty="0">
                <a:solidFill>
                  <a:srgbClr val="EBFFD2"/>
                </a:solidFill>
              </a:rPr>
              <a:t>k=2 </a:t>
            </a:r>
            <a:r>
              <a:rPr lang="en-US" dirty="0">
                <a:solidFill>
                  <a:srgbClr val="EBFFD2"/>
                </a:solidFill>
                <a:sym typeface="Wingdings" pitchFamily="2" charset="2"/>
              </a:rPr>
              <a:t> </a:t>
            </a:r>
            <a:r>
              <a:rPr lang="en-US" dirty="0" smtClean="0">
                <a:solidFill>
                  <a:srgbClr val="EBFFD2"/>
                </a:solidFill>
              </a:rPr>
              <a:t>(</a:t>
            </a:r>
            <a:r>
              <a:rPr lang="en-US" dirty="0">
                <a:solidFill>
                  <a:srgbClr val="EBFFD2"/>
                </a:solidFill>
              </a:rPr>
              <a:t>1 2), (1 3), (1 </a:t>
            </a:r>
            <a:r>
              <a:rPr lang="en-US" dirty="0" smtClean="0">
                <a:solidFill>
                  <a:srgbClr val="EBFFD2"/>
                </a:solidFill>
              </a:rPr>
              <a:t>4), (</a:t>
            </a:r>
            <a:r>
              <a:rPr lang="en-US" dirty="0">
                <a:solidFill>
                  <a:srgbClr val="EBFFD2"/>
                </a:solidFill>
              </a:rPr>
              <a:t>2 3), </a:t>
            </a:r>
            <a:r>
              <a:rPr lang="en-US" dirty="0" smtClean="0">
                <a:solidFill>
                  <a:srgbClr val="EBFFD2"/>
                </a:solidFill>
              </a:rPr>
              <a:t>(2 4), (</a:t>
            </a:r>
            <a:r>
              <a:rPr lang="en-US" dirty="0">
                <a:solidFill>
                  <a:srgbClr val="EBFFD2"/>
                </a:solidFill>
              </a:rPr>
              <a:t>3 </a:t>
            </a:r>
            <a:r>
              <a:rPr lang="en-US" dirty="0" smtClean="0">
                <a:solidFill>
                  <a:srgbClr val="EBFFD2"/>
                </a:solidFill>
              </a:rPr>
              <a:t>4)</a:t>
            </a:r>
            <a:endParaRPr lang="en-US" dirty="0" smtClean="0">
              <a:sym typeface="Wingdings" pitchFamily="2" charset="2"/>
            </a:endParaRPr>
          </a:p>
          <a:p>
            <a:pPr marL="452438" indent="-452438">
              <a:lnSpc>
                <a:spcPct val="100000"/>
              </a:lnSpc>
              <a:spcBef>
                <a:spcPts val="1200"/>
              </a:spcBef>
              <a:buFont typeface="+mj-lt"/>
              <a:buAutoNum type="arabicPeriod" startAt="3"/>
            </a:pPr>
            <a:r>
              <a:rPr lang="en-US" sz="2800" dirty="0" smtClean="0">
                <a:sym typeface="Wingdings" pitchFamily="2" charset="2"/>
              </a:rPr>
              <a:t>Write a recursive program for generating and printing all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permutations</a:t>
            </a:r>
            <a:r>
              <a:rPr lang="en-US" sz="2800" dirty="0" smtClean="0">
                <a:sym typeface="Wingdings" pitchFamily="2" charset="2"/>
              </a:rPr>
              <a:t> of the numbers 1, 2, ..., n for given integer number n. Example:</a:t>
            </a:r>
          </a:p>
          <a:p>
            <a:pPr marL="452438" indent="-452438">
              <a:lnSpc>
                <a:spcPct val="100000"/>
              </a:lnSpc>
              <a:buFontTx/>
              <a:buNone/>
              <a:tabLst>
                <a:tab pos="1527175" algn="l"/>
              </a:tabLst>
            </a:pPr>
            <a:r>
              <a:rPr lang="en-US" sz="2800" dirty="0" smtClean="0"/>
              <a:t>	n=3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/>
              <a:t>{1, 2, 3}, {1, 3, 2}, {2, 1, 3},					{2, 3, 1}, {3, 1, 2},{3, 2, 1}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251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bg-BG" dirty="0"/>
          </a:p>
        </p:txBody>
      </p:sp>
      <p:sp>
        <p:nvSpPr>
          <p:cNvPr id="6072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buFont typeface="+mj-lt"/>
              <a:buAutoNum type="arabicPeriod" startAt="5"/>
              <a:tabLst/>
            </a:pPr>
            <a:r>
              <a:rPr lang="en-US" sz="2800" dirty="0" smtClean="0">
                <a:sym typeface="Wingdings" pitchFamily="2" charset="2"/>
              </a:rPr>
              <a:t>Write a recursive program for generating and printing </a:t>
            </a:r>
            <a:r>
              <a:rPr lang="en-US" sz="2800" dirty="0" smtClean="0"/>
              <a:t>all </a:t>
            </a:r>
            <a:r>
              <a:rPr lang="en-US" sz="2800" dirty="0"/>
              <a:t>ordered k-element subsets from n-element set </a:t>
            </a:r>
            <a:r>
              <a:rPr lang="en-US" sz="2800" noProof="1"/>
              <a:t>(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variations V</a:t>
            </a:r>
            <a:r>
              <a:rPr lang="en-US" sz="2800" baseline="300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k</a:t>
            </a:r>
            <a:r>
              <a:rPr lang="en-US" sz="2800" baseline="-250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sz="2800" noProof="1"/>
              <a:t>).</a:t>
            </a:r>
          </a:p>
          <a:p>
            <a:pPr marL="452438" lvl="1" indent="-452438">
              <a:lnSpc>
                <a:spcPct val="100000"/>
              </a:lnSpc>
              <a:buFontTx/>
              <a:buNone/>
            </a:pPr>
            <a:r>
              <a:rPr lang="en-US" sz="2800" dirty="0" smtClean="0"/>
              <a:t>	Example</a:t>
            </a:r>
            <a:r>
              <a:rPr lang="en-US" sz="2800" dirty="0"/>
              <a:t>: n=3, </a:t>
            </a:r>
            <a:r>
              <a:rPr lang="en-US" sz="2800" dirty="0" smtClean="0"/>
              <a:t>k=2, set = {hi, a, b} =&gt;</a:t>
            </a:r>
            <a:endParaRPr lang="en-US" sz="2800" dirty="0"/>
          </a:p>
          <a:p>
            <a:pPr marL="452438" lvl="1" indent="-452438">
              <a:lnSpc>
                <a:spcPct val="100000"/>
              </a:lnSpc>
              <a:buFontTx/>
              <a:buNone/>
            </a:pPr>
            <a:r>
              <a:rPr lang="en-US" sz="2700" dirty="0" smtClean="0"/>
              <a:t>	(hi hi), (hi a), (hi b), (a hi), (a a), (a b), (b hi), (b a), (b b)</a:t>
            </a:r>
            <a:endParaRPr lang="en-US" sz="2700" dirty="0"/>
          </a:p>
          <a:p>
            <a:pPr marL="452438" indent="-452438">
              <a:lnSpc>
                <a:spcPct val="100000"/>
              </a:lnSpc>
              <a:spcBef>
                <a:spcPts val="1800"/>
              </a:spcBef>
              <a:buFontTx/>
              <a:buAutoNum type="arabicPeriod" startAt="5"/>
              <a:tabLst/>
            </a:pPr>
            <a:r>
              <a:rPr lang="en-US" sz="2800" dirty="0" smtClean="0">
                <a:sym typeface="Wingdings" pitchFamily="2" charset="2"/>
              </a:rPr>
              <a:t>Write a program for generating and printing</a:t>
            </a:r>
            <a:r>
              <a:rPr lang="en-US" sz="2800" noProof="1" smtClean="0"/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all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subsets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 of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k strings</a:t>
            </a:r>
            <a:r>
              <a:rPr lang="en-US" sz="2800" dirty="0"/>
              <a:t> from </a:t>
            </a:r>
            <a:r>
              <a:rPr lang="en-US" sz="2800" noProof="1"/>
              <a:t>given set of strings.</a:t>
            </a:r>
          </a:p>
          <a:p>
            <a:pPr marL="452438" lvl="1" indent="-452438">
              <a:lnSpc>
                <a:spcPct val="100000"/>
              </a:lnSpc>
              <a:buFontTx/>
              <a:buNone/>
            </a:pPr>
            <a:r>
              <a:rPr lang="en-US" sz="2800" noProof="1" smtClean="0"/>
              <a:t>	Example</a:t>
            </a:r>
            <a:r>
              <a:rPr lang="en-US" sz="2800" noProof="1"/>
              <a:t>: s = {test, </a:t>
            </a:r>
            <a:r>
              <a:rPr lang="en-US" sz="2800" dirty="0"/>
              <a:t>rock</a:t>
            </a:r>
            <a:r>
              <a:rPr lang="en-US" sz="2800" noProof="1"/>
              <a:t>, </a:t>
            </a:r>
            <a:r>
              <a:rPr lang="en-US" sz="2800" dirty="0"/>
              <a:t>fun</a:t>
            </a:r>
            <a:r>
              <a:rPr lang="en-US" sz="2800" noProof="1"/>
              <a:t>}</a:t>
            </a:r>
            <a:r>
              <a:rPr lang="en-US" sz="2800" dirty="0"/>
              <a:t>, k=2</a:t>
            </a:r>
            <a:endParaRPr lang="en-US" sz="2800" noProof="1"/>
          </a:p>
          <a:p>
            <a:pPr marL="452438" lvl="1" indent="-452438">
              <a:lnSpc>
                <a:spcPct val="100000"/>
              </a:lnSpc>
              <a:buFontTx/>
              <a:buNone/>
            </a:pPr>
            <a:r>
              <a:rPr lang="en-US" sz="2800" noProof="1" smtClean="0"/>
              <a:t>	(</a:t>
            </a:r>
            <a:r>
              <a:rPr lang="en-US" sz="2800" noProof="1"/>
              <a:t>test </a:t>
            </a:r>
            <a:r>
              <a:rPr lang="en-US" sz="2800" dirty="0"/>
              <a:t>rock</a:t>
            </a:r>
            <a:r>
              <a:rPr lang="en-US" sz="2800" noProof="1"/>
              <a:t>)</a:t>
            </a:r>
            <a:r>
              <a:rPr lang="en-US" sz="2800" dirty="0"/>
              <a:t>,</a:t>
            </a:r>
            <a:r>
              <a:rPr lang="en-US" sz="2800" noProof="1"/>
              <a:t>  (test </a:t>
            </a:r>
            <a:r>
              <a:rPr lang="en-US" sz="2800" dirty="0"/>
              <a:t>fun</a:t>
            </a:r>
            <a:r>
              <a:rPr lang="en-US" sz="2800" noProof="1"/>
              <a:t>)</a:t>
            </a:r>
            <a:r>
              <a:rPr lang="en-US" sz="2800" dirty="0"/>
              <a:t>,</a:t>
            </a:r>
            <a:r>
              <a:rPr lang="en-US" sz="2800" noProof="1"/>
              <a:t> </a:t>
            </a:r>
            <a:r>
              <a:rPr lang="en-US" sz="2800" noProof="1" smtClean="0"/>
              <a:t> (</a:t>
            </a:r>
            <a:r>
              <a:rPr lang="en-US" sz="2800" dirty="0"/>
              <a:t>rock</a:t>
            </a:r>
            <a:r>
              <a:rPr lang="en-US" sz="2800" noProof="1"/>
              <a:t> </a:t>
            </a:r>
            <a:r>
              <a:rPr lang="en-US" sz="2800" dirty="0"/>
              <a:t>fun</a:t>
            </a:r>
            <a:r>
              <a:rPr lang="en-US" sz="2800" noProof="1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5087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lnSpc>
                <a:spcPts val="3600"/>
              </a:lnSpc>
              <a:buFont typeface="+mj-lt"/>
              <a:buAutoNum type="arabicPeriod" startAt="7"/>
              <a:tabLst/>
            </a:pPr>
            <a:r>
              <a:rPr lang="en-US" sz="2800" dirty="0" smtClean="0">
                <a:sym typeface="Wingdings" pitchFamily="2" charset="2"/>
              </a:rPr>
              <a:t>We are given a matrix of passable and non-passable cells. Write a recursive program for finding all paths between two cells in the matrix.</a:t>
            </a:r>
          </a:p>
          <a:p>
            <a:pPr marL="452438" indent="-452438">
              <a:lnSpc>
                <a:spcPts val="3600"/>
              </a:lnSpc>
              <a:buFont typeface="+mj-lt"/>
              <a:buAutoNum type="arabicPeriod" startAt="7"/>
              <a:tabLst/>
            </a:pPr>
            <a:r>
              <a:rPr lang="en-US" sz="2800" dirty="0" smtClean="0">
                <a:sym typeface="Wingdings" pitchFamily="2" charset="2"/>
              </a:rPr>
              <a:t>Modify the above program to check whether a path exists between two cells without finding all possible paths. Test it over an empty 100 x 100 matrix.</a:t>
            </a:r>
          </a:p>
          <a:p>
            <a:pPr marL="452438" indent="-452438">
              <a:lnSpc>
                <a:spcPts val="3600"/>
              </a:lnSpc>
              <a:buFont typeface="+mj-lt"/>
              <a:buAutoNum type="arabicPeriod" startAt="7"/>
              <a:tabLst/>
            </a:pPr>
            <a:r>
              <a:rPr lang="en-US" sz="2800" dirty="0" smtClean="0">
                <a:sym typeface="Wingdings" pitchFamily="2" charset="2"/>
              </a:rPr>
              <a:t>Write a recursive program to find the largest connected area of adjacent empty cells in a matrix.</a:t>
            </a:r>
          </a:p>
          <a:p>
            <a:pPr marL="452438" indent="-452438">
              <a:lnSpc>
                <a:spcPts val="3600"/>
              </a:lnSpc>
              <a:buFont typeface="+mj-lt"/>
              <a:buAutoNum type="arabicPeriod" startAt="7"/>
              <a:tabLst/>
            </a:pPr>
            <a:r>
              <a:rPr lang="en-US" sz="2800" dirty="0" smtClean="0">
                <a:sym typeface="Wingdings" pitchFamily="2" charset="2"/>
              </a:rPr>
              <a:t>* We </a:t>
            </a:r>
            <a:r>
              <a:rPr lang="en-US" sz="2800" dirty="0">
                <a:sym typeface="Wingdings" pitchFamily="2" charset="2"/>
              </a:rPr>
              <a:t>are given a matrix of passable and non-passable cells. Write a recursive program for finding all areas of passable cells in the matrix</a:t>
            </a:r>
            <a:r>
              <a:rPr lang="en-US" sz="2800" dirty="0" smtClean="0">
                <a:sym typeface="Wingdings" pitchFamily="2" charset="2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920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 marL="450850" indent="-450850">
              <a:lnSpc>
                <a:spcPts val="3600"/>
              </a:lnSpc>
              <a:buFont typeface="+mj-lt"/>
              <a:buAutoNum type="arabicPeriod" startAt="11"/>
              <a:tabLst/>
            </a:pPr>
            <a:r>
              <a:rPr lang="en-US" sz="2800" dirty="0" smtClean="0">
                <a:sym typeface="Wingdings" pitchFamily="2" charset="2"/>
              </a:rPr>
              <a:t>* Write a program to generate all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permutations with repetitions </a:t>
            </a:r>
            <a:r>
              <a:rPr lang="en-US" sz="2800" dirty="0" smtClean="0">
                <a:sym typeface="Wingdings" pitchFamily="2" charset="2"/>
              </a:rPr>
              <a:t>of given multi-set. For example the multi-set {1, 3, 5, 5} has the following 12 unique permutations:</a:t>
            </a:r>
          </a:p>
          <a:p>
            <a:pPr marL="63976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ym typeface="Wingdings" pitchFamily="2" charset="2"/>
              </a:rPr>
              <a:t>{ 1</a:t>
            </a:r>
            <a:r>
              <a:rPr lang="en-US" sz="2400" dirty="0">
                <a:sym typeface="Wingdings" pitchFamily="2" charset="2"/>
              </a:rPr>
              <a:t>, 3, 5, </a:t>
            </a:r>
            <a:r>
              <a:rPr lang="en-US" sz="2400" dirty="0" smtClean="0">
                <a:sym typeface="Wingdings" pitchFamily="2" charset="2"/>
              </a:rPr>
              <a:t>5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}	{ 1</a:t>
            </a:r>
            <a:r>
              <a:rPr lang="en-US" sz="2400" dirty="0">
                <a:sym typeface="Wingdings" pitchFamily="2" charset="2"/>
              </a:rPr>
              <a:t>, 5, 3, </a:t>
            </a:r>
            <a:r>
              <a:rPr lang="en-US" sz="2400" dirty="0" smtClean="0">
                <a:sym typeface="Wingdings" pitchFamily="2" charset="2"/>
              </a:rPr>
              <a:t>5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}</a:t>
            </a:r>
          </a:p>
          <a:p>
            <a:pPr marL="63976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ym typeface="Wingdings" pitchFamily="2" charset="2"/>
              </a:rPr>
              <a:t>{ 1, 5, 5, 3 }	{ 3, 1, 5, 5 }</a:t>
            </a:r>
          </a:p>
          <a:p>
            <a:pPr marL="63976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ym typeface="Wingdings" pitchFamily="2" charset="2"/>
              </a:rPr>
              <a:t>{ 3</a:t>
            </a:r>
            <a:r>
              <a:rPr lang="en-US" sz="2400" dirty="0">
                <a:sym typeface="Wingdings" pitchFamily="2" charset="2"/>
              </a:rPr>
              <a:t>, 5, 1, </a:t>
            </a:r>
            <a:r>
              <a:rPr lang="en-US" sz="2400" dirty="0" smtClean="0">
                <a:sym typeface="Wingdings" pitchFamily="2" charset="2"/>
              </a:rPr>
              <a:t>5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}	{ 3</a:t>
            </a:r>
            <a:r>
              <a:rPr lang="en-US" sz="2400" dirty="0">
                <a:sym typeface="Wingdings" pitchFamily="2" charset="2"/>
              </a:rPr>
              <a:t>, 5, 5, </a:t>
            </a:r>
            <a:r>
              <a:rPr lang="en-US" sz="2400" dirty="0" smtClean="0">
                <a:sym typeface="Wingdings" pitchFamily="2" charset="2"/>
              </a:rPr>
              <a:t>1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}</a:t>
            </a:r>
          </a:p>
          <a:p>
            <a:pPr marL="63976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ym typeface="Wingdings" pitchFamily="2" charset="2"/>
              </a:rPr>
              <a:t>{ 5, 1, 3, 5 }	{ 5, 1, 5, 3 }</a:t>
            </a:r>
          </a:p>
          <a:p>
            <a:pPr marL="63976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ym typeface="Wingdings" pitchFamily="2" charset="2"/>
              </a:rPr>
              <a:t>{ 5</a:t>
            </a:r>
            <a:r>
              <a:rPr lang="en-US" sz="2400" dirty="0">
                <a:sym typeface="Wingdings" pitchFamily="2" charset="2"/>
              </a:rPr>
              <a:t>, 3, 1, </a:t>
            </a:r>
            <a:r>
              <a:rPr lang="en-US" sz="2400" dirty="0" smtClean="0">
                <a:sym typeface="Wingdings" pitchFamily="2" charset="2"/>
              </a:rPr>
              <a:t>5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}	{ 5</a:t>
            </a:r>
            <a:r>
              <a:rPr lang="en-US" sz="2400" dirty="0">
                <a:sym typeface="Wingdings" pitchFamily="2" charset="2"/>
              </a:rPr>
              <a:t>, 3, 5, </a:t>
            </a:r>
            <a:r>
              <a:rPr lang="en-US" sz="2400" dirty="0" smtClean="0">
                <a:sym typeface="Wingdings" pitchFamily="2" charset="2"/>
              </a:rPr>
              <a:t>1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}</a:t>
            </a:r>
          </a:p>
          <a:p>
            <a:pPr marL="63976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ym typeface="Wingdings" pitchFamily="2" charset="2"/>
              </a:rPr>
              <a:t>{ 5, 5, 1, 3 }	{ 5, 5, 3, 1</a:t>
            </a:r>
            <a:r>
              <a:rPr lang="en-US" dirty="0" smtClean="0">
                <a:sym typeface="Wingdings" pitchFamily="2" charset="2"/>
              </a:rPr>
              <a:t> }</a:t>
            </a:r>
          </a:p>
          <a:p>
            <a:pPr marL="452438" lvl="1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2800" dirty="0" smtClean="0">
                <a:sym typeface="Wingdings" pitchFamily="2" charset="2"/>
              </a:rPr>
              <a:t>Ensure your program efficiently avoids duplicated permutations. Test it with </a:t>
            </a:r>
            <a:r>
              <a:rPr lang="en-US" sz="2800" dirty="0"/>
              <a:t>{ 1, 5, 5, 5, 5, 5, 5, 5, 5, 5, 5, 5, 5, 5, 5, 5, 5, </a:t>
            </a:r>
            <a:r>
              <a:rPr lang="en-US" sz="2800" dirty="0" smtClean="0"/>
              <a:t>5, 5, 5, 5, 5, 5, 5, 5, 5, 5, 5, 5, 5, 5 }.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48300" y="2971800"/>
            <a:ext cx="31623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Hint: 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http://</a:t>
            </a:r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hardprogrammer.blogspot.com/2006/11/permutaciones-con-repeticin.html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1076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  <a:r>
              <a:rPr lang="en-US" dirty="0" smtClean="0"/>
              <a:t>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 marL="514350" indent="-514350">
              <a:lnSpc>
                <a:spcPts val="3600"/>
              </a:lnSpc>
              <a:buFont typeface="+mj-lt"/>
              <a:buAutoNum type="arabicPeriod" startAt="12"/>
              <a:tabLst/>
            </a:pPr>
            <a:r>
              <a:rPr lang="en-US" sz="2800" dirty="0" smtClean="0">
                <a:sym typeface="Wingdings" pitchFamily="2" charset="2"/>
              </a:rPr>
              <a:t>* Write a recursive program to solve the "8 Queens Puzzle" with backtracking.</a:t>
            </a:r>
            <a:r>
              <a:rPr lang="bg-BG" sz="2800" dirty="0" smtClean="0">
                <a:sym typeface="Wingdings" pitchFamily="2" charset="2"/>
              </a:rPr>
              <a:t> </a:t>
            </a:r>
            <a:r>
              <a:rPr lang="en-US" sz="2800" dirty="0" smtClean="0">
                <a:sym typeface="Wingdings" pitchFamily="2" charset="2"/>
              </a:rPr>
              <a:t>Learn more at: </a:t>
            </a:r>
            <a:r>
              <a:rPr lang="en-US" sz="2800" dirty="0">
                <a:hlinkClick r:id="rId2"/>
              </a:rPr>
              <a:t>http://en.wikipedia.org/wiki/Eight_queens_puzzle</a:t>
            </a:r>
            <a:endParaRPr lang="bg-BG" sz="2800" dirty="0" smtClean="0">
              <a:sym typeface="Wingdings" pitchFamily="2" charset="2"/>
            </a:endParaRPr>
          </a:p>
          <a:p>
            <a:pPr marL="347663" lvl="1" indent="0">
              <a:lnSpc>
                <a:spcPts val="3600"/>
              </a:lnSpc>
              <a:buNone/>
            </a:pP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7" name="Picture 8" descr="http://superprofundo.com/wp-content/uploads/2011/01/8quee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76600" y="3048000"/>
            <a:ext cx="2590800" cy="259080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8518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4353</TotalTime>
  <Words>303</Words>
  <Application>Microsoft Office PowerPoint</Application>
  <PresentationFormat>On-screen Show (4:3)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Calibri</vt:lpstr>
      <vt:lpstr>Cambria</vt:lpstr>
      <vt:lpstr>Consolas</vt:lpstr>
      <vt:lpstr>Corbel</vt:lpstr>
      <vt:lpstr>Courier New</vt:lpstr>
      <vt:lpstr>Wingdings</vt:lpstr>
      <vt:lpstr>Wingdings 2</vt:lpstr>
      <vt:lpstr>Telerik Academy</vt:lpstr>
      <vt:lpstr>Exercises</vt:lpstr>
      <vt:lpstr>Exercises (2)</vt:lpstr>
      <vt:lpstr>Exercises (3)</vt:lpstr>
      <vt:lpstr>Exercises (4)</vt:lpstr>
      <vt:lpstr>Exercises (5)</vt:lpstr>
      <vt:lpstr>Exercises (6)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</dc:title>
  <dc:subject>Telerik Software Academy</dc:subject>
  <dc:creator>Svetlin Nakov</dc:creator>
  <cp:keywords>data structures, algorithms, recursion, recursive algorithms, programming</cp:keywords>
  <cp:lastModifiedBy>delyan.nikolov.1992@gmail.com</cp:lastModifiedBy>
  <cp:revision>1173</cp:revision>
  <dcterms:created xsi:type="dcterms:W3CDTF">2007-12-08T16:03:35Z</dcterms:created>
  <dcterms:modified xsi:type="dcterms:W3CDTF">2014-09-22T15:23:53Z</dcterms:modified>
  <cp:category>computer science, computer programming, software engineering</cp:category>
</cp:coreProperties>
</file>