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handoutMasterIdLst>
    <p:handoutMasterId r:id="rId6"/>
  </p:handoutMasterIdLst>
  <p:sldIdLst>
    <p:sldId id="370" r:id="rId2"/>
    <p:sldId id="371" r:id="rId3"/>
    <p:sldId id="372" r:id="rId4"/>
  </p:sldIdLst>
  <p:sldSz cx="9144000" cy="6858000" type="screen4x3"/>
  <p:notesSz cx="6881813" cy="9296400"/>
  <p:custDataLst>
    <p:tags r:id="rId7"/>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94421" autoAdjust="0"/>
  </p:normalViewPr>
  <p:slideViewPr>
    <p:cSldViewPr>
      <p:cViewPr varScale="1">
        <p:scale>
          <a:sx n="71" d="100"/>
          <a:sy n="71" d="100"/>
        </p:scale>
        <p:origin x="107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08/08/2014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08/08/2014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444500" indent="-444500">
              <a:buFont typeface="+mj-lt"/>
              <a:buAutoNum type="arabicPeriod"/>
              <a:tabLst/>
            </a:pPr>
            <a:r>
              <a:rPr lang="en-US" sz="2800" dirty="0" smtClean="0">
                <a:solidFill>
                  <a:schemeClr val="tx1">
                    <a:lumMod val="40000"/>
                    <a:lumOff val="60000"/>
                  </a:schemeClr>
                </a:solidFill>
              </a:rPr>
              <a:t>Define a class</a:t>
            </a:r>
            <a:r>
              <a:rPr lang="bg-BG" dirty="0" smtClean="0">
                <a:effectLst>
                  <a:outerShdw blurRad="50800" dist="38100" algn="tr" rotWithShape="0">
                    <a:prstClr val="black">
                      <a:alpha val="40000"/>
                    </a:prstClr>
                  </a:outerShdw>
                </a:effectLst>
              </a:rPr>
              <a:t> </a:t>
            </a:r>
            <a:r>
              <a:rPr lang="bg-BG" sz="2800" noProof="1" smtClean="0">
                <a:ln w="500">
                  <a:noFill/>
                </a:ln>
                <a:solidFill>
                  <a:schemeClr val="accent5">
                    <a:lumMod val="20000"/>
                    <a:lumOff val="80000"/>
                  </a:schemeClr>
                </a:solidFill>
                <a:latin typeface="Consolas" pitchFamily="49" charset="0"/>
                <a:cs typeface="Consolas" pitchFamily="49" charset="0"/>
              </a:rPr>
              <a:t>Student</a:t>
            </a:r>
            <a:r>
              <a:rPr lang="en-US" sz="2800" dirty="0" smtClean="0">
                <a:solidFill>
                  <a:schemeClr val="tx1">
                    <a:lumMod val="40000"/>
                    <a:lumOff val="60000"/>
                  </a:schemeClr>
                </a:solidFill>
              </a:rPr>
              <a:t>, which contains data about a student – first, middle and last name, SSN, permanent address, mobile phone </a:t>
            </a:r>
            <a:r>
              <a:rPr lang="bg-BG" sz="2800" dirty="0" smtClean="0">
                <a:solidFill>
                  <a:schemeClr val="tx1">
                    <a:lumMod val="40000"/>
                    <a:lumOff val="60000"/>
                  </a:schemeClr>
                </a:solidFill>
              </a:rPr>
              <a:t>e-mail, </a:t>
            </a:r>
            <a:r>
              <a:rPr lang="en-US" sz="2800" dirty="0" smtClean="0">
                <a:solidFill>
                  <a:schemeClr val="tx1">
                    <a:lumMod val="40000"/>
                    <a:lumOff val="60000"/>
                  </a:schemeClr>
                </a:solidFill>
              </a:rPr>
              <a:t>course</a:t>
            </a:r>
            <a:r>
              <a:rPr lang="bg-BG" sz="2800" dirty="0" smtClean="0">
                <a:solidFill>
                  <a:schemeClr val="tx1">
                    <a:lumMod val="40000"/>
                    <a:lumOff val="60000"/>
                  </a:schemeClr>
                </a:solidFill>
              </a:rPr>
              <a:t>, </a:t>
            </a:r>
            <a:r>
              <a:rPr lang="en-US" sz="2800" dirty="0" smtClean="0">
                <a:solidFill>
                  <a:schemeClr val="tx1">
                    <a:lumMod val="40000"/>
                    <a:lumOff val="60000"/>
                  </a:schemeClr>
                </a:solidFill>
              </a:rPr>
              <a:t>specialty</a:t>
            </a:r>
            <a:r>
              <a:rPr lang="bg-BG" sz="2800" dirty="0" smtClean="0">
                <a:solidFill>
                  <a:schemeClr val="tx1">
                    <a:lumMod val="40000"/>
                    <a:lumOff val="60000"/>
                  </a:schemeClr>
                </a:solidFill>
              </a:rPr>
              <a:t>, </a:t>
            </a:r>
            <a:r>
              <a:rPr lang="en-US" sz="2800" dirty="0" smtClean="0">
                <a:solidFill>
                  <a:schemeClr val="tx1">
                    <a:lumMod val="40000"/>
                    <a:lumOff val="60000"/>
                  </a:schemeClr>
                </a:solidFill>
              </a:rPr>
              <a:t>university</a:t>
            </a:r>
            <a:r>
              <a:rPr lang="bg-BG" sz="2800" dirty="0" smtClean="0">
                <a:solidFill>
                  <a:schemeClr val="tx1">
                    <a:lumMod val="40000"/>
                    <a:lumOff val="60000"/>
                  </a:schemeClr>
                </a:solidFill>
              </a:rPr>
              <a:t>,</a:t>
            </a:r>
            <a:r>
              <a:rPr lang="en-US" sz="2800" dirty="0" smtClean="0">
                <a:solidFill>
                  <a:schemeClr val="tx1">
                    <a:lumMod val="40000"/>
                    <a:lumOff val="60000"/>
                  </a:schemeClr>
                </a:solidFill>
              </a:rPr>
              <a:t> faculty. Use an </a:t>
            </a:r>
            <a:r>
              <a:rPr lang="bg-BG" sz="2800" dirty="0" smtClean="0">
                <a:solidFill>
                  <a:schemeClr val="tx1">
                    <a:lumMod val="40000"/>
                    <a:lumOff val="60000"/>
                  </a:schemeClr>
                </a:solidFill>
              </a:rPr>
              <a:t>enumeration</a:t>
            </a:r>
            <a:r>
              <a:rPr lang="en-US" sz="2800" dirty="0" smtClean="0">
                <a:solidFill>
                  <a:schemeClr val="tx1">
                    <a:lumMod val="40000"/>
                    <a:lumOff val="60000"/>
                  </a:schemeClr>
                </a:solidFill>
              </a:rPr>
              <a:t> for the specialties, universities and faculties. Override the standard methods, inherited by </a:t>
            </a:r>
            <a:r>
              <a:rPr lang="bg-BG" sz="2800" dirty="0" smtClean="0">
                <a:solidFill>
                  <a:schemeClr val="tx1">
                    <a:lumMod val="40000"/>
                    <a:lumOff val="60000"/>
                  </a:schemeClr>
                </a:solidFill>
              </a:rPr>
              <a:t> </a:t>
            </a:r>
            <a:r>
              <a:rPr lang="en-US" sz="2800" noProof="1" smtClean="0">
                <a:ln w="500">
                  <a:noFill/>
                </a:ln>
                <a:solidFill>
                  <a:schemeClr val="accent5">
                    <a:lumMod val="20000"/>
                    <a:lumOff val="80000"/>
                  </a:schemeClr>
                </a:solidFill>
                <a:latin typeface="Consolas" pitchFamily="49" charset="0"/>
                <a:cs typeface="Consolas" pitchFamily="49" charset="0"/>
              </a:rPr>
              <a:t>System.Object</a:t>
            </a:r>
            <a:r>
              <a:rPr lang="en-US" dirty="0" smtClean="0">
                <a:solidFill>
                  <a:schemeClr val="tx1">
                    <a:lumMod val="40000"/>
                    <a:lumOff val="60000"/>
                  </a:schemeClr>
                </a:solidFill>
                <a:effectLst>
                  <a:outerShdw blurRad="50800" dist="38100" algn="tr" rotWithShape="0">
                    <a:prstClr val="black">
                      <a:alpha val="40000"/>
                    </a:prstClr>
                  </a:outerShdw>
                </a:effectLst>
              </a:rPr>
              <a:t>:</a:t>
            </a:r>
            <a:r>
              <a:rPr lang="bg-BG" dirty="0" smtClean="0">
                <a:solidFill>
                  <a:schemeClr val="tx1">
                    <a:lumMod val="40000"/>
                    <a:lumOff val="60000"/>
                  </a:schemeClr>
                </a:solidFill>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Equals()</a:t>
            </a:r>
            <a:r>
              <a:rPr lang="bg-BG" sz="2800" dirty="0" smtClean="0">
                <a:ln w="500">
                  <a:noFill/>
                </a:ln>
                <a:solidFill>
                  <a:schemeClr val="tx1">
                    <a:lumMod val="40000"/>
                    <a:lumOff val="60000"/>
                  </a:schemeClr>
                </a:solidFill>
                <a:cs typeface="Consolas" pitchFamily="49" charset="0"/>
              </a:rPr>
              <a:t>,</a:t>
            </a:r>
            <a:r>
              <a:rPr lang="bg-BG" dirty="0" smtClean="0">
                <a:solidFill>
                  <a:schemeClr val="tx1">
                    <a:lumMod val="40000"/>
                    <a:lumOff val="60000"/>
                  </a:schemeClr>
                </a:solidFill>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ToString()</a:t>
            </a:r>
            <a:r>
              <a:rPr lang="bg-BG" sz="2800" dirty="0" smtClean="0">
                <a:ln w="500">
                  <a:noFill/>
                </a:ln>
                <a:solidFill>
                  <a:schemeClr val="tx1">
                    <a:lumMod val="40000"/>
                    <a:lumOff val="60000"/>
                  </a:schemeClr>
                </a:solidFill>
                <a:cs typeface="Consolas" pitchFamily="49" charset="0"/>
              </a:rPr>
              <a:t>,</a:t>
            </a:r>
            <a:r>
              <a:rPr lang="bg-BG" dirty="0" smtClean="0">
                <a:solidFill>
                  <a:schemeClr val="tx1">
                    <a:lumMod val="40000"/>
                    <a:lumOff val="60000"/>
                  </a:schemeClr>
                </a:solidFill>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GetHashCode()</a:t>
            </a:r>
            <a:r>
              <a:rPr lang="bg-BG" dirty="0" smtClean="0">
                <a:solidFill>
                  <a:schemeClr val="tx1">
                    <a:lumMod val="40000"/>
                    <a:lumOff val="60000"/>
                  </a:schemeClr>
                </a:solidFill>
                <a:effectLst>
                  <a:outerShdw blurRad="50800" dist="38100" algn="tr" rotWithShape="0">
                    <a:prstClr val="black">
                      <a:alpha val="40000"/>
                    </a:prstClr>
                  </a:outerShdw>
                </a:effectLst>
              </a:rPr>
              <a:t> </a:t>
            </a:r>
            <a:r>
              <a:rPr lang="en-US" sz="2800" dirty="0" smtClean="0">
                <a:solidFill>
                  <a:schemeClr val="tx1">
                    <a:lumMod val="40000"/>
                    <a:lumOff val="60000"/>
                  </a:schemeClr>
                </a:solidFill>
              </a:rPr>
              <a:t>and operators</a:t>
            </a:r>
            <a:r>
              <a:rPr lang="bg-BG"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a:t>
            </a:r>
            <a:r>
              <a:rPr lang="bg-BG" dirty="0" smtClean="0">
                <a:effectLst>
                  <a:outerShdw blurRad="50800" dist="38100" algn="tr" rotWithShape="0">
                    <a:prstClr val="black">
                      <a:alpha val="40000"/>
                    </a:prstClr>
                  </a:outerShdw>
                </a:effectLst>
              </a:rPr>
              <a:t> </a:t>
            </a:r>
            <a:r>
              <a:rPr lang="en-US" sz="2800" dirty="0" smtClean="0">
                <a:solidFill>
                  <a:schemeClr val="tx1">
                    <a:lumMod val="40000"/>
                    <a:lumOff val="60000"/>
                  </a:schemeClr>
                </a:solidFill>
              </a:rPr>
              <a:t>and</a:t>
            </a:r>
            <a:r>
              <a:rPr lang="bg-BG"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a:t>
            </a:r>
            <a:r>
              <a:rPr lang="bg-BG" sz="2800" dirty="0" smtClean="0">
                <a:ln w="500">
                  <a:noFill/>
                </a:ln>
                <a:solidFill>
                  <a:schemeClr val="tx1">
                    <a:lumMod val="40000"/>
                    <a:lumOff val="60000"/>
                  </a:schemeClr>
                </a:solidFill>
                <a:cs typeface="Consolas" pitchFamily="49" charset="0"/>
              </a:rPr>
              <a:t>.</a:t>
            </a:r>
            <a:endParaRPr lang="en-US" sz="2800" dirty="0" smtClean="0">
              <a:ln w="500">
                <a:noFill/>
              </a:ln>
              <a:solidFill>
                <a:schemeClr val="tx1">
                  <a:lumMod val="40000"/>
                  <a:lumOff val="60000"/>
                </a:schemeClr>
              </a:solidFill>
              <a:cs typeface="Consolas" pitchFamily="49" charset="0"/>
            </a:endParaRPr>
          </a:p>
          <a:p>
            <a:pPr marL="444500" indent="-444500">
              <a:buFont typeface="+mj-lt"/>
              <a:buAutoNum type="arabicPeriod"/>
              <a:tabLst/>
            </a:pPr>
            <a:r>
              <a:rPr lang="en-US" sz="2800" dirty="0" smtClean="0">
                <a:solidFill>
                  <a:schemeClr val="tx1">
                    <a:lumMod val="40000"/>
                    <a:lumOff val="60000"/>
                  </a:schemeClr>
                </a:solidFill>
              </a:rPr>
              <a:t>Add implementations of the </a:t>
            </a:r>
            <a:r>
              <a:rPr lang="en-US" sz="2800" noProof="1" smtClean="0">
                <a:ln w="500">
                  <a:noFill/>
                </a:ln>
                <a:solidFill>
                  <a:schemeClr val="accent5">
                    <a:lumMod val="20000"/>
                    <a:lumOff val="80000"/>
                  </a:schemeClr>
                </a:solidFill>
                <a:latin typeface="Consolas" pitchFamily="49" charset="0"/>
                <a:cs typeface="Consolas" pitchFamily="49" charset="0"/>
              </a:rPr>
              <a:t>ICloneable</a:t>
            </a:r>
            <a:r>
              <a:rPr lang="en-US" sz="2800" dirty="0" smtClean="0">
                <a:effectLst>
                  <a:outerShdw blurRad="50800" dist="38100" algn="tr" rotWithShape="0">
                    <a:prstClr val="black">
                      <a:alpha val="40000"/>
                    </a:prstClr>
                  </a:outerShdw>
                </a:effectLst>
              </a:rPr>
              <a:t> </a:t>
            </a:r>
            <a:r>
              <a:rPr lang="en-US" sz="2800" dirty="0" smtClean="0">
                <a:solidFill>
                  <a:schemeClr val="tx1">
                    <a:lumMod val="40000"/>
                    <a:lumOff val="60000"/>
                  </a:schemeClr>
                </a:solidFill>
              </a:rPr>
              <a:t>interface. The </a:t>
            </a:r>
            <a:r>
              <a:rPr lang="en-US" sz="2800" noProof="1" smtClean="0">
                <a:ln w="500">
                  <a:noFill/>
                </a:ln>
                <a:solidFill>
                  <a:schemeClr val="accent5">
                    <a:lumMod val="20000"/>
                    <a:lumOff val="80000"/>
                  </a:schemeClr>
                </a:solidFill>
                <a:latin typeface="Consolas" pitchFamily="49" charset="0"/>
                <a:cs typeface="Consolas" pitchFamily="49" charset="0"/>
              </a:rPr>
              <a:t>Clone</a:t>
            </a:r>
            <a:r>
              <a:rPr lang="bg-BG" sz="2800" dirty="0" smtClean="0">
                <a:ln w="500">
                  <a:noFill/>
                </a:ln>
                <a:solidFill>
                  <a:schemeClr val="accent5">
                    <a:lumMod val="20000"/>
                    <a:lumOff val="80000"/>
                  </a:schemeClr>
                </a:solidFill>
                <a:latin typeface="Consolas" pitchFamily="49" charset="0"/>
                <a:cs typeface="Consolas" pitchFamily="49" charset="0"/>
              </a:rPr>
              <a:t>()</a:t>
            </a:r>
            <a:r>
              <a:rPr lang="bg-BG" sz="2800" dirty="0" smtClean="0">
                <a:effectLst>
                  <a:outerShdw blurRad="50800" dist="38100" algn="tr" rotWithShape="0">
                    <a:prstClr val="black">
                      <a:alpha val="40000"/>
                    </a:prstClr>
                  </a:outerShdw>
                </a:effectLst>
              </a:rPr>
              <a:t> </a:t>
            </a:r>
            <a:r>
              <a:rPr lang="en-US" sz="2800" dirty="0" smtClean="0">
                <a:solidFill>
                  <a:schemeClr val="tx1">
                    <a:lumMod val="40000"/>
                    <a:lumOff val="60000"/>
                  </a:schemeClr>
                </a:solidFill>
              </a:rPr>
              <a:t>method should deeply copy all object's fields into a new object of type </a:t>
            </a:r>
            <a:r>
              <a:rPr lang="en-US" sz="2800" noProof="1" smtClean="0">
                <a:ln w="500">
                  <a:noFill/>
                </a:ln>
                <a:solidFill>
                  <a:schemeClr val="accent5">
                    <a:lumMod val="20000"/>
                    <a:lumOff val="80000"/>
                  </a:schemeClr>
                </a:solidFill>
                <a:latin typeface="Consolas" pitchFamily="49" charset="0"/>
                <a:cs typeface="Consolas" pitchFamily="49" charset="0"/>
              </a:rPr>
              <a:t>Student</a:t>
            </a:r>
            <a:r>
              <a:rPr lang="en-US" sz="2800" dirty="0" smtClean="0">
                <a:effectLst>
                  <a:outerShdw blurRad="50800" dist="38100" algn="tr" rotWithShape="0">
                    <a:prstClr val="black">
                      <a:alpha val="40000"/>
                    </a:prstClr>
                  </a:outerShdw>
                </a:effectLst>
              </a:rPr>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2637611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a:xfrm>
            <a:off x="228600" y="838200"/>
            <a:ext cx="8686800" cy="5791200"/>
          </a:xfrm>
        </p:spPr>
        <p:txBody>
          <a:bodyPr/>
          <a:lstStyle/>
          <a:p>
            <a:pPr marL="444500" indent="-444500">
              <a:buFont typeface="+mj-lt"/>
              <a:buAutoNum type="arabicPeriod" startAt="3"/>
              <a:tabLst/>
            </a:pPr>
            <a:r>
              <a:rPr lang="en-US" sz="2800" dirty="0" smtClean="0">
                <a:solidFill>
                  <a:schemeClr val="tx1">
                    <a:lumMod val="40000"/>
                    <a:lumOff val="60000"/>
                  </a:schemeClr>
                </a:solidFill>
              </a:rPr>
              <a:t>Implement the </a:t>
            </a:r>
            <a:r>
              <a:rPr lang="bg-BG" sz="2800" dirty="0" smtClean="0">
                <a:solidFill>
                  <a:schemeClr val="tx1">
                    <a:lumMod val="40000"/>
                    <a:lumOff val="60000"/>
                  </a:schemeClr>
                </a:solidFill>
              </a:rPr>
              <a:t> </a:t>
            </a:r>
            <a:r>
              <a:rPr lang="en-US" sz="2800" noProof="1" smtClean="0">
                <a:ln w="500">
                  <a:noFill/>
                </a:ln>
                <a:solidFill>
                  <a:schemeClr val="accent5">
                    <a:lumMod val="20000"/>
                    <a:lumOff val="80000"/>
                  </a:schemeClr>
                </a:solidFill>
                <a:latin typeface="Consolas" pitchFamily="49" charset="0"/>
                <a:cs typeface="Consolas" pitchFamily="49" charset="0"/>
              </a:rPr>
              <a:t>IComparable</a:t>
            </a:r>
            <a:r>
              <a:rPr lang="en-US" sz="2800" noProof="1" smtClean="0">
                <a:solidFill>
                  <a:schemeClr val="accent5">
                    <a:lumMod val="20000"/>
                    <a:lumOff val="80000"/>
                  </a:schemeClr>
                </a:solidFill>
                <a:effectLst>
                  <a:outerShdw blurRad="50800" dist="38100" algn="tr" rotWithShape="0">
                    <a:prstClr val="black">
                      <a:alpha val="40000"/>
                    </a:prstClr>
                  </a:outerShdw>
                </a:effectLst>
                <a:latin typeface="Consolas" pitchFamily="49" charset="0"/>
                <a:cs typeface="Consolas" pitchFamily="49" charset="0"/>
              </a:rPr>
              <a:t>&lt;Student&gt;</a:t>
            </a:r>
            <a:r>
              <a:rPr lang="en-US" sz="2800" dirty="0" smtClean="0">
                <a:effectLst>
                  <a:outerShdw blurRad="50800" dist="38100" algn="tr" rotWithShape="0">
                    <a:prstClr val="black">
                      <a:alpha val="40000"/>
                    </a:prstClr>
                  </a:outerShdw>
                </a:effectLst>
              </a:rPr>
              <a:t> </a:t>
            </a:r>
            <a:r>
              <a:rPr lang="en-US" sz="2800" dirty="0" smtClean="0">
                <a:solidFill>
                  <a:schemeClr val="tx1">
                    <a:lumMod val="40000"/>
                    <a:lumOff val="60000"/>
                  </a:schemeClr>
                </a:solidFill>
              </a:rPr>
              <a:t>interface to compare students by names (as first criteria, in lexicographic order) and by social security number (as second criteria, in increasing order).</a:t>
            </a:r>
          </a:p>
          <a:p>
            <a:pPr marL="444500" indent="-444500">
              <a:buFont typeface="+mj-lt"/>
              <a:buAutoNum type="arabicPeriod" startAt="3"/>
              <a:tabLst/>
            </a:pPr>
            <a:r>
              <a:rPr lang="en-US" sz="2800" dirty="0" smtClean="0"/>
              <a:t>Create a class </a:t>
            </a:r>
            <a:r>
              <a:rPr lang="en-US" sz="2800" dirty="0" smtClean="0">
                <a:solidFill>
                  <a:schemeClr val="accent5">
                    <a:lumMod val="20000"/>
                    <a:lumOff val="80000"/>
                  </a:schemeClr>
                </a:solidFill>
                <a:latin typeface="Consolas" pitchFamily="49" charset="0"/>
              </a:rPr>
              <a:t>Person</a:t>
            </a:r>
            <a:r>
              <a:rPr lang="en-US" sz="2800" dirty="0" smtClean="0"/>
              <a:t> with two fields – name and age. Age can be left unspecified (may contain </a:t>
            </a:r>
            <a:r>
              <a:rPr lang="en-US" sz="2800" dirty="0" smtClean="0">
                <a:solidFill>
                  <a:schemeClr val="accent5">
                    <a:lumMod val="20000"/>
                    <a:lumOff val="80000"/>
                  </a:schemeClr>
                </a:solidFill>
                <a:effectLst>
                  <a:outerShdw blurRad="38100" dist="38100" dir="2700000" algn="tl">
                    <a:srgbClr val="000000"/>
                  </a:outerShdw>
                </a:effectLst>
                <a:latin typeface="Consolas" pitchFamily="49" charset="0"/>
              </a:rPr>
              <a:t>null</a:t>
            </a:r>
            <a:r>
              <a:rPr lang="en-US" sz="2800" dirty="0" smtClean="0">
                <a:solidFill>
                  <a:schemeClr val="hlink"/>
                </a:solidFill>
                <a:effectLst>
                  <a:outerShdw blurRad="38100" dist="38100" dir="2700000" algn="tl">
                    <a:srgbClr val="000000"/>
                  </a:outerShdw>
                </a:effectLst>
              </a:rPr>
              <a:t> </a:t>
            </a:r>
            <a:r>
              <a:rPr lang="en-US" sz="2800" dirty="0" smtClean="0"/>
              <a:t>value. Override </a:t>
            </a:r>
            <a:r>
              <a:rPr lang="en-US" sz="2800" noProof="1" smtClean="0">
                <a:solidFill>
                  <a:schemeClr val="accent5">
                    <a:lumMod val="20000"/>
                    <a:lumOff val="80000"/>
                  </a:schemeClr>
                </a:solidFill>
                <a:latin typeface="Consolas" pitchFamily="49" charset="0"/>
              </a:rPr>
              <a:t>ToString()</a:t>
            </a:r>
            <a:r>
              <a:rPr lang="en-US" sz="2800" dirty="0" smtClean="0"/>
              <a:t> to display the information of a person and if age is not specified – to say so. Write a program to test this functionality.</a:t>
            </a:r>
          </a:p>
          <a:p>
            <a:pPr marL="444500" indent="-444500">
              <a:buFont typeface="+mj-lt"/>
              <a:buAutoNum type="arabicPeriod" startAt="3"/>
              <a:tabLst/>
            </a:pPr>
            <a:r>
              <a:rPr lang="en-US" sz="2800" dirty="0" smtClean="0"/>
              <a:t>Define a class BitArray64 to hold 64 bit values inside an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ulong</a:t>
            </a:r>
            <a:r>
              <a:rPr lang="en-US" sz="2800" dirty="0" smtClean="0"/>
              <a:t> value. Implement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IEnumerable&lt;int&gt;</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Equals(…)</a:t>
            </a:r>
            <a:r>
              <a:rPr lang="en-US" sz="2800" dirty="0" smtClean="0"/>
              <a: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GetHashCode()</a:t>
            </a:r>
            <a:r>
              <a:rPr lang="en-US" sz="2800" dirty="0" smtClean="0"/>
              <a: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a:t>
            </a:r>
            <a:r>
              <a:rPr lang="en-US" sz="2800" dirty="0" smtClean="0"/>
              <a: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a:t>
            </a:r>
            <a:r>
              <a:rPr lang="en-US" sz="2800" dirty="0" smtClean="0"/>
              <a:t>.</a:t>
            </a:r>
            <a:endParaRPr lang="bg-BG" sz="2800" dirty="0" smtClean="0"/>
          </a:p>
          <a:p>
            <a:pPr marL="401638" indent="-401638">
              <a:buNone/>
              <a:tabLst>
                <a:tab pos="463550" algn="l"/>
              </a:tabLst>
            </a:pPr>
            <a:endParaRPr lang="en-US" sz="2800" dirty="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964932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(3)</a:t>
            </a:r>
            <a:endParaRPr lang="en-US" dirty="0"/>
          </a:p>
        </p:txBody>
      </p:sp>
      <p:sp>
        <p:nvSpPr>
          <p:cNvPr id="3" name="Content Placeholder 2"/>
          <p:cNvSpPr>
            <a:spLocks noGrp="1"/>
          </p:cNvSpPr>
          <p:nvPr>
            <p:ph idx="1"/>
          </p:nvPr>
        </p:nvSpPr>
        <p:spPr/>
        <p:txBody>
          <a:bodyPr/>
          <a:lstStyle/>
          <a:p>
            <a:pPr marL="450850" indent="-450850">
              <a:buFont typeface="+mj-lt"/>
              <a:buAutoNum type="arabicPeriod" startAt="6"/>
              <a:tabLst/>
            </a:pPr>
            <a:r>
              <a:rPr lang="en-US" sz="2800" dirty="0" smtClean="0">
                <a:solidFill>
                  <a:schemeClr val="tx1">
                    <a:lumMod val="40000"/>
                    <a:lumOff val="60000"/>
                  </a:schemeClr>
                </a:solidFill>
              </a:rPr>
              <a:t>* D</a:t>
            </a:r>
            <a:r>
              <a:rPr lang="en-US" sz="2800" dirty="0" smtClean="0">
                <a:effectLst>
                  <a:outerShdw blurRad="50800" dist="38100" algn="tr" rotWithShape="0">
                    <a:prstClr val="black">
                      <a:alpha val="40000"/>
                    </a:prstClr>
                  </a:outerShdw>
                </a:effectLst>
              </a:rPr>
              <a:t>efine the data structure binary search tree with operations for "adding new element", "searching element" and "deleting elements". It is not necessary to keep the tree balanced. Implement the standard methods from </a:t>
            </a:r>
            <a:r>
              <a:rPr lang="bg-BG" sz="2800" dirty="0" smtClean="0">
                <a:ln w="500">
                  <a:noFill/>
                </a:ln>
                <a:solidFill>
                  <a:schemeClr val="accent5">
                    <a:lumMod val="20000"/>
                    <a:lumOff val="80000"/>
                  </a:schemeClr>
                </a:solidFill>
                <a:latin typeface="Consolas" pitchFamily="49" charset="0"/>
                <a:cs typeface="Consolas" pitchFamily="49" charset="0"/>
              </a:rPr>
              <a:t>System.Object</a:t>
            </a:r>
            <a:r>
              <a:rPr lang="bg-BG" sz="2800" dirty="0" smtClean="0">
                <a:effectLst>
                  <a:outerShdw blurRad="50800" dist="38100" algn="tr" rotWithShape="0">
                    <a:prstClr val="black">
                      <a:alpha val="40000"/>
                    </a:prstClr>
                  </a:outerShdw>
                </a:effectLst>
              </a:rPr>
              <a:t> – </a:t>
            </a:r>
            <a:r>
              <a:rPr lang="bg-BG" sz="2800" dirty="0" smtClean="0">
                <a:ln w="500">
                  <a:noFill/>
                </a:ln>
                <a:solidFill>
                  <a:schemeClr val="accent5">
                    <a:lumMod val="20000"/>
                    <a:lumOff val="80000"/>
                  </a:schemeClr>
                </a:solidFill>
                <a:latin typeface="Consolas" pitchFamily="49" charset="0"/>
                <a:cs typeface="Consolas" pitchFamily="49" charset="0"/>
              </a:rPr>
              <a:t>ToString</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Equals(…),</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GetHashCode()</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and the operators for comparison </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and</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Add and implement the </a:t>
            </a:r>
            <a:r>
              <a:rPr lang="bg-BG" sz="2800" dirty="0" smtClean="0">
                <a:ln w="500">
                  <a:noFill/>
                </a:ln>
                <a:solidFill>
                  <a:schemeClr val="accent5">
                    <a:lumMod val="20000"/>
                    <a:lumOff val="80000"/>
                  </a:schemeClr>
                </a:solidFill>
                <a:latin typeface="Consolas" pitchFamily="49" charset="0"/>
                <a:cs typeface="Consolas" pitchFamily="49" charset="0"/>
              </a:rPr>
              <a:t>ICloneable</a:t>
            </a:r>
            <a:r>
              <a:rPr lang="en-US" sz="2800" dirty="0" smtClean="0">
                <a:effectLst>
                  <a:outerShdw blurRad="50800" dist="38100" algn="tr" rotWithShape="0">
                    <a:prstClr val="black">
                      <a:alpha val="40000"/>
                    </a:prstClr>
                  </a:outerShdw>
                </a:effectLst>
              </a:rPr>
              <a:t> interface for deep copy of the tree. Remark: Use two types – structure </a:t>
            </a:r>
            <a:r>
              <a:rPr lang="bg-BG" sz="2800" dirty="0" smtClean="0">
                <a:ln w="500">
                  <a:noFill/>
                </a:ln>
                <a:solidFill>
                  <a:schemeClr val="accent5">
                    <a:lumMod val="20000"/>
                    <a:lumOff val="80000"/>
                  </a:schemeClr>
                </a:solidFill>
                <a:latin typeface="Consolas" pitchFamily="49" charset="0"/>
                <a:cs typeface="Consolas" pitchFamily="49" charset="0"/>
              </a:rPr>
              <a:t>BinarySe</a:t>
            </a:r>
            <a:r>
              <a:rPr lang="en-US" sz="2800" dirty="0" smtClean="0">
                <a:ln w="500">
                  <a:noFill/>
                </a:ln>
                <a:solidFill>
                  <a:schemeClr val="accent5">
                    <a:lumMod val="20000"/>
                    <a:lumOff val="80000"/>
                  </a:schemeClr>
                </a:solidFill>
                <a:latin typeface="Consolas" pitchFamily="49" charset="0"/>
                <a:cs typeface="Consolas" pitchFamily="49" charset="0"/>
              </a:rPr>
              <a:t>a</a:t>
            </a:r>
            <a:r>
              <a:rPr lang="bg-BG" sz="2800" dirty="0" smtClean="0">
                <a:ln w="500">
                  <a:noFill/>
                </a:ln>
                <a:solidFill>
                  <a:schemeClr val="accent5">
                    <a:lumMod val="20000"/>
                    <a:lumOff val="80000"/>
                  </a:schemeClr>
                </a:solidFill>
                <a:latin typeface="Consolas" pitchFamily="49" charset="0"/>
                <a:cs typeface="Consolas" pitchFamily="49" charset="0"/>
              </a:rPr>
              <a:t>rchTree</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for the tree</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and class</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TreeNode</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for the tree elements</a:t>
            </a:r>
            <a:r>
              <a:rPr lang="bg-BG" sz="2800" dirty="0" smtClean="0">
                <a:effectLst>
                  <a:outerShdw blurRad="50800" dist="38100" algn="tr" rotWithShape="0">
                    <a:prstClr val="black">
                      <a:alpha val="40000"/>
                    </a:prstClr>
                  </a:outerShdw>
                </a:effectLst>
              </a:rPr>
              <a:t>).</a:t>
            </a:r>
            <a:r>
              <a:rPr lang="en-US" sz="2800" dirty="0" smtClean="0">
                <a:effectLst>
                  <a:outerShdw blurRad="50800" dist="38100" algn="tr" rotWithShape="0">
                    <a:prstClr val="black">
                      <a:alpha val="40000"/>
                    </a:prstClr>
                  </a:outerShdw>
                </a:effectLst>
              </a:rPr>
              <a:t> Implement </a:t>
            </a:r>
            <a:r>
              <a:rPr lang="en-US" sz="2800" noProof="1" smtClean="0">
                <a:solidFill>
                  <a:schemeClr val="accent5">
                    <a:lumMod val="20000"/>
                    <a:lumOff val="80000"/>
                  </a:schemeClr>
                </a:solidFill>
                <a:effectLst>
                  <a:outerShdw blurRad="50800" dist="38100" algn="tr" rotWithShape="0">
                    <a:prstClr val="black">
                      <a:alpha val="40000"/>
                    </a:prstClr>
                  </a:outerShdw>
                </a:effectLst>
                <a:latin typeface="Consolas" panose="020B0609020204030204" pitchFamily="49" charset="0"/>
                <a:cs typeface="Consolas" panose="020B0609020204030204" pitchFamily="49" charset="0"/>
              </a:rPr>
              <a:t>IEnumerable&lt;T&gt;</a:t>
            </a:r>
            <a:r>
              <a:rPr lang="en-US" sz="2800" dirty="0" smtClean="0">
                <a:effectLst>
                  <a:outerShdw blurRad="50800" dist="38100" algn="tr" rotWithShape="0">
                    <a:prstClr val="black">
                      <a:alpha val="40000"/>
                    </a:prstClr>
                  </a:outerShdw>
                </a:effectLst>
              </a:rPr>
              <a:t> to traverse the tree.</a:t>
            </a:r>
            <a:endParaRPr lang="en-US" sz="2800" dirty="0" smtClean="0"/>
          </a:p>
          <a:p>
            <a:pPr marL="401638" indent="-401638">
              <a:buNone/>
              <a:tabLst>
                <a:tab pos="463550" algn="l"/>
              </a:tabLst>
            </a:pPr>
            <a:endParaRPr lang="en-US" sz="2800" dirty="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10137905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3510</TotalTime>
  <Words>316</Words>
  <Application>Microsoft Office PowerPoint</Application>
  <PresentationFormat>On-screen Show (4:3)</PresentationFormat>
  <Paragraphs>12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Calibri</vt:lpstr>
      <vt:lpstr>Cambria</vt:lpstr>
      <vt:lpstr>Consolas</vt:lpstr>
      <vt:lpstr>Corbel</vt:lpstr>
      <vt:lpstr>Wingdings 2</vt:lpstr>
      <vt:lpstr>Telerik Academy</vt:lpstr>
      <vt:lpstr>Exercises</vt:lpstr>
      <vt:lpstr>Exercises (2)</vt:lpstr>
      <vt:lpstr>Exercises (3)</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CTS, Common Type System</dc:title>
  <dc:subject>Telerik Software Academy</dc:subject>
  <dc:creator>Svetlin Nakov</dc:creator>
  <cp:keywords>C#, course, telerik software academy, free courses for developers, OOP, object-oriented programming, CTS</cp:keywords>
  <cp:lastModifiedBy>delyan.nikolov.1992@gmail.com</cp:lastModifiedBy>
  <cp:revision>664</cp:revision>
  <dcterms:created xsi:type="dcterms:W3CDTF">2007-12-08T16:03:35Z</dcterms:created>
  <dcterms:modified xsi:type="dcterms:W3CDTF">2014-08-08T20:50:08Z</dcterms:modified>
  <cp:category>software engineering</cp:category>
</cp:coreProperties>
</file>