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324" r:id="rId2"/>
    <p:sldId id="325" r:id="rId3"/>
    <p:sldId id="326" r:id="rId4"/>
    <p:sldId id="327" r:id="rId5"/>
    <p:sldId id="328"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1" autoAdjust="0"/>
    <p:restoredTop sz="94660"/>
  </p:normalViewPr>
  <p:slideViewPr>
    <p:cSldViewPr>
      <p:cViewPr varScale="1">
        <p:scale>
          <a:sx n="72" d="100"/>
          <a:sy n="72" d="100"/>
        </p:scale>
        <p:origin x="132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268EF1-DE1A-424B-9445-891145F544BD}" type="datetimeFigureOut">
              <a:rPr lang="en-US" smtClean="0"/>
              <a:t>08/05/2014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E3C251-C7D3-4E1A-B751-574DE21E2CBB}" type="slidenum">
              <a:rPr lang="en-US" smtClean="0"/>
              <a:t>‹#›</a:t>
            </a:fld>
            <a:endParaRPr lang="en-US"/>
          </a:p>
        </p:txBody>
      </p:sp>
    </p:spTree>
    <p:extLst>
      <p:ext uri="{BB962C8B-B14F-4D97-AF65-F5344CB8AC3E}">
        <p14:creationId xmlns:p14="http://schemas.microsoft.com/office/powerpoint/2010/main" val="1514520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4D49C8F-D4A2-4CFF-84A3-C00F3BBD5BF2}" type="slidenum">
              <a:rPr lang="en-US"/>
              <a:pPr/>
              <a:t>1</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728538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CAFEDCB9-CEE3-4D17-B03F-6E7AFE5144D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CAFEDCB9-CEE3-4D17-B03F-6E7AFE5144D8}" type="slidenum">
              <a:rPr lang="en-US" smtClean="0"/>
              <a:t>‹#›</a:t>
            </a:fld>
            <a:endParaRPr lang="en-US"/>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grpSp>
        <p:nvGrpSpPr>
          <p:cNvPr id="30" name="Group 29"/>
          <p:cNvGrpSpPr/>
          <p:nvPr/>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4099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10079406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a:xfrm>
            <a:off x="228600" y="914400"/>
            <a:ext cx="8686800" cy="5638800"/>
          </a:xfrm>
        </p:spPr>
        <p:txBody>
          <a:bodyPr/>
          <a:lstStyle/>
          <a:p>
            <a:pPr marL="361950" indent="-361950">
              <a:buFontTx/>
              <a:buAutoNum type="arabicPeriod"/>
            </a:pPr>
            <a:r>
              <a:rPr lang="en-US" sz="2800" dirty="0"/>
              <a:t>Declare five variables choosing for each of them the most appropriate of the types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byte</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sbyte</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short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ushort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int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uint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long</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ulong</a:t>
            </a:r>
            <a:r>
              <a:rPr lang="en-US" sz="2800" dirty="0"/>
              <a:t> to represent the following values: 52130, -115, 4825932, 97, -10000.</a:t>
            </a:r>
          </a:p>
          <a:p>
            <a:pPr marL="361950" indent="-361950">
              <a:buFontTx/>
              <a:buAutoNum type="arabicPeriod"/>
            </a:pPr>
            <a:r>
              <a:rPr lang="en-US" sz="2800" dirty="0"/>
              <a:t>Which of the following values can be assigned to a variable of type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float</a:t>
            </a:r>
            <a:r>
              <a:rPr lang="en-US" sz="2800" dirty="0"/>
              <a:t> and which to a variable of type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double</a:t>
            </a:r>
            <a:r>
              <a:rPr lang="en-US" sz="2800" dirty="0"/>
              <a:t>: 34.567839023, 12.345, 8923.1234857, 3456.091?</a:t>
            </a:r>
          </a:p>
          <a:p>
            <a:pPr marL="361950" indent="-361950">
              <a:buFontTx/>
              <a:buAutoNum type="arabicPeriod"/>
            </a:pPr>
            <a:r>
              <a:rPr lang="en-US" sz="2800" dirty="0" smtClean="0"/>
              <a:t>Write a program that </a:t>
            </a:r>
            <a:r>
              <a:rPr lang="en-US" sz="2800" dirty="0"/>
              <a:t>safely </a:t>
            </a:r>
            <a:r>
              <a:rPr lang="en-US" sz="2800" dirty="0" smtClean="0"/>
              <a:t>compares </a:t>
            </a:r>
            <a:r>
              <a:rPr lang="en-US" sz="2800" dirty="0"/>
              <a:t>floating-point </a:t>
            </a:r>
            <a:r>
              <a:rPr lang="en-US" sz="2800" dirty="0" smtClean="0"/>
              <a:t>numbers with precision of </a:t>
            </a:r>
            <a:r>
              <a:rPr lang="en-US" sz="2800" dirty="0" smtClean="0">
                <a:solidFill>
                  <a:schemeClr val="accent5">
                    <a:lumMod val="20000"/>
                    <a:lumOff val="80000"/>
                  </a:schemeClr>
                </a:solidFill>
                <a:latin typeface="Consolas" pitchFamily="49" charset="0"/>
                <a:cs typeface="Consolas" pitchFamily="49" charset="0"/>
              </a:rPr>
              <a:t>0.000001</a:t>
            </a:r>
            <a:r>
              <a:rPr lang="en-US" sz="2800" dirty="0" smtClean="0"/>
              <a:t>. Examples:</a:t>
            </a:r>
            <a:br>
              <a:rPr lang="en-US" sz="2800" dirty="0" smtClean="0"/>
            </a:br>
            <a:r>
              <a:rPr lang="en-US" sz="2800" dirty="0" smtClean="0"/>
              <a:t>(5.3 ; 6.01) </a:t>
            </a:r>
            <a:r>
              <a:rPr lang="en-US" sz="2800" dirty="0" smtClean="0">
                <a:sym typeface="Wingdings" pitchFamily="2" charset="2"/>
              </a:rPr>
              <a:t> false;  (5.00000001 ; 5.00000003)  true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a:t>
            </a:fld>
            <a:endParaRPr lang="en-US" dirty="0"/>
          </a:p>
        </p:txBody>
      </p:sp>
    </p:spTree>
    <p:extLst>
      <p:ext uri="{BB962C8B-B14F-4D97-AF65-F5344CB8AC3E}">
        <p14:creationId xmlns:p14="http://schemas.microsoft.com/office/powerpoint/2010/main" val="27068379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t>Exercises (2)</a:t>
            </a:r>
          </a:p>
        </p:txBody>
      </p:sp>
      <p:sp>
        <p:nvSpPr>
          <p:cNvPr id="550916" name="Rectangle 4"/>
          <p:cNvSpPr>
            <a:spLocks noGrp="1" noChangeArrowheads="1"/>
          </p:cNvSpPr>
          <p:nvPr>
            <p:ph idx="1"/>
          </p:nvPr>
        </p:nvSpPr>
        <p:spPr>
          <a:noFill/>
          <a:ln/>
        </p:spPr>
        <p:txBody>
          <a:bodyPr/>
          <a:lstStyle/>
          <a:p>
            <a:pPr marL="361950" indent="-361950">
              <a:buFontTx/>
              <a:buAutoNum type="arabicPeriod" startAt="4"/>
            </a:pPr>
            <a:r>
              <a:rPr lang="en-US" sz="2800" dirty="0"/>
              <a:t>Declare an integer variable and assign it with the value </a:t>
            </a:r>
            <a:r>
              <a:rPr lang="en-US" sz="2800" dirty="0" smtClean="0"/>
              <a:t>254 </a:t>
            </a:r>
            <a:r>
              <a:rPr lang="en-US" sz="2800" dirty="0"/>
              <a:t>in hexadecimal </a:t>
            </a:r>
            <a:r>
              <a:rPr lang="en-US" sz="2800" dirty="0" smtClean="0"/>
              <a:t>format. Use Windows Calculator to find its hexadecimal representation.</a:t>
            </a:r>
            <a:endParaRPr lang="en-US" sz="2800" dirty="0"/>
          </a:p>
          <a:p>
            <a:pPr marL="361950" indent="-361950">
              <a:buFontTx/>
              <a:buAutoNum type="arabicPeriod" startAt="4"/>
            </a:pPr>
            <a:r>
              <a:rPr lang="en-US" sz="2800" dirty="0"/>
              <a:t>Declare a character variable and assign it with the symbol </a:t>
            </a:r>
            <a:r>
              <a:rPr lang="en-US" sz="2800" dirty="0" smtClean="0"/>
              <a:t>that has Unicode code 72. Hint: first use the Windows Calculator to find the hexadecimal representation of 72.</a:t>
            </a:r>
            <a:endParaRPr lang="en-US" sz="2800" dirty="0"/>
          </a:p>
          <a:p>
            <a:pPr marL="361950" indent="-361950">
              <a:buFontTx/>
              <a:buAutoNum type="arabicPeriod" startAt="4"/>
            </a:pPr>
            <a:r>
              <a:rPr lang="en-US" sz="2800" dirty="0"/>
              <a:t>Declare a boolean variable called </a:t>
            </a:r>
            <a:r>
              <a:rPr lang="en-US" sz="2800" noProof="1">
                <a:solidFill>
                  <a:schemeClr val="accent5">
                    <a:lumMod val="20000"/>
                    <a:lumOff val="80000"/>
                  </a:schemeClr>
                </a:solidFill>
                <a:latin typeface="Consolas" pitchFamily="49" charset="0"/>
                <a:cs typeface="Consolas" pitchFamily="49" charset="0"/>
              </a:rPr>
              <a:t>isFemale</a:t>
            </a:r>
            <a:r>
              <a:rPr lang="en-US" sz="2800" dirty="0"/>
              <a:t> and assign an appropriate value corresponding to your gender.</a:t>
            </a: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248121785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t>Exercises (3)</a:t>
            </a:r>
          </a:p>
        </p:txBody>
      </p:sp>
      <p:sp>
        <p:nvSpPr>
          <p:cNvPr id="553987" name="Rectangle 3"/>
          <p:cNvSpPr>
            <a:spLocks noGrp="1" noChangeArrowheads="1"/>
          </p:cNvSpPr>
          <p:nvPr>
            <p:ph idx="1"/>
          </p:nvPr>
        </p:nvSpPr>
        <p:spPr>
          <a:xfrm>
            <a:off x="228600" y="990600"/>
            <a:ext cx="8686800" cy="5715000"/>
          </a:xfrm>
        </p:spPr>
        <p:txBody>
          <a:bodyPr/>
          <a:lstStyle/>
          <a:p>
            <a:pPr marL="361950" indent="-361950">
              <a:lnSpc>
                <a:spcPts val="3600"/>
              </a:lnSpc>
              <a:buFontTx/>
              <a:buAutoNum type="arabicPeriod" startAt="7"/>
            </a:pPr>
            <a:r>
              <a:rPr lang="en-US" sz="2800" dirty="0"/>
              <a:t>Declare two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variables and assign them with “Hello” and “World”. Declare an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object</a:t>
            </a:r>
            <a:r>
              <a:rPr lang="en-US" sz="2800" dirty="0"/>
              <a:t> variable and assign it with the concatenation of the first two </a:t>
            </a:r>
            <a:r>
              <a:rPr lang="en-US" sz="2800" dirty="0" smtClean="0"/>
              <a:t>variables (mind adding an interval). </a:t>
            </a:r>
            <a:r>
              <a:rPr lang="en-US" sz="2800" dirty="0"/>
              <a:t>Declare a third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 and initialize it with the value of the object </a:t>
            </a:r>
            <a:r>
              <a:rPr lang="en-US" sz="2800" dirty="0" smtClean="0"/>
              <a:t>variable (you </a:t>
            </a:r>
            <a:r>
              <a:rPr lang="en-US" sz="2800" dirty="0"/>
              <a:t>should perform type casting).</a:t>
            </a:r>
          </a:p>
          <a:p>
            <a:pPr marL="361950" indent="-361950">
              <a:lnSpc>
                <a:spcPts val="3600"/>
              </a:lnSpc>
              <a:buFontTx/>
              <a:buAutoNum type="arabicPeriod" startAt="7"/>
            </a:pPr>
            <a:r>
              <a:rPr lang="en-US" sz="2800" dirty="0"/>
              <a:t>Declare two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variables and assign them with following value:</a:t>
            </a:r>
          </a:p>
          <a:p>
            <a:pPr marL="450850" indent="-450850">
              <a:lnSpc>
                <a:spcPts val="3600"/>
              </a:lnSpc>
              <a:buFontTx/>
              <a:buNone/>
            </a:pPr>
            <a:endParaRPr lang="en-US" sz="2800" dirty="0"/>
          </a:p>
          <a:p>
            <a:pPr marL="361950" indent="-361950">
              <a:lnSpc>
                <a:spcPts val="3600"/>
              </a:lnSpc>
              <a:buFontTx/>
              <a:buNone/>
              <a:tabLst/>
            </a:pPr>
            <a:r>
              <a:rPr lang="en-US" sz="2800" dirty="0"/>
              <a:t>	Do the above in two different </a:t>
            </a:r>
            <a:r>
              <a:rPr lang="en-US" sz="2800" dirty="0" smtClean="0"/>
              <a:t>ways: with and without using quoted strings.</a:t>
            </a:r>
            <a:endParaRPr lang="en-US" sz="28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
        <p:nvSpPr>
          <p:cNvPr id="553988" name="Rectangle 4"/>
          <p:cNvSpPr>
            <a:spLocks noChangeArrowheads="1"/>
          </p:cNvSpPr>
          <p:nvPr/>
        </p:nvSpPr>
        <p:spPr bwMode="auto">
          <a:xfrm>
            <a:off x="669626" y="5029200"/>
            <a:ext cx="7788574"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"use" of quotations causes difficulties.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64156094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dirty="0"/>
              <a:t>Exercises (4)</a:t>
            </a:r>
          </a:p>
        </p:txBody>
      </p:sp>
      <p:sp>
        <p:nvSpPr>
          <p:cNvPr id="573443" name="Rectangle 3"/>
          <p:cNvSpPr>
            <a:spLocks noGrp="1" noChangeArrowheads="1"/>
          </p:cNvSpPr>
          <p:nvPr>
            <p:ph idx="1"/>
          </p:nvPr>
        </p:nvSpPr>
        <p:spPr>
          <a:xfrm>
            <a:off x="228600" y="838200"/>
            <a:ext cx="8686800" cy="5867400"/>
          </a:xfrm>
        </p:spPr>
        <p:txBody>
          <a:bodyPr/>
          <a:lstStyle/>
          <a:p>
            <a:pPr marL="542925" indent="-542925">
              <a:lnSpc>
                <a:spcPts val="3100"/>
              </a:lnSpc>
              <a:spcBef>
                <a:spcPts val="300"/>
              </a:spcBef>
              <a:buFontTx/>
              <a:buAutoNum type="arabicPeriod" startAt="9"/>
            </a:pPr>
            <a:r>
              <a:rPr lang="en-US" sz="2800" dirty="0"/>
              <a:t>Write a program that</a:t>
            </a:r>
            <a:r>
              <a:rPr lang="en-US" sz="2800" noProof="1"/>
              <a:t> </a:t>
            </a:r>
            <a:r>
              <a:rPr lang="en-US" sz="2800" dirty="0"/>
              <a:t>prints an isosceles triangle of 9 </a:t>
            </a:r>
            <a:r>
              <a:rPr lang="en-US" sz="2800" dirty="0" smtClean="0"/>
              <a:t>copyright symbols </a:t>
            </a:r>
            <a:r>
              <a:rPr lang="en-US" sz="2800" dirty="0" smtClean="0">
                <a:solidFill>
                  <a:schemeClr val="accent5">
                    <a:lumMod val="20000"/>
                    <a:lumOff val="80000"/>
                  </a:schemeClr>
                </a:solidFill>
              </a:rPr>
              <a:t>©</a:t>
            </a:r>
            <a:r>
              <a:rPr lang="en-US" sz="2800" dirty="0" smtClean="0"/>
              <a:t>. Use Windows Character Map to find the Unicode code of the </a:t>
            </a:r>
            <a:r>
              <a:rPr lang="en-US" sz="2800" dirty="0" smtClean="0">
                <a:solidFill>
                  <a:schemeClr val="accent5">
                    <a:lumMod val="20000"/>
                    <a:lumOff val="80000"/>
                  </a:schemeClr>
                </a:solidFill>
              </a:rPr>
              <a:t>©</a:t>
            </a:r>
            <a:r>
              <a:rPr lang="en-US" sz="2800" dirty="0" smtClean="0"/>
              <a:t> symbol. Note: the </a:t>
            </a:r>
            <a:r>
              <a:rPr lang="en-US" sz="2800" dirty="0">
                <a:solidFill>
                  <a:schemeClr val="accent5">
                    <a:lumMod val="20000"/>
                    <a:lumOff val="80000"/>
                  </a:schemeClr>
                </a:solidFill>
              </a:rPr>
              <a:t>©</a:t>
            </a:r>
            <a:r>
              <a:rPr lang="en-US" sz="2800" dirty="0"/>
              <a:t> </a:t>
            </a:r>
            <a:r>
              <a:rPr lang="en-US" sz="2800" dirty="0" smtClean="0"/>
              <a:t>symbol may be displayed incorrectly.</a:t>
            </a:r>
            <a:endParaRPr lang="en-US" sz="2800" dirty="0"/>
          </a:p>
          <a:p>
            <a:pPr marL="542925" indent="-542925">
              <a:lnSpc>
                <a:spcPts val="3100"/>
              </a:lnSpc>
              <a:spcBef>
                <a:spcPts val="300"/>
              </a:spcBef>
              <a:buFontTx/>
              <a:buAutoNum type="arabicPeriod" startAt="9"/>
            </a:pPr>
            <a:r>
              <a:rPr lang="en-US" sz="2800" dirty="0"/>
              <a:t>A marketing firm wants to keep record of its employees. Each record would have the following characteristics – first name, family name,</a:t>
            </a:r>
            <a:r>
              <a:rPr lang="en-US" sz="2800" noProof="1"/>
              <a:t> </a:t>
            </a:r>
            <a:r>
              <a:rPr lang="en-US" sz="2800" dirty="0"/>
              <a:t>age,</a:t>
            </a:r>
            <a:r>
              <a:rPr lang="en-US" sz="2800" noProof="1"/>
              <a:t> </a:t>
            </a:r>
            <a:r>
              <a:rPr lang="en-US" sz="2800" dirty="0"/>
              <a:t>gender (m or f), ID number,</a:t>
            </a:r>
            <a:r>
              <a:rPr lang="en-US" sz="2800" noProof="1"/>
              <a:t> </a:t>
            </a:r>
            <a:r>
              <a:rPr lang="en-US" sz="2800" dirty="0"/>
              <a:t>unique employee number (27560000 to 27569999). Declare the variables needed to keep the information for a single employee using appropriate data types</a:t>
            </a:r>
            <a:r>
              <a:rPr lang="en-US" sz="2800" noProof="1"/>
              <a:t> </a:t>
            </a:r>
            <a:r>
              <a:rPr lang="en-US" sz="2800" dirty="0"/>
              <a:t>and</a:t>
            </a:r>
            <a:r>
              <a:rPr lang="en-US" sz="2800" noProof="1"/>
              <a:t> </a:t>
            </a:r>
            <a:r>
              <a:rPr lang="en-US" sz="2800" dirty="0"/>
              <a:t>descriptive names</a:t>
            </a:r>
            <a:r>
              <a:rPr lang="en-US" sz="2800" dirty="0" smtClean="0"/>
              <a:t>.</a:t>
            </a:r>
          </a:p>
          <a:p>
            <a:pPr marL="542925" indent="-542925">
              <a:lnSpc>
                <a:spcPts val="3100"/>
              </a:lnSpc>
              <a:spcBef>
                <a:spcPts val="300"/>
              </a:spcBef>
              <a:buFontTx/>
              <a:buAutoNum type="arabicPeriod" startAt="9"/>
            </a:pPr>
            <a:r>
              <a:rPr lang="en-US" sz="2800" dirty="0" smtClean="0"/>
              <a:t>Declare  two integer variables and assign them with 5 and 10 and after that exchange their values.</a:t>
            </a:r>
            <a:endParaRPr lang="bg-BG"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315864160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dirty="0"/>
              <a:t>Exercises </a:t>
            </a:r>
            <a:r>
              <a:rPr lang="en-US" dirty="0" smtClean="0"/>
              <a:t>(5)</a:t>
            </a:r>
            <a:endParaRPr lang="en-US" dirty="0"/>
          </a:p>
        </p:txBody>
      </p:sp>
      <p:sp>
        <p:nvSpPr>
          <p:cNvPr id="573443" name="Rectangle 3"/>
          <p:cNvSpPr>
            <a:spLocks noGrp="1" noChangeArrowheads="1"/>
          </p:cNvSpPr>
          <p:nvPr>
            <p:ph idx="1"/>
          </p:nvPr>
        </p:nvSpPr>
        <p:spPr>
          <a:xfrm>
            <a:off x="228600" y="838200"/>
            <a:ext cx="8686800" cy="5715000"/>
          </a:xfrm>
        </p:spPr>
        <p:txBody>
          <a:bodyPr/>
          <a:lstStyle/>
          <a:p>
            <a:pPr marL="542925" indent="-542925">
              <a:lnSpc>
                <a:spcPts val="2800"/>
              </a:lnSpc>
              <a:buFont typeface="+mj-lt"/>
              <a:buAutoNum type="arabicPeriod" startAt="12"/>
            </a:pPr>
            <a:r>
              <a:rPr lang="en-US" sz="2800" dirty="0"/>
              <a:t>Find online more information about ASCII (American Standard Code for Information Interchange) and write a program that prints the entire ASCII table of characters on the console.</a:t>
            </a:r>
          </a:p>
          <a:p>
            <a:pPr marL="542925" indent="-542925">
              <a:lnSpc>
                <a:spcPts val="2800"/>
              </a:lnSpc>
              <a:buFont typeface="+mj-lt"/>
              <a:buAutoNum type="arabicPeriod" startAt="12"/>
            </a:pPr>
            <a:r>
              <a:rPr lang="en-US" sz="2800" dirty="0" smtClean="0"/>
              <a:t>Create </a:t>
            </a:r>
            <a:r>
              <a:rPr lang="en-US" sz="2800" dirty="0"/>
              <a:t>a program that assigns null values to an integer and to double variables. Try to print them on the console, try to add some values or the null literal to them and see the result.</a:t>
            </a:r>
          </a:p>
          <a:p>
            <a:pPr marL="542925" indent="-542925">
              <a:lnSpc>
                <a:spcPts val="2800"/>
              </a:lnSpc>
              <a:buFont typeface="+mj-lt"/>
              <a:buAutoNum type="arabicPeriod" startAt="12"/>
            </a:pPr>
            <a:r>
              <a:rPr lang="en-US" sz="2800" dirty="0" smtClean="0"/>
              <a:t>A </a:t>
            </a:r>
            <a:r>
              <a:rPr lang="en-US" sz="2800" dirty="0"/>
              <a:t>bank account has a holder name (first name, middle name and last name), available amount of money (balance), bank name, IBAN, BIC code and </a:t>
            </a:r>
            <a:r>
              <a:rPr lang="en-US" sz="2800" dirty="0" smtClean="0"/>
              <a:t>3 credit card numbers </a:t>
            </a:r>
            <a:r>
              <a:rPr lang="en-US" sz="2800" dirty="0"/>
              <a:t>associated with the account. Declare the variables needed to keep the information for a single bank account using the appropriate data types and descriptive names.</a:t>
            </a:r>
            <a:endParaRPr lang="en-US"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95493092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TelerikAcademy</Template>
  <TotalTime>71</TotalTime>
  <Words>544</Words>
  <Application>Microsoft Office PowerPoint</Application>
  <PresentationFormat>On-screen Show (4:3)</PresentationFormat>
  <Paragraphs>30</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Calibri</vt:lpstr>
      <vt:lpstr>Cambria</vt:lpstr>
      <vt:lpstr>Consolas</vt:lpstr>
      <vt:lpstr>Corbel</vt:lpstr>
      <vt:lpstr>Wingdings</vt:lpstr>
      <vt:lpstr>Wingdings 2</vt:lpstr>
      <vt:lpstr>TelerikAcademy</vt:lpstr>
      <vt:lpstr>Exercises</vt:lpstr>
      <vt:lpstr>Exercises (2)</vt:lpstr>
      <vt:lpstr>Exercises (3)</vt:lpstr>
      <vt:lpstr>Exercises (4)</vt:lpstr>
      <vt:lpstr>Exercises (5)</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Primitive Data Types and Variables</dc:title>
  <dc:creator>Ivaylo Kenov</dc:creator>
  <cp:lastModifiedBy>delyan.nikolov.1992@gmail.com</cp:lastModifiedBy>
  <cp:revision>25</cp:revision>
  <dcterms:created xsi:type="dcterms:W3CDTF">2013-10-31T14:36:04Z</dcterms:created>
  <dcterms:modified xsi:type="dcterms:W3CDTF">2014-08-05T12:09:52Z</dcterms:modified>
</cp:coreProperties>
</file>