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8"/>
  </p:notesMasterIdLst>
  <p:handoutMasterIdLst>
    <p:handoutMasterId r:id="rId9"/>
  </p:handoutMasterIdLst>
  <p:sldIdLst>
    <p:sldId id="384" r:id="rId2"/>
    <p:sldId id="385" r:id="rId3"/>
    <p:sldId id="386" r:id="rId4"/>
    <p:sldId id="387" r:id="rId5"/>
    <p:sldId id="388" r:id="rId6"/>
    <p:sldId id="389" r:id="rId7"/>
  </p:sldIdLst>
  <p:sldSz cx="9144000" cy="6858000" type="screen4x3"/>
  <p:notesSz cx="6881813" cy="9296400"/>
  <p:defaultTex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16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BCC00"/>
    <a:srgbClr val="9ED000"/>
    <a:srgbClr val="F4FCD8"/>
    <a:srgbClr val="FFFFFF"/>
    <a:srgbClr val="E8FFC8"/>
    <a:srgbClr val="FAF7C8"/>
    <a:srgbClr val="FAF8C8"/>
    <a:srgbClr val="F5FFC2"/>
    <a:srgbClr val="EBFFD2"/>
    <a:srgbClr val="EBFF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53" autoAdjust="0"/>
    <p:restoredTop sz="94468" autoAdjust="0"/>
  </p:normalViewPr>
  <p:slideViewPr>
    <p:cSldViewPr>
      <p:cViewPr varScale="1">
        <p:scale>
          <a:sx n="72" d="100"/>
          <a:sy n="72" d="100"/>
        </p:scale>
        <p:origin x="1230" y="5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7" d="100"/>
          <a:sy n="67" d="100"/>
        </p:scale>
        <p:origin x="-2778" y="-96"/>
      </p:cViewPr>
      <p:guideLst>
        <p:guide orient="horz" pos="2928"/>
        <p:guide pos="216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2982913"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3" name="Date Placeholder 2"/>
          <p:cNvSpPr>
            <a:spLocks noGrp="1"/>
          </p:cNvSpPr>
          <p:nvPr>
            <p:ph type="dt" sz="quarter" idx="1"/>
          </p:nvPr>
        </p:nvSpPr>
        <p:spPr bwMode="auto">
          <a:xfrm>
            <a:off x="3897313" y="0"/>
            <a:ext cx="2982912"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algn="r" defTabSz="923925">
              <a:defRPr sz="1200">
                <a:solidFill>
                  <a:schemeClr val="tx1"/>
                </a:solidFill>
                <a:latin typeface="Calibri" pitchFamily="34" charset="0"/>
              </a:defRPr>
            </a:lvl1pPr>
          </a:lstStyle>
          <a:p>
            <a:fld id="{3BF7C7B5-275F-4D1F-9AB4-9255447DBC73}" type="datetimeFigureOut">
              <a:rPr lang="en-US"/>
              <a:pPr/>
              <a:t>08/05/2014</a:t>
            </a:fld>
            <a:endParaRPr lang="en-US" dirty="0"/>
          </a:p>
        </p:txBody>
      </p:sp>
      <p:sp>
        <p:nvSpPr>
          <p:cNvPr id="4" name="Footer Placeholder 3"/>
          <p:cNvSpPr>
            <a:spLocks noGrp="1"/>
          </p:cNvSpPr>
          <p:nvPr>
            <p:ph type="ftr" sz="quarter" idx="2"/>
          </p:nvPr>
        </p:nvSpPr>
        <p:spPr bwMode="auto">
          <a:xfrm>
            <a:off x="0" y="8829675"/>
            <a:ext cx="2982913"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5" name="Slide Number Placeholder 4"/>
          <p:cNvSpPr>
            <a:spLocks noGrp="1"/>
          </p:cNvSpPr>
          <p:nvPr>
            <p:ph type="sldNum" sz="quarter" idx="3"/>
          </p:nvPr>
        </p:nvSpPr>
        <p:spPr bwMode="auto">
          <a:xfrm>
            <a:off x="3897313" y="8829675"/>
            <a:ext cx="2982912"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algn="r" defTabSz="923925">
              <a:defRPr sz="1200">
                <a:solidFill>
                  <a:schemeClr val="tx1"/>
                </a:solidFill>
                <a:latin typeface="Calibri" pitchFamily="34" charset="0"/>
              </a:defRPr>
            </a:lvl1pPr>
          </a:lstStyle>
          <a:p>
            <a:fld id="{3DADE544-1278-4EDA-8870-0A169B9A6D6D}" type="slidenum">
              <a:rPr lang="en-US"/>
              <a:pPr/>
              <a:t>‹#›</a:t>
            </a:fld>
            <a:endParaRPr lang="en-US" dirty="0"/>
          </a:p>
        </p:txBody>
      </p:sp>
    </p:spTree>
    <p:extLst>
      <p:ext uri="{BB962C8B-B14F-4D97-AF65-F5344CB8AC3E}">
        <p14:creationId xmlns:p14="http://schemas.microsoft.com/office/powerpoint/2010/main" val="12132406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2982913"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3" name="Date Placeholder 2"/>
          <p:cNvSpPr>
            <a:spLocks noGrp="1"/>
          </p:cNvSpPr>
          <p:nvPr>
            <p:ph type="dt" idx="1"/>
          </p:nvPr>
        </p:nvSpPr>
        <p:spPr bwMode="auto">
          <a:xfrm>
            <a:off x="3897313" y="0"/>
            <a:ext cx="2982912"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algn="r" defTabSz="923925">
              <a:defRPr sz="1200">
                <a:solidFill>
                  <a:schemeClr val="tx1"/>
                </a:solidFill>
                <a:latin typeface="Calibri" pitchFamily="34" charset="0"/>
              </a:defRPr>
            </a:lvl1pPr>
          </a:lstStyle>
          <a:p>
            <a:fld id="{9B46F231-FB2B-4655-A644-E2477325E686}" type="datetimeFigureOut">
              <a:rPr lang="en-US"/>
              <a:pPr/>
              <a:t>08/05/2014</a:t>
            </a:fld>
            <a:endParaRPr lang="en-US" dirty="0"/>
          </a:p>
        </p:txBody>
      </p:sp>
      <p:sp>
        <p:nvSpPr>
          <p:cNvPr id="4" name="Slide Image Placeholder 3"/>
          <p:cNvSpPr>
            <a:spLocks noGrp="1" noRot="1" noChangeAspect="1"/>
          </p:cNvSpPr>
          <p:nvPr>
            <p:ph type="sldImg" idx="2"/>
          </p:nvPr>
        </p:nvSpPr>
        <p:spPr>
          <a:xfrm>
            <a:off x="1117600" y="696913"/>
            <a:ext cx="4648200" cy="348615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bwMode="auto">
          <a:xfrm>
            <a:off x="687388" y="4416425"/>
            <a:ext cx="5507037" cy="4183063"/>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bwMode="auto">
          <a:xfrm>
            <a:off x="0" y="8829675"/>
            <a:ext cx="2982913"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7" name="Slide Number Placeholder 6"/>
          <p:cNvSpPr>
            <a:spLocks noGrp="1"/>
          </p:cNvSpPr>
          <p:nvPr>
            <p:ph type="sldNum" sz="quarter" idx="5"/>
          </p:nvPr>
        </p:nvSpPr>
        <p:spPr bwMode="auto">
          <a:xfrm>
            <a:off x="3897313" y="8829675"/>
            <a:ext cx="2982912"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algn="r" defTabSz="923925">
              <a:defRPr sz="1200">
                <a:solidFill>
                  <a:schemeClr val="tx1"/>
                </a:solidFill>
                <a:latin typeface="Calibri" pitchFamily="34" charset="0"/>
              </a:defRPr>
            </a:lvl1pPr>
          </a:lstStyle>
          <a:p>
            <a:fld id="{6FB4F6EA-423E-42DF-9292-215E7D886C4E}" type="slidenum">
              <a:rPr lang="en-US"/>
              <a:pPr/>
              <a:t>‹#›</a:t>
            </a:fld>
            <a:endParaRPr lang="en-US" dirty="0"/>
          </a:p>
        </p:txBody>
      </p:sp>
    </p:spTree>
    <p:extLst>
      <p:ext uri="{BB962C8B-B14F-4D97-AF65-F5344CB8AC3E}">
        <p14:creationId xmlns:p14="http://schemas.microsoft.com/office/powerpoint/2010/main" val="398520194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D0FD718C-3D7E-4A6E-9F9D-C61DF3A08425}" type="slidenum">
              <a:rPr lang="en-US"/>
              <a:pPr/>
              <a:t>1</a:t>
            </a:fld>
            <a:r>
              <a:rPr lang="en-US" dirty="0"/>
              <a:t>##</a:t>
            </a:r>
          </a:p>
        </p:txBody>
      </p:sp>
      <p:sp>
        <p:nvSpPr>
          <p:cNvPr id="427010" name="Rectangle 2"/>
          <p:cNvSpPr>
            <a:spLocks noGrp="1" noRot="1" noChangeAspect="1" noChangeArrowheads="1" noTextEdit="1"/>
          </p:cNvSpPr>
          <p:nvPr>
            <p:ph type="sldImg"/>
          </p:nvPr>
        </p:nvSpPr>
        <p:spPr>
          <a:ln/>
        </p:spPr>
      </p:sp>
      <p:sp>
        <p:nvSpPr>
          <p:cNvPr id="427011"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8312951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C914BBA5-FEC1-4CA1-88AB-9BF3C730A38C}" type="slidenum">
              <a:rPr lang="en-US"/>
              <a:pPr/>
              <a:t>3</a:t>
            </a:fld>
            <a:r>
              <a:rPr lang="en-US" dirty="0"/>
              <a:t>##</a:t>
            </a:r>
          </a:p>
        </p:txBody>
      </p:sp>
      <p:sp>
        <p:nvSpPr>
          <p:cNvPr id="466946" name="Rectangle 2"/>
          <p:cNvSpPr>
            <a:spLocks noGrp="1" noRot="1" noChangeAspect="1" noChangeArrowheads="1" noTextEdit="1"/>
          </p:cNvSpPr>
          <p:nvPr>
            <p:ph type="sldImg"/>
          </p:nvPr>
        </p:nvSpPr>
        <p:spPr>
          <a:ln/>
        </p:spPr>
      </p:sp>
      <p:sp>
        <p:nvSpPr>
          <p:cNvPr id="466947"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4423994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993A1299-F055-4DC7-82A5-76191A4D0277}" type="slidenum">
              <a:rPr lang="en-US"/>
              <a:pPr/>
              <a:t>5</a:t>
            </a:fld>
            <a:r>
              <a:rPr lang="en-US" dirty="0"/>
              <a:t>##</a:t>
            </a:r>
          </a:p>
        </p:txBody>
      </p:sp>
      <p:sp>
        <p:nvSpPr>
          <p:cNvPr id="585730" name="Rectangle 2"/>
          <p:cNvSpPr>
            <a:spLocks noGrp="1" noRot="1" noChangeAspect="1" noChangeArrowheads="1" noTextEdit="1"/>
          </p:cNvSpPr>
          <p:nvPr>
            <p:ph type="sldImg"/>
          </p:nvPr>
        </p:nvSpPr>
        <p:spPr>
          <a:ln/>
        </p:spPr>
      </p:sp>
      <p:sp>
        <p:nvSpPr>
          <p:cNvPr id="585731"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20636048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993A1299-F055-4DC7-82A5-76191A4D0277}" type="slidenum">
              <a:rPr lang="en-US"/>
              <a:pPr/>
              <a:t>6</a:t>
            </a:fld>
            <a:r>
              <a:rPr lang="en-US" dirty="0"/>
              <a:t>##</a:t>
            </a:r>
          </a:p>
        </p:txBody>
      </p:sp>
      <p:sp>
        <p:nvSpPr>
          <p:cNvPr id="585730" name="Rectangle 2"/>
          <p:cNvSpPr>
            <a:spLocks noGrp="1" noRot="1" noChangeAspect="1" noChangeArrowheads="1" noTextEdit="1"/>
          </p:cNvSpPr>
          <p:nvPr>
            <p:ph type="sldImg"/>
          </p:nvPr>
        </p:nvSpPr>
        <p:spPr>
          <a:ln/>
        </p:spPr>
      </p:sp>
      <p:sp>
        <p:nvSpPr>
          <p:cNvPr id="585731"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6714633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hyperlink" Target="http://mvccourse.telerik.com/" TargetMode="External"/><Relationship Id="rId13" Type="http://schemas.openxmlformats.org/officeDocument/2006/relationships/hyperlink" Target="http://algoacademy.telerik.com/" TargetMode="External"/><Relationship Id="rId18" Type="http://schemas.openxmlformats.org/officeDocument/2006/relationships/hyperlink" Target="http://www.minkov.it/" TargetMode="External"/><Relationship Id="rId3" Type="http://schemas.openxmlformats.org/officeDocument/2006/relationships/hyperlink" Target="http://kursove-uroci-knigi-obuchenie-programirane-web-design-csharp.info/" TargetMode="External"/><Relationship Id="rId7" Type="http://schemas.openxmlformats.org/officeDocument/2006/relationships/hyperlink" Target="http://schoolacademy.telerik.com/" TargetMode="External"/><Relationship Id="rId12" Type="http://schemas.openxmlformats.org/officeDocument/2006/relationships/hyperlink" Target="http://codecourse.telerik.com/" TargetMode="External"/><Relationship Id="rId17" Type="http://schemas.openxmlformats.org/officeDocument/2006/relationships/hyperlink" Target="http://www.introprogramming.info/" TargetMode="External"/><Relationship Id="rId2" Type="http://schemas.openxmlformats.org/officeDocument/2006/relationships/hyperlink" Target="http://forums.academy.telerik.com/" TargetMode="External"/><Relationship Id="rId16" Type="http://schemas.openxmlformats.org/officeDocument/2006/relationships/hyperlink" Target="http://mobiledevcourse.telerik.com/" TargetMode="External"/><Relationship Id="rId20" Type="http://schemas.openxmlformats.org/officeDocument/2006/relationships/hyperlink" Target="http://csharpfundamentals.telerik.com/" TargetMode="External"/><Relationship Id="rId1" Type="http://schemas.openxmlformats.org/officeDocument/2006/relationships/slideMaster" Target="../slideMasters/slideMaster1.xml"/><Relationship Id="rId6" Type="http://schemas.openxmlformats.org/officeDocument/2006/relationships/hyperlink" Target="http://html5course.telerik.com/" TargetMode="External"/><Relationship Id="rId11" Type="http://schemas.openxmlformats.org/officeDocument/2006/relationships/hyperlink" Target="http://www.nakov.com/" TargetMode="External"/><Relationship Id="rId5" Type="http://schemas.openxmlformats.org/officeDocument/2006/relationships/hyperlink" Target="http://seocourse.telerik.com/" TargetMode="External"/><Relationship Id="rId15" Type="http://schemas.openxmlformats.org/officeDocument/2006/relationships/hyperlink" Target="http://academy.telerik.com/" TargetMode="External"/><Relationship Id="rId10" Type="http://schemas.openxmlformats.org/officeDocument/2006/relationships/hyperlink" Target="http://www.bgcoder.com/" TargetMode="External"/><Relationship Id="rId19" Type="http://schemas.openxmlformats.org/officeDocument/2006/relationships/hyperlink" Target="http://www.nikolay.it/" TargetMode="External"/><Relationship Id="rId4" Type="http://schemas.openxmlformats.org/officeDocument/2006/relationships/hyperlink" Target="http://www.telerik-kids.com/" TargetMode="External"/><Relationship Id="rId9" Type="http://schemas.openxmlformats.org/officeDocument/2006/relationships/hyperlink" Target="http://clouddevcourse.telerik.com/" TargetMode="External"/><Relationship Id="rId14" Type="http://schemas.openxmlformats.org/officeDocument/2006/relationships/hyperlink" Target="http://aspnetcourse.telerik.com/" TargetMode="Externa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Slide">
    <p:spTree>
      <p:nvGrpSpPr>
        <p:cNvPr id="1" name=""/>
        <p:cNvGrpSpPr/>
        <p:nvPr/>
      </p:nvGrpSpPr>
      <p:grpSpPr>
        <a:xfrm>
          <a:off x="0" y="0"/>
          <a:ext cx="0" cy="0"/>
          <a:chOff x="0" y="0"/>
          <a:chExt cx="0" cy="0"/>
        </a:xfrm>
      </p:grpSpPr>
      <p:sp>
        <p:nvSpPr>
          <p:cNvPr id="6" name="Title 8"/>
          <p:cNvSpPr>
            <a:spLocks noGrp="1"/>
          </p:cNvSpPr>
          <p:nvPr>
            <p:ph type="ctrTitle" hasCustomPrompt="1"/>
          </p:nvPr>
        </p:nvSpPr>
        <p:spPr>
          <a:xfrm>
            <a:off x="457200" y="1524000"/>
            <a:ext cx="8229600" cy="1524000"/>
          </a:xfrm>
          <a:prstGeom prst="rect">
            <a:avLst/>
          </a:prstGeom>
        </p:spPr>
        <p:txBody>
          <a:bodyPr tIns="0" bIns="0" anchor="b" anchorCtr="0"/>
          <a:lstStyle>
            <a:lvl1pPr algn="r">
              <a:lnSpc>
                <a:spcPts val="5600"/>
              </a:lnSpc>
              <a:defRPr sz="5400" cap="none" baseline="0">
                <a:solidFill>
                  <a:srgbClr val="D4FF5B"/>
                </a:solidFill>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Presentation Title</a:t>
            </a:r>
            <a:endParaRPr lang="en-US" dirty="0"/>
          </a:p>
        </p:txBody>
      </p:sp>
      <p:sp>
        <p:nvSpPr>
          <p:cNvPr id="7" name="Subtitle 16"/>
          <p:cNvSpPr>
            <a:spLocks noGrp="1"/>
          </p:cNvSpPr>
          <p:nvPr>
            <p:ph type="subTitle" idx="1" hasCustomPrompt="1"/>
          </p:nvPr>
        </p:nvSpPr>
        <p:spPr>
          <a:xfrm>
            <a:off x="457200" y="3240880"/>
            <a:ext cx="8229600" cy="569120"/>
          </a:xfrm>
          <a:prstGeom prst="rect">
            <a:avLst/>
          </a:prstGeom>
        </p:spPr>
        <p:txBody>
          <a:bodyPr lIns="90000" tIns="0" rIns="90000" bIns="0" anchor="ctr" anchorCtr="0"/>
          <a:lstStyle>
            <a:lvl1pPr marL="0" indent="0" algn="r">
              <a:buNone/>
              <a:defRPr sz="2800">
                <a:solidFill>
                  <a:srgbClr val="FAF8C8"/>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Presentation Subtitle</a:t>
            </a:r>
            <a:endParaRPr lang="en-US" dirty="0"/>
          </a:p>
        </p:txBody>
      </p:sp>
      <p:cxnSp>
        <p:nvCxnSpPr>
          <p:cNvPr id="11" name="Straight Connector 10"/>
          <p:cNvCxnSpPr/>
          <p:nvPr userDrawn="1"/>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4" name="Text Placeholder 13"/>
          <p:cNvSpPr>
            <a:spLocks noGrp="1"/>
          </p:cNvSpPr>
          <p:nvPr>
            <p:ph type="body" sz="quarter" idx="10" hasCustomPrompt="1"/>
          </p:nvPr>
        </p:nvSpPr>
        <p:spPr>
          <a:xfrm>
            <a:off x="444500" y="4572000"/>
            <a:ext cx="3352800" cy="533400"/>
          </a:xfrm>
          <a:prstGeom prst="rect">
            <a:avLst/>
          </a:prstGeom>
          <a:noFill/>
        </p:spPr>
        <p:txBody>
          <a:bodyPr wrap="square" rtlCol="0">
            <a:spAutoFit/>
          </a:bodyPr>
          <a:lstStyle>
            <a:lvl1pPr algn="l" rtl="0" fontAlgn="base">
              <a:spcBef>
                <a:spcPct val="0"/>
              </a:spcBef>
              <a:spcAft>
                <a:spcPct val="0"/>
              </a:spcAft>
              <a:buNone/>
              <a:defRPr lang="en-US" sz="2800" b="1" kern="1200" dirty="0" smtClean="0">
                <a:solidFill>
                  <a:srgbClr val="DEFF9B"/>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Author Name</a:t>
            </a:r>
            <a:endParaRPr lang="en-US" dirty="0"/>
          </a:p>
        </p:txBody>
      </p:sp>
      <p:sp>
        <p:nvSpPr>
          <p:cNvPr id="15" name="Text Placeholder 13"/>
          <p:cNvSpPr>
            <a:spLocks noGrp="1"/>
          </p:cNvSpPr>
          <p:nvPr>
            <p:ph type="body" sz="quarter" idx="11" hasCustomPrompt="1"/>
          </p:nvPr>
        </p:nvSpPr>
        <p:spPr>
          <a:xfrm>
            <a:off x="457200" y="5833646"/>
            <a:ext cx="3352800" cy="369332"/>
          </a:xfrm>
          <a:prstGeom prst="rect">
            <a:avLst/>
          </a:prstGeom>
          <a:noFill/>
        </p:spPr>
        <p:txBody>
          <a:bodyPr wrap="square" rtlCol="0">
            <a:spAutoFit/>
          </a:bodyPr>
          <a:lstStyle>
            <a:lvl1pPr marL="0" indent="0" algn="l" rtl="0" fontAlgn="base">
              <a:spcBef>
                <a:spcPct val="0"/>
              </a:spcBef>
              <a:spcAft>
                <a:spcPct val="0"/>
              </a:spcAft>
              <a:buNone/>
              <a:defRPr lang="en-US" sz="1800" b="1" kern="1200" dirty="0">
                <a:solidFill>
                  <a:schemeClr val="tx2">
                    <a:lumMod val="20000"/>
                    <a:lumOff val="80000"/>
                  </a:schemeClr>
                </a:solidFill>
                <a:effectLst>
                  <a:outerShdw blurRad="38100" dist="38100" dir="2700000" algn="tl">
                    <a:srgbClr val="000000">
                      <a:alpha val="43137"/>
                    </a:srgbClr>
                  </a:outerShdw>
                </a:effectLst>
                <a:latin typeface="Corbel" pitchFamily="34" charset="0"/>
                <a:ea typeface="+mn-ea"/>
                <a:cs typeface="+mn-cs"/>
              </a:defRPr>
            </a:lvl1pPr>
          </a:lstStyle>
          <a:p>
            <a:pPr marL="319088" lvl="0" indent="-319088" algn="l" rtl="0" eaLnBrk="0" fontAlgn="base" hangingPunct="0">
              <a:spcBef>
                <a:spcPct val="0"/>
              </a:spcBef>
              <a:spcAft>
                <a:spcPct val="0"/>
              </a:spcAft>
              <a:buClr>
                <a:schemeClr val="accent5">
                  <a:lumMod val="40000"/>
                  <a:lumOff val="60000"/>
                </a:schemeClr>
              </a:buClr>
              <a:buSzPct val="70000"/>
              <a:buFont typeface="Wingdings 2" pitchFamily="18" charset="2"/>
              <a:buNone/>
            </a:pPr>
            <a:r>
              <a:rPr lang="en-US" sz="1800" b="1" dirty="0" smtClean="0">
                <a:solidFill>
                  <a:srgbClr val="0EFE58"/>
                </a:solidFill>
                <a:effectLst>
                  <a:outerShdw blurRad="38100" dist="38100" dir="2700000" algn="tl">
                    <a:srgbClr val="000000">
                      <a:alpha val="43137"/>
                    </a:srgbClr>
                  </a:outerShdw>
                </a:effectLst>
              </a:rPr>
              <a:t>Company Name</a:t>
            </a:r>
            <a:endParaRPr lang="en-US" sz="1800" b="1" dirty="0">
              <a:solidFill>
                <a:srgbClr val="0EFE58"/>
              </a:solidFill>
              <a:effectLst>
                <a:outerShdw blurRad="38100" dist="38100" dir="2700000" algn="tl">
                  <a:srgbClr val="000000">
                    <a:alpha val="43137"/>
                  </a:srgbClr>
                </a:outerShdw>
              </a:effectLst>
            </a:endParaRPr>
          </a:p>
        </p:txBody>
      </p:sp>
      <p:sp>
        <p:nvSpPr>
          <p:cNvPr id="16" name="Text Placeholder 13"/>
          <p:cNvSpPr>
            <a:spLocks noGrp="1"/>
          </p:cNvSpPr>
          <p:nvPr>
            <p:ph type="body" sz="quarter" idx="12" hasCustomPrompt="1"/>
          </p:nvPr>
        </p:nvSpPr>
        <p:spPr>
          <a:xfrm>
            <a:off x="457200" y="6138446"/>
            <a:ext cx="3352800" cy="338554"/>
          </a:xfrm>
          <a:prstGeom prst="rect">
            <a:avLst/>
          </a:prstGeom>
          <a:noFill/>
        </p:spPr>
        <p:txBody>
          <a:bodyPr wrap="square" rtlCol="0">
            <a:spAutoFit/>
          </a:bodyPr>
          <a:lstStyle>
            <a:lvl1pPr algn="l" rtl="0" fontAlgn="base">
              <a:spcBef>
                <a:spcPct val="0"/>
              </a:spcBef>
              <a:spcAft>
                <a:spcPct val="0"/>
              </a:spcAft>
              <a:buNone/>
              <a:defRPr lang="en-US" sz="16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600" b="1" dirty="0" smtClean="0">
                <a:solidFill>
                  <a:schemeClr val="tx1">
                    <a:lumMod val="50000"/>
                  </a:schemeClr>
                </a:solidFill>
                <a:effectLst>
                  <a:outerShdw blurRad="38100" dist="38100" dir="2700000" algn="tl">
                    <a:srgbClr val="000000">
                      <a:alpha val="43137"/>
                    </a:srgbClr>
                  </a:outerShdw>
                </a:effectLst>
              </a:rPr>
              <a:t>Company Web Site</a:t>
            </a:r>
            <a:endParaRPr lang="en-US" sz="1600" b="1" dirty="0">
              <a:solidFill>
                <a:schemeClr val="tx1">
                  <a:lumMod val="50000"/>
                </a:schemeClr>
              </a:solidFill>
              <a:effectLst>
                <a:outerShdw blurRad="38100" dist="38100" dir="2700000" algn="tl">
                  <a:srgbClr val="000000">
                    <a:alpha val="43137"/>
                  </a:srgbClr>
                </a:outerShdw>
              </a:effectLst>
            </a:endParaRPr>
          </a:p>
        </p:txBody>
      </p:sp>
      <p:sp>
        <p:nvSpPr>
          <p:cNvPr id="8" name="Text Placeholder 13"/>
          <p:cNvSpPr>
            <a:spLocks noGrp="1"/>
          </p:cNvSpPr>
          <p:nvPr>
            <p:ph type="body" sz="quarter" idx="13" hasCustomPrompt="1"/>
          </p:nvPr>
        </p:nvSpPr>
        <p:spPr>
          <a:xfrm>
            <a:off x="457200" y="5029200"/>
            <a:ext cx="3352800" cy="461665"/>
          </a:xfrm>
          <a:prstGeom prst="rect">
            <a:avLst/>
          </a:prstGeom>
          <a:noFill/>
        </p:spPr>
        <p:txBody>
          <a:bodyPr wrap="square" rtlCol="0">
            <a:spAutoFit/>
          </a:bodyPr>
          <a:lstStyle>
            <a:lvl1pPr algn="l" rtl="0" fontAlgn="base">
              <a:spcBef>
                <a:spcPct val="0"/>
              </a:spcBef>
              <a:spcAft>
                <a:spcPct val="0"/>
              </a:spcAft>
              <a:buNone/>
              <a:defRPr lang="en-US" sz="2300" b="1" kern="1200" dirty="0" smtClean="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Position</a:t>
            </a:r>
            <a:endParaRPr lang="en-US" dirty="0"/>
          </a:p>
        </p:txBody>
      </p:sp>
      <p:sp>
        <p:nvSpPr>
          <p:cNvPr id="9" name="Text Placeholder 13"/>
          <p:cNvSpPr>
            <a:spLocks noGrp="1"/>
          </p:cNvSpPr>
          <p:nvPr>
            <p:ph type="body" sz="quarter" idx="14" hasCustomPrompt="1"/>
          </p:nvPr>
        </p:nvSpPr>
        <p:spPr>
          <a:xfrm>
            <a:off x="457200" y="5405735"/>
            <a:ext cx="3352800" cy="400110"/>
          </a:xfrm>
          <a:prstGeom prst="rect">
            <a:avLst/>
          </a:prstGeom>
          <a:noFill/>
        </p:spPr>
        <p:txBody>
          <a:bodyPr wrap="square" rtlCol="0">
            <a:spAutoFit/>
          </a:bodyPr>
          <a:lstStyle>
            <a:lvl1pPr algn="l" rtl="0" fontAlgn="base">
              <a:spcBef>
                <a:spcPct val="0"/>
              </a:spcBef>
              <a:spcAft>
                <a:spcPct val="0"/>
              </a:spcAft>
              <a:buNone/>
              <a:defRPr lang="en-US" sz="2000" b="1" kern="1200" dirty="0" smtClean="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stStyle>
          <a:p>
            <a:pPr lvl="0"/>
            <a:r>
              <a:rPr lang="en-US" smtClean="0"/>
              <a:t>Web Site</a:t>
            </a:r>
            <a:endParaRPr lang="en-US" dirty="0"/>
          </a:p>
        </p:txBody>
      </p:sp>
      <p:sp>
        <p:nvSpPr>
          <p:cNvPr id="5" name="Picture Placeholder 4"/>
          <p:cNvSpPr>
            <a:spLocks noGrp="1"/>
          </p:cNvSpPr>
          <p:nvPr>
            <p:ph type="pic" sz="quarter" idx="16" hasCustomPrompt="1"/>
          </p:nvPr>
        </p:nvSpPr>
        <p:spPr>
          <a:xfrm>
            <a:off x="4267200" y="4572000"/>
            <a:ext cx="4419600" cy="1905000"/>
          </a:xfrm>
          <a:prstGeom prst="rect">
            <a:avLst/>
          </a:prstGeom>
        </p:spPr>
        <p:txBody>
          <a:bodyPr/>
          <a:lstStyle>
            <a:lvl1pPr marL="0" indent="0">
              <a:buNone/>
              <a:defRPr/>
            </a:lvl1pPr>
          </a:lstStyle>
          <a:p>
            <a:r>
              <a:rPr lang="en-US" dirty="0" smtClean="0"/>
              <a:t>Insert a Picture Here</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28800" y="76200"/>
            <a:ext cx="7086600" cy="8382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Slide Title</a:t>
            </a:r>
            <a:endParaRPr lang="en-US" dirty="0"/>
          </a:p>
        </p:txBody>
      </p:sp>
      <p:sp>
        <p:nvSpPr>
          <p:cNvPr id="3" name="Content Placeholder 2"/>
          <p:cNvSpPr>
            <a:spLocks noGrp="1"/>
          </p:cNvSpPr>
          <p:nvPr>
            <p:ph idx="1" hasCustomPrompt="1"/>
          </p:nvPr>
        </p:nvSpPr>
        <p:spPr>
          <a:xfrm>
            <a:off x="228600" y="914400"/>
            <a:ext cx="8686800" cy="5791200"/>
          </a:xfrm>
          <a:prstGeom prst="rect">
            <a:avLst/>
          </a:prstGeom>
        </p:spPr>
        <p:txBody>
          <a:bodyPr/>
          <a:lstStyle>
            <a:lvl1pPr marL="282575" indent="-282575">
              <a:lnSpc>
                <a:spcPct val="105000"/>
              </a:lnSpc>
              <a:spcBef>
                <a:spcPts val="600"/>
              </a:spcBef>
              <a:spcAft>
                <a:spcPts val="600"/>
              </a:spcAft>
              <a:buClr>
                <a:schemeClr val="accent5">
                  <a:lumMod val="40000"/>
                  <a:lumOff val="60000"/>
                </a:schemeClr>
              </a:buClr>
              <a:tabLst>
                <a:tab pos="282575" algn="l"/>
              </a:tabLst>
              <a:defRPr sz="3200">
                <a:solidFill>
                  <a:srgbClr val="EBFFD2"/>
                </a:solidFill>
              </a:defRPr>
            </a:lvl1pPr>
            <a:lvl2pPr>
              <a:lnSpc>
                <a:spcPct val="105000"/>
              </a:lnSpc>
              <a:spcBef>
                <a:spcPts val="600"/>
              </a:spcBef>
              <a:spcAft>
                <a:spcPts val="600"/>
              </a:spcAft>
              <a:buClr>
                <a:srgbClr val="8FD600"/>
              </a:buClr>
              <a:defRPr sz="3000">
                <a:solidFill>
                  <a:schemeClr val="tx1">
                    <a:lumMod val="40000"/>
                    <a:lumOff val="60000"/>
                  </a:schemeClr>
                </a:solidFill>
              </a:defRPr>
            </a:lvl2pPr>
            <a:lvl3pPr>
              <a:lnSpc>
                <a:spcPct val="105000"/>
              </a:lnSpc>
              <a:spcBef>
                <a:spcPts val="600"/>
              </a:spcBef>
              <a:spcAft>
                <a:spcPts val="600"/>
              </a:spcAft>
              <a:buClr>
                <a:srgbClr val="FFAD9F"/>
              </a:buClr>
              <a:defRPr sz="2800">
                <a:solidFill>
                  <a:srgbClr val="F5FFC2"/>
                </a:solidFill>
              </a:defRPr>
            </a:lvl3pPr>
            <a:lvl4pPr>
              <a:lnSpc>
                <a:spcPct val="105000"/>
              </a:lnSpc>
              <a:spcBef>
                <a:spcPts val="600"/>
              </a:spcBef>
              <a:spcAft>
                <a:spcPts val="600"/>
              </a:spcAft>
              <a:buClr>
                <a:srgbClr val="FACF82"/>
              </a:buClr>
              <a:defRPr sz="2600">
                <a:solidFill>
                  <a:schemeClr val="tx1">
                    <a:lumMod val="40000"/>
                    <a:lumOff val="60000"/>
                  </a:schemeClr>
                </a:solidFill>
              </a:defRPr>
            </a:lvl4pPr>
            <a:lvl5pPr>
              <a:lnSpc>
                <a:spcPct val="105000"/>
              </a:lnSpc>
              <a:spcBef>
                <a:spcPts val="600"/>
              </a:spcBef>
              <a:spcAft>
                <a:spcPts val="600"/>
              </a:spcAft>
              <a:defRPr sz="2400">
                <a:solidFill>
                  <a:schemeClr val="tx1">
                    <a:lumMod val="40000"/>
                    <a:lumOff val="60000"/>
                  </a:schemeClr>
                </a:solidFill>
              </a:defRPr>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pPr>
              <a:defRPr/>
            </a:pPr>
            <a:fld id="{58452FF4-89E3-4D1B-9927-2DBDC00E58D7}" type="slidenum">
              <a:rPr lang="en-US" smtClean="0"/>
              <a:pPr>
                <a:defRPr/>
              </a:pPr>
              <a:t>‹#›</a:t>
            </a:fld>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1828800" y="76200"/>
            <a:ext cx="7086600" cy="838200"/>
          </a:xfrm>
          <a:prstGeom prst="rect">
            <a:avLst/>
          </a:prstGeom>
        </p:spPr>
        <p:txBody>
          <a:bodyPr anchor="ctr" anchorCtr="0">
            <a:noAutofit/>
          </a:bodyPr>
          <a:lstStyle>
            <a:lvl1pPr>
              <a:lnSpc>
                <a:spcPts val="4000"/>
              </a:lnSpc>
              <a:defRPr sz="4000">
                <a:effectLst>
                  <a:outerShdw blurRad="38100" dist="38100" dir="2700000" algn="tl">
                    <a:srgbClr val="000000">
                      <a:alpha val="43137"/>
                    </a:srgbClr>
                  </a:outerShdw>
                  <a:reflection blurRad="12700" stA="20000" endPos="50000" dist="12700" dir="5400000" sy="-100000" algn="bl" rotWithShape="0"/>
                </a:effectLst>
              </a:defRPr>
            </a:lvl1pPr>
          </a:lstStyle>
          <a:p>
            <a:r>
              <a:rPr lang="en-US" dirty="0" smtClean="0"/>
              <a:t>Slide Title</a:t>
            </a:r>
            <a:endParaRPr lang="en-US" dirty="0"/>
          </a:p>
        </p:txBody>
      </p:sp>
      <p:sp>
        <p:nvSpPr>
          <p:cNvPr id="5" name="Content Placeholder 2"/>
          <p:cNvSpPr>
            <a:spLocks noGrp="1"/>
          </p:cNvSpPr>
          <p:nvPr>
            <p:ph idx="1" hasCustomPrompt="1"/>
          </p:nvPr>
        </p:nvSpPr>
        <p:spPr>
          <a:xfrm>
            <a:off x="228600" y="990600"/>
            <a:ext cx="8686800" cy="579646"/>
          </a:xfrm>
          <a:prstGeom prst="rect">
            <a:avLst/>
          </a:prstGeom>
        </p:spPr>
        <p:txBody>
          <a:bodyPr>
            <a:spAutoFit/>
          </a:bodyPr>
          <a:lstStyle>
            <a:lvl1pPr marL="319088" marR="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sz="3000" baseline="0">
                <a:solidFill>
                  <a:schemeClr val="tx1">
                    <a:lumMod val="40000"/>
                    <a:lumOff val="60000"/>
                  </a:schemeClr>
                </a:solidFill>
              </a:defRPr>
            </a:lvl1pPr>
            <a:lvl2pPr>
              <a:lnSpc>
                <a:spcPts val="3800"/>
              </a:lnSpc>
              <a:spcBef>
                <a:spcPts val="600"/>
              </a:spcBef>
              <a:spcAft>
                <a:spcPts val="600"/>
              </a:spcAft>
              <a:buClr>
                <a:srgbClr val="8FD600"/>
              </a:buClr>
              <a:defRPr sz="3000">
                <a:solidFill>
                  <a:schemeClr val="tx1">
                    <a:lumMod val="40000"/>
                    <a:lumOff val="60000"/>
                  </a:schemeClr>
                </a:solidFill>
              </a:defRPr>
            </a:lvl2pPr>
            <a:lvl3pPr>
              <a:lnSpc>
                <a:spcPts val="3800"/>
              </a:lnSpc>
              <a:spcBef>
                <a:spcPts val="600"/>
              </a:spcBef>
              <a:spcAft>
                <a:spcPts val="600"/>
              </a:spcAft>
              <a:buClr>
                <a:srgbClr val="FFAD9F"/>
              </a:buClr>
              <a:defRPr sz="2800">
                <a:solidFill>
                  <a:schemeClr val="tx1">
                    <a:lumMod val="40000"/>
                    <a:lumOff val="60000"/>
                  </a:schemeClr>
                </a:solidFill>
              </a:defRPr>
            </a:lvl3pPr>
            <a:lvl4pPr>
              <a:lnSpc>
                <a:spcPts val="3800"/>
              </a:lnSpc>
              <a:spcBef>
                <a:spcPts val="600"/>
              </a:spcBef>
              <a:spcAft>
                <a:spcPts val="600"/>
              </a:spcAft>
              <a:buClr>
                <a:srgbClr val="FACF82"/>
              </a:buClr>
              <a:defRPr sz="2600">
                <a:solidFill>
                  <a:schemeClr val="tx1">
                    <a:lumMod val="40000"/>
                    <a:lumOff val="60000"/>
                  </a:schemeClr>
                </a:solidFill>
              </a:defRPr>
            </a:lvl4pPr>
            <a:lvl5pPr>
              <a:lnSpc>
                <a:spcPts val="3800"/>
              </a:lnSpc>
              <a:spcBef>
                <a:spcPts val="600"/>
              </a:spcBef>
              <a:spcAft>
                <a:spcPts val="600"/>
              </a:spcAft>
              <a:defRPr sz="2400">
                <a:solidFill>
                  <a:schemeClr val="tx1">
                    <a:lumMod val="40000"/>
                    <a:lumOff val="60000"/>
                  </a:schemeClr>
                </a:solidFill>
              </a:defRPr>
            </a:lvl5pPr>
          </a:lstStyle>
          <a:p>
            <a:pPr marL="319088" marR="0" lvl="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a:pPr>
            <a:r>
              <a:rPr kumimoji="0" lang="en-US" sz="3200" b="1" i="0" u="none" strike="noStrike" kern="1200" cap="none" spc="0" normalizeH="0" baseline="0" noProof="0" dirty="0" smtClean="0">
                <a:ln>
                  <a:noFill/>
                </a:ln>
                <a:solidFill>
                  <a:srgbClr val="CCFF66">
                    <a:lumMod val="20000"/>
                    <a:lumOff val="80000"/>
                  </a:srgbClr>
                </a:solidFill>
                <a:effectLst>
                  <a:outerShdw blurRad="38100" dist="38100" dir="2700000" algn="tl">
                    <a:srgbClr val="000000">
                      <a:alpha val="43137"/>
                    </a:srgbClr>
                  </a:outerShdw>
                </a:effectLst>
                <a:uLnTx/>
                <a:uFillTx/>
                <a:latin typeface="+mn-lt"/>
                <a:ea typeface="+mn-ea"/>
                <a:cs typeface="+mn-cs"/>
              </a:rPr>
              <a:t>First Level</a:t>
            </a:r>
          </a:p>
        </p:txBody>
      </p:sp>
      <p:sp>
        <p:nvSpPr>
          <p:cNvPr id="6" name="Text Placeholder 5"/>
          <p:cNvSpPr>
            <a:spLocks noGrp="1"/>
          </p:cNvSpPr>
          <p:nvPr>
            <p:ph type="body" sz="quarter" idx="11" hasCustomPrompt="1"/>
          </p:nvPr>
        </p:nvSpPr>
        <p:spPr>
          <a:xfrm>
            <a:off x="533400" y="1752600"/>
            <a:ext cx="8077200" cy="470898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a:spcBef>
                <a:spcPts val="0"/>
              </a:spcBef>
              <a:buNone/>
              <a:defRPr lang="en-US" sz="2000" smtClean="0">
                <a:solidFill>
                  <a:srgbClr val="8CF4F2"/>
                </a:solidFill>
                <a:latin typeface="Consolas" pitchFamily="49" charset="0"/>
                <a:cs typeface="Consolas" pitchFamily="49" charset="0"/>
              </a:defRPr>
            </a:lvl1pPr>
          </a:lstStyle>
          <a:p>
            <a:pPr lvl="0"/>
            <a:r>
              <a:rPr lang="en-US" noProof="1" smtClean="0"/>
              <a:t>Enter source code here</a:t>
            </a:r>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p:txBody>
      </p:sp>
      <p:sp>
        <p:nvSpPr>
          <p:cNvPr id="7"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pPr>
              <a:defRPr/>
            </a:pPr>
            <a:fld id="{58452FF4-89E3-4D1B-9927-2DBDC00E58D7}" type="slidenum">
              <a:rPr lang="en-US" smtClean="0"/>
              <a:pPr>
                <a:defRPr/>
              </a:pPr>
              <a:t>‹#›</a:t>
            </a:fld>
            <a:endParaRPr lang="en-US" dirty="0"/>
          </a:p>
        </p:txBody>
      </p:sp>
    </p:spTree>
    <p:extLst>
      <p:ext uri="{BB962C8B-B14F-4D97-AF65-F5344CB8AC3E}">
        <p14:creationId xmlns:p14="http://schemas.microsoft.com/office/powerpoint/2010/main" val="3141685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hasCustomPrompt="1"/>
          </p:nvPr>
        </p:nvSpPr>
        <p:spPr>
          <a:xfrm>
            <a:off x="609600" y="2743201"/>
            <a:ext cx="7924800" cy="685800"/>
          </a:xfrm>
          <a:prstGeom prst="rect">
            <a:avLst/>
          </a:prstGeom>
        </p:spPr>
        <p:txBody>
          <a:bodyPr tIns="0" bIns="0" anchor="ctr" anchorCtr="0"/>
          <a:lstStyle>
            <a:lvl1pPr algn="ctr">
              <a:lnSpc>
                <a:spcPts val="5600"/>
              </a:lnSpc>
              <a:defRPr sz="5000" cap="none" baseline="0">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Section Title</a:t>
            </a:r>
            <a:endParaRPr lang="en-US" dirty="0"/>
          </a:p>
        </p:txBody>
      </p:sp>
      <p:sp>
        <p:nvSpPr>
          <p:cNvPr id="17" name="Subtitle 16"/>
          <p:cNvSpPr>
            <a:spLocks noGrp="1"/>
          </p:cNvSpPr>
          <p:nvPr>
            <p:ph type="subTitle" idx="1" hasCustomPrompt="1"/>
          </p:nvPr>
        </p:nvSpPr>
        <p:spPr>
          <a:xfrm>
            <a:off x="609600" y="3469480"/>
            <a:ext cx="7924800" cy="569120"/>
          </a:xfrm>
          <a:prstGeom prst="rect">
            <a:avLst/>
          </a:prstGeom>
        </p:spPr>
        <p:txBody>
          <a:bodyPr lIns="0" tIns="0" rIns="0" bIns="0" anchor="ctr" anchorCtr="0"/>
          <a:lstStyle>
            <a:lvl1pPr marL="0" indent="0" algn="ctr" rtl="0" eaLnBrk="0" fontAlgn="base" hangingPunct="0">
              <a:spcBef>
                <a:spcPct val="20000"/>
              </a:spcBef>
              <a:spcAft>
                <a:spcPct val="0"/>
              </a:spcAft>
              <a:buClr>
                <a:schemeClr val="accent5">
                  <a:lumMod val="40000"/>
                  <a:lumOff val="60000"/>
                </a:schemeClr>
              </a:buClr>
              <a:buSzPct val="70000"/>
              <a:buFont typeface="Wingdings 2" pitchFamily="18" charset="2"/>
              <a:buNone/>
              <a:defRPr lang="en-US" sz="2800" b="1" kern="1200" baseline="0" dirty="0">
                <a:solidFill>
                  <a:srgbClr val="FAF7C8"/>
                </a:solidFill>
                <a:effectLst>
                  <a:outerShdw blurRad="38100" dist="38100" dir="2700000" algn="tl">
                    <a:srgbClr val="000000">
                      <a:alpha val="43137"/>
                    </a:srgbClr>
                  </a:outerShdw>
                </a:effectLst>
                <a:latin typeface="+mn-lt"/>
                <a:ea typeface="+mn-ea"/>
                <a:cs typeface="+mn-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Section Subtitle</a:t>
            </a:r>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estions Slide">
    <p:spTree>
      <p:nvGrpSpPr>
        <p:cNvPr id="1" name=""/>
        <p:cNvGrpSpPr/>
        <p:nvPr/>
      </p:nvGrpSpPr>
      <p:grpSpPr>
        <a:xfrm>
          <a:off x="0" y="0"/>
          <a:ext cx="0" cy="0"/>
          <a:chOff x="0" y="0"/>
          <a:chExt cx="0" cy="0"/>
        </a:xfrm>
      </p:grpSpPr>
      <p:grpSp>
        <p:nvGrpSpPr>
          <p:cNvPr id="30" name="Group 29"/>
          <p:cNvGrpSpPr/>
          <p:nvPr userDrawn="1"/>
        </p:nvGrpSpPr>
        <p:grpSpPr>
          <a:xfrm>
            <a:off x="130434" y="6373882"/>
            <a:ext cx="1816798" cy="331718"/>
            <a:chOff x="1236228" y="1523999"/>
            <a:chExt cx="4351212" cy="3261410"/>
          </a:xfrm>
          <a:noFill/>
        </p:grpSpPr>
        <p:sp>
          <p:nvSpPr>
            <p:cNvPr id="31" name="TextBox 30">
              <a:hlinkClick r:id="rId2" tooltip="Форум за програмиране и уеб дизайн - дискусии, съвети, въпроси и отговори @ Софтуерна академия на Телерик"/>
            </p:cNvPr>
            <p:cNvSpPr txBox="1"/>
            <p:nvPr userDrawn="1"/>
          </p:nvSpPr>
          <p:spPr>
            <a:xfrm flipH="1">
              <a:off x="3394420" y="1733044"/>
              <a:ext cx="1528760"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форум програмиране, форум уеб дизайн</a:t>
              </a:r>
              <a:endParaRPr lang="bg-BG" sz="200" noProof="1">
                <a:ln w="0">
                  <a:noFill/>
                </a:ln>
                <a:solidFill>
                  <a:schemeClr val="bg1"/>
                </a:solidFill>
                <a:effectLst/>
              </a:endParaRPr>
            </a:p>
          </p:txBody>
        </p:sp>
        <p:sp>
          <p:nvSpPr>
            <p:cNvPr id="32" name="TextBox 31">
              <a:hlinkClick r:id="rId3"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userDrawn="1"/>
          </p:nvSpPr>
          <p:spPr>
            <a:xfrm flipH="1">
              <a:off x="1350512" y="1528531"/>
              <a:ext cx="2008656" cy="1149887"/>
            </a:xfrm>
            <a:prstGeom prst="rect">
              <a:avLst/>
            </a:prstGeom>
            <a:grpFill/>
          </p:spPr>
          <p:txBody>
            <a:bodyPr wrap="none" rtlCol="0">
              <a:spAutoFit/>
            </a:bodyPr>
            <a:lstStyle/>
            <a:p>
              <a:pPr>
                <a:lnSpc>
                  <a:spcPct val="80000"/>
                </a:lnSpc>
              </a:pPr>
              <a:r>
                <a:rPr lang="bg-BG" sz="200" kern="1200" noProof="1" smtClean="0">
                  <a:ln w="0">
                    <a:noFill/>
                  </a:ln>
                  <a:solidFill>
                    <a:schemeClr val="bg1"/>
                  </a:solidFill>
                  <a:effectLst/>
                  <a:latin typeface="Corbel" pitchFamily="34" charset="0"/>
                  <a:ea typeface="+mn-ea"/>
                  <a:cs typeface="+mn-cs"/>
                </a:rPr>
                <a:t>курсове и уроци по програмиране, уеб дизайн – безплатно</a:t>
              </a:r>
              <a:endParaRPr lang="bg-BG" sz="200" kern="1200" noProof="1">
                <a:ln w="0">
                  <a:noFill/>
                </a:ln>
                <a:solidFill>
                  <a:schemeClr val="bg1"/>
                </a:solidFill>
                <a:effectLst/>
                <a:latin typeface="Corbel" pitchFamily="34" charset="0"/>
                <a:ea typeface="+mn-ea"/>
                <a:cs typeface="+mn-cs"/>
              </a:endParaRPr>
            </a:p>
          </p:txBody>
        </p:sp>
        <p:sp>
          <p:nvSpPr>
            <p:cNvPr id="33" name="TextBox 32">
              <a:hlinkClick r:id="rId4" tooltip="Програмиране за деца - безплатно в Телерик кидс академия"/>
            </p:cNvPr>
            <p:cNvSpPr txBox="1"/>
            <p:nvPr userDrawn="1"/>
          </p:nvSpPr>
          <p:spPr>
            <a:xfrm flipH="1">
              <a:off x="1538277" y="2175145"/>
              <a:ext cx="1816697"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програмиране за деца – безплатни курсове и уроци</a:t>
              </a:r>
              <a:endParaRPr lang="bg-BG" sz="200" kern="1200" noProof="1">
                <a:ln w="0">
                  <a:noFill/>
                </a:ln>
                <a:solidFill>
                  <a:schemeClr val="bg1"/>
                </a:solidFill>
                <a:effectLst/>
                <a:latin typeface="Corbel" pitchFamily="34" charset="0"/>
                <a:ea typeface="+mn-ea"/>
                <a:cs typeface="+mn-cs"/>
              </a:endParaRPr>
            </a:p>
          </p:txBody>
        </p:sp>
        <p:sp>
          <p:nvSpPr>
            <p:cNvPr id="34" name="TextBox 33">
              <a:hlinkClick r:id="rId5" tooltip="Безплатен SEO курс - оптимизация за търсачки, уроци по SEO"/>
            </p:cNvPr>
            <p:cNvSpPr txBox="1"/>
            <p:nvPr userDrawn="1"/>
          </p:nvSpPr>
          <p:spPr>
            <a:xfrm flipH="1">
              <a:off x="1660733" y="2421354"/>
              <a:ext cx="1697683" cy="1210412"/>
            </a:xfrm>
            <a:prstGeom prst="rect">
              <a:avLst/>
            </a:prstGeom>
            <a:grpFill/>
          </p:spPr>
          <p:txBody>
            <a:bodyPr wrap="none" rtlCol="0">
              <a:spAutoFit/>
            </a:bodyPr>
            <a:lstStyle>
              <a:defPPr>
                <a:defRPr lang="en-US"/>
              </a:defPPr>
              <a:lvl1pPr lvl="0">
                <a:defRPr sz="1200"/>
              </a:lvl1pPr>
            </a:lstStyle>
            <a:p>
              <a:pPr lvl="0" algn="l"/>
              <a:r>
                <a:rPr lang="bg-BG" sz="200" noProof="1" smtClean="0">
                  <a:ln w="0">
                    <a:noFill/>
                  </a:ln>
                  <a:solidFill>
                    <a:schemeClr val="bg1"/>
                  </a:solidFill>
                  <a:effectLst/>
                </a:rPr>
                <a:t>безплатен SEO курс - оптимизация за търсачки</a:t>
              </a:r>
              <a:endParaRPr lang="bg-BG" sz="200" noProof="1">
                <a:ln w="0">
                  <a:noFill/>
                </a:ln>
                <a:solidFill>
                  <a:schemeClr val="bg1"/>
                </a:solidFill>
                <a:effectLst/>
              </a:endParaRPr>
            </a:p>
          </p:txBody>
        </p:sp>
        <p:sp>
          <p:nvSpPr>
            <p:cNvPr id="35" name="TextBox 34">
              <a:hlinkClick r:id="rId6" tooltip="Безплатен курс &quot;Уеб дизайн с HTML, CSS и JavaScript&quot; - уроци по правене на уеб сайтове, HTML, CSS, Photoshop, JavaScript и CMS системи"/>
            </p:cNvPr>
            <p:cNvSpPr txBox="1"/>
            <p:nvPr userDrawn="1"/>
          </p:nvSpPr>
          <p:spPr>
            <a:xfrm flipH="1">
              <a:off x="1448482" y="2878556"/>
              <a:ext cx="1908837"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уроци по уеб дизайн, HTML, CSS, JavaScript, Photoshop</a:t>
              </a:r>
              <a:endParaRPr lang="bg-BG" sz="200" noProof="1">
                <a:ln w="0">
                  <a:noFill/>
                </a:ln>
                <a:solidFill>
                  <a:schemeClr val="bg1"/>
                </a:solidFill>
                <a:effectLst/>
              </a:endParaRPr>
            </a:p>
          </p:txBody>
        </p:sp>
        <p:sp>
          <p:nvSpPr>
            <p:cNvPr id="36" name="TextBox 35">
              <a:hlinkClick r:id="rId7" tooltip="Училищна софтуерна академия - безплатни уроци по програмиране и уеб дизайн"/>
            </p:cNvPr>
            <p:cNvSpPr txBox="1"/>
            <p:nvPr userDrawn="1"/>
          </p:nvSpPr>
          <p:spPr>
            <a:xfrm flipH="1">
              <a:off x="1636239" y="1946534"/>
              <a:ext cx="1747592" cy="1210412"/>
            </a:xfrm>
            <a:prstGeom prst="rect">
              <a:avLst/>
            </a:prstGeom>
            <a:grpFill/>
          </p:spPr>
          <p:txBody>
            <a:bodyPr wrap="none" rtlCol="0">
              <a:spAutoFit/>
            </a:bodyPr>
            <a:lstStyle/>
            <a:p>
              <a:pPr algn="l"/>
              <a:r>
                <a:rPr lang="bg-BG" sz="200" kern="1200" noProof="1" smtClean="0">
                  <a:ln w="0">
                    <a:noFill/>
                  </a:ln>
                  <a:solidFill>
                    <a:schemeClr val="bg1"/>
                  </a:solidFill>
                  <a:effectLst/>
                  <a:latin typeface="Corbel" pitchFamily="34" charset="0"/>
                  <a:ea typeface="+mn-ea"/>
                  <a:cs typeface="+mn-cs"/>
                </a:rPr>
                <a:t>уроци по програмиране и уеб дизайн за ученици</a:t>
              </a:r>
              <a:endParaRPr lang="bg-BG" sz="200" kern="1200" noProof="1">
                <a:ln w="0">
                  <a:noFill/>
                </a:ln>
                <a:solidFill>
                  <a:schemeClr val="bg1"/>
                </a:solidFill>
                <a:effectLst/>
                <a:latin typeface="Corbel" pitchFamily="34" charset="0"/>
                <a:ea typeface="+mn-ea"/>
                <a:cs typeface="+mn-cs"/>
              </a:endParaRPr>
            </a:p>
          </p:txBody>
        </p:sp>
        <p:sp>
          <p:nvSpPr>
            <p:cNvPr id="37" name="TextBox 36">
              <a:hlinkClick r:id="rId8" tooltip="Безплатен курс &quot;Програмиране с ASP.NET MVC&quot; - уеб технологии, бази данни, C#, .NET, ASP.NET MVC"/>
            </p:cNvPr>
            <p:cNvSpPr txBox="1"/>
            <p:nvPr userDrawn="1"/>
          </p:nvSpPr>
          <p:spPr>
            <a:xfrm flipH="1">
              <a:off x="3402824" y="2230065"/>
              <a:ext cx="193955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ASP.NET MVC курс – HTML, SQL, C#, .NET, ASP.NET MVC</a:t>
              </a:r>
              <a:endParaRPr lang="bg-BG" sz="200" noProof="1">
                <a:ln w="0">
                  <a:noFill/>
                </a:ln>
                <a:solidFill>
                  <a:schemeClr val="bg1"/>
                </a:solidFill>
                <a:effectLst/>
              </a:endParaRPr>
            </a:p>
          </p:txBody>
        </p:sp>
        <p:sp>
          <p:nvSpPr>
            <p:cNvPr id="38" name="TextBox 37">
              <a:hlinkClick r:id="rId9" tooltip="Безплатен курс &quot;Разработка на софтуер в Cloud среда&quot; - AppEngine, AWS, Azure"/>
            </p:cNvPr>
            <p:cNvSpPr txBox="1"/>
            <p:nvPr userDrawn="1"/>
          </p:nvSpPr>
          <p:spPr>
            <a:xfrm flipH="1">
              <a:off x="1440310" y="3574997"/>
              <a:ext cx="1881966"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безплатен курс "Разработка на софтуер в cloud среда"</a:t>
              </a:r>
              <a:endParaRPr lang="bg-BG" sz="200" kern="1200" noProof="1">
                <a:ln w="0">
                  <a:noFill/>
                </a:ln>
                <a:solidFill>
                  <a:schemeClr val="bg1"/>
                </a:solidFill>
                <a:effectLst/>
                <a:latin typeface="Corbel" pitchFamily="34" charset="0"/>
                <a:ea typeface="+mn-ea"/>
                <a:cs typeface="+mn-cs"/>
              </a:endParaRPr>
            </a:p>
          </p:txBody>
        </p:sp>
        <p:sp>
          <p:nvSpPr>
            <p:cNvPr id="39" name="TextBox 38">
              <a:hlinkClick r:id="rId10" tooltip="BG Coder - онлайн състезателна система - тренировки за състезания по програмиране - online judge"/>
            </p:cNvPr>
            <p:cNvSpPr txBox="1"/>
            <p:nvPr userDrawn="1"/>
          </p:nvSpPr>
          <p:spPr>
            <a:xfrm flipH="1">
              <a:off x="3389110" y="1523999"/>
              <a:ext cx="1874287"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BG Coder - онлайн състезателна система - online judge</a:t>
              </a:r>
              <a:endParaRPr lang="bg-BG" sz="200" noProof="1">
                <a:ln w="0">
                  <a:noFill/>
                </a:ln>
                <a:solidFill>
                  <a:schemeClr val="bg1"/>
                </a:solidFill>
                <a:effectLst/>
              </a:endParaRPr>
            </a:p>
          </p:txBody>
        </p:sp>
        <p:sp>
          <p:nvSpPr>
            <p:cNvPr id="40" name="TextBox 39">
              <a:hlinkClick r:id="rId11" tooltip="Светлин Наков - курсове и уроци по програмиране, уеб дизайн, книги, обучения - безплатно"/>
            </p:cNvPr>
            <p:cNvSpPr txBox="1"/>
            <p:nvPr userDrawn="1"/>
          </p:nvSpPr>
          <p:spPr>
            <a:xfrm flipH="1">
              <a:off x="1236228" y="2649965"/>
              <a:ext cx="212383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курсове и уроци по програмиране, книги – безплатно от Наков</a:t>
              </a:r>
              <a:endParaRPr lang="bg-BG" sz="200" noProof="1">
                <a:ln w="0">
                  <a:noFill/>
                </a:ln>
                <a:solidFill>
                  <a:schemeClr val="bg1"/>
                </a:solidFill>
                <a:effectLst/>
              </a:endParaRPr>
            </a:p>
          </p:txBody>
        </p:sp>
        <p:sp>
          <p:nvSpPr>
            <p:cNvPr id="41" name="TextBox 40">
              <a:hlinkClick r:id="rId12" tooltip="Безплатен курс &quot;Качествен програмен код&quot;"/>
            </p:cNvPr>
            <p:cNvSpPr txBox="1"/>
            <p:nvPr userDrawn="1"/>
          </p:nvSpPr>
          <p:spPr>
            <a:xfrm flipH="1">
              <a:off x="1766855" y="3335748"/>
              <a:ext cx="1594026"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безплатен курс "Качествен програмен код"</a:t>
              </a:r>
              <a:endParaRPr lang="bg-BG" sz="200" kern="1200" noProof="1">
                <a:ln w="0">
                  <a:noFill/>
                </a:ln>
                <a:solidFill>
                  <a:schemeClr val="bg1"/>
                </a:solidFill>
                <a:effectLst/>
                <a:latin typeface="Corbel" pitchFamily="34" charset="0"/>
                <a:ea typeface="+mn-ea"/>
                <a:cs typeface="+mn-cs"/>
              </a:endParaRPr>
            </a:p>
          </p:txBody>
        </p:sp>
        <p:sp>
          <p:nvSpPr>
            <p:cNvPr id="42" name="TextBox 41">
              <a:hlinkClick r:id="rId13"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userDrawn="1"/>
          </p:nvSpPr>
          <p:spPr>
            <a:xfrm flipH="1">
              <a:off x="3407676" y="2461282"/>
              <a:ext cx="1977943"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алго академия – състезателно програмиране, състезания</a:t>
              </a:r>
              <a:endParaRPr lang="bg-BG" sz="200" noProof="1">
                <a:ln w="0">
                  <a:noFill/>
                </a:ln>
                <a:solidFill>
                  <a:schemeClr val="bg1"/>
                </a:solidFill>
                <a:effectLst/>
              </a:endParaRPr>
            </a:p>
          </p:txBody>
        </p:sp>
        <p:sp>
          <p:nvSpPr>
            <p:cNvPr id="43" name="TextBox 42">
              <a:hlinkClick r:id="rId14" tooltip="Безплатен ASP.NET курс - уеб програмиране, бази данни, C#, .NET, ASP.NET"/>
            </p:cNvPr>
            <p:cNvSpPr txBox="1"/>
            <p:nvPr userDrawn="1"/>
          </p:nvSpPr>
          <p:spPr>
            <a:xfrm flipH="1">
              <a:off x="3406019" y="1985429"/>
              <a:ext cx="218142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ASP.NET курс - уеб програмиране, бази данни, C#, .NET, ASP.NET</a:t>
              </a:r>
              <a:endParaRPr lang="bg-BG" sz="200" noProof="1">
                <a:ln w="0">
                  <a:noFill/>
                </a:ln>
                <a:solidFill>
                  <a:schemeClr val="bg1"/>
                </a:solidFill>
                <a:effectLst/>
              </a:endParaRPr>
            </a:p>
          </p:txBody>
        </p:sp>
        <p:sp>
          <p:nvSpPr>
            <p:cNvPr id="44" name="TextBox 43">
              <a:hlinkClick r:id="rId15" tooltip="Софтуерна академия на Телерик - безплатни курсове и уроци по програмиране"/>
            </p:cNvPr>
            <p:cNvSpPr txBox="1"/>
            <p:nvPr userDrawn="1"/>
          </p:nvSpPr>
          <p:spPr>
            <a:xfrm flipH="1">
              <a:off x="1504800" y="1717933"/>
              <a:ext cx="1901159" cy="1210412"/>
            </a:xfrm>
            <a:prstGeom prst="rect">
              <a:avLst/>
            </a:prstGeom>
            <a:grpFill/>
          </p:spPr>
          <p:txBody>
            <a:bodyPr wrap="none" rtlCol="0">
              <a:spAutoFit/>
            </a:bodyPr>
            <a:lstStyle>
              <a:defPPr>
                <a:defRPr lang="en-US"/>
              </a:defPPr>
              <a:lvl1pPr>
                <a:defRPr sz="1200"/>
              </a:lvl1pPr>
            </a:lstStyle>
            <a:p>
              <a:pPr lvl="0" algn="l"/>
              <a:r>
                <a:rPr lang="bg-BG" sz="200" noProof="1" smtClean="0">
                  <a:ln w="0">
                    <a:noFill/>
                  </a:ln>
                  <a:solidFill>
                    <a:schemeClr val="bg1"/>
                  </a:solidFill>
                  <a:effectLst/>
                </a:rPr>
                <a:t>курсове и уроци по </a:t>
              </a:r>
              <a:r>
                <a:rPr lang="bg-BG" sz="200" kern="1200" noProof="1" smtClean="0">
                  <a:ln w="0">
                    <a:noFill/>
                  </a:ln>
                  <a:solidFill>
                    <a:schemeClr val="bg1"/>
                  </a:solidFill>
                  <a:effectLst/>
                  <a:latin typeface="Corbel" pitchFamily="34" charset="0"/>
                  <a:ea typeface="+mn-ea"/>
                  <a:cs typeface="+mn-cs"/>
                </a:rPr>
                <a:t>програмиране – Телерик академия</a:t>
              </a:r>
              <a:endParaRPr lang="bg-BG" sz="200" kern="1200" noProof="1">
                <a:ln w="0">
                  <a:noFill/>
                </a:ln>
                <a:solidFill>
                  <a:schemeClr val="bg1"/>
                </a:solidFill>
                <a:effectLst/>
                <a:latin typeface="Corbel" pitchFamily="34" charset="0"/>
                <a:ea typeface="+mn-ea"/>
                <a:cs typeface="+mn-cs"/>
              </a:endParaRPr>
            </a:p>
          </p:txBody>
        </p:sp>
        <p:sp>
          <p:nvSpPr>
            <p:cNvPr id="45" name="TextBox 44">
              <a:hlinkClick r:id="rId16" tooltip="Безплатен курс &quot;Разработка на мобилни приложения&quot; - iPhone, Android, Windows Phone, PhoneGap, HTML5, jQuery, AJAX"/>
            </p:cNvPr>
            <p:cNvSpPr txBox="1"/>
            <p:nvPr userDrawn="1"/>
          </p:nvSpPr>
          <p:spPr>
            <a:xfrm flipH="1">
              <a:off x="3404043" y="2718405"/>
              <a:ext cx="2058568"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курс мобилни приложения с iPhone, Android, WP7, PhoneGap</a:t>
              </a:r>
              <a:endParaRPr lang="bg-BG" sz="200" noProof="1">
                <a:ln w="0">
                  <a:noFill/>
                </a:ln>
                <a:solidFill>
                  <a:schemeClr val="bg1"/>
                </a:solidFill>
                <a:effectLst/>
              </a:endParaRPr>
            </a:p>
          </p:txBody>
        </p:sp>
        <p:sp>
          <p:nvSpPr>
            <p:cNvPr id="46" name="TextBox 45">
              <a:hlinkClick r:id="rId17" tooltip="Free C# Programming Book by Svetlin Nakov - безплатна C# книга от Светлин Наков, книга C#, книга Java, безплатна книга"/>
            </p:cNvPr>
            <p:cNvSpPr txBox="1"/>
            <p:nvPr userDrawn="1"/>
          </p:nvSpPr>
          <p:spPr>
            <a:xfrm flipH="1">
              <a:off x="1440317" y="3117785"/>
              <a:ext cx="1901159"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free C# book, безплатна книга C#, книга Java, книга C#</a:t>
              </a:r>
              <a:endParaRPr lang="bg-BG" sz="200" kern="1200" noProof="1">
                <a:ln w="0">
                  <a:noFill/>
                </a:ln>
                <a:solidFill>
                  <a:schemeClr val="bg1"/>
                </a:solidFill>
                <a:effectLst/>
                <a:latin typeface="Corbel" pitchFamily="34" charset="0"/>
                <a:ea typeface="+mn-ea"/>
                <a:cs typeface="+mn-cs"/>
              </a:endParaRPr>
            </a:p>
          </p:txBody>
        </p:sp>
        <p:sp>
          <p:nvSpPr>
            <p:cNvPr id="47" name="TextBox 46">
              <a:hlinkClick r:id="rId18" tooltip="Дончо Минков - сайт за програмиране"/>
            </p:cNvPr>
            <p:cNvSpPr txBox="1"/>
            <p:nvPr userDrawn="1"/>
          </p:nvSpPr>
          <p:spPr>
            <a:xfrm flipH="1">
              <a:off x="3401370" y="2963513"/>
              <a:ext cx="1475012" cy="1210412"/>
            </a:xfrm>
            <a:prstGeom prst="rect">
              <a:avLst/>
            </a:prstGeom>
            <a:grpFill/>
          </p:spPr>
          <p:txBody>
            <a:bodyPr wrap="none" rtlCol="0">
              <a:spAutoFit/>
            </a:bodyPr>
            <a:lstStyle>
              <a:defPPr>
                <a:defRPr lang="en-US"/>
              </a:defPPr>
              <a:lvl1pPr>
                <a:defRPr sz="1600">
                  <a:ln w="0">
                    <a:solidFill>
                      <a:schemeClr val="tx1"/>
                    </a:solidFill>
                  </a:ln>
                  <a:effectLst/>
                </a:defRPr>
              </a:lvl1pPr>
            </a:lstStyle>
            <a:p>
              <a:pPr lvl="0"/>
              <a:r>
                <a:rPr lang="bg-BG" sz="200" noProof="1" smtClean="0">
                  <a:ln w="0">
                    <a:noFill/>
                  </a:ln>
                  <a:solidFill>
                    <a:schemeClr val="bg1"/>
                  </a:solidFill>
                </a:rPr>
                <a:t>Дончо Минков - сайт за програмиране</a:t>
              </a:r>
              <a:endParaRPr lang="bg-BG" sz="200" noProof="1">
                <a:ln w="0">
                  <a:noFill/>
                </a:ln>
                <a:solidFill>
                  <a:schemeClr val="bg1"/>
                </a:solidFill>
              </a:endParaRPr>
            </a:p>
          </p:txBody>
        </p:sp>
        <p:sp>
          <p:nvSpPr>
            <p:cNvPr id="48" name="TextBox 47">
              <a:hlinkClick r:id="rId19" tooltip="Николай Костов - блог за програмиране"/>
            </p:cNvPr>
            <p:cNvSpPr txBox="1"/>
            <p:nvPr userDrawn="1"/>
          </p:nvSpPr>
          <p:spPr>
            <a:xfrm flipH="1">
              <a:off x="3401423" y="3217864"/>
              <a:ext cx="1513403" cy="1210412"/>
            </a:xfrm>
            <a:prstGeom prst="rect">
              <a:avLst/>
            </a:prstGeom>
            <a:grpFill/>
          </p:spPr>
          <p:txBody>
            <a:bodyPr wrap="none" rtlCol="0">
              <a:spAutoFit/>
            </a:bodyPr>
            <a:lstStyle/>
            <a:p>
              <a:pPr algn="l"/>
              <a:r>
                <a:rPr lang="bg-BG" sz="200" kern="1200" noProof="1" smtClean="0">
                  <a:ln w="0">
                    <a:noFill/>
                  </a:ln>
                  <a:solidFill>
                    <a:schemeClr val="bg1"/>
                  </a:solidFill>
                  <a:effectLst/>
                  <a:latin typeface="Corbel" pitchFamily="34" charset="0"/>
                  <a:ea typeface="+mn-ea"/>
                  <a:cs typeface="+mn-cs"/>
                </a:rPr>
                <a:t>Николай Костов - блог за програмиране</a:t>
              </a:r>
              <a:endParaRPr lang="bg-BG" sz="200" kern="1200" noProof="1">
                <a:ln w="0">
                  <a:noFill/>
                </a:ln>
                <a:solidFill>
                  <a:schemeClr val="bg1"/>
                </a:solidFill>
                <a:effectLst/>
                <a:latin typeface="Corbel" pitchFamily="34" charset="0"/>
                <a:ea typeface="+mn-ea"/>
                <a:cs typeface="+mn-cs"/>
              </a:endParaRPr>
            </a:p>
          </p:txBody>
        </p:sp>
        <p:sp>
          <p:nvSpPr>
            <p:cNvPr id="49" name="TextBox 48">
              <a:hlinkClick r:id="rId20" tooltip="безплатен C# курс в софтуерната академия на Наков"/>
            </p:cNvPr>
            <p:cNvSpPr txBox="1"/>
            <p:nvPr userDrawn="1"/>
          </p:nvSpPr>
          <p:spPr>
            <a:xfrm flipH="1">
              <a:off x="3398079" y="3548402"/>
              <a:ext cx="1359837" cy="1210412"/>
            </a:xfrm>
            <a:prstGeom prst="rect">
              <a:avLst/>
            </a:prstGeom>
            <a:grpFill/>
          </p:spPr>
          <p:txBody>
            <a:bodyPr wrap="none" rtlCol="0">
              <a:spAutoFit/>
            </a:bodyPr>
            <a:lstStyle>
              <a:defPPr>
                <a:defRPr lang="en-US"/>
              </a:defPPr>
              <a:lvl1pPr>
                <a:defRPr sz="1600">
                  <a:ln w="0">
                    <a:solidFill>
                      <a:schemeClr val="tx1"/>
                    </a:solidFill>
                  </a:ln>
                  <a:effectLst/>
                </a:defRPr>
              </a:lvl1pPr>
            </a:lstStyle>
            <a:p>
              <a:pPr lvl="0"/>
              <a:r>
                <a:rPr lang="bg-BG" sz="200" noProof="1" smtClean="0">
                  <a:ln w="0">
                    <a:noFill/>
                  </a:ln>
                  <a:solidFill>
                    <a:schemeClr val="bg1"/>
                  </a:solidFill>
                </a:rPr>
                <a:t>C# курс, програмиране, безплатно</a:t>
              </a:r>
              <a:endParaRPr lang="bg-BG" sz="200" noProof="1">
                <a:ln w="0">
                  <a:noFill/>
                </a:ln>
                <a:solidFill>
                  <a:schemeClr val="bg1"/>
                </a:solidFill>
              </a:endParaRPr>
            </a:p>
          </p:txBody>
        </p:sp>
      </p:grpSp>
      <p:sp>
        <p:nvSpPr>
          <p:cNvPr id="7" name="Title 1"/>
          <p:cNvSpPr>
            <a:spLocks noGrp="1"/>
          </p:cNvSpPr>
          <p:nvPr>
            <p:ph type="title" hasCustomPrompt="1"/>
          </p:nvPr>
        </p:nvSpPr>
        <p:spPr>
          <a:xfrm>
            <a:off x="1828800" y="152400"/>
            <a:ext cx="7086600" cy="8382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Presentation Title</a:t>
            </a:r>
            <a:endParaRPr lang="en-US" dirty="0"/>
          </a:p>
        </p:txBody>
      </p:sp>
      <p:sp>
        <p:nvSpPr>
          <p:cNvPr id="9" name="TextBox 8">
            <a:hlinkClick r:id="rId2" tooltip="Форум за програмиране и уеб дизайн - дискусии, съвети, въпроси и отговори @ Софтуерна академия на Телерик"/>
          </p:cNvPr>
          <p:cNvSpPr txBox="1"/>
          <p:nvPr userDrawn="1"/>
        </p:nvSpPr>
        <p:spPr>
          <a:xfrm rot="12041701" flipH="1">
            <a:off x="7471619" y="3840481"/>
            <a:ext cx="890352" cy="1569660"/>
          </a:xfrm>
          <a:prstGeom prst="rect">
            <a:avLst/>
          </a:prstGeom>
          <a:noFill/>
        </p:spPr>
        <p:txBody>
          <a:bodyPr wrap="square" rtlCol="0">
            <a:spAutoFit/>
            <a:scene3d>
              <a:camera prst="orthographicFront"/>
              <a:lightRig rig="threePt" dir="t"/>
            </a:scene3d>
            <a:sp3d extrusionH="57150">
              <a:bevelT w="38100" h="38100"/>
            </a:sp3d>
          </a:bodyPr>
          <a:lstStyle/>
          <a:p>
            <a:r>
              <a:rPr lang="en-US" sz="9600" b="1" dirty="0" smtClean="0">
                <a:solidFill>
                  <a:schemeClr val="tx1">
                    <a:lumMod val="75000"/>
                  </a:schemeClr>
                </a:solidFill>
                <a:effectLst>
                  <a:reflection blurRad="6350" stA="55000" endA="300" endPos="45500" dir="5400000" sy="-100000" algn="bl" rotWithShape="0"/>
                </a:effectLst>
              </a:rPr>
              <a:t>?</a:t>
            </a:r>
            <a:endParaRPr lang="en-US" sz="9600" b="1" dirty="0">
              <a:solidFill>
                <a:schemeClr val="tx1">
                  <a:lumMod val="75000"/>
                </a:schemeClr>
              </a:solidFill>
              <a:effectLst>
                <a:reflection blurRad="6350" stA="55000" endA="300" endPos="45500" dir="5400000" sy="-100000" algn="bl" rotWithShape="0"/>
              </a:effectLst>
            </a:endParaRPr>
          </a:p>
        </p:txBody>
      </p:sp>
      <p:sp>
        <p:nvSpPr>
          <p:cNvPr id="11" name="TextBox 10">
            <a:hlinkClick r:id="rId4" tooltip="Програмиране за деца - безплатно в Телерик кидс академия"/>
          </p:cNvPr>
          <p:cNvSpPr txBox="1"/>
          <p:nvPr userDrawn="1"/>
        </p:nvSpPr>
        <p:spPr>
          <a:xfrm rot="9535351" flipH="1">
            <a:off x="923386" y="1861198"/>
            <a:ext cx="673363" cy="1446550"/>
          </a:xfrm>
          <a:prstGeom prst="rect">
            <a:avLst/>
          </a:prstGeom>
          <a:noFill/>
        </p:spPr>
        <p:txBody>
          <a:bodyPr wrap="square" rtlCol="0">
            <a:spAutoFit/>
            <a:scene3d>
              <a:camera prst="isometricOffAxis1Right"/>
              <a:lightRig rig="threePt" dir="t"/>
            </a:scene3d>
            <a:sp3d extrusionH="57150">
              <a:bevelT w="38100" h="38100"/>
            </a:sp3d>
          </a:bodyPr>
          <a:lstStyle/>
          <a:p>
            <a:r>
              <a:rPr lang="en-US" sz="8800" dirty="0" smtClean="0">
                <a:solidFill>
                  <a:schemeClr val="accent5">
                    <a:lumMod val="60000"/>
                    <a:lumOff val="40000"/>
                  </a:schemeClr>
                </a:solidFill>
                <a:effectLst>
                  <a:reflection blurRad="6350" stA="55000" endA="300" endPos="45500" dir="5400000" sy="-100000" algn="bl" rotWithShape="0"/>
                </a:effectLst>
              </a:rPr>
              <a:t>?</a:t>
            </a:r>
            <a:endParaRPr lang="en-US" sz="8800" dirty="0">
              <a:solidFill>
                <a:schemeClr val="accent5">
                  <a:lumMod val="60000"/>
                  <a:lumOff val="40000"/>
                </a:schemeClr>
              </a:solidFill>
              <a:effectLst>
                <a:reflection blurRad="6350" stA="55000" endA="300" endPos="45500" dir="5400000" sy="-100000" algn="bl" rotWithShape="0"/>
              </a:effectLst>
            </a:endParaRPr>
          </a:p>
        </p:txBody>
      </p:sp>
      <p:sp>
        <p:nvSpPr>
          <p:cNvPr id="12" name="TextBox 11">
            <a:hlinkClick r:id="rId5" tooltip="Безплатен SEO курс - оптимизация за търсачки, уроци по SEO"/>
          </p:cNvPr>
          <p:cNvSpPr txBox="1"/>
          <p:nvPr userDrawn="1"/>
        </p:nvSpPr>
        <p:spPr>
          <a:xfrm rot="16938170" flipH="1">
            <a:off x="4905823" y="966542"/>
            <a:ext cx="859648" cy="1992899"/>
          </a:xfrm>
          <a:prstGeom prst="rect">
            <a:avLst/>
          </a:prstGeom>
          <a:noFill/>
        </p:spPr>
        <p:txBody>
          <a:bodyPr wrap="square" rtlCol="0">
            <a:spAutoFit/>
            <a:scene3d>
              <a:camera prst="orthographicFront"/>
              <a:lightRig rig="threePt" dir="t"/>
            </a:scene3d>
            <a:sp3d extrusionH="57150">
              <a:bevelT w="38100" h="38100"/>
            </a:sp3d>
          </a:bodyPr>
          <a:lstStyle/>
          <a:p>
            <a:r>
              <a:rPr lang="en-US" sz="11500" b="1" dirty="0" smtClean="0">
                <a:solidFill>
                  <a:srgbClr val="FF831D"/>
                </a:solidFill>
                <a:effectLst>
                  <a:reflection blurRad="6350" stA="55000" endA="300" endPos="45500" dir="5400000" sy="-100000" algn="bl" rotWithShape="0"/>
                </a:effectLst>
              </a:rPr>
              <a:t>?</a:t>
            </a:r>
            <a:endParaRPr lang="en-US" sz="11500" b="1" dirty="0">
              <a:solidFill>
                <a:srgbClr val="FF831D"/>
              </a:solidFill>
              <a:effectLst>
                <a:reflection blurRad="6350" stA="55000" endA="300" endPos="45500" dir="5400000" sy="-100000" algn="bl" rotWithShape="0"/>
              </a:effectLst>
            </a:endParaRPr>
          </a:p>
        </p:txBody>
      </p:sp>
      <p:sp>
        <p:nvSpPr>
          <p:cNvPr id="13" name="TextBox 12">
            <a:hlinkClick r:id="rId6" tooltip="Безплатен курс &quot;Уеб дизайн с HTML, CSS и JavaScript&quot; - уроци по правене на уеб сайтове, HTML, CSS, Photoshop, JavaScript и CMS системи"/>
          </p:cNvPr>
          <p:cNvSpPr txBox="1"/>
          <p:nvPr userDrawn="1"/>
        </p:nvSpPr>
        <p:spPr>
          <a:xfrm rot="19836951" flipH="1">
            <a:off x="7379010" y="1495154"/>
            <a:ext cx="949687" cy="2062103"/>
          </a:xfrm>
          <a:prstGeom prst="rect">
            <a:avLst/>
          </a:prstGeom>
          <a:noFill/>
        </p:spPr>
        <p:txBody>
          <a:bodyPr wrap="square" rtlCol="0">
            <a:spAutoFit/>
            <a:scene3d>
              <a:camera prst="orthographicFront"/>
              <a:lightRig rig="glow" dir="tl">
                <a:rot lat="0" lon="0" rev="5400000"/>
              </a:lightRig>
            </a:scene3d>
            <a:sp3d contourW="12700">
              <a:bevelT w="25400" h="25400"/>
              <a:contourClr>
                <a:schemeClr val="accent6">
                  <a:shade val="73000"/>
                </a:schemeClr>
              </a:contourClr>
            </a:sp3d>
          </a:bodyPr>
          <a:lstStyle/>
          <a:p>
            <a:r>
              <a:rPr lang="en-US" sz="128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rPr>
              <a:t>?</a:t>
            </a:r>
            <a:endParaRPr lang="en-US" sz="128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endParaRPr>
          </a:p>
        </p:txBody>
      </p:sp>
      <p:sp>
        <p:nvSpPr>
          <p:cNvPr id="14" name="TextBox 13">
            <a:hlinkClick r:id="rId7" tooltip="Училищна софтуерна академия - безплатни уроци по програмиране и уеб дизайн"/>
          </p:cNvPr>
          <p:cNvSpPr txBox="1"/>
          <p:nvPr userDrawn="1"/>
        </p:nvSpPr>
        <p:spPr>
          <a:xfrm rot="2233443" flipH="1">
            <a:off x="2139218" y="940065"/>
            <a:ext cx="445351" cy="954107"/>
          </a:xfrm>
          <a:prstGeom prst="rect">
            <a:avLst/>
          </a:prstGeom>
          <a:noFill/>
        </p:spPr>
        <p:txBody>
          <a:bodyPr wrap="square" rtlCol="0">
            <a:spAutoFit/>
            <a:scene3d>
              <a:camera prst="perspectiveHeroicExtremeLeftFacing"/>
              <a:lightRig rig="threePt" dir="t"/>
            </a:scene3d>
            <a:sp3d extrusionH="57150">
              <a:bevelT w="38100" h="38100"/>
            </a:sp3d>
          </a:bodyPr>
          <a:lstStyle/>
          <a:p>
            <a:r>
              <a:rPr lang="en-US" sz="5600" dirty="0" smtClean="0">
                <a:solidFill>
                  <a:schemeClr val="tx2">
                    <a:lumMod val="75000"/>
                  </a:schemeClr>
                </a:solidFill>
                <a:effectLst>
                  <a:reflection blurRad="6350" stA="55000" endA="300" endPos="45500" dir="5400000" sy="-100000" algn="bl" rotWithShape="0"/>
                </a:effectLst>
              </a:rPr>
              <a:t>?</a:t>
            </a:r>
            <a:endParaRPr lang="en-US" sz="5600" dirty="0">
              <a:solidFill>
                <a:schemeClr val="tx2">
                  <a:lumMod val="75000"/>
                </a:schemeClr>
              </a:solidFill>
              <a:effectLst>
                <a:reflection blurRad="6350" stA="55000" endA="300" endPos="45500" dir="5400000" sy="-100000" algn="bl" rotWithShape="0"/>
              </a:effectLst>
            </a:endParaRPr>
          </a:p>
        </p:txBody>
      </p:sp>
      <p:sp>
        <p:nvSpPr>
          <p:cNvPr id="15" name="TextBox 14">
            <a:hlinkClick r:id="rId8" tooltip="Безплатен курс &quot;Програмиране с ASP.NET MVC&quot; - уеб технологии, бази данни, C#, .NET, ASP.NET MVC"/>
          </p:cNvPr>
          <p:cNvSpPr txBox="1"/>
          <p:nvPr userDrawn="1"/>
        </p:nvSpPr>
        <p:spPr>
          <a:xfrm rot="8530737" flipH="1">
            <a:off x="4757100" y="4722613"/>
            <a:ext cx="643173" cy="1569660"/>
          </a:xfrm>
          <a:prstGeom prst="rect">
            <a:avLst/>
          </a:prstGeom>
          <a:noFill/>
        </p:spPr>
        <p:txBody>
          <a:bodyPr wrap="square" rtlCol="0">
            <a:spAutoFit/>
            <a:scene3d>
              <a:camera prst="orthographicFront"/>
              <a:lightRig rig="threePt" dir="t"/>
            </a:scene3d>
            <a:sp3d extrusionH="57150">
              <a:bevelT w="38100" h="38100"/>
            </a:sp3d>
          </a:bodyPr>
          <a:lstStyle/>
          <a:p>
            <a:r>
              <a:rPr lang="en-US" sz="9600" dirty="0" smtClean="0">
                <a:solidFill>
                  <a:srgbClr val="FF4A37"/>
                </a:solidFill>
                <a:effectLst>
                  <a:reflection blurRad="6350" stA="60000" endA="900" endPos="60000" dist="29997" dir="5400000" sy="-100000" algn="bl" rotWithShape="0"/>
                </a:effectLst>
              </a:rPr>
              <a:t>?</a:t>
            </a:r>
            <a:endParaRPr lang="en-US" sz="9600" dirty="0">
              <a:solidFill>
                <a:srgbClr val="FF4A37"/>
              </a:solidFill>
              <a:effectLst>
                <a:reflection blurRad="6350" stA="60000" endA="900" endPos="60000" dist="29997" dir="5400000" sy="-100000" algn="bl" rotWithShape="0"/>
              </a:effectLst>
            </a:endParaRPr>
          </a:p>
        </p:txBody>
      </p:sp>
      <p:sp>
        <p:nvSpPr>
          <p:cNvPr id="16" name="TextBox 15">
            <a:hlinkClick r:id="rId9" tooltip="Безплатен курс &quot;Разработка на софтуер в Cloud среда&quot; - AppEngine, AWS, Azure"/>
          </p:cNvPr>
          <p:cNvSpPr txBox="1"/>
          <p:nvPr userDrawn="1"/>
        </p:nvSpPr>
        <p:spPr>
          <a:xfrm rot="12627025" flipH="1">
            <a:off x="2910497" y="4405707"/>
            <a:ext cx="386488" cy="646331"/>
          </a:xfrm>
          <a:prstGeom prst="rect">
            <a:avLst/>
          </a:prstGeom>
          <a:noFill/>
        </p:spPr>
        <p:txBody>
          <a:bodyPr wrap="square" rtlCol="0">
            <a:spAutoFit/>
            <a:scene3d>
              <a:camera prst="orthographicFront"/>
              <a:lightRig rig="threePt" dir="t"/>
            </a:scene3d>
            <a:sp3d extrusionH="57150">
              <a:bevelT w="38100" h="38100"/>
            </a:sp3d>
          </a:bodyPr>
          <a:lstStyle/>
          <a:p>
            <a:r>
              <a:rPr lang="en-US" sz="3600" dirty="0" smtClean="0">
                <a:solidFill>
                  <a:schemeClr val="tx2">
                    <a:lumMod val="40000"/>
                    <a:lumOff val="60000"/>
                  </a:schemeClr>
                </a:solidFill>
                <a:effectLst>
                  <a:reflection blurRad="6350" stA="55000" endA="300" endPos="45500" dir="5400000" sy="-100000" algn="bl" rotWithShape="0"/>
                </a:effectLst>
              </a:rPr>
              <a:t>?</a:t>
            </a:r>
            <a:endParaRPr lang="en-US" sz="3600" dirty="0">
              <a:solidFill>
                <a:schemeClr val="tx2">
                  <a:lumMod val="40000"/>
                  <a:lumOff val="60000"/>
                </a:schemeClr>
              </a:solidFill>
              <a:effectLst>
                <a:reflection blurRad="6350" stA="55000" endA="300" endPos="45500" dir="5400000" sy="-100000" algn="bl" rotWithShape="0"/>
              </a:effectLst>
            </a:endParaRPr>
          </a:p>
        </p:txBody>
      </p:sp>
      <p:sp>
        <p:nvSpPr>
          <p:cNvPr id="17" name="TextBox 16">
            <a:hlinkClick r:id="rId10" tooltip="BG Coder - онлайн състезателна система - тренировки за състезания по програмиране - online judge"/>
          </p:cNvPr>
          <p:cNvSpPr txBox="1"/>
          <p:nvPr userDrawn="1"/>
        </p:nvSpPr>
        <p:spPr>
          <a:xfrm rot="1186146" flipH="1">
            <a:off x="6185957" y="4125718"/>
            <a:ext cx="499379" cy="1107996"/>
          </a:xfrm>
          <a:prstGeom prst="rect">
            <a:avLst/>
          </a:prstGeom>
          <a:noFill/>
        </p:spPr>
        <p:txBody>
          <a:bodyPr wrap="square" rtlCol="0">
            <a:spAutoFit/>
            <a:scene3d>
              <a:camera prst="orthographicFront"/>
              <a:lightRig rig="threePt" dir="t"/>
            </a:scene3d>
            <a:sp3d extrusionH="57150">
              <a:bevelT w="69850" h="69850" prst="divot"/>
            </a:sp3d>
          </a:bodyPr>
          <a:lstStyle/>
          <a:p>
            <a:r>
              <a:rPr lang="en-US" sz="6600" dirty="0" smtClean="0">
                <a:solidFill>
                  <a:srgbClr val="9966FF"/>
                </a:solidFill>
                <a:effectLst>
                  <a:reflection blurRad="6350" stA="55000" endA="300" endPos="45500" dir="5400000" sy="-100000" algn="bl" rotWithShape="0"/>
                </a:effectLst>
              </a:rPr>
              <a:t>?</a:t>
            </a:r>
            <a:endParaRPr lang="en-US" sz="6600" dirty="0">
              <a:solidFill>
                <a:srgbClr val="9966FF"/>
              </a:solidFill>
              <a:effectLst>
                <a:reflection blurRad="6350" stA="55000" endA="300" endPos="45500" dir="5400000" sy="-100000" algn="bl" rotWithShape="0"/>
              </a:effectLst>
            </a:endParaRPr>
          </a:p>
        </p:txBody>
      </p:sp>
      <p:sp>
        <p:nvSpPr>
          <p:cNvPr id="18" name="TextBox 17">
            <a:hlinkClick r:id="rId11" tooltip="Светлин Наков - курсове и уроци по програмиране, уеб дизайн, книги, обучения - безплатно"/>
          </p:cNvPr>
          <p:cNvSpPr txBox="1"/>
          <p:nvPr userDrawn="1"/>
        </p:nvSpPr>
        <p:spPr>
          <a:xfrm rot="19460650" flipH="1">
            <a:off x="3150206" y="1979501"/>
            <a:ext cx="489197" cy="769441"/>
          </a:xfrm>
          <a:prstGeom prst="rect">
            <a:avLst/>
          </a:prstGeom>
          <a:noFill/>
        </p:spPr>
        <p:txBody>
          <a:bodyPr wrap="square" rtlCol="0">
            <a:prstTxWarp prst="textInflate">
              <a:avLst/>
            </a:prstTxWarp>
            <a:spAutoFit/>
            <a:scene3d>
              <a:camera prst="perspectiveRelaxedModerately"/>
              <a:lightRig rig="threePt" dir="t"/>
            </a:scene3d>
            <a:sp3d extrusionH="57150">
              <a:bevelT w="38100" h="38100"/>
            </a:sp3d>
          </a:bodyPr>
          <a:lstStyle/>
          <a:p>
            <a:r>
              <a:rPr lang="en-US" sz="4400" dirty="0" smtClean="0">
                <a:solidFill>
                  <a:srgbClr val="FF6699"/>
                </a:solidFill>
                <a:effectLst>
                  <a:reflection blurRad="6350" stA="55000" endA="300" endPos="45500" dir="5400000" sy="-100000" algn="bl" rotWithShape="0"/>
                </a:effectLst>
              </a:rPr>
              <a:t>?</a:t>
            </a:r>
            <a:endParaRPr lang="en-US" sz="4400" dirty="0">
              <a:solidFill>
                <a:srgbClr val="FF6699"/>
              </a:solidFill>
              <a:effectLst>
                <a:reflection blurRad="6350" stA="55000" endA="300" endPos="45500" dir="5400000" sy="-100000" algn="bl" rotWithShape="0"/>
              </a:effectLst>
            </a:endParaRPr>
          </a:p>
        </p:txBody>
      </p:sp>
      <p:sp>
        <p:nvSpPr>
          <p:cNvPr id="19" name="TextBox 18">
            <a:hlinkClick r:id="rId12" tooltip="Безплатен курс &quot;Качествен програмен код&quot;"/>
          </p:cNvPr>
          <p:cNvSpPr txBox="1"/>
          <p:nvPr userDrawn="1"/>
        </p:nvSpPr>
        <p:spPr>
          <a:xfrm rot="18277140" flipH="1">
            <a:off x="405234" y="3272336"/>
            <a:ext cx="413607" cy="646331"/>
          </a:xfrm>
          <a:prstGeom prst="rect">
            <a:avLst/>
          </a:prstGeom>
          <a:noFill/>
        </p:spPr>
        <p:txBody>
          <a:bodyPr wrap="square" rtlCol="0">
            <a:spAutoFit/>
            <a:scene3d>
              <a:camera prst="orthographicFront"/>
              <a:lightRig rig="threePt" dir="t"/>
            </a:scene3d>
            <a:sp3d extrusionH="57150">
              <a:bevelT w="38100" h="38100"/>
            </a:sp3d>
          </a:bodyPr>
          <a:lstStyle/>
          <a:p>
            <a:r>
              <a:rPr lang="en-US" sz="3600" dirty="0" smtClean="0">
                <a:solidFill>
                  <a:schemeClr val="tx2">
                    <a:lumMod val="40000"/>
                    <a:lumOff val="60000"/>
                  </a:schemeClr>
                </a:solidFill>
                <a:effectLst>
                  <a:reflection blurRad="6350" stA="55000" endA="300" endPos="45500" dir="5400000" sy="-100000" algn="bl" rotWithShape="0"/>
                </a:effectLst>
              </a:rPr>
              <a:t>?</a:t>
            </a:r>
            <a:endParaRPr lang="en-US" sz="3600" dirty="0">
              <a:solidFill>
                <a:schemeClr val="tx2">
                  <a:lumMod val="40000"/>
                  <a:lumOff val="60000"/>
                </a:schemeClr>
              </a:solidFill>
              <a:effectLst>
                <a:reflection blurRad="6350" stA="55000" endA="300" endPos="45500" dir="5400000" sy="-100000" algn="bl" rotWithShape="0"/>
              </a:effectLst>
            </a:endParaRPr>
          </a:p>
        </p:txBody>
      </p:sp>
      <p:sp>
        <p:nvSpPr>
          <p:cNvPr id="20" name="TextBox 19">
            <a:hlinkClick r:id="rId13"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userDrawn="1"/>
        </p:nvSpPr>
        <p:spPr>
          <a:xfrm rot="18695734" flipH="1">
            <a:off x="3127407" y="5396299"/>
            <a:ext cx="548101" cy="1015663"/>
          </a:xfrm>
          <a:prstGeom prst="rect">
            <a:avLst/>
          </a:prstGeom>
          <a:noFill/>
        </p:spPr>
        <p:txBody>
          <a:bodyPr wrap="square" rtlCol="0">
            <a:spAutoFit/>
          </a:bodyPr>
          <a:lstStyle/>
          <a:p>
            <a:r>
              <a:rPr lang="en-US" sz="6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endParaRPr lang="en-US" sz="6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21" name="TextBox 20">
            <a:hlinkClick r:id="rId14" tooltip="Безплатен ASP.NET курс - уеб програмиране, бази данни, C#, .NET, ASP.NET"/>
          </p:cNvPr>
          <p:cNvSpPr txBox="1"/>
          <p:nvPr userDrawn="1"/>
        </p:nvSpPr>
        <p:spPr>
          <a:xfrm rot="10134629" flipH="1">
            <a:off x="6730680" y="5522529"/>
            <a:ext cx="444390" cy="707886"/>
          </a:xfrm>
          <a:prstGeom prst="rect">
            <a:avLst/>
          </a:prstGeom>
          <a:noFill/>
        </p:spPr>
        <p:txBody>
          <a:bodyPr wrap="square" rtlCol="0">
            <a:spAutoFit/>
            <a:scene3d>
              <a:camera prst="orthographicFront"/>
              <a:lightRig rig="threePt" dir="t"/>
            </a:scene3d>
            <a:sp3d extrusionH="57150">
              <a:bevelT w="38100" h="38100"/>
            </a:sp3d>
          </a:bodyPr>
          <a:lstStyle/>
          <a:p>
            <a:r>
              <a:rPr lang="en-US" sz="4000" dirty="0" smtClean="0">
                <a:solidFill>
                  <a:schemeClr val="accent4">
                    <a:lumMod val="60000"/>
                    <a:lumOff val="40000"/>
                  </a:schemeClr>
                </a:solidFill>
                <a:effectLst>
                  <a:reflection blurRad="6350" stA="55000" endA="300" endPos="45500" dir="5400000" sy="-100000" algn="bl" rotWithShape="0"/>
                </a:effectLst>
              </a:rPr>
              <a:t>?</a:t>
            </a:r>
            <a:endParaRPr lang="en-US" sz="4000" dirty="0">
              <a:solidFill>
                <a:schemeClr val="accent4">
                  <a:lumMod val="60000"/>
                  <a:lumOff val="40000"/>
                </a:schemeClr>
              </a:solidFill>
              <a:effectLst>
                <a:reflection blurRad="6350" stA="55000" endA="300" endPos="45500" dir="5400000" sy="-100000" algn="bl" rotWithShape="0"/>
              </a:effectLst>
            </a:endParaRPr>
          </a:p>
        </p:txBody>
      </p:sp>
      <p:sp>
        <p:nvSpPr>
          <p:cNvPr id="22" name="TextBox 21">
            <a:hlinkClick r:id="rId15" tooltip="Софтуерна академия на Телерик - безплатни курсове и уроци по програмиране"/>
          </p:cNvPr>
          <p:cNvSpPr txBox="1"/>
          <p:nvPr userDrawn="1"/>
        </p:nvSpPr>
        <p:spPr>
          <a:xfrm rot="12126217" flipH="1">
            <a:off x="559977" y="930479"/>
            <a:ext cx="387894" cy="707886"/>
          </a:xfrm>
          <a:prstGeom prst="rect">
            <a:avLst/>
          </a:prstGeom>
          <a:noFill/>
        </p:spPr>
        <p:txBody>
          <a:bodyPr wrap="square" rtlCol="0">
            <a:spAutoFit/>
            <a:scene3d>
              <a:camera prst="orthographicFront"/>
              <a:lightRig rig="soft" dir="t">
                <a:rot lat="0" lon="0" rev="10800000"/>
              </a:lightRig>
            </a:scene3d>
            <a:sp3d>
              <a:bevelT w="27940" h="12700"/>
              <a:contourClr>
                <a:srgbClr val="DDDDDD"/>
              </a:contourClr>
            </a:sp3d>
          </a:bodyPr>
          <a:lstStyle/>
          <a:p>
            <a:r>
              <a:rPr lang="en-US" sz="4000" b="1" spc="150" dirty="0" smtClean="0">
                <a:ln w="11430"/>
                <a:solidFill>
                  <a:schemeClr val="accent4">
                    <a:lumMod val="60000"/>
                    <a:lumOff val="40000"/>
                  </a:schemeClr>
                </a:solidFill>
                <a:effectLst>
                  <a:outerShdw blurRad="25400" algn="tl" rotWithShape="0">
                    <a:srgbClr val="000000">
                      <a:alpha val="43000"/>
                    </a:srgbClr>
                  </a:outerShdw>
                </a:effectLst>
              </a:rPr>
              <a:t>?</a:t>
            </a:r>
            <a:endParaRPr lang="en-US" sz="4000" b="1" spc="150" dirty="0">
              <a:ln w="11430"/>
              <a:solidFill>
                <a:schemeClr val="accent4">
                  <a:lumMod val="60000"/>
                  <a:lumOff val="40000"/>
                </a:schemeClr>
              </a:solidFill>
              <a:effectLst>
                <a:outerShdw blurRad="25400" algn="tl" rotWithShape="0">
                  <a:srgbClr val="000000">
                    <a:alpha val="43000"/>
                  </a:srgbClr>
                </a:outerShdw>
              </a:effectLst>
            </a:endParaRPr>
          </a:p>
        </p:txBody>
      </p:sp>
      <p:sp>
        <p:nvSpPr>
          <p:cNvPr id="23" name="TextBox 22">
            <a:hlinkClick r:id="rId16" tooltip="Безплатен курс &quot;Разработка на мобилни приложения&quot; - iPhone, Android, Windows Phone, PhoneGap, HTML5, jQuery, AJAX"/>
          </p:cNvPr>
          <p:cNvSpPr txBox="1"/>
          <p:nvPr userDrawn="1"/>
        </p:nvSpPr>
        <p:spPr>
          <a:xfrm rot="20840689" flipH="1">
            <a:off x="8186733" y="5517701"/>
            <a:ext cx="357408" cy="646331"/>
          </a:xfrm>
          <a:prstGeom prst="rect">
            <a:avLst/>
          </a:prstGeom>
          <a:noFill/>
        </p:spPr>
        <p:txBody>
          <a:bodyPr wrap="square" rtlCol="0">
            <a:spAutoFit/>
          </a:bodyPr>
          <a:lstStyle/>
          <a:p>
            <a:r>
              <a:rPr lang="en-US" sz="3600" b="1" dirty="0" smtClean="0">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rPr>
              <a:t>?</a:t>
            </a:r>
            <a:endParaRPr lang="en-US" sz="4000" b="1" dirty="0">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endParaRPr>
          </a:p>
        </p:txBody>
      </p:sp>
      <p:sp>
        <p:nvSpPr>
          <p:cNvPr id="24" name="TextBox 23">
            <a:hlinkClick r:id="rId17" tooltip="Free C# Programming Book by Svetlin Nakov - безплатна C# книга от Светлин Наков, книга C#, книга Java, безплатна книга"/>
          </p:cNvPr>
          <p:cNvSpPr txBox="1"/>
          <p:nvPr userDrawn="1"/>
        </p:nvSpPr>
        <p:spPr>
          <a:xfrm rot="15426793" flipH="1">
            <a:off x="1145826" y="4072253"/>
            <a:ext cx="369652" cy="769441"/>
          </a:xfrm>
          <a:prstGeom prst="rect">
            <a:avLst/>
          </a:prstGeom>
          <a:noFill/>
        </p:spPr>
        <p:txBody>
          <a:bodyPr wrap="square" rtlCol="0">
            <a:spAutoFit/>
            <a:scene3d>
              <a:camera prst="orthographicFront"/>
              <a:lightRig rig="threePt" dir="t"/>
            </a:scene3d>
            <a:sp3d extrusionH="57150">
              <a:bevelT w="38100" h="38100"/>
            </a:sp3d>
          </a:bodyPr>
          <a:lstStyle/>
          <a:p>
            <a:r>
              <a:rPr lang="en-US" sz="4400" dirty="0" smtClean="0">
                <a:ln>
                  <a:solidFill>
                    <a:schemeClr val="accent2">
                      <a:lumMod val="40000"/>
                      <a:lumOff val="60000"/>
                    </a:schemeClr>
                  </a:solidFill>
                </a:ln>
                <a:solidFill>
                  <a:schemeClr val="accent6">
                    <a:lumMod val="60000"/>
                    <a:lumOff val="40000"/>
                  </a:schemeClr>
                </a:solidFill>
                <a:effectLst>
                  <a:reflection blurRad="6350" stA="55000" endA="300" endPos="45500" dir="5400000" sy="-100000" algn="bl" rotWithShape="0"/>
                </a:effectLst>
              </a:rPr>
              <a:t>?</a:t>
            </a:r>
            <a:endParaRPr lang="en-US" sz="4400" dirty="0">
              <a:ln>
                <a:solidFill>
                  <a:schemeClr val="accent2">
                    <a:lumMod val="40000"/>
                    <a:lumOff val="60000"/>
                  </a:schemeClr>
                </a:solidFill>
              </a:ln>
              <a:solidFill>
                <a:schemeClr val="accent6">
                  <a:lumMod val="60000"/>
                  <a:lumOff val="40000"/>
                </a:schemeClr>
              </a:solidFill>
              <a:effectLst>
                <a:reflection blurRad="6350" stA="55000" endA="300" endPos="45500" dir="5400000" sy="-100000" algn="bl" rotWithShape="0"/>
              </a:effectLst>
            </a:endParaRPr>
          </a:p>
        </p:txBody>
      </p:sp>
      <p:sp>
        <p:nvSpPr>
          <p:cNvPr id="25" name="TextBox 24">
            <a:hlinkClick r:id="rId18" tooltip="Дончо Минков - сайт за програмиране"/>
          </p:cNvPr>
          <p:cNvSpPr txBox="1"/>
          <p:nvPr userDrawn="1"/>
        </p:nvSpPr>
        <p:spPr>
          <a:xfrm rot="11071760" flipH="1">
            <a:off x="6518175" y="1140358"/>
            <a:ext cx="345408" cy="523220"/>
          </a:xfrm>
          <a:prstGeom prst="rect">
            <a:avLst/>
          </a:prstGeom>
          <a:noFill/>
        </p:spPr>
        <p:txBody>
          <a:bodyPr wrap="square" rtlCol="0">
            <a:spAutoFit/>
            <a:scene3d>
              <a:camera prst="orthographicFront"/>
              <a:lightRig rig="threePt" dir="t"/>
            </a:scene3d>
            <a:sp3d extrusionH="57150">
              <a:bevelT w="38100" h="38100"/>
            </a:sp3d>
          </a:bodyPr>
          <a:lstStyle/>
          <a:p>
            <a:r>
              <a:rPr lang="en-US" sz="2800" dirty="0" smtClean="0">
                <a:ln>
                  <a:solidFill>
                    <a:schemeClr val="tx1">
                      <a:lumMod val="75000"/>
                    </a:schemeClr>
                  </a:solidFill>
                </a:ln>
                <a:solidFill>
                  <a:schemeClr val="accent4">
                    <a:lumMod val="60000"/>
                    <a:lumOff val="40000"/>
                  </a:schemeClr>
                </a:solidFill>
                <a:effectLst>
                  <a:reflection blurRad="6350" stA="55000" endA="300" endPos="45500" dir="5400000" sy="-100000" algn="bl" rotWithShape="0"/>
                </a:effectLst>
              </a:rPr>
              <a:t>?</a:t>
            </a:r>
            <a:endParaRPr lang="en-US" sz="2800" dirty="0">
              <a:ln>
                <a:solidFill>
                  <a:schemeClr val="tx1">
                    <a:lumMod val="75000"/>
                  </a:schemeClr>
                </a:solidFill>
              </a:ln>
              <a:solidFill>
                <a:schemeClr val="accent4">
                  <a:lumMod val="60000"/>
                  <a:lumOff val="40000"/>
                </a:schemeClr>
              </a:solidFill>
              <a:effectLst>
                <a:reflection blurRad="6350" stA="55000" endA="300" endPos="45500" dir="5400000" sy="-100000" algn="bl" rotWithShape="0"/>
              </a:effectLst>
            </a:endParaRPr>
          </a:p>
        </p:txBody>
      </p:sp>
      <p:sp>
        <p:nvSpPr>
          <p:cNvPr id="26" name="TextBox 25">
            <a:hlinkClick r:id="rId19" tooltip="Николай Костов - блог за програмиране"/>
          </p:cNvPr>
          <p:cNvSpPr txBox="1"/>
          <p:nvPr userDrawn="1"/>
        </p:nvSpPr>
        <p:spPr>
          <a:xfrm rot="300526" flipH="1">
            <a:off x="3902297" y="1278821"/>
            <a:ext cx="345408" cy="523220"/>
          </a:xfrm>
          <a:prstGeom prst="rect">
            <a:avLst/>
          </a:prstGeom>
          <a:noFill/>
        </p:spPr>
        <p:txBody>
          <a:bodyPr wrap="square" rtlCol="0">
            <a:spAutoFit/>
            <a:scene3d>
              <a:camera prst="orthographicFront"/>
              <a:lightRig rig="threePt" dir="t"/>
            </a:scene3d>
            <a:sp3d extrusionH="57150">
              <a:bevelT w="38100" h="38100"/>
            </a:sp3d>
          </a:bodyPr>
          <a:lstStyle/>
          <a:p>
            <a:r>
              <a:rPr lang="en-US" sz="2800" b="1" dirty="0" smtClean="0">
                <a:ln w="31550" cmpd="sng">
                  <a:solidFill>
                    <a:schemeClr val="tx2">
                      <a:lumMod val="20000"/>
                      <a:lumOff val="80000"/>
                    </a:schemeClr>
                  </a:solidFill>
                  <a:prstDash val="solid"/>
                </a:ln>
                <a:solidFill>
                  <a:schemeClr val="tx1">
                    <a:lumMod val="20000"/>
                    <a:lumOff val="80000"/>
                  </a:schemeClr>
                </a:solidFill>
                <a:effectLst>
                  <a:outerShdw blurRad="50800" dist="40000" dir="5400000" algn="tl" rotWithShape="0">
                    <a:srgbClr val="000000">
                      <a:shade val="5000"/>
                      <a:satMod val="120000"/>
                      <a:alpha val="33000"/>
                    </a:srgbClr>
                  </a:outerShdw>
                </a:effectLst>
              </a:rPr>
              <a:t>?</a:t>
            </a:r>
            <a:endParaRPr lang="en-US" sz="2800" dirty="0">
              <a:ln w="31550" cmpd="sng">
                <a:solidFill>
                  <a:schemeClr val="tx2">
                    <a:lumMod val="20000"/>
                    <a:lumOff val="80000"/>
                  </a:schemeClr>
                </a:solidFill>
                <a:prstDash val="solid"/>
              </a:ln>
              <a:solidFill>
                <a:schemeClr val="tx1">
                  <a:lumMod val="20000"/>
                  <a:lumOff val="80000"/>
                </a:schemeClr>
              </a:solidFill>
              <a:effectLst>
                <a:reflection blurRad="6350" stA="55000" endA="300" endPos="45500" dir="5400000" sy="-100000" algn="bl" rotWithShape="0"/>
              </a:effectLst>
            </a:endParaRPr>
          </a:p>
        </p:txBody>
      </p:sp>
      <p:sp>
        <p:nvSpPr>
          <p:cNvPr id="27" name="TextBox 26">
            <a:hlinkClick r:id="rId20" tooltip="C# курс - програмиране, уроци, видео, лекции от Наков"/>
          </p:cNvPr>
          <p:cNvSpPr txBox="1"/>
          <p:nvPr userDrawn="1"/>
        </p:nvSpPr>
        <p:spPr>
          <a:xfrm rot="2086872" flipH="1">
            <a:off x="8330354" y="1359227"/>
            <a:ext cx="444390" cy="584775"/>
          </a:xfrm>
          <a:prstGeom prst="rect">
            <a:avLst/>
          </a:prstGeom>
          <a:noFill/>
        </p:spPr>
        <p:txBody>
          <a:bodyPr wrap="square" rtlCol="0">
            <a:spAutoFit/>
            <a:scene3d>
              <a:camera prst="orthographicFront"/>
              <a:lightRig rig="threePt" dir="t"/>
            </a:scene3d>
            <a:sp3d extrusionH="57150">
              <a:bevelT w="38100" h="38100"/>
            </a:sp3d>
          </a:bodyPr>
          <a:lstStyle/>
          <a:p>
            <a:r>
              <a:rPr lang="en-US" sz="3200" dirty="0" smtClean="0">
                <a:ln>
                  <a:solidFill>
                    <a:schemeClr val="accent1">
                      <a:lumMod val="40000"/>
                      <a:lumOff val="60000"/>
                    </a:schemeClr>
                  </a:solidFill>
                </a:ln>
                <a:solidFill>
                  <a:schemeClr val="accent4">
                    <a:lumMod val="60000"/>
                    <a:lumOff val="40000"/>
                  </a:schemeClr>
                </a:solidFill>
                <a:effectLst>
                  <a:reflection blurRad="6350" stA="55000" endA="300" endPos="45500" dir="5400000" sy="-100000" algn="bl" rotWithShape="0"/>
                </a:effectLst>
              </a:rPr>
              <a:t>?</a:t>
            </a:r>
            <a:endParaRPr lang="en-US" sz="3200" dirty="0">
              <a:ln>
                <a:solidFill>
                  <a:schemeClr val="accent1">
                    <a:lumMod val="40000"/>
                    <a:lumOff val="60000"/>
                  </a:schemeClr>
                </a:solidFill>
              </a:ln>
              <a:solidFill>
                <a:schemeClr val="accent4">
                  <a:lumMod val="60000"/>
                  <a:lumOff val="40000"/>
                </a:schemeClr>
              </a:solidFill>
              <a:effectLst>
                <a:reflection blurRad="6350" stA="55000" endA="300" endPos="45500" dir="5400000" sy="-100000" algn="bl" rotWithShape="0"/>
              </a:effectLst>
            </a:endParaRPr>
          </a:p>
        </p:txBody>
      </p:sp>
      <p:sp>
        <p:nvSpPr>
          <p:cNvPr id="28" name="Rectangle 27"/>
          <p:cNvSpPr/>
          <p:nvPr userDrawn="1"/>
        </p:nvSpPr>
        <p:spPr>
          <a:xfrm>
            <a:off x="1828800" y="2903716"/>
            <a:ext cx="5486400" cy="1261884"/>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lvl="0" indent="0" algn="ctr" eaLnBrk="0" hangingPunct="0">
              <a:lnSpc>
                <a:spcPct val="100000"/>
              </a:lnSpc>
              <a:spcBef>
                <a:spcPts val="0"/>
              </a:spcBef>
              <a:spcAft>
                <a:spcPts val="0"/>
              </a:spcAft>
              <a:buClr>
                <a:schemeClr val="accent5">
                  <a:lumMod val="40000"/>
                  <a:lumOff val="60000"/>
                </a:schemeClr>
              </a:buClr>
              <a:buSzPct val="70000"/>
              <a:buFont typeface="Wingdings 2" pitchFamily="18" charset="2"/>
              <a:buNone/>
            </a:pPr>
            <a:r>
              <a:rPr lang="en-US" sz="7600" b="1" spc="150" noProof="0" dirty="0" smtClean="0">
                <a:ln w="11430"/>
                <a:solidFill>
                  <a:schemeClr val="tx1">
                    <a:lumMod val="40000"/>
                    <a:lumOff val="60000"/>
                  </a:schemeClr>
                </a:solidFill>
                <a:effectLst>
                  <a:outerShdw blurRad="25400" algn="tl" rotWithShape="0">
                    <a:srgbClr val="000000">
                      <a:alpha val="43000"/>
                    </a:srgbClr>
                  </a:outerShdw>
                </a:effectLst>
                <a:latin typeface="+mn-lt"/>
              </a:rPr>
              <a:t>Questions?</a:t>
            </a:r>
            <a:endParaRPr lang="en-US" sz="7600" b="1" spc="150" dirty="0">
              <a:ln w="11430"/>
              <a:solidFill>
                <a:schemeClr val="tx1">
                  <a:lumMod val="40000"/>
                  <a:lumOff val="60000"/>
                </a:schemeClr>
              </a:solidFill>
              <a:effectLst>
                <a:outerShdw blurRad="25400" algn="tl" rotWithShape="0">
                  <a:srgbClr val="000000">
                    <a:alpha val="43000"/>
                  </a:srgbClr>
                </a:outerShdw>
              </a:effectLst>
              <a:latin typeface="+mn-lt"/>
            </a:endParaRPr>
          </a:p>
        </p:txBody>
      </p:sp>
      <p:sp>
        <p:nvSpPr>
          <p:cNvPr id="29" name="Text Placeholder 29"/>
          <p:cNvSpPr>
            <a:spLocks noGrp="1"/>
          </p:cNvSpPr>
          <p:nvPr>
            <p:ph type="body" sz="quarter" idx="10" hasCustomPrompt="1"/>
          </p:nvPr>
        </p:nvSpPr>
        <p:spPr>
          <a:xfrm>
            <a:off x="6807131" y="6400800"/>
            <a:ext cx="2218556" cy="369332"/>
          </a:xfrm>
          <a:prstGeom prst="rect">
            <a:avLst/>
          </a:prstGeom>
        </p:spPr>
        <p:txBody>
          <a:bodyPr wrap="none">
            <a:spAutoFit/>
          </a:bodyPr>
          <a:lstStyle>
            <a:lvl1pPr marL="0" indent="0" algn="r">
              <a:buNone/>
              <a:defRPr sz="1800"/>
            </a:lvl1pPr>
          </a:lstStyle>
          <a:p>
            <a:pPr lvl="0"/>
            <a:r>
              <a:rPr lang="en-US" dirty="0" smtClean="0"/>
              <a:t>Course web site URL</a:t>
            </a:r>
            <a:endParaRPr lang="en-US" dirty="0"/>
          </a:p>
        </p:txBody>
      </p:sp>
      <p:sp>
        <p:nvSpPr>
          <p:cNvPr id="10" name="TextBox 9">
            <a:hlinkClick r:id="rId3"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userDrawn="1"/>
        </p:nvSpPr>
        <p:spPr>
          <a:xfrm rot="2456848" flipH="1">
            <a:off x="968763" y="4970087"/>
            <a:ext cx="859648" cy="1569660"/>
          </a:xfrm>
          <a:prstGeom prst="rect">
            <a:avLst/>
          </a:prstGeom>
          <a:noFill/>
        </p:spPr>
        <p:txBody>
          <a:bodyPr wrap="square" rtlCol="0">
            <a:spAutoFit/>
            <a:scene3d>
              <a:camera prst="orthographicFront"/>
              <a:lightRig rig="threePt" dir="t"/>
            </a:scene3d>
            <a:sp3d extrusionH="57150">
              <a:bevelT w="38100" h="38100"/>
            </a:sp3d>
          </a:bodyPr>
          <a:lstStyle/>
          <a:p>
            <a:pPr>
              <a:lnSpc>
                <a:spcPct val="80000"/>
              </a:lnSpc>
            </a:pPr>
            <a:r>
              <a:rPr lang="en-US" sz="12000" b="1" dirty="0" smtClean="0">
                <a:solidFill>
                  <a:srgbClr val="FFBF8B"/>
                </a:solidFill>
                <a:effectLst>
                  <a:reflection blurRad="6350" stA="55000" endA="300" endPos="45500" dir="5400000" sy="-100000" algn="bl" rotWithShape="0"/>
                </a:effectLst>
                <a:latin typeface="Cambria" pitchFamily="18" charset="0"/>
              </a:rPr>
              <a:t>?</a:t>
            </a:r>
            <a:endParaRPr lang="en-US" sz="12000" b="1" dirty="0">
              <a:solidFill>
                <a:srgbClr val="FFBF8B"/>
              </a:solidFill>
              <a:effectLst>
                <a:reflection blurRad="6350" stA="55000" endA="300" endPos="45500" dir="5400000" sy="-100000" algn="bl" rotWithShape="0"/>
              </a:effectLst>
              <a:latin typeface="Cambria" pitchFamily="18" charset="0"/>
            </a:endParaRP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cSld name="1_Questions Slide">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1828800" y="152400"/>
            <a:ext cx="7086600" cy="9144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Presentation Title</a:t>
            </a:r>
            <a:endParaRPr lang="en-US" dirty="0"/>
          </a:p>
        </p:txBody>
      </p:sp>
      <p:sp>
        <p:nvSpPr>
          <p:cNvPr id="10" name="TextBox 9"/>
          <p:cNvSpPr txBox="1"/>
          <p:nvPr/>
        </p:nvSpPr>
        <p:spPr>
          <a:xfrm>
            <a:off x="1295400" y="2438400"/>
            <a:ext cx="6400800" cy="2097345"/>
          </a:xfrm>
          <a:prstGeom prst="rect">
            <a:avLst/>
          </a:prstGeom>
        </p:spPr>
        <p:txBody>
          <a:bodyPr anchor="ctr" anchorCtr="0"/>
          <a:lstStyle/>
          <a:p>
            <a:pPr marL="319088" marR="0" lvl="0" indent="-319088" algn="ctr" defTabSz="914400" rtl="0" eaLnBrk="0" fontAlgn="base" latinLnBrk="0" hangingPunct="0">
              <a:lnSpc>
                <a:spcPct val="100000"/>
              </a:lnSpc>
              <a:spcBef>
                <a:spcPct val="20000"/>
              </a:spcBef>
              <a:spcAft>
                <a:spcPct val="0"/>
              </a:spcAft>
              <a:buClr>
                <a:schemeClr val="accent5">
                  <a:lumMod val="40000"/>
                  <a:lumOff val="60000"/>
                </a:schemeClr>
              </a:buClr>
              <a:buSzPct val="70000"/>
              <a:buFont typeface="Wingdings 2" pitchFamily="18" charset="2"/>
              <a:buNone/>
              <a:tabLst/>
              <a:defRPr/>
            </a:pPr>
            <a:r>
              <a:rPr lang="en-US" sz="8000" b="1" kern="1200" dirty="0" smtClean="0">
                <a:solidFill>
                  <a:srgbClr val="E8FFC8"/>
                </a:solidFill>
                <a:effectLst>
                  <a:outerShdw blurRad="38100" dist="38100" dir="2700000" algn="tl">
                    <a:srgbClr val="000000">
                      <a:alpha val="43137"/>
                    </a:srgbClr>
                  </a:outerShdw>
                </a:effectLst>
                <a:latin typeface="+mn-lt"/>
                <a:ea typeface="+mn-ea"/>
                <a:cs typeface="+mn-cs"/>
              </a:rPr>
              <a:t>Questions?</a:t>
            </a:r>
          </a:p>
        </p:txBody>
      </p:sp>
      <p:sp>
        <p:nvSpPr>
          <p:cNvPr id="4" name="TextBox 3"/>
          <p:cNvSpPr txBox="1"/>
          <p:nvPr userDrawn="1"/>
        </p:nvSpPr>
        <p:spPr>
          <a:xfrm>
            <a:off x="1295400" y="2438400"/>
            <a:ext cx="6400800" cy="2097345"/>
          </a:xfrm>
          <a:prstGeom prst="rect">
            <a:avLst/>
          </a:prstGeom>
        </p:spPr>
        <p:txBody>
          <a:bodyPr anchor="ctr" anchorCtr="0"/>
          <a:lstStyle/>
          <a:p>
            <a:pPr marL="319088" marR="0" lvl="0" indent="-319088" algn="ctr" defTabSz="914400" rtl="0" eaLnBrk="0" fontAlgn="base" latinLnBrk="0" hangingPunct="0">
              <a:lnSpc>
                <a:spcPct val="100000"/>
              </a:lnSpc>
              <a:spcBef>
                <a:spcPct val="20000"/>
              </a:spcBef>
              <a:spcAft>
                <a:spcPct val="0"/>
              </a:spcAft>
              <a:buClr>
                <a:schemeClr val="accent5">
                  <a:lumMod val="40000"/>
                  <a:lumOff val="60000"/>
                </a:schemeClr>
              </a:buClr>
              <a:buSzPct val="70000"/>
              <a:buFont typeface="Wingdings 2" pitchFamily="18" charset="2"/>
              <a:buNone/>
              <a:tabLst/>
              <a:defRPr/>
            </a:pPr>
            <a:r>
              <a:rPr lang="en-US" sz="8000" b="1" kern="1200" dirty="0" smtClean="0">
                <a:solidFill>
                  <a:srgbClr val="E8FFC8"/>
                </a:solidFill>
                <a:effectLst>
                  <a:outerShdw blurRad="38100" dist="38100" dir="2700000" algn="tl">
                    <a:srgbClr val="000000">
                      <a:alpha val="43137"/>
                    </a:srgbClr>
                  </a:outerShdw>
                </a:effectLst>
                <a:latin typeface="+mn-lt"/>
                <a:ea typeface="+mn-ea"/>
                <a:cs typeface="+mn-cs"/>
              </a:rPr>
              <a:t>Questions?</a:t>
            </a:r>
          </a:p>
        </p:txBody>
      </p:sp>
    </p:spTree>
    <p:extLst>
      <p:ext uri="{BB962C8B-B14F-4D97-AF65-F5344CB8AC3E}">
        <p14:creationId xmlns:p14="http://schemas.microsoft.com/office/powerpoint/2010/main" val="337936504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12" Type="http://schemas.microsoft.com/office/2007/relationships/hdphoto" Target="../media/hdphoto1.wdp"/><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4.png"/><Relationship Id="rId5" Type="http://schemas.openxmlformats.org/officeDocument/2006/relationships/slideLayout" Target="../slideLayouts/slideLayout5.xml"/><Relationship Id="rId10"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p:cNvPicPr>
            <a:picLocks noChangeAspect="1" noChangeArrowheads="1"/>
          </p:cNvPicPr>
          <p:nvPr userDrawn="1"/>
        </p:nvPicPr>
        <p:blipFill>
          <a:blip r:embed="rId8">
            <a:extLst>
              <a:ext uri="{28A0092B-C50C-407E-A947-70E740481C1C}">
                <a14:useLocalDpi xmlns:a14="http://schemas.microsoft.com/office/drawing/2010/main"/>
              </a:ext>
            </a:extLst>
          </a:blip>
          <a:srcRect/>
          <a:stretch>
            <a:fillRect/>
          </a:stretch>
        </p:blipFill>
        <p:spPr bwMode="auto">
          <a:xfrm>
            <a:off x="0" y="0"/>
            <a:ext cx="9143999" cy="6858000"/>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3"/>
          <p:cNvPicPr>
            <a:picLocks noChangeAspect="1" noChangeArrowheads="1"/>
          </p:cNvPicPr>
          <p:nvPr userDrawn="1"/>
        </p:nvPicPr>
        <p:blipFill>
          <a:blip r:embed="rId9" cstate="email">
            <a:extLst>
              <a:ext uri="{28A0092B-C50C-407E-A947-70E740481C1C}">
                <a14:useLocalDpi xmlns:a14="http://schemas.microsoft.com/office/drawing/2010/main"/>
              </a:ext>
            </a:extLst>
          </a:blip>
          <a:srcRect/>
          <a:stretch>
            <a:fillRect/>
          </a:stretch>
        </p:blipFill>
        <p:spPr bwMode="auto">
          <a:xfrm>
            <a:off x="0" y="63500"/>
            <a:ext cx="9144000" cy="5907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 name="Picture 2"/>
          <p:cNvPicPr>
            <a:picLocks noChangeAspect="1" noChangeArrowheads="1"/>
          </p:cNvPicPr>
          <p:nvPr userDrawn="1"/>
        </p:nvPicPr>
        <p:blipFill>
          <a:blip r:embed="rId10" cstate="email">
            <a:extLst>
              <a:ext uri="{28A0092B-C50C-407E-A947-70E740481C1C}">
                <a14:useLocalDpi xmlns:a14="http://schemas.microsoft.com/office/drawing/2010/main"/>
              </a:ext>
            </a:extLst>
          </a:blip>
          <a:srcRect/>
          <a:stretch>
            <a:fillRect/>
          </a:stretch>
        </p:blipFill>
        <p:spPr bwMode="auto">
          <a:xfrm>
            <a:off x="0" y="247650"/>
            <a:ext cx="9144000" cy="4833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6" name="Picture 2"/>
          <p:cNvPicPr>
            <a:picLocks noChangeAspect="1" noChangeArrowheads="1"/>
          </p:cNvPicPr>
          <p:nvPr userDrawn="1"/>
        </p:nvPicPr>
        <p:blipFill>
          <a:blip r:embed="rId11">
            <a:extLst>
              <a:ext uri="{BEBA8EAE-BF5A-486C-A8C5-ECC9F3942E4B}">
                <a14:imgProps xmlns:a14="http://schemas.microsoft.com/office/drawing/2010/main">
                  <a14:imgLayer r:embed="rId12">
                    <a14:imgEffect>
                      <a14:brightnessContrast bright="20000"/>
                    </a14:imgEffect>
                  </a14:imgLayer>
                </a14:imgProps>
              </a:ext>
              <a:ext uri="{28A0092B-C50C-407E-A947-70E740481C1C}">
                <a14:useLocalDpi xmlns:a14="http://schemas.microsoft.com/office/drawing/2010/main"/>
              </a:ext>
            </a:extLst>
          </a:blip>
          <a:stretch>
            <a:fillRect/>
          </a:stretch>
        </p:blipFill>
        <p:spPr bwMode="auto">
          <a:xfrm>
            <a:off x="152400" y="228600"/>
            <a:ext cx="1714500" cy="428625"/>
          </a:xfrm>
          <a:prstGeom prst="rect">
            <a:avLst/>
          </a:prstGeom>
          <a:noFill/>
          <a:effectLst>
            <a:outerShdw blurRad="127000" sx="101000" sy="101000" algn="ctr" rotWithShape="0">
              <a:schemeClr val="tx1">
                <a:lumMod val="20000"/>
                <a:lumOff val="80000"/>
                <a:alpha val="75000"/>
              </a:schemeClr>
            </a:outerShdw>
          </a:effectLst>
          <a:extLst>
            <a:ext uri="{909E8E84-426E-40DD-AFC4-6F175D3DCCD1}">
              <a14:hiddenFill xmlns:a14="http://schemas.microsoft.com/office/drawing/2010/main">
                <a:solidFill>
                  <a:srgbClr val="FFFFFF"/>
                </a:solidFill>
              </a14:hiddenFill>
            </a:ext>
          </a:extLst>
        </p:spPr>
      </p:pic>
    </p:spTree>
  </p:cSld>
  <p:clrMap bg1="dk1" tx1="lt1" bg2="dk2" tx2="lt2" accent1="accent1" accent2="accent2" accent3="accent3" accent4="accent4" accent5="accent5" accent6="accent6" hlink="hlink" folHlink="folHlink"/>
  <p:sldLayoutIdLst>
    <p:sldLayoutId id="2147483701" r:id="rId1"/>
    <p:sldLayoutId id="2147483688" r:id="rId2"/>
    <p:sldLayoutId id="2147483704" r:id="rId3"/>
    <p:sldLayoutId id="2147483689" r:id="rId4"/>
    <p:sldLayoutId id="2147483703" r:id="rId5"/>
    <p:sldLayoutId id="2147483706" r:id="rId6"/>
  </p:sldLayoutIdLst>
  <p:timing>
    <p:tnLst>
      <p:par>
        <p:cTn id="1" dur="indefinite" restart="never" nodeType="tmRoot"/>
      </p:par>
    </p:tnLst>
  </p:timing>
  <p:hf hdr="0" ftr="0" dt="0"/>
  <p:txStyles>
    <p:titleStyle>
      <a:lvl1pPr algn="r" rtl="0" eaLnBrk="0" fontAlgn="base" hangingPunct="0">
        <a:lnSpc>
          <a:spcPts val="4400"/>
        </a:lnSpc>
        <a:spcBef>
          <a:spcPct val="0"/>
        </a:spcBef>
        <a:spcAft>
          <a:spcPct val="0"/>
        </a:spcAft>
        <a:defRPr sz="4400" b="1" kern="1200" baseline="0">
          <a:ln w="500">
            <a:noFill/>
          </a:ln>
          <a:solidFill>
            <a:schemeClr val="tx2"/>
          </a:solidFill>
          <a:effectLst>
            <a:outerShdw blurRad="38100" dist="38100" dir="2700000" algn="tl">
              <a:srgbClr val="000000">
                <a:alpha val="43137"/>
              </a:srgbClr>
            </a:outerShdw>
            <a:reflection blurRad="6350" stA="55000" endA="300" endPos="45500" dir="5400000" sy="-100000" algn="bl" rotWithShape="0"/>
          </a:effectLst>
          <a:latin typeface="+mj-lt"/>
          <a:ea typeface="+mj-ea"/>
          <a:cs typeface="+mj-cs"/>
        </a:defRPr>
      </a:lvl1pPr>
      <a:lvl2pPr algn="r" rtl="0" eaLnBrk="0" fontAlgn="base" hangingPunct="0">
        <a:spcBef>
          <a:spcPct val="0"/>
        </a:spcBef>
        <a:spcAft>
          <a:spcPct val="0"/>
        </a:spcAft>
        <a:defRPr sz="3000" b="1">
          <a:solidFill>
            <a:schemeClr val="tx2"/>
          </a:solidFill>
          <a:latin typeface="Corbel" pitchFamily="34" charset="0"/>
        </a:defRPr>
      </a:lvl2pPr>
      <a:lvl3pPr algn="r" rtl="0" eaLnBrk="0" fontAlgn="base" hangingPunct="0">
        <a:spcBef>
          <a:spcPct val="0"/>
        </a:spcBef>
        <a:spcAft>
          <a:spcPct val="0"/>
        </a:spcAft>
        <a:defRPr sz="3000" b="1">
          <a:solidFill>
            <a:schemeClr val="tx2"/>
          </a:solidFill>
          <a:latin typeface="Corbel" pitchFamily="34" charset="0"/>
        </a:defRPr>
      </a:lvl3pPr>
      <a:lvl4pPr algn="r" rtl="0" eaLnBrk="0" fontAlgn="base" hangingPunct="0">
        <a:spcBef>
          <a:spcPct val="0"/>
        </a:spcBef>
        <a:spcAft>
          <a:spcPct val="0"/>
        </a:spcAft>
        <a:defRPr sz="3000" b="1">
          <a:solidFill>
            <a:schemeClr val="tx2"/>
          </a:solidFill>
          <a:latin typeface="Corbel" pitchFamily="34" charset="0"/>
        </a:defRPr>
      </a:lvl4pPr>
      <a:lvl5pPr algn="r" rtl="0" eaLnBrk="0" fontAlgn="base" hangingPunct="0">
        <a:spcBef>
          <a:spcPct val="0"/>
        </a:spcBef>
        <a:spcAft>
          <a:spcPct val="0"/>
        </a:spcAft>
        <a:defRPr sz="3000" b="1">
          <a:solidFill>
            <a:schemeClr val="tx2"/>
          </a:solidFill>
          <a:latin typeface="Corbel" pitchFamily="34" charset="0"/>
        </a:defRPr>
      </a:lvl5pPr>
      <a:lvl6pPr marL="457200" algn="r" rtl="0" fontAlgn="base">
        <a:spcBef>
          <a:spcPct val="0"/>
        </a:spcBef>
        <a:spcAft>
          <a:spcPct val="0"/>
        </a:spcAft>
        <a:defRPr sz="3000" b="1">
          <a:solidFill>
            <a:schemeClr val="tx2"/>
          </a:solidFill>
          <a:latin typeface="Corbel" pitchFamily="34" charset="0"/>
        </a:defRPr>
      </a:lvl6pPr>
      <a:lvl7pPr marL="914400" algn="r" rtl="0" fontAlgn="base">
        <a:spcBef>
          <a:spcPct val="0"/>
        </a:spcBef>
        <a:spcAft>
          <a:spcPct val="0"/>
        </a:spcAft>
        <a:defRPr sz="3000" b="1">
          <a:solidFill>
            <a:schemeClr val="tx2"/>
          </a:solidFill>
          <a:latin typeface="Corbel" pitchFamily="34" charset="0"/>
        </a:defRPr>
      </a:lvl7pPr>
      <a:lvl8pPr marL="1371600" algn="r" rtl="0" fontAlgn="base">
        <a:spcBef>
          <a:spcPct val="0"/>
        </a:spcBef>
        <a:spcAft>
          <a:spcPct val="0"/>
        </a:spcAft>
        <a:defRPr sz="3000" b="1">
          <a:solidFill>
            <a:schemeClr val="tx2"/>
          </a:solidFill>
          <a:latin typeface="Corbel" pitchFamily="34" charset="0"/>
        </a:defRPr>
      </a:lvl8pPr>
      <a:lvl9pPr marL="1828800" algn="r" rtl="0" fontAlgn="base">
        <a:spcBef>
          <a:spcPct val="0"/>
        </a:spcBef>
        <a:spcAft>
          <a:spcPct val="0"/>
        </a:spcAft>
        <a:defRPr sz="3000" b="1">
          <a:solidFill>
            <a:schemeClr val="tx2"/>
          </a:solidFill>
          <a:latin typeface="Corbel" pitchFamily="34" charset="0"/>
        </a:defRPr>
      </a:lvl9pPr>
    </p:titleStyle>
    <p:bodyStyle>
      <a:lvl1pPr marL="319088" indent="-319088" algn="l" rtl="0" eaLnBrk="0" fontAlgn="base" hangingPunct="0">
        <a:spcBef>
          <a:spcPct val="20000"/>
        </a:spcBef>
        <a:spcAft>
          <a:spcPct val="0"/>
        </a:spcAft>
        <a:buClr>
          <a:schemeClr val="accent5">
            <a:lumMod val="40000"/>
            <a:lumOff val="60000"/>
          </a:schemeClr>
        </a:buClr>
        <a:buSzPct val="70000"/>
        <a:buFont typeface="Wingdings 2" pitchFamily="18" charset="2"/>
        <a:buChar char=""/>
        <a:defRPr sz="32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986" name="Rectangle 2"/>
          <p:cNvSpPr>
            <a:spLocks noGrp="1" noChangeArrowheads="1"/>
          </p:cNvSpPr>
          <p:nvPr>
            <p:ph type="title"/>
          </p:nvPr>
        </p:nvSpPr>
        <p:spPr/>
        <p:txBody>
          <a:bodyPr/>
          <a:lstStyle/>
          <a:p>
            <a:r>
              <a:rPr lang="en-US"/>
              <a:t>Exercises</a:t>
            </a:r>
            <a:endParaRPr lang="bg-BG"/>
          </a:p>
        </p:txBody>
      </p:sp>
      <p:sp>
        <p:nvSpPr>
          <p:cNvPr id="425987" name="Rectangle 3"/>
          <p:cNvSpPr>
            <a:spLocks noGrp="1" noChangeArrowheads="1"/>
          </p:cNvSpPr>
          <p:nvPr>
            <p:ph idx="1"/>
          </p:nvPr>
        </p:nvSpPr>
        <p:spPr/>
        <p:txBody>
          <a:bodyPr/>
          <a:lstStyle/>
          <a:p>
            <a:pPr marL="450850" indent="-450850">
              <a:buFontTx/>
              <a:buAutoNum type="arabicPeriod"/>
            </a:pPr>
            <a:r>
              <a:rPr lang="en-US" sz="2800" dirty="0"/>
              <a:t>Write a method that asks the user for his name and prints “Hello, &lt;name&gt;” (for example, “Hello, Peter!”). Write a program to test this method.</a:t>
            </a:r>
          </a:p>
          <a:p>
            <a:pPr marL="450850" indent="-450850">
              <a:buFontTx/>
              <a:buAutoNum type="arabicPeriod"/>
            </a:pPr>
            <a:r>
              <a:rPr lang="en-US" sz="2800" dirty="0"/>
              <a:t>Write a method </a:t>
            </a:r>
            <a:r>
              <a:rPr lang="en-US" sz="2800" noProof="1" smtClean="0">
                <a:solidFill>
                  <a:schemeClr val="accent5">
                    <a:lumMod val="20000"/>
                    <a:lumOff val="80000"/>
                  </a:schemeClr>
                </a:solidFill>
                <a:latin typeface="Consolas" pitchFamily="49" charset="0"/>
                <a:cs typeface="Consolas" pitchFamily="49" charset="0"/>
              </a:rPr>
              <a:t>GetMax()</a:t>
            </a:r>
            <a:r>
              <a:rPr lang="en-US" sz="2800" dirty="0" smtClean="0"/>
              <a:t> </a:t>
            </a:r>
            <a:r>
              <a:rPr lang="en-US" sz="2800" dirty="0"/>
              <a:t>with two parameters that returns the bigger of two integers. Write a program that reads 3 integers from the console and prints the biggest of them using the method </a:t>
            </a:r>
            <a:r>
              <a:rPr lang="en-US" sz="2800" noProof="1" smtClean="0">
                <a:solidFill>
                  <a:schemeClr val="accent5">
                    <a:lumMod val="20000"/>
                    <a:lumOff val="80000"/>
                  </a:schemeClr>
                </a:solidFill>
                <a:latin typeface="Consolas" pitchFamily="49" charset="0"/>
                <a:cs typeface="Consolas" pitchFamily="49" charset="0"/>
              </a:rPr>
              <a:t>GetMax()</a:t>
            </a:r>
            <a:r>
              <a:rPr lang="en-US" sz="2800" noProof="1" smtClean="0"/>
              <a:t>.</a:t>
            </a:r>
            <a:endParaRPr lang="en-US" sz="2800" noProof="1"/>
          </a:p>
          <a:p>
            <a:pPr marL="450850" indent="-450850">
              <a:buFontTx/>
              <a:buAutoNum type="arabicPeriod"/>
            </a:pPr>
            <a:r>
              <a:rPr lang="en-US" sz="2800" dirty="0"/>
              <a:t>Write a method that returns the last digit of </a:t>
            </a:r>
            <a:r>
              <a:rPr lang="en-US" sz="2800" dirty="0" smtClean="0"/>
              <a:t>given integer </a:t>
            </a:r>
            <a:r>
              <a:rPr lang="en-US" sz="2800" dirty="0"/>
              <a:t>as an English word. Examples: 512 </a:t>
            </a:r>
            <a:r>
              <a:rPr lang="en-US" sz="2800" dirty="0">
                <a:sym typeface="Wingdings" pitchFamily="2" charset="2"/>
              </a:rPr>
              <a:t> </a:t>
            </a:r>
            <a:r>
              <a:rPr lang="en-US" sz="2800" dirty="0" smtClean="0">
                <a:sym typeface="Wingdings" pitchFamily="2" charset="2"/>
              </a:rPr>
              <a:t>"two", </a:t>
            </a:r>
            <a:r>
              <a:rPr lang="en-US" sz="2800" dirty="0">
                <a:sym typeface="Wingdings" pitchFamily="2" charset="2"/>
              </a:rPr>
              <a:t>1024  </a:t>
            </a:r>
            <a:r>
              <a:rPr lang="en-US" sz="2800" dirty="0" smtClean="0">
                <a:sym typeface="Wingdings" pitchFamily="2" charset="2"/>
              </a:rPr>
              <a:t>"four", 12309  "nine".</a:t>
            </a:r>
            <a:endParaRPr lang="en-US" sz="28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a:t>
            </a:fld>
            <a:endParaRPr lang="en-US" dirty="0"/>
          </a:p>
        </p:txBody>
      </p:sp>
    </p:spTree>
    <p:extLst>
      <p:ext uri="{BB962C8B-B14F-4D97-AF65-F5344CB8AC3E}">
        <p14:creationId xmlns:p14="http://schemas.microsoft.com/office/powerpoint/2010/main" val="1834783103"/>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6274" name="Rectangle 2"/>
          <p:cNvSpPr>
            <a:spLocks noGrp="1" noChangeArrowheads="1"/>
          </p:cNvSpPr>
          <p:nvPr>
            <p:ph type="title"/>
          </p:nvPr>
        </p:nvSpPr>
        <p:spPr/>
        <p:txBody>
          <a:bodyPr/>
          <a:lstStyle/>
          <a:p>
            <a:r>
              <a:rPr lang="en-US" dirty="0"/>
              <a:t>Exercises (2)</a:t>
            </a:r>
            <a:endParaRPr lang="bg-BG" dirty="0"/>
          </a:p>
        </p:txBody>
      </p:sp>
      <p:sp>
        <p:nvSpPr>
          <p:cNvPr id="566275" name="Rectangle 3"/>
          <p:cNvSpPr>
            <a:spLocks noGrp="1" noChangeArrowheads="1"/>
          </p:cNvSpPr>
          <p:nvPr>
            <p:ph idx="1"/>
          </p:nvPr>
        </p:nvSpPr>
        <p:spPr/>
        <p:txBody>
          <a:bodyPr/>
          <a:lstStyle/>
          <a:p>
            <a:pPr marL="450850" indent="-450850">
              <a:buFontTx/>
              <a:buAutoNum type="arabicPeriod" startAt="4"/>
            </a:pPr>
            <a:r>
              <a:rPr lang="en-US" sz="2800" dirty="0"/>
              <a:t>Write a method that counts how many times given number appears in given array. Write a test program to check if the method is </a:t>
            </a:r>
            <a:r>
              <a:rPr lang="en-US" sz="2800" dirty="0" smtClean="0"/>
              <a:t>working correctly.</a:t>
            </a:r>
            <a:endParaRPr lang="en-US" sz="2800" dirty="0"/>
          </a:p>
          <a:p>
            <a:pPr marL="450850" indent="-450850">
              <a:buFontTx/>
              <a:buAutoNum type="arabicPeriod" startAt="4"/>
            </a:pPr>
            <a:r>
              <a:rPr lang="en-US" sz="2800" dirty="0"/>
              <a:t>Write a method that checks if the element at given position in </a:t>
            </a:r>
            <a:r>
              <a:rPr lang="en-US" sz="2800" dirty="0" smtClean="0"/>
              <a:t>given array </a:t>
            </a:r>
            <a:r>
              <a:rPr lang="en-US" sz="2800" dirty="0"/>
              <a:t>of integers is bigger than its two </a:t>
            </a:r>
            <a:r>
              <a:rPr lang="en-US" sz="2800" dirty="0" smtClean="0"/>
              <a:t>neighbors (when such exist).</a:t>
            </a:r>
            <a:endParaRPr lang="en-US" sz="2800" dirty="0"/>
          </a:p>
          <a:p>
            <a:pPr marL="450850" indent="-450850">
              <a:buFontTx/>
              <a:buAutoNum type="arabicPeriod" startAt="4"/>
            </a:pPr>
            <a:r>
              <a:rPr lang="en-US" sz="2800" dirty="0"/>
              <a:t>Write a method that returns the index of the first element in array that is bigger than its neighbors, or -1, if there’s no such element.</a:t>
            </a:r>
          </a:p>
          <a:p>
            <a:pPr marL="900113" lvl="1" indent="-269875"/>
            <a:r>
              <a:rPr lang="en-US" sz="2600" dirty="0"/>
              <a:t>Use the method from the previous exercise.</a:t>
            </a:r>
            <a:endParaRPr lang="bg-BG" sz="26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a:t>
            </a:fld>
            <a:endParaRPr lang="en-US" dirty="0"/>
          </a:p>
        </p:txBody>
      </p:sp>
    </p:spTree>
    <p:extLst>
      <p:ext uri="{BB962C8B-B14F-4D97-AF65-F5344CB8AC3E}">
        <p14:creationId xmlns:p14="http://schemas.microsoft.com/office/powerpoint/2010/main" val="4020282807"/>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5922" name="Rectangle 2"/>
          <p:cNvSpPr>
            <a:spLocks noGrp="1" noChangeArrowheads="1"/>
          </p:cNvSpPr>
          <p:nvPr>
            <p:ph type="title"/>
          </p:nvPr>
        </p:nvSpPr>
        <p:spPr/>
        <p:txBody>
          <a:bodyPr/>
          <a:lstStyle/>
          <a:p>
            <a:r>
              <a:rPr lang="en-US" dirty="0" smtClean="0"/>
              <a:t>Exercises (3)</a:t>
            </a:r>
            <a:endParaRPr lang="bg-BG" dirty="0"/>
          </a:p>
        </p:txBody>
      </p:sp>
      <p:sp>
        <p:nvSpPr>
          <p:cNvPr id="465923" name="Rectangle 3"/>
          <p:cNvSpPr>
            <a:spLocks noGrp="1" noChangeArrowheads="1"/>
          </p:cNvSpPr>
          <p:nvPr>
            <p:ph idx="1"/>
          </p:nvPr>
        </p:nvSpPr>
        <p:spPr/>
        <p:txBody>
          <a:bodyPr/>
          <a:lstStyle/>
          <a:p>
            <a:pPr marL="452438" indent="-452438">
              <a:lnSpc>
                <a:spcPts val="3700"/>
              </a:lnSpc>
              <a:buFont typeface="+mj-lt"/>
              <a:buAutoNum type="arabicPeriod" startAt="7"/>
            </a:pPr>
            <a:r>
              <a:rPr lang="en-US" sz="2800" dirty="0"/>
              <a:t>Write a method that reverses the digits of given decimal number. Example: 256 </a:t>
            </a:r>
            <a:r>
              <a:rPr lang="en-US" sz="2800" dirty="0">
                <a:sym typeface="Wingdings" pitchFamily="2" charset="2"/>
              </a:rPr>
              <a:t> </a:t>
            </a:r>
            <a:r>
              <a:rPr lang="en-US" sz="2800" dirty="0" smtClean="0">
                <a:sym typeface="Wingdings" pitchFamily="2" charset="2"/>
              </a:rPr>
              <a:t>652</a:t>
            </a:r>
            <a:endParaRPr lang="en-US" sz="2800" dirty="0">
              <a:sym typeface="Wingdings" pitchFamily="2" charset="2"/>
            </a:endParaRPr>
          </a:p>
          <a:p>
            <a:pPr marL="452438" indent="-452438">
              <a:lnSpc>
                <a:spcPts val="3700"/>
              </a:lnSpc>
              <a:buFontTx/>
              <a:buAutoNum type="arabicPeriod" startAt="7"/>
            </a:pPr>
            <a:r>
              <a:rPr lang="en-US" sz="2800" dirty="0"/>
              <a:t>Write a method that adds two positive integer numbers represented as arrays of digits (each array element </a:t>
            </a:r>
            <a:r>
              <a:rPr lang="en-US" sz="2800" noProof="1">
                <a:solidFill>
                  <a:schemeClr val="accent5">
                    <a:lumMod val="20000"/>
                    <a:lumOff val="80000"/>
                  </a:schemeClr>
                </a:solidFill>
                <a:latin typeface="Consolas" pitchFamily="49" charset="0"/>
                <a:cs typeface="Consolas" pitchFamily="49" charset="0"/>
              </a:rPr>
              <a:t>arr[i</a:t>
            </a:r>
            <a:r>
              <a:rPr lang="en-US" sz="2800" dirty="0">
                <a:solidFill>
                  <a:schemeClr val="accent5">
                    <a:lumMod val="20000"/>
                    <a:lumOff val="80000"/>
                  </a:schemeClr>
                </a:solidFill>
                <a:latin typeface="Consolas" pitchFamily="49" charset="0"/>
                <a:cs typeface="Consolas" pitchFamily="49" charset="0"/>
              </a:rPr>
              <a:t>]</a:t>
            </a:r>
            <a:r>
              <a:rPr lang="en-US" sz="2800" dirty="0"/>
              <a:t> contains a </a:t>
            </a:r>
            <a:r>
              <a:rPr lang="en-US" sz="2800" dirty="0" smtClean="0"/>
              <a:t>digit; </a:t>
            </a:r>
            <a:r>
              <a:rPr lang="en-US" sz="2800" dirty="0"/>
              <a:t>the </a:t>
            </a:r>
            <a:r>
              <a:rPr lang="en-US" sz="2800" dirty="0" smtClean="0"/>
              <a:t>last digit is kept in </a:t>
            </a:r>
            <a:r>
              <a:rPr lang="en-US" sz="2800" noProof="1" smtClean="0">
                <a:solidFill>
                  <a:schemeClr val="accent5">
                    <a:lumMod val="20000"/>
                    <a:lumOff val="80000"/>
                  </a:schemeClr>
                </a:solidFill>
                <a:latin typeface="Consolas" pitchFamily="49" charset="0"/>
                <a:cs typeface="Consolas" pitchFamily="49" charset="0"/>
              </a:rPr>
              <a:t>arr[0]</a:t>
            </a:r>
            <a:r>
              <a:rPr lang="en-US" sz="2800" dirty="0" smtClean="0"/>
              <a:t>). </a:t>
            </a:r>
            <a:r>
              <a:rPr lang="en-US" sz="2800" dirty="0"/>
              <a:t>Each of the </a:t>
            </a:r>
            <a:r>
              <a:rPr lang="en-US" sz="2800" dirty="0" smtClean="0"/>
              <a:t>numbers that will be added could have </a:t>
            </a:r>
            <a:r>
              <a:rPr lang="en-US" sz="2800" dirty="0"/>
              <a:t>up to 10 000 digits</a:t>
            </a:r>
            <a:r>
              <a:rPr lang="en-US" sz="2800" dirty="0" smtClean="0"/>
              <a:t>.</a:t>
            </a:r>
          </a:p>
          <a:p>
            <a:pPr marL="452438" indent="-452438">
              <a:lnSpc>
                <a:spcPts val="3700"/>
              </a:lnSpc>
              <a:buFontTx/>
              <a:buAutoNum type="arabicPeriod" startAt="7"/>
            </a:pPr>
            <a:r>
              <a:rPr lang="en-US" sz="2800" dirty="0" smtClean="0"/>
              <a:t>Write a method that return the maximal element in a portion of array of integers starting at given index. Using it write another method that sorts an array in ascending / descending order.</a:t>
            </a:r>
            <a:endParaRPr lang="en-US" sz="28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a:t>
            </a:fld>
            <a:endParaRPr lang="en-US" dirty="0"/>
          </a:p>
        </p:txBody>
      </p:sp>
    </p:spTree>
    <p:extLst>
      <p:ext uri="{BB962C8B-B14F-4D97-AF65-F5344CB8AC3E}">
        <p14:creationId xmlns:p14="http://schemas.microsoft.com/office/powerpoint/2010/main" val="992834237"/>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9346" name="Rectangle 2"/>
          <p:cNvSpPr>
            <a:spLocks noGrp="1" noChangeArrowheads="1"/>
          </p:cNvSpPr>
          <p:nvPr>
            <p:ph type="title"/>
          </p:nvPr>
        </p:nvSpPr>
        <p:spPr/>
        <p:txBody>
          <a:bodyPr/>
          <a:lstStyle/>
          <a:p>
            <a:r>
              <a:rPr lang="en-US" dirty="0" smtClean="0"/>
              <a:t>Exercises (4)</a:t>
            </a:r>
            <a:endParaRPr lang="bg-BG" dirty="0"/>
          </a:p>
        </p:txBody>
      </p:sp>
      <p:sp>
        <p:nvSpPr>
          <p:cNvPr id="569347" name="Rectangle 3"/>
          <p:cNvSpPr>
            <a:spLocks noGrp="1" noChangeArrowheads="1"/>
          </p:cNvSpPr>
          <p:nvPr>
            <p:ph idx="1"/>
          </p:nvPr>
        </p:nvSpPr>
        <p:spPr/>
        <p:txBody>
          <a:bodyPr/>
          <a:lstStyle/>
          <a:p>
            <a:pPr marL="514350" indent="-514350">
              <a:buFont typeface="+mj-lt"/>
              <a:buAutoNum type="arabicPeriod" startAt="10"/>
            </a:pPr>
            <a:r>
              <a:rPr lang="en-US" sz="2800" dirty="0" smtClean="0"/>
              <a:t>Write a program to calculate </a:t>
            </a:r>
            <a:r>
              <a:rPr lang="en-US" sz="2800" dirty="0" smtClean="0">
                <a:latin typeface="Consolas" pitchFamily="49" charset="0"/>
                <a:cs typeface="Consolas" pitchFamily="49" charset="0"/>
              </a:rPr>
              <a:t>n!</a:t>
            </a:r>
            <a:r>
              <a:rPr lang="en-US" sz="2800" dirty="0" smtClean="0"/>
              <a:t> for each </a:t>
            </a:r>
            <a:r>
              <a:rPr lang="en-US" sz="2800" dirty="0" smtClean="0">
                <a:latin typeface="Consolas" pitchFamily="49" charset="0"/>
                <a:cs typeface="Consolas" pitchFamily="49" charset="0"/>
              </a:rPr>
              <a:t>n</a:t>
            </a:r>
            <a:r>
              <a:rPr lang="en-US" sz="2800" dirty="0" smtClean="0"/>
              <a:t> in the range </a:t>
            </a:r>
            <a:r>
              <a:rPr lang="en-US" sz="2800" dirty="0" smtClean="0">
                <a:latin typeface="Consolas" pitchFamily="49" charset="0"/>
                <a:cs typeface="Consolas" pitchFamily="49" charset="0"/>
              </a:rPr>
              <a:t>[1..100]</a:t>
            </a:r>
            <a:r>
              <a:rPr lang="en-US" sz="2800" dirty="0" smtClean="0"/>
              <a:t>. Hint: Implement first a method that multiplies a number represented as array of digits by given integer number. </a:t>
            </a:r>
          </a:p>
          <a:p>
            <a:pPr marL="514350" indent="-514350">
              <a:buFontTx/>
              <a:buAutoNum type="arabicPeriod" startAt="10"/>
            </a:pPr>
            <a:r>
              <a:rPr lang="en-US" sz="2800" dirty="0" smtClean="0"/>
              <a:t>Write </a:t>
            </a:r>
            <a:r>
              <a:rPr lang="en-US" sz="2800" dirty="0"/>
              <a:t>a method that adds two </a:t>
            </a:r>
            <a:r>
              <a:rPr lang="en-US" sz="2800" dirty="0" smtClean="0"/>
              <a:t>polynomials. Represent </a:t>
            </a:r>
            <a:r>
              <a:rPr lang="en-US" sz="2800" dirty="0"/>
              <a:t>them as arrays of their </a:t>
            </a:r>
            <a:r>
              <a:rPr lang="en-US" sz="2800" dirty="0" smtClean="0"/>
              <a:t>coefficients as in the example below:</a:t>
            </a:r>
            <a:endParaRPr lang="en-US" sz="2800" dirty="0"/>
          </a:p>
          <a:p>
            <a:pPr marL="514350" indent="-514350">
              <a:buFontTx/>
              <a:buNone/>
            </a:pPr>
            <a:r>
              <a:rPr lang="en-US" sz="2800" i="1" dirty="0"/>
              <a:t>		</a:t>
            </a:r>
            <a:r>
              <a:rPr lang="en-US" sz="2800" i="1" dirty="0">
                <a:latin typeface="Consolas" pitchFamily="49" charset="0"/>
                <a:cs typeface="Consolas" pitchFamily="49" charset="0"/>
              </a:rPr>
              <a:t>x</a:t>
            </a:r>
            <a:r>
              <a:rPr lang="en-US" sz="2800" baseline="30000" dirty="0">
                <a:latin typeface="Consolas" pitchFamily="49" charset="0"/>
                <a:cs typeface="Consolas" pitchFamily="49" charset="0"/>
              </a:rPr>
              <a:t>2</a:t>
            </a:r>
            <a:r>
              <a:rPr lang="en-US" sz="2800" dirty="0">
                <a:latin typeface="Consolas" pitchFamily="49" charset="0"/>
                <a:cs typeface="Consolas" pitchFamily="49" charset="0"/>
              </a:rPr>
              <a:t> + 5 = 1</a:t>
            </a:r>
            <a:r>
              <a:rPr lang="en-US" sz="2800" i="1" dirty="0">
                <a:latin typeface="Consolas" pitchFamily="49" charset="0"/>
                <a:cs typeface="Consolas" pitchFamily="49" charset="0"/>
              </a:rPr>
              <a:t>x</a:t>
            </a:r>
            <a:r>
              <a:rPr lang="en-US" sz="2800" baseline="30000" dirty="0">
                <a:latin typeface="Consolas" pitchFamily="49" charset="0"/>
                <a:cs typeface="Consolas" pitchFamily="49" charset="0"/>
              </a:rPr>
              <a:t>2</a:t>
            </a:r>
            <a:r>
              <a:rPr lang="en-US" sz="2800" dirty="0">
                <a:latin typeface="Consolas" pitchFamily="49" charset="0"/>
                <a:cs typeface="Consolas" pitchFamily="49" charset="0"/>
              </a:rPr>
              <a:t> + 0</a:t>
            </a:r>
            <a:r>
              <a:rPr lang="en-US" sz="2800" i="1" dirty="0">
                <a:latin typeface="Consolas" pitchFamily="49" charset="0"/>
                <a:cs typeface="Consolas" pitchFamily="49" charset="0"/>
              </a:rPr>
              <a:t>x</a:t>
            </a:r>
            <a:r>
              <a:rPr lang="en-US" sz="2800" dirty="0">
                <a:latin typeface="Consolas" pitchFamily="49" charset="0"/>
                <a:cs typeface="Consolas" pitchFamily="49" charset="0"/>
              </a:rPr>
              <a:t> + </a:t>
            </a:r>
            <a:r>
              <a:rPr lang="en-US" sz="2800" dirty="0" smtClean="0">
                <a:latin typeface="Consolas" pitchFamily="49" charset="0"/>
                <a:cs typeface="Consolas" pitchFamily="49" charset="0"/>
              </a:rPr>
              <a:t>5 </a:t>
            </a:r>
            <a:r>
              <a:rPr lang="en-US" sz="2800" dirty="0" smtClean="0">
                <a:sym typeface="Wingdings" pitchFamily="2" charset="2"/>
              </a:rPr>
              <a:t></a:t>
            </a:r>
          </a:p>
          <a:p>
            <a:pPr marL="514350" indent="-514350">
              <a:buFont typeface="+mj-lt"/>
              <a:buAutoNum type="arabicPeriod" startAt="12"/>
            </a:pPr>
            <a:r>
              <a:rPr lang="en-US" sz="2800" dirty="0" smtClean="0"/>
              <a:t>Extend the program to support also subtraction and multiplication of polynomials.</a:t>
            </a:r>
          </a:p>
        </p:txBody>
      </p:sp>
      <p:sp>
        <p:nvSpPr>
          <p:cNvPr id="9" name="Slide Number Placeholder 3"/>
          <p:cNvSpPr>
            <a:spLocks noGrp="1"/>
          </p:cNvSpPr>
          <p:nvPr>
            <p:ph type="sldNum" sz="quarter" idx="10"/>
          </p:nvPr>
        </p:nvSpPr>
        <p:spPr/>
        <p:txBody>
          <a:bodyPr/>
          <a:lstStyle/>
          <a:p>
            <a:pPr>
              <a:defRPr/>
            </a:pPr>
            <a:fld id="{58452FF4-89E3-4D1B-9927-2DBDC00E58D7}" type="slidenum">
              <a:rPr lang="en-US" smtClean="0"/>
              <a:pPr>
                <a:defRPr/>
              </a:pPr>
              <a:t>4</a:t>
            </a:fld>
            <a:endParaRPr lang="en-US" dirty="0"/>
          </a:p>
        </p:txBody>
      </p:sp>
      <p:graphicFrame>
        <p:nvGraphicFramePr>
          <p:cNvPr id="8" name="Group 134"/>
          <p:cNvGraphicFramePr>
            <a:graphicFrameLocks/>
          </p:cNvGraphicFramePr>
          <p:nvPr/>
        </p:nvGraphicFramePr>
        <p:xfrm>
          <a:off x="5480536" y="4760976"/>
          <a:ext cx="1241425" cy="496824"/>
        </p:xfrm>
        <a:graphic>
          <a:graphicData uri="http://schemas.openxmlformats.org/drawingml/2006/table">
            <a:tbl>
              <a:tblPr/>
              <a:tblGrid>
                <a:gridCol w="430530"/>
                <a:gridCol w="430530"/>
                <a:gridCol w="380365"/>
              </a:tblGrid>
              <a:tr h="13230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2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Consolas" pitchFamily="49" charset="0"/>
                          <a:ea typeface="+mn-ea"/>
                          <a:cs typeface="Consolas" pitchFamily="49" charset="0"/>
                        </a:rPr>
                        <a:t>5</a:t>
                      </a:r>
                    </a:p>
                  </a:txBody>
                  <a:tcPr anchor="ctr"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2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Consolas" pitchFamily="49" charset="0"/>
                          <a:ea typeface="+mn-ea"/>
                          <a:cs typeface="Consolas" pitchFamily="49" charset="0"/>
                        </a:rPr>
                        <a:t>0</a:t>
                      </a:r>
                    </a:p>
                  </a:txBody>
                  <a:tcPr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2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Consolas" pitchFamily="49" charset="0"/>
                          <a:ea typeface="+mn-ea"/>
                          <a:cs typeface="Consolas" pitchFamily="49" charset="0"/>
                        </a:rPr>
                        <a:t>1</a:t>
                      </a:r>
                    </a:p>
                  </a:txBody>
                  <a:tcPr anchor="ctr"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751837948"/>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4706" name="Rectangle 2"/>
          <p:cNvSpPr>
            <a:spLocks noGrp="1" noChangeArrowheads="1"/>
          </p:cNvSpPr>
          <p:nvPr>
            <p:ph type="title"/>
          </p:nvPr>
        </p:nvSpPr>
        <p:spPr/>
        <p:txBody>
          <a:bodyPr/>
          <a:lstStyle/>
          <a:p>
            <a:r>
              <a:rPr lang="en-US" dirty="0" smtClean="0"/>
              <a:t>Exercises (5)</a:t>
            </a:r>
            <a:endParaRPr lang="bg-BG" dirty="0"/>
          </a:p>
        </p:txBody>
      </p:sp>
      <p:sp>
        <p:nvSpPr>
          <p:cNvPr id="584707" name="Rectangle 3"/>
          <p:cNvSpPr>
            <a:spLocks noGrp="1" noChangeArrowheads="1"/>
          </p:cNvSpPr>
          <p:nvPr>
            <p:ph idx="1"/>
          </p:nvPr>
        </p:nvSpPr>
        <p:spPr/>
        <p:txBody>
          <a:bodyPr/>
          <a:lstStyle/>
          <a:p>
            <a:pPr marL="514350" indent="-514350">
              <a:lnSpc>
                <a:spcPts val="2900"/>
              </a:lnSpc>
              <a:buFont typeface="+mj-lt"/>
              <a:buAutoNum type="arabicPeriod" startAt="13"/>
            </a:pPr>
            <a:r>
              <a:rPr lang="en-US" sz="2800" dirty="0"/>
              <a:t>Write a program that can solve these tasks:</a:t>
            </a:r>
          </a:p>
          <a:p>
            <a:pPr marL="906463" lvl="1" indent="-276225">
              <a:lnSpc>
                <a:spcPts val="2900"/>
              </a:lnSpc>
            </a:pPr>
            <a:r>
              <a:rPr lang="en-US" sz="2500" dirty="0"/>
              <a:t>Reverses the digits of a number</a:t>
            </a:r>
          </a:p>
          <a:p>
            <a:pPr marL="906463" lvl="1" indent="-276225">
              <a:lnSpc>
                <a:spcPts val="2900"/>
              </a:lnSpc>
            </a:pPr>
            <a:r>
              <a:rPr lang="en-US" sz="2500" dirty="0"/>
              <a:t>Calculates the average of a </a:t>
            </a:r>
            <a:r>
              <a:rPr lang="en-US" sz="2500" dirty="0" smtClean="0"/>
              <a:t>sequence of integers</a:t>
            </a:r>
            <a:endParaRPr lang="en-US" sz="2500" dirty="0"/>
          </a:p>
          <a:p>
            <a:pPr marL="906463" lvl="1" indent="-276225">
              <a:lnSpc>
                <a:spcPts val="2900"/>
              </a:lnSpc>
            </a:pPr>
            <a:r>
              <a:rPr lang="en-US" sz="2500" dirty="0"/>
              <a:t>Solves a linear equation </a:t>
            </a:r>
            <a:r>
              <a:rPr lang="en-US" sz="2500" i="1" dirty="0">
                <a:solidFill>
                  <a:schemeClr val="accent5">
                    <a:lumMod val="20000"/>
                    <a:lumOff val="80000"/>
                  </a:schemeClr>
                </a:solidFill>
                <a:latin typeface="Consolas" pitchFamily="49" charset="0"/>
                <a:cs typeface="Consolas" pitchFamily="49" charset="0"/>
              </a:rPr>
              <a:t>a</a:t>
            </a:r>
            <a:r>
              <a:rPr lang="en-US" sz="2500" dirty="0">
                <a:solidFill>
                  <a:schemeClr val="accent5">
                    <a:lumMod val="20000"/>
                    <a:lumOff val="80000"/>
                  </a:schemeClr>
                </a:solidFill>
              </a:rPr>
              <a:t> * </a:t>
            </a:r>
            <a:r>
              <a:rPr lang="en-US" sz="2500" i="1" dirty="0">
                <a:solidFill>
                  <a:schemeClr val="accent5">
                    <a:lumMod val="20000"/>
                    <a:lumOff val="80000"/>
                  </a:schemeClr>
                </a:solidFill>
                <a:latin typeface="Consolas" pitchFamily="49" charset="0"/>
                <a:cs typeface="Consolas" pitchFamily="49" charset="0"/>
              </a:rPr>
              <a:t>x</a:t>
            </a:r>
            <a:r>
              <a:rPr lang="en-US" sz="2500" dirty="0">
                <a:solidFill>
                  <a:schemeClr val="accent5">
                    <a:lumMod val="20000"/>
                    <a:lumOff val="80000"/>
                  </a:schemeClr>
                </a:solidFill>
              </a:rPr>
              <a:t> + </a:t>
            </a:r>
            <a:r>
              <a:rPr lang="en-US" sz="2500" i="1" dirty="0">
                <a:solidFill>
                  <a:schemeClr val="accent5">
                    <a:lumMod val="20000"/>
                    <a:lumOff val="80000"/>
                  </a:schemeClr>
                </a:solidFill>
                <a:latin typeface="Consolas" pitchFamily="49" charset="0"/>
                <a:cs typeface="Consolas" pitchFamily="49" charset="0"/>
              </a:rPr>
              <a:t>b</a:t>
            </a:r>
            <a:r>
              <a:rPr lang="en-US" sz="2500" dirty="0">
                <a:solidFill>
                  <a:schemeClr val="accent5">
                    <a:lumMod val="20000"/>
                    <a:lumOff val="80000"/>
                  </a:schemeClr>
                </a:solidFill>
              </a:rPr>
              <a:t> = 0</a:t>
            </a:r>
          </a:p>
          <a:p>
            <a:pPr marL="457200" indent="-457200">
              <a:lnSpc>
                <a:spcPts val="2900"/>
              </a:lnSpc>
              <a:buFontTx/>
              <a:buNone/>
            </a:pPr>
            <a:r>
              <a:rPr lang="en-US" sz="2800" dirty="0" smtClean="0"/>
              <a:t>		Create </a:t>
            </a:r>
            <a:r>
              <a:rPr lang="en-US" sz="2800" dirty="0"/>
              <a:t>appropriate methods.</a:t>
            </a:r>
          </a:p>
          <a:p>
            <a:pPr marL="457200" indent="-457200">
              <a:lnSpc>
                <a:spcPts val="2900"/>
              </a:lnSpc>
              <a:buFontTx/>
              <a:buNone/>
            </a:pPr>
            <a:r>
              <a:rPr lang="en-US" sz="2800" dirty="0" smtClean="0"/>
              <a:t>		Provide </a:t>
            </a:r>
            <a:r>
              <a:rPr lang="en-US" sz="2800" dirty="0"/>
              <a:t>a simple text-based menu for the user to choose which task to solve.</a:t>
            </a:r>
          </a:p>
          <a:p>
            <a:pPr marL="457200" indent="-457200">
              <a:lnSpc>
                <a:spcPts val="2900"/>
              </a:lnSpc>
              <a:buFontTx/>
              <a:buNone/>
            </a:pPr>
            <a:r>
              <a:rPr lang="en-US" sz="2800" dirty="0" smtClean="0"/>
              <a:t>		Validate </a:t>
            </a:r>
            <a:r>
              <a:rPr lang="en-US" sz="2800" dirty="0"/>
              <a:t>the input data:</a:t>
            </a:r>
          </a:p>
          <a:p>
            <a:pPr marL="906463" lvl="1" indent="-276225">
              <a:lnSpc>
                <a:spcPts val="2900"/>
              </a:lnSpc>
            </a:pPr>
            <a:r>
              <a:rPr lang="en-US" sz="2500" dirty="0"/>
              <a:t>The decimal number should be non-negative</a:t>
            </a:r>
          </a:p>
          <a:p>
            <a:pPr marL="906463" lvl="1" indent="-276225">
              <a:lnSpc>
                <a:spcPts val="2900"/>
              </a:lnSpc>
            </a:pPr>
            <a:r>
              <a:rPr lang="en-US" sz="2500" dirty="0"/>
              <a:t>The sequence should not be empty</a:t>
            </a:r>
          </a:p>
          <a:p>
            <a:pPr marL="906463" lvl="1" indent="-276225">
              <a:lnSpc>
                <a:spcPts val="2900"/>
              </a:lnSpc>
            </a:pPr>
            <a:r>
              <a:rPr lang="en-US" sz="2500" i="1" dirty="0">
                <a:solidFill>
                  <a:schemeClr val="accent5">
                    <a:lumMod val="20000"/>
                    <a:lumOff val="80000"/>
                  </a:schemeClr>
                </a:solidFill>
                <a:latin typeface="Consolas" pitchFamily="49" charset="0"/>
                <a:cs typeface="Consolas" pitchFamily="49" charset="0"/>
              </a:rPr>
              <a:t>a</a:t>
            </a:r>
            <a:r>
              <a:rPr lang="en-US" sz="2500" dirty="0"/>
              <a:t> should not be equal to </a:t>
            </a:r>
            <a:r>
              <a:rPr lang="en-US" sz="2500" dirty="0">
                <a:latin typeface="Consolas" pitchFamily="49" charset="0"/>
                <a:cs typeface="Consolas" pitchFamily="49" charset="0"/>
              </a:rPr>
              <a:t>0</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5</a:t>
            </a:fld>
            <a:endParaRPr lang="en-US" dirty="0"/>
          </a:p>
        </p:txBody>
      </p:sp>
    </p:spTree>
    <p:extLst>
      <p:ext uri="{BB962C8B-B14F-4D97-AF65-F5344CB8AC3E}">
        <p14:creationId xmlns:p14="http://schemas.microsoft.com/office/powerpoint/2010/main" val="1065508457"/>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4706" name="Rectangle 2"/>
          <p:cNvSpPr>
            <a:spLocks noGrp="1" noChangeArrowheads="1"/>
          </p:cNvSpPr>
          <p:nvPr>
            <p:ph type="title"/>
          </p:nvPr>
        </p:nvSpPr>
        <p:spPr/>
        <p:txBody>
          <a:bodyPr/>
          <a:lstStyle/>
          <a:p>
            <a:r>
              <a:rPr lang="en-US" dirty="0" smtClean="0"/>
              <a:t>Exercises (6)</a:t>
            </a:r>
            <a:endParaRPr lang="bg-BG" dirty="0"/>
          </a:p>
        </p:txBody>
      </p:sp>
      <p:sp>
        <p:nvSpPr>
          <p:cNvPr id="584707" name="Rectangle 3"/>
          <p:cNvSpPr>
            <a:spLocks noGrp="1" noChangeArrowheads="1"/>
          </p:cNvSpPr>
          <p:nvPr>
            <p:ph idx="1"/>
          </p:nvPr>
        </p:nvSpPr>
        <p:spPr/>
        <p:txBody>
          <a:bodyPr/>
          <a:lstStyle/>
          <a:p>
            <a:pPr marL="514350" indent="-514350">
              <a:lnSpc>
                <a:spcPct val="100000"/>
              </a:lnSpc>
              <a:buFont typeface="+mj-lt"/>
              <a:buAutoNum type="arabicPeriod" startAt="14"/>
            </a:pPr>
            <a:r>
              <a:rPr lang="en-US" sz="2800" dirty="0"/>
              <a:t>Write </a:t>
            </a:r>
            <a:r>
              <a:rPr lang="en-US" sz="2800" dirty="0" smtClean="0"/>
              <a:t>methods to calculate minimum, maximum, average, sum and product of given set of integer numbers. Use variable number of arguments.</a:t>
            </a:r>
          </a:p>
          <a:p>
            <a:pPr marL="514350" indent="-514350">
              <a:lnSpc>
                <a:spcPct val="100000"/>
              </a:lnSpc>
              <a:buFont typeface="+mj-lt"/>
              <a:buAutoNum type="arabicPeriod" startAt="14"/>
            </a:pPr>
            <a:r>
              <a:rPr lang="en-US" sz="2800" dirty="0" smtClean="0"/>
              <a:t>* Modify your last program and try to make it work for any number type, not just integer (e.g. decimal, float, byte, etc.). Use generic method (read in Internet about generic methods in C#).</a:t>
            </a:r>
            <a:endParaRPr lang="en-US" sz="28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6</a:t>
            </a:fld>
            <a:endParaRPr lang="en-US" dirty="0"/>
          </a:p>
        </p:txBody>
      </p:sp>
    </p:spTree>
    <p:extLst>
      <p:ext uri="{BB962C8B-B14F-4D97-AF65-F5344CB8AC3E}">
        <p14:creationId xmlns:p14="http://schemas.microsoft.com/office/powerpoint/2010/main" val="4282139417"/>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Telerik Academy">
  <a:themeElements>
    <a:clrScheme name="Telerik Colors Theme">
      <a:dk1>
        <a:sysClr val="windowText" lastClr="000000"/>
      </a:dk1>
      <a:lt1>
        <a:srgbClr val="CCFF66"/>
      </a:lt1>
      <a:dk2>
        <a:srgbClr val="30356E"/>
      </a:dk2>
      <a:lt2>
        <a:srgbClr val="CCFF33"/>
      </a:lt2>
      <a:accent1>
        <a:srgbClr val="CC4757"/>
      </a:accent1>
      <a:accent2>
        <a:srgbClr val="FF6F61"/>
      </a:accent2>
      <a:accent3>
        <a:srgbClr val="FF953E"/>
      </a:accent3>
      <a:accent4>
        <a:srgbClr val="F8BD52"/>
      </a:accent4>
      <a:accent5>
        <a:srgbClr val="46A6BD"/>
      </a:accent5>
      <a:accent6>
        <a:srgbClr val="5488BC"/>
      </a:accent6>
      <a:hlink>
        <a:srgbClr val="76B200"/>
      </a:hlink>
      <a:folHlink>
        <a:srgbClr val="FFCF3E"/>
      </a:folHlink>
    </a:clrScheme>
    <a:fontScheme name="Deluxe">
      <a:maj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Deluxe">
      <a:fillStyleLst>
        <a:solidFill>
          <a:schemeClr val="phClr"/>
        </a:solidFill>
        <a:gradFill rotWithShape="1">
          <a:gsLst>
            <a:gs pos="0">
              <a:schemeClr val="phClr">
                <a:tint val="20000"/>
                <a:satMod val="280000"/>
              </a:schemeClr>
            </a:gs>
            <a:gs pos="14000">
              <a:schemeClr val="phClr">
                <a:tint val="37000"/>
                <a:satMod val="250000"/>
              </a:schemeClr>
            </a:gs>
            <a:gs pos="45000">
              <a:schemeClr val="phClr">
                <a:tint val="53000"/>
                <a:satMod val="220000"/>
              </a:schemeClr>
            </a:gs>
            <a:gs pos="65000">
              <a:schemeClr val="phClr">
                <a:tint val="53000"/>
                <a:satMod val="220000"/>
              </a:schemeClr>
            </a:gs>
            <a:gs pos="86000">
              <a:schemeClr val="phClr">
                <a:tint val="42000"/>
                <a:satMod val="240000"/>
              </a:schemeClr>
            </a:gs>
            <a:gs pos="100000">
              <a:schemeClr val="phClr">
                <a:tint val="20000"/>
                <a:satMod val="230000"/>
              </a:schemeClr>
            </a:gs>
          </a:gsLst>
          <a:lin ang="16200000" scaled="1"/>
        </a:gradFill>
        <a:gradFill rotWithShape="1">
          <a:gsLst>
            <a:gs pos="0">
              <a:schemeClr val="phClr">
                <a:shade val="75000"/>
                <a:satMod val="160000"/>
              </a:schemeClr>
            </a:gs>
            <a:gs pos="60000">
              <a:schemeClr val="phClr">
                <a:satMod val="150000"/>
              </a:schemeClr>
            </a:gs>
            <a:gs pos="100000">
              <a:schemeClr val="phClr">
                <a:tint val="75000"/>
                <a:satMod val="200000"/>
              </a:schemeClr>
            </a:gs>
          </a:gsLst>
          <a:lin ang="16200000" scaled="1"/>
        </a:gradFill>
      </a:fillStyleLst>
      <a:lnStyleLst>
        <a:ln w="9525" cap="flat" cmpd="sng" algn="ctr">
          <a:solidFill>
            <a:schemeClr val="phClr">
              <a:satMod val="140000"/>
            </a:schemeClr>
          </a:solidFill>
          <a:prstDash val="solid"/>
        </a:ln>
        <a:ln w="25400" cap="flat" cmpd="sng" algn="ctr">
          <a:solidFill>
            <a:schemeClr val="phClr"/>
          </a:solidFill>
          <a:prstDash val="solid"/>
        </a:ln>
        <a:ln w="31750" cap="flat" cmpd="sng" algn="ctr">
          <a:solidFill>
            <a:schemeClr val="phClr"/>
          </a:solidFill>
          <a:prstDash val="solid"/>
        </a:ln>
      </a:lnStyleLst>
      <a:effectStyleLst>
        <a:effectStyle>
          <a:effectLst>
            <a:outerShdw blurRad="50800" dist="25400" dir="5400000" rotWithShape="0">
              <a:srgbClr val="000000">
                <a:alpha val="43137"/>
              </a:srgbClr>
            </a:outerShdw>
          </a:effectLst>
        </a:effectStyle>
        <a:effectStyle>
          <a:effectLst>
            <a:outerShdw blurRad="50800" dist="25400" dir="5400000" rotWithShape="0">
              <a:srgbClr val="000000">
                <a:alpha val="43137"/>
              </a:srgbClr>
            </a:outerShdw>
          </a:effectLst>
          <a:scene3d>
            <a:camera prst="orthographicFront" fov="0">
              <a:rot lat="0" lon="0" rev="0"/>
            </a:camera>
            <a:lightRig rig="contrasting" dir="t">
              <a:rot lat="0" lon="0" rev="16500000"/>
            </a:lightRig>
          </a:scene3d>
          <a:sp3d prstMaterial="powder">
            <a:bevelT w="152400"/>
            <a:contourClr>
              <a:schemeClr val="phClr"/>
            </a:contourClr>
          </a:sp3d>
        </a:effectStyle>
        <a:effectStyle>
          <a:effectLst>
            <a:reflection blurRad="12700" stA="26000" endPos="28000" dist="38100" dir="5400000" sy="-100000"/>
          </a:effectLst>
          <a:scene3d>
            <a:camera prst="orthographicFront" fov="0">
              <a:rot lat="0" lon="0" rev="0"/>
            </a:camera>
            <a:lightRig rig="contrasting" dir="t">
              <a:rot lat="0" lon="0" rev="16500000"/>
            </a:lightRig>
          </a:scene3d>
          <a:sp3d prstMaterial="powder">
            <a:bevelT w="190500" h="101600"/>
            <a:contourClr>
              <a:schemeClr val="phClr"/>
            </a:contourClr>
          </a:sp3d>
        </a:effectStyle>
      </a:effectStyleLst>
      <a:bgFillStyleLst>
        <a:solidFill>
          <a:schemeClr val="phClr"/>
        </a:solidFill>
        <a:gradFill rotWithShape="1">
          <a:gsLst>
            <a:gs pos="0">
              <a:schemeClr val="phClr">
                <a:tint val="43000"/>
                <a:satMod val="1550000"/>
              </a:schemeClr>
            </a:gs>
            <a:gs pos="1000">
              <a:schemeClr val="phClr">
                <a:tint val="48000"/>
                <a:satMod val="1550000"/>
              </a:schemeClr>
            </a:gs>
            <a:gs pos="90000">
              <a:schemeClr val="phClr">
                <a:shade val="18000"/>
                <a:satMod val="275000"/>
              </a:schemeClr>
            </a:gs>
          </a:gsLst>
          <a:path path="circle">
            <a:fillToRect r="210000" b="300000"/>
          </a:path>
        </a:gradFill>
        <a:gradFill rotWithShape="1">
          <a:gsLst>
            <a:gs pos="5000">
              <a:schemeClr val="phClr">
                <a:tint val="38000"/>
                <a:satMod val="1800000"/>
              </a:schemeClr>
            </a:gs>
            <a:gs pos="5000">
              <a:schemeClr val="phClr">
                <a:tint val="40000"/>
                <a:satMod val="1800000"/>
              </a:schemeClr>
            </a:gs>
            <a:gs pos="90000">
              <a:schemeClr val="phClr">
                <a:shade val="18000"/>
                <a:satMod val="275000"/>
              </a:schemeClr>
            </a:gs>
          </a:gsLst>
          <a:path path="circle">
            <a:fillToRect l="20000" t="30000" r="135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Deluxe</Template>
  <TotalTime>1314</TotalTime>
  <Words>606</Words>
  <Application>Microsoft Office PowerPoint</Application>
  <PresentationFormat>On-screen Show (4:3)</PresentationFormat>
  <Paragraphs>53</Paragraphs>
  <Slides>6</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Calibri</vt:lpstr>
      <vt:lpstr>Cambria</vt:lpstr>
      <vt:lpstr>Consolas</vt:lpstr>
      <vt:lpstr>Corbel</vt:lpstr>
      <vt:lpstr>Wingdings</vt:lpstr>
      <vt:lpstr>Wingdings 2</vt:lpstr>
      <vt:lpstr>Telerik Academy</vt:lpstr>
      <vt:lpstr>Exercises</vt:lpstr>
      <vt:lpstr>Exercises (2)</vt:lpstr>
      <vt:lpstr>Exercises (3)</vt:lpstr>
      <vt:lpstr>Exercises (4)</vt:lpstr>
      <vt:lpstr>Exercises (5)</vt:lpstr>
      <vt:lpstr>Exercises (6)</vt:lpstr>
    </vt:vector>
  </TitlesOfParts>
  <Company>Telerik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Methods</dc:title>
  <dc:subject>Telerik Software Academy</dc:subject>
  <dc:creator>Svetlin Nakov</dc:creator>
  <cp:keywords>methods, paramemers, C#, C# course, course, programming, telerik software academy, free courses for developers</cp:keywords>
  <cp:lastModifiedBy>delyan.nikolov.1992@gmail.com</cp:lastModifiedBy>
  <cp:revision>315</cp:revision>
  <dcterms:created xsi:type="dcterms:W3CDTF">2007-12-08T16:03:35Z</dcterms:created>
  <dcterms:modified xsi:type="dcterms:W3CDTF">2014-08-05T13:04:42Z</dcterms:modified>
  <cp:category>software engineering</cp:category>
</cp:coreProperties>
</file>