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
  </p:notesMasterIdLst>
  <p:handoutMasterIdLst>
    <p:handoutMasterId r:id="rId5"/>
  </p:handoutMasterIdLst>
  <p:sldIdLst>
    <p:sldId id="371" r:id="rId2"/>
    <p:sldId id="372" r:id="rId3"/>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53" autoAdjust="0"/>
    <p:restoredTop sz="94468" autoAdjust="0"/>
  </p:normalViewPr>
  <p:slideViewPr>
    <p:cSldViewPr>
      <p:cViewPr varScale="1">
        <p:scale>
          <a:sx n="72" d="100"/>
          <a:sy n="72" d="100"/>
        </p:scale>
        <p:origin x="1230"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08/05/2014</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08/05/2014</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2623A7E-D099-4FE5-A8B3-2671EA60D14F}" type="slidenum">
              <a:rPr lang="en-US"/>
              <a:pPr/>
              <a:t>1</a:t>
            </a:fld>
            <a:r>
              <a:rPr lang="en-US" dirty="0"/>
              <a:t>##</a:t>
            </a:r>
          </a:p>
        </p:txBody>
      </p:sp>
      <p:sp>
        <p:nvSpPr>
          <p:cNvPr id="609282" name="Rectangle 2"/>
          <p:cNvSpPr>
            <a:spLocks noGrp="1" noRot="1" noChangeAspect="1" noChangeArrowheads="1" noTextEdit="1"/>
          </p:cNvSpPr>
          <p:nvPr>
            <p:ph type="sldImg"/>
          </p:nvPr>
        </p:nvSpPr>
        <p:spPr>
          <a:ln/>
        </p:spPr>
      </p:sp>
      <p:sp>
        <p:nvSpPr>
          <p:cNvPr id="60928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34550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a:t>
            </a:fld>
            <a:endParaRPr lang="en-US" dirty="0"/>
          </a:p>
        </p:txBody>
      </p:sp>
    </p:spTree>
    <p:extLst>
      <p:ext uri="{BB962C8B-B14F-4D97-AF65-F5344CB8AC3E}">
        <p14:creationId xmlns:p14="http://schemas.microsoft.com/office/powerpoint/2010/main" val="703794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8" cstate="email">
            <a:extLst>
              <a:ext uri="{28A0092B-C50C-407E-A947-70E740481C1C}">
                <a14:useLocalDpi xmlns:a14="http://schemas.microsoft.com/office/drawing/2010/main" val="0"/>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9" cstate="email">
            <a:extLst>
              <a:ext uri="{28A0092B-C50C-407E-A947-70E740481C1C}">
                <a14:useLocalDpi xmlns:a14="http://schemas.microsoft.com/office/drawing/2010/main" val="0"/>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0">
            <a:extLst>
              <a:ext uri="{BEBA8EAE-BF5A-486C-A8C5-ECC9F3942E4B}">
                <a14:imgProps xmlns:a14="http://schemas.microsoft.com/office/drawing/2010/main">
                  <a14:imgLayer r:embed="rId11">
                    <a14:imgEffect>
                      <a14:brightnessContrast bright="20000"/>
                    </a14:imgEffect>
                  </a14:imgLayer>
                </a14:imgProps>
              </a:ext>
              <a:ext uri="{28A0092B-C50C-407E-A947-70E740481C1C}">
                <a14:useLocalDpi xmlns:a14="http://schemas.microsoft.com/office/drawing/2010/main" val="0"/>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devbg.org/img/Logo-BASD.jp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p:txBody>
          <a:bodyPr/>
          <a:lstStyle/>
          <a:p>
            <a:r>
              <a:rPr lang="en-US" dirty="0" smtClean="0"/>
              <a:t>Exercises</a:t>
            </a:r>
            <a:endParaRPr lang="bg-BG" dirty="0"/>
          </a:p>
        </p:txBody>
      </p:sp>
      <p:sp>
        <p:nvSpPr>
          <p:cNvPr id="608259" name="Rectangle 3"/>
          <p:cNvSpPr>
            <a:spLocks noGrp="1" noChangeArrowheads="1"/>
          </p:cNvSpPr>
          <p:nvPr>
            <p:ph idx="1"/>
          </p:nvPr>
        </p:nvSpPr>
        <p:spPr/>
        <p:txBody>
          <a:bodyPr/>
          <a:lstStyle/>
          <a:p>
            <a:pPr marL="360000" indent="-360000">
              <a:lnSpc>
                <a:spcPts val="3600"/>
              </a:lnSpc>
              <a:buFont typeface="+mj-lt"/>
              <a:buAutoNum type="arabicPeriod"/>
              <a:tabLst/>
            </a:pPr>
            <a:r>
              <a:rPr lang="en-US" sz="2800" dirty="0" smtClean="0"/>
              <a:t>Write a program that reads an integer number and calculates and prints its square root. If the number is invalid or negative, print "Invalid number". In all cases finally print "Good bye". Use try-catch-finally.</a:t>
            </a:r>
          </a:p>
          <a:p>
            <a:pPr marL="360000" indent="-360000">
              <a:lnSpc>
                <a:spcPts val="3600"/>
              </a:lnSpc>
              <a:buFont typeface="+mj-lt"/>
              <a:buAutoNum type="arabicPeriod"/>
              <a:tabLst/>
            </a:pPr>
            <a:r>
              <a:rPr lang="en-US" sz="2800" dirty="0" smtClean="0"/>
              <a:t>Write a method </a:t>
            </a:r>
            <a:r>
              <a:rPr lang="en-US" sz="2800" noProof="1" smtClean="0">
                <a:solidFill>
                  <a:schemeClr val="accent5">
                    <a:lumMod val="20000"/>
                    <a:lumOff val="80000"/>
                  </a:schemeClr>
                </a:solidFill>
                <a:latin typeface="Consolas" pitchFamily="49" charset="0"/>
                <a:cs typeface="Consolas" pitchFamily="49" charset="0"/>
              </a:rPr>
              <a:t>ReadNumber(int</a:t>
            </a:r>
            <a:r>
              <a:rPr lang="en-US" sz="2800" noProof="1" smtClean="0">
                <a:solidFill>
                  <a:schemeClr val="accent5">
                    <a:lumMod val="20000"/>
                    <a:lumOff val="80000"/>
                  </a:schemeClr>
                </a:solidFill>
                <a:cs typeface="Consolas" pitchFamily="49" charset="0"/>
              </a:rPr>
              <a:t> </a:t>
            </a:r>
            <a:r>
              <a:rPr lang="en-US" sz="2800" noProof="1" smtClean="0">
                <a:solidFill>
                  <a:schemeClr val="accent5">
                    <a:lumMod val="20000"/>
                    <a:lumOff val="80000"/>
                  </a:schemeClr>
                </a:solidFill>
                <a:latin typeface="Consolas" pitchFamily="49" charset="0"/>
                <a:cs typeface="Consolas" pitchFamily="49" charset="0"/>
              </a:rPr>
              <a:t>start,</a:t>
            </a:r>
            <a:r>
              <a:rPr lang="en-US" sz="2800" noProof="1" smtClean="0">
                <a:solidFill>
                  <a:schemeClr val="accent5">
                    <a:lumMod val="20000"/>
                    <a:lumOff val="80000"/>
                  </a:schemeClr>
                </a:solidFill>
                <a:cs typeface="Consolas" pitchFamily="49" charset="0"/>
              </a:rPr>
              <a:t> </a:t>
            </a:r>
            <a:r>
              <a:rPr lang="en-US" sz="2800" noProof="1" smtClean="0">
                <a:solidFill>
                  <a:schemeClr val="accent5">
                    <a:lumMod val="20000"/>
                    <a:lumOff val="80000"/>
                  </a:schemeClr>
                </a:solidFill>
                <a:latin typeface="Consolas" pitchFamily="49" charset="0"/>
                <a:cs typeface="Consolas" pitchFamily="49" charset="0"/>
              </a:rPr>
              <a:t>int</a:t>
            </a:r>
            <a:r>
              <a:rPr lang="en-US" sz="2800" noProof="1" smtClean="0">
                <a:solidFill>
                  <a:schemeClr val="accent5">
                    <a:lumMod val="20000"/>
                    <a:lumOff val="80000"/>
                  </a:schemeClr>
                </a:solidFill>
                <a:cs typeface="Consolas" pitchFamily="49" charset="0"/>
              </a:rPr>
              <a:t> </a:t>
            </a:r>
            <a:r>
              <a:rPr lang="en-US" sz="2800" noProof="1" smtClean="0">
                <a:solidFill>
                  <a:schemeClr val="accent5">
                    <a:lumMod val="20000"/>
                    <a:lumOff val="80000"/>
                  </a:schemeClr>
                </a:solidFill>
                <a:latin typeface="Consolas" pitchFamily="49" charset="0"/>
                <a:cs typeface="Consolas" pitchFamily="49" charset="0"/>
              </a:rPr>
              <a:t>end)</a:t>
            </a:r>
            <a:r>
              <a:rPr lang="en-US" sz="2800" smtClean="0"/>
              <a:t> that enters </a:t>
            </a:r>
            <a:r>
              <a:rPr lang="en-US" sz="2800" dirty="0" smtClean="0"/>
              <a:t>an integer number in a given range [start…end]. If an invalid number or non-number text is entered, the method should throw an exception. Using this method write a program that enters </a:t>
            </a:r>
            <a:r>
              <a:rPr lang="en-US" sz="2800" dirty="0" smtClean="0">
                <a:latin typeface="Consolas" pitchFamily="49" charset="0"/>
                <a:cs typeface="Consolas" pitchFamily="49" charset="0"/>
              </a:rPr>
              <a:t>10 </a:t>
            </a:r>
            <a:r>
              <a:rPr lang="en-US" sz="2800" dirty="0" smtClean="0"/>
              <a:t>numbers:</a:t>
            </a:r>
          </a:p>
          <a:p>
            <a:pPr marL="360000" indent="-360000">
              <a:lnSpc>
                <a:spcPts val="3600"/>
              </a:lnSpc>
              <a:spcBef>
                <a:spcPts val="0"/>
              </a:spcBef>
              <a:buNone/>
            </a:pPr>
            <a:r>
              <a:rPr lang="en-US" sz="2800" dirty="0" smtClean="0"/>
              <a:t>			a</a:t>
            </a:r>
            <a:r>
              <a:rPr lang="en-US" sz="2800" baseline="-25000" dirty="0" smtClean="0"/>
              <a:t>1</a:t>
            </a:r>
            <a:r>
              <a:rPr lang="en-US" sz="2800" dirty="0" smtClean="0"/>
              <a:t>, a</a:t>
            </a:r>
            <a:r>
              <a:rPr lang="en-US" sz="2800" baseline="-25000" dirty="0" smtClean="0"/>
              <a:t>2</a:t>
            </a:r>
            <a:r>
              <a:rPr lang="en-US" sz="2800" dirty="0" smtClean="0"/>
              <a:t>, … a</a:t>
            </a:r>
            <a:r>
              <a:rPr lang="en-US" sz="2800" baseline="-25000" dirty="0" smtClean="0"/>
              <a:t>10</a:t>
            </a:r>
            <a:r>
              <a:rPr lang="en-US" sz="2800" dirty="0" smtClean="0"/>
              <a:t>, such that 1 &lt; a</a:t>
            </a:r>
            <a:r>
              <a:rPr lang="en-US" sz="2800" baseline="-25000" dirty="0" smtClean="0"/>
              <a:t>1</a:t>
            </a:r>
            <a:r>
              <a:rPr lang="en-US" sz="2800" dirty="0" smtClean="0"/>
              <a:t> &lt; … &lt; a</a:t>
            </a:r>
            <a:r>
              <a:rPr lang="en-US" sz="2800" baseline="-25000" dirty="0" smtClean="0"/>
              <a:t>10</a:t>
            </a:r>
            <a:r>
              <a:rPr lang="en-US" sz="2800" dirty="0" smtClean="0"/>
              <a:t> &lt; 100</a:t>
            </a:r>
            <a:endParaRPr lang="bg-BG" sz="2800"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a:t>
            </a:fld>
            <a:endParaRPr lang="en-US" dirty="0"/>
          </a:p>
        </p:txBody>
      </p:sp>
    </p:spTree>
    <p:extLst>
      <p:ext uri="{BB962C8B-B14F-4D97-AF65-F5344CB8AC3E}">
        <p14:creationId xmlns:p14="http://schemas.microsoft.com/office/powerpoint/2010/main" val="186209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(2)</a:t>
            </a:r>
            <a:endParaRPr lang="en-US" dirty="0"/>
          </a:p>
        </p:txBody>
      </p:sp>
      <p:sp>
        <p:nvSpPr>
          <p:cNvPr id="3" name="Content Placeholder 2"/>
          <p:cNvSpPr>
            <a:spLocks noGrp="1"/>
          </p:cNvSpPr>
          <p:nvPr>
            <p:ph idx="1"/>
          </p:nvPr>
        </p:nvSpPr>
        <p:spPr/>
        <p:txBody>
          <a:bodyPr/>
          <a:lstStyle/>
          <a:p>
            <a:pPr marL="360000" indent="-360000">
              <a:lnSpc>
                <a:spcPts val="3600"/>
              </a:lnSpc>
              <a:buFont typeface="+mj-lt"/>
              <a:buAutoNum type="arabicPeriod" startAt="3"/>
              <a:tabLst/>
            </a:pPr>
            <a:r>
              <a:rPr lang="en-US" sz="2800" dirty="0" smtClean="0"/>
              <a:t>Write a program that enters file name along with its full file path (e.g. </a:t>
            </a:r>
            <a:r>
              <a:rPr lang="en-US" sz="2800" dirty="0" smtClean="0">
                <a:solidFill>
                  <a:schemeClr val="accent5">
                    <a:lumMod val="20000"/>
                    <a:lumOff val="80000"/>
                  </a:schemeClr>
                </a:solidFill>
                <a:latin typeface="Consolas" pitchFamily="49" charset="0"/>
                <a:cs typeface="Consolas" pitchFamily="49" charset="0"/>
              </a:rPr>
              <a:t>C:\WINDOWS\win.ini</a:t>
            </a:r>
            <a:r>
              <a:rPr lang="en-US" sz="2800" dirty="0" smtClean="0"/>
              <a:t>), reads its contents and prints it on the console. Find in MSDN how to use </a:t>
            </a:r>
            <a:r>
              <a:rPr lang="en-US" sz="2800" noProof="1" smtClean="0">
                <a:solidFill>
                  <a:schemeClr val="accent5">
                    <a:lumMod val="20000"/>
                    <a:lumOff val="80000"/>
                  </a:schemeClr>
                </a:solidFill>
                <a:latin typeface="Consolas" pitchFamily="49" charset="0"/>
                <a:cs typeface="Consolas" pitchFamily="49" charset="0"/>
              </a:rPr>
              <a:t>System.IO.File.ReadAllText(…)</a:t>
            </a:r>
            <a:r>
              <a:rPr lang="en-US" sz="2800" dirty="0" smtClean="0"/>
              <a:t>. Be sure to catch all possible exceptions and print user-friendly error messages.</a:t>
            </a:r>
          </a:p>
          <a:p>
            <a:pPr marL="360000" indent="-360000">
              <a:lnSpc>
                <a:spcPts val="3600"/>
              </a:lnSpc>
              <a:buFont typeface="+mj-lt"/>
              <a:buAutoNum type="arabicPeriod" startAt="3"/>
              <a:tabLst/>
            </a:pPr>
            <a:r>
              <a:rPr lang="en-US" sz="2800" dirty="0" smtClean="0"/>
              <a:t>Write a program that downloads a file from Internet (e.g. </a:t>
            </a:r>
            <a:r>
              <a:rPr lang="en-US" sz="2800" dirty="0" smtClean="0">
                <a:hlinkClick r:id="rId3"/>
              </a:rPr>
              <a:t>http://www.devbg.org/img/Logo-BASD.jpg</a:t>
            </a:r>
            <a:r>
              <a:rPr lang="en-US" sz="2800" dirty="0" smtClean="0"/>
              <a:t>) and stores it the current directory. Find in Google how to download files in C#. Be sure to catch all exceptions and to free any used resources in the finally block.</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spTree>
    <p:extLst>
      <p:ext uri="{BB962C8B-B14F-4D97-AF65-F5344CB8AC3E}">
        <p14:creationId xmlns:p14="http://schemas.microsoft.com/office/powerpoint/2010/main" val="2736493357"/>
      </p:ext>
    </p:extLst>
  </p:cSld>
  <p:clrMapOvr>
    <a:masterClrMapping/>
  </p:clrMapOvr>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1241</TotalTime>
  <Words>228</Words>
  <Application>Microsoft Office PowerPoint</Application>
  <PresentationFormat>On-screen Show (4:3)</PresentationFormat>
  <Paragraphs>13</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Calibri</vt:lpstr>
      <vt:lpstr>Cambria</vt:lpstr>
      <vt:lpstr>Consolas</vt:lpstr>
      <vt:lpstr>Corbel</vt:lpstr>
      <vt:lpstr>Wingdings 2</vt:lpstr>
      <vt:lpstr>Telerik Academy</vt:lpstr>
      <vt:lpstr>Exercises</vt:lpstr>
      <vt:lpstr>Exercises (2)</vt:lpstr>
    </vt:vector>
  </TitlesOfParts>
  <Company>Telerik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Handling</dc:title>
  <dc:subject>Telerik Software Academy</dc:subject>
  <dc:creator>Svetlin Nakov</dc:creator>
  <cp:keywords>exceptions, exception handling, C#, C# course, programming, telerik software academy, free courses for developers</cp:keywords>
  <cp:lastModifiedBy>delyan.nikolov.1992@gmail.com</cp:lastModifiedBy>
  <cp:revision>311</cp:revision>
  <dcterms:created xsi:type="dcterms:W3CDTF">2007-12-08T16:03:35Z</dcterms:created>
  <dcterms:modified xsi:type="dcterms:W3CDTF">2014-08-05T13:11:35Z</dcterms:modified>
  <cp:category>software engineering</cp:category>
</cp:coreProperties>
</file>