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0104100" cy="15081250"/>
  <p:notesSz cx="20104100" cy="150812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98"/>
  </p:normalViewPr>
  <p:slideViewPr>
    <p:cSldViewPr>
      <p:cViewPr>
        <p:scale>
          <a:sx n="105" d="100"/>
          <a:sy n="105" d="100"/>
        </p:scale>
        <p:origin x="1016" y="-7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133264"/>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58757" y="217450"/>
            <a:ext cx="11186584" cy="640080"/>
          </a:xfrm>
          <a:prstGeom prst="rect">
            <a:avLst/>
          </a:prstGeom>
        </p:spPr>
        <p:txBody>
          <a:bodyPr wrap="square" lIns="0" tIns="0" rIns="0" bIns="0">
            <a:spAutoFit/>
          </a:bodyPr>
          <a:lstStyle>
            <a:lvl1pPr>
              <a:defRPr sz="4200" b="1" i="0">
                <a:solidFill>
                  <a:srgbClr val="133264"/>
                </a:solidFill>
                <a:latin typeface="Gill Sans MT"/>
                <a:cs typeface="Gill Sans MT"/>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5/3/16</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8757" y="217450"/>
            <a:ext cx="11186584" cy="646331"/>
          </a:xfrm>
          <a:prstGeom prst="rect">
            <a:avLst/>
          </a:prstGeom>
        </p:spPr>
        <p:txBody>
          <a:bodyPr vert="horz" wrap="square" lIns="0" tIns="0" rIns="0" bIns="0" rtlCol="0">
            <a:spAutoFit/>
          </a:bodyPr>
          <a:lstStyle/>
          <a:p>
            <a:pPr marL="12700" algn="ctr">
              <a:lnSpc>
                <a:spcPct val="100000"/>
              </a:lnSpc>
            </a:pPr>
            <a:r>
              <a:rPr lang="en-US" spc="-75" dirty="0">
                <a:solidFill>
                  <a:srgbClr val="0070C0"/>
                </a:solidFill>
                <a:latin typeface="+mj-lt"/>
                <a:cs typeface="Courier New" panose="02070309020205020404" pitchFamily="49" charset="0"/>
              </a:rPr>
              <a:t>Generic Bacteria Simulation on Human Body</a:t>
            </a:r>
            <a:endParaRPr spc="-100" dirty="0">
              <a:solidFill>
                <a:srgbClr val="0070C0"/>
              </a:solidFill>
              <a:latin typeface="+mj-lt"/>
              <a:cs typeface="Courier New" panose="02070309020205020404" pitchFamily="49" charset="0"/>
            </a:endParaRPr>
          </a:p>
        </p:txBody>
      </p:sp>
      <p:sp>
        <p:nvSpPr>
          <p:cNvPr id="3" name="object 3"/>
          <p:cNvSpPr txBox="1"/>
          <p:nvPr/>
        </p:nvSpPr>
        <p:spPr>
          <a:xfrm>
            <a:off x="7311707" y="888362"/>
            <a:ext cx="5448300" cy="802784"/>
          </a:xfrm>
          <a:prstGeom prst="rect">
            <a:avLst/>
          </a:prstGeom>
        </p:spPr>
        <p:txBody>
          <a:bodyPr vert="horz" wrap="square" lIns="0" tIns="0" rIns="0" bIns="0" rtlCol="0">
            <a:spAutoFit/>
          </a:bodyPr>
          <a:lstStyle/>
          <a:p>
            <a:pPr algn="ctr">
              <a:lnSpc>
                <a:spcPct val="100000"/>
              </a:lnSpc>
            </a:pPr>
            <a:r>
              <a:rPr lang="en-US" sz="2400" spc="-130" dirty="0" smtClean="0">
                <a:cs typeface="Tahoma"/>
              </a:rPr>
              <a:t>Enmao Diao, </a:t>
            </a:r>
            <a:r>
              <a:rPr lang="en-US" sz="2400" spc="-130" dirty="0" err="1" smtClean="0">
                <a:cs typeface="Tahoma"/>
              </a:rPr>
              <a:t>Haoli</a:t>
            </a:r>
            <a:r>
              <a:rPr lang="en-US" sz="2400" spc="-130" dirty="0">
                <a:cs typeface="Tahoma"/>
              </a:rPr>
              <a:t> </a:t>
            </a:r>
            <a:r>
              <a:rPr lang="en-US" sz="2400" spc="-130" dirty="0" smtClean="0">
                <a:cs typeface="Tahoma"/>
              </a:rPr>
              <a:t>Du</a:t>
            </a:r>
            <a:endParaRPr sz="2400" dirty="0">
              <a:cs typeface="Tahoma"/>
            </a:endParaRPr>
          </a:p>
          <a:p>
            <a:pPr algn="ctr">
              <a:lnSpc>
                <a:spcPct val="100000"/>
              </a:lnSpc>
              <a:spcBef>
                <a:spcPts val="515"/>
              </a:spcBef>
            </a:pPr>
            <a:r>
              <a:rPr sz="2400" spc="-120" dirty="0">
                <a:cs typeface="Tahoma"/>
              </a:rPr>
              <a:t>Georgia </a:t>
            </a:r>
            <a:r>
              <a:rPr sz="2400" spc="-95" dirty="0">
                <a:cs typeface="Tahoma"/>
              </a:rPr>
              <a:t>Institute of</a:t>
            </a:r>
            <a:r>
              <a:rPr sz="2400" spc="195" dirty="0">
                <a:cs typeface="Tahoma"/>
              </a:rPr>
              <a:t> </a:t>
            </a:r>
            <a:r>
              <a:rPr sz="2400" spc="-120" dirty="0">
                <a:cs typeface="Tahoma"/>
              </a:rPr>
              <a:t>Technology</a:t>
            </a:r>
            <a:endParaRPr sz="2400" dirty="0">
              <a:cs typeface="Tahoma"/>
            </a:endParaRPr>
          </a:p>
        </p:txBody>
      </p:sp>
      <p:sp>
        <p:nvSpPr>
          <p:cNvPr id="13" name="object 13"/>
          <p:cNvSpPr txBox="1"/>
          <p:nvPr/>
        </p:nvSpPr>
        <p:spPr>
          <a:xfrm>
            <a:off x="375425" y="6765043"/>
            <a:ext cx="6007646" cy="307777"/>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CONCEPTUAL MODEL</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15" name="object 15"/>
          <p:cNvSpPr txBox="1"/>
          <p:nvPr/>
        </p:nvSpPr>
        <p:spPr>
          <a:xfrm>
            <a:off x="469838" y="7072820"/>
            <a:ext cx="5749516" cy="7927363"/>
          </a:xfrm>
          <a:prstGeom prst="rect">
            <a:avLst/>
          </a:prstGeom>
        </p:spPr>
        <p:txBody>
          <a:bodyPr vert="horz" wrap="square" lIns="0" tIns="0" rIns="0" bIns="0" rtlCol="0">
            <a:spAutoFit/>
          </a:bodyPr>
          <a:lstStyle/>
          <a:p>
            <a:pPr marL="12700" marR="5080">
              <a:lnSpc>
                <a:spcPct val="105700"/>
              </a:lnSpc>
            </a:pPr>
            <a:r>
              <a:rPr lang="en-US" spc="30" dirty="0" smtClean="0">
                <a:cs typeface="Times New Roman"/>
              </a:rPr>
              <a:t>We simplify </a:t>
            </a:r>
            <a:r>
              <a:rPr lang="en-US" b="1" spc="30" dirty="0" smtClean="0">
                <a:cs typeface="Times New Roman"/>
              </a:rPr>
              <a:t>human arterial system </a:t>
            </a:r>
            <a:r>
              <a:rPr lang="en-US" spc="30" dirty="0" smtClean="0">
                <a:cs typeface="Times New Roman"/>
              </a:rPr>
              <a:t>to a series of vertices and edges. Each part of human arterial system represents one node in the graph and we add edges between connected arteries. Each node has parameters like name, id, length, radius, wall thickness, etc. The data of our </a:t>
            </a:r>
            <a:r>
              <a:rPr lang="en-US" altLang="zh-CN" spc="30" dirty="0" smtClean="0">
                <a:cs typeface="Times New Roman"/>
              </a:rPr>
              <a:t>arterial system is taken from []. </a:t>
            </a:r>
          </a:p>
          <a:p>
            <a:pPr marL="12700" marR="5080">
              <a:lnSpc>
                <a:spcPct val="105700"/>
              </a:lnSpc>
            </a:pPr>
            <a:endParaRPr lang="en-US" altLang="zh-CN" spc="30" dirty="0">
              <a:cs typeface="Times New Roman"/>
            </a:endParaRPr>
          </a:p>
          <a:p>
            <a:pPr marL="12700" marR="5080">
              <a:lnSpc>
                <a:spcPct val="105700"/>
              </a:lnSpc>
            </a:pPr>
            <a:r>
              <a:rPr lang="en-US" altLang="zh-CN" spc="30" dirty="0" smtClean="0">
                <a:cs typeface="Times New Roman"/>
              </a:rPr>
              <a:t>We simplify </a:t>
            </a:r>
            <a:r>
              <a:rPr lang="en-US" altLang="zh-CN" b="1" spc="30" dirty="0" smtClean="0">
                <a:cs typeface="Times New Roman"/>
              </a:rPr>
              <a:t>organs </a:t>
            </a:r>
            <a:r>
              <a:rPr lang="en-US" altLang="zh-CN" spc="30" dirty="0" smtClean="0">
                <a:cs typeface="Times New Roman"/>
              </a:rPr>
              <a:t>inside human body as three dimensional matrices to host cells. Each grid of matrix has an entry and exit point where bacterial cells and immune cells can come and go. The data of our organs inside human body is taken from []. </a:t>
            </a:r>
          </a:p>
          <a:p>
            <a:pPr marL="12700" marR="5080">
              <a:lnSpc>
                <a:spcPct val="105700"/>
              </a:lnSpc>
            </a:pPr>
            <a:endParaRPr lang="en-US" altLang="zh-CN" spc="30" dirty="0">
              <a:cs typeface="Times New Roman"/>
            </a:endParaRPr>
          </a:p>
          <a:p>
            <a:pPr marL="12700" marR="5080">
              <a:lnSpc>
                <a:spcPct val="105700"/>
              </a:lnSpc>
            </a:pPr>
            <a:r>
              <a:rPr lang="en-US" altLang="zh-CN" spc="30" dirty="0" smtClean="0">
                <a:cs typeface="Times New Roman"/>
              </a:rPr>
              <a:t>We simplify </a:t>
            </a:r>
            <a:r>
              <a:rPr lang="en-US" altLang="zh-CN" b="1" spc="30" dirty="0" smtClean="0">
                <a:cs typeface="Times New Roman"/>
              </a:rPr>
              <a:t>bacterial cells and immune cells</a:t>
            </a:r>
            <a:r>
              <a:rPr lang="en-US" altLang="zh-CN" spc="30" dirty="0" smtClean="0">
                <a:cs typeface="Times New Roman"/>
              </a:rPr>
              <a:t> and as a cluster of cells in order to avoid excessive computation of each cell. We provide interface for these two kinds of clusters so that the user can simulate with more than one kind of bacteria and immune cells.</a:t>
            </a:r>
          </a:p>
          <a:p>
            <a:pPr marL="12700" marR="5080">
              <a:lnSpc>
                <a:spcPct val="105700"/>
              </a:lnSpc>
            </a:pPr>
            <a:endParaRPr lang="en-US" altLang="zh-CN" spc="30" dirty="0">
              <a:cs typeface="Times New Roman"/>
            </a:endParaRPr>
          </a:p>
          <a:p>
            <a:pPr marL="12700" marR="5080">
              <a:lnSpc>
                <a:spcPct val="105700"/>
              </a:lnSpc>
            </a:pPr>
            <a:r>
              <a:rPr lang="en-US" altLang="zh-CN" spc="30" dirty="0" smtClean="0">
                <a:cs typeface="Times New Roman"/>
              </a:rPr>
              <a:t>We monitor the</a:t>
            </a:r>
            <a:r>
              <a:rPr lang="en-US" altLang="zh-CN" b="1" spc="30" dirty="0" smtClean="0">
                <a:cs typeface="Times New Roman"/>
              </a:rPr>
              <a:t> bacteria cell cluster count </a:t>
            </a:r>
            <a:r>
              <a:rPr lang="en-US" altLang="zh-CN" spc="30" dirty="0" smtClean="0">
                <a:cs typeface="Times New Roman"/>
              </a:rPr>
              <a:t>and the </a:t>
            </a:r>
            <a:r>
              <a:rPr lang="en-US" altLang="zh-CN" b="1" spc="30" dirty="0" smtClean="0">
                <a:cs typeface="Times New Roman"/>
              </a:rPr>
              <a:t>flow history</a:t>
            </a:r>
            <a:r>
              <a:rPr lang="en-US" altLang="zh-CN" spc="30" dirty="0" smtClean="0">
                <a:cs typeface="Times New Roman"/>
              </a:rPr>
              <a:t> at each node and the</a:t>
            </a:r>
            <a:r>
              <a:rPr lang="en-US" altLang="zh-CN" b="1" spc="30" dirty="0" smtClean="0">
                <a:cs typeface="Times New Roman"/>
              </a:rPr>
              <a:t> health condition </a:t>
            </a:r>
            <a:r>
              <a:rPr lang="en-US" altLang="zh-CN" spc="30" dirty="0" smtClean="0">
                <a:cs typeface="Times New Roman"/>
              </a:rPr>
              <a:t>of each organ to present a visible simulation process of human arterial system. The bacteria cell cluster count is the number of bacteria cells cluster at each time step and the flow history is the outflow volume of each organ at each time step.</a:t>
            </a:r>
          </a:p>
          <a:p>
            <a:pPr marL="12700" marR="5080">
              <a:lnSpc>
                <a:spcPct val="105700"/>
              </a:lnSpc>
            </a:pPr>
            <a:r>
              <a:rPr lang="en-US" spc="30" dirty="0">
                <a:cs typeface="Times New Roman"/>
              </a:rPr>
              <a:t>	</a:t>
            </a:r>
            <a:endParaRPr dirty="0">
              <a:cs typeface="Times New Roman"/>
            </a:endParaRPr>
          </a:p>
        </p:txBody>
      </p:sp>
      <p:sp>
        <p:nvSpPr>
          <p:cNvPr id="28" name="object 28"/>
          <p:cNvSpPr/>
          <p:nvPr/>
        </p:nvSpPr>
        <p:spPr>
          <a:xfrm>
            <a:off x="11900400" y="6537262"/>
            <a:ext cx="6051299" cy="49469"/>
          </a:xfrm>
          <a:prstGeom prst="rect">
            <a:avLst/>
          </a:prstGeom>
          <a:blipFill>
            <a:blip r:embed="rId2" cstate="print"/>
            <a:stretch>
              <a:fillRect/>
            </a:stretch>
          </a:blipFill>
        </p:spPr>
        <p:txBody>
          <a:bodyPr wrap="square" lIns="0" tIns="0" rIns="0" bIns="0" rtlCol="0"/>
          <a:lstStyle/>
          <a:p>
            <a:endParaRPr/>
          </a:p>
        </p:txBody>
      </p:sp>
      <p:sp>
        <p:nvSpPr>
          <p:cNvPr id="75" name="object 75"/>
          <p:cNvSpPr/>
          <p:nvPr/>
        </p:nvSpPr>
        <p:spPr>
          <a:xfrm>
            <a:off x="13550104" y="11381566"/>
            <a:ext cx="6051299" cy="49469"/>
          </a:xfrm>
          <a:prstGeom prst="rect">
            <a:avLst/>
          </a:prstGeom>
          <a:blipFill>
            <a:blip r:embed="rId2" cstate="print"/>
            <a:stretch>
              <a:fillRect/>
            </a:stretch>
          </a:blipFill>
        </p:spPr>
        <p:txBody>
          <a:bodyPr wrap="square" lIns="0" tIns="0" rIns="0" bIns="0" rtlCol="0"/>
          <a:lstStyle/>
          <a:p>
            <a:endParaRPr/>
          </a:p>
        </p:txBody>
      </p:sp>
      <p:sp>
        <p:nvSpPr>
          <p:cNvPr id="77" name="object 13"/>
          <p:cNvSpPr txBox="1"/>
          <p:nvPr/>
        </p:nvSpPr>
        <p:spPr>
          <a:xfrm>
            <a:off x="2166988" y="2437144"/>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Arial" charset="0"/>
                <a:ea typeface="Arial" charset="0"/>
                <a:cs typeface="Arial" charset="0"/>
              </a:rPr>
              <a:t>OBJECTIVES</a:t>
            </a:r>
            <a:endParaRPr sz="2000" b="1" dirty="0">
              <a:solidFill>
                <a:srgbClr val="00B050"/>
              </a:solidFill>
              <a:latin typeface="Arial" charset="0"/>
              <a:ea typeface="Arial" charset="0"/>
              <a:cs typeface="Arial" charset="0"/>
            </a:endParaRPr>
          </a:p>
        </p:txBody>
      </p:sp>
      <p:sp>
        <p:nvSpPr>
          <p:cNvPr id="78" name="object 15"/>
          <p:cNvSpPr txBox="1"/>
          <p:nvPr/>
        </p:nvSpPr>
        <p:spPr>
          <a:xfrm>
            <a:off x="469838" y="2857140"/>
            <a:ext cx="5749516" cy="3523272"/>
          </a:xfrm>
          <a:prstGeom prst="rect">
            <a:avLst/>
          </a:prstGeom>
        </p:spPr>
        <p:txBody>
          <a:bodyPr vert="horz" wrap="square" lIns="0" tIns="0" rIns="0" bIns="0" rtlCol="0">
            <a:spAutoFit/>
          </a:bodyPr>
          <a:lstStyle/>
          <a:p>
            <a:pPr marL="12700" marR="5080" algn="just">
              <a:lnSpc>
                <a:spcPct val="105700"/>
              </a:lnSpc>
            </a:pPr>
            <a:r>
              <a:rPr lang="en-US" spc="30" dirty="0" smtClean="0">
                <a:cs typeface="Times New Roman"/>
              </a:rPr>
              <a:t>Our project aims to simulate the spread of any bacteria in a human body. We intend to design the simulator as loosely constrained as possible so that the user may tune the parameters of the simulator to reflect both real and imaginary bacteria. </a:t>
            </a:r>
          </a:p>
          <a:p>
            <a:pPr marL="12700" marR="5080" algn="just">
              <a:lnSpc>
                <a:spcPct val="105700"/>
              </a:lnSpc>
            </a:pPr>
            <a:endParaRPr lang="en-US" spc="30" dirty="0" smtClean="0">
              <a:cs typeface="Times New Roman"/>
            </a:endParaRPr>
          </a:p>
          <a:p>
            <a:pPr marL="12700" marR="5080" algn="just">
              <a:lnSpc>
                <a:spcPct val="105700"/>
              </a:lnSpc>
            </a:pPr>
            <a:r>
              <a:rPr lang="en-US" dirty="0" smtClean="0">
                <a:cs typeface="Times New Roman"/>
              </a:rPr>
              <a:t>Abstraction and simplification will be used on Human arterial system and organs. This allows the modeling of the spread of bacteria inside human body. In the future, virus and more detailed simulation on other cells can be implemented in order to make the simulation of disease spreading more meaningful.</a:t>
            </a:r>
            <a:endParaRPr dirty="0">
              <a:cs typeface="Times New Roman"/>
            </a:endParaRPr>
          </a:p>
        </p:txBody>
      </p:sp>
      <p:sp>
        <p:nvSpPr>
          <p:cNvPr id="79" name="object 13"/>
          <p:cNvSpPr txBox="1"/>
          <p:nvPr/>
        </p:nvSpPr>
        <p:spPr>
          <a:xfrm>
            <a:off x="8757167" y="2433722"/>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IMPLEMENTATION</a:t>
            </a:r>
            <a:endParaRPr sz="2000" dirty="0">
              <a:solidFill>
                <a:srgbClr val="00B050"/>
              </a:solidFill>
              <a:latin typeface="+mj-lt"/>
              <a:cs typeface="Georgia"/>
            </a:endParaRPr>
          </a:p>
        </p:txBody>
      </p:sp>
      <p:sp>
        <p:nvSpPr>
          <p:cNvPr id="80" name="object 13"/>
          <p:cNvSpPr txBox="1"/>
          <p:nvPr/>
        </p:nvSpPr>
        <p:spPr>
          <a:xfrm>
            <a:off x="8874441" y="10436225"/>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SIMULATION</a:t>
            </a:r>
            <a:endParaRPr sz="2000" dirty="0">
              <a:solidFill>
                <a:srgbClr val="00B050"/>
              </a:solidFill>
              <a:latin typeface="+mj-lt"/>
              <a:cs typeface="Georgia"/>
            </a:endParaRPr>
          </a:p>
        </p:txBody>
      </p:sp>
      <p:sp>
        <p:nvSpPr>
          <p:cNvPr id="82" name="object 15"/>
          <p:cNvSpPr txBox="1"/>
          <p:nvPr/>
        </p:nvSpPr>
        <p:spPr>
          <a:xfrm>
            <a:off x="7161099" y="2857140"/>
            <a:ext cx="5749516" cy="7633756"/>
          </a:xfrm>
          <a:prstGeom prst="rect">
            <a:avLst/>
          </a:prstGeom>
        </p:spPr>
        <p:txBody>
          <a:bodyPr vert="horz" wrap="square" lIns="0" tIns="0" rIns="0" bIns="0" rtlCol="0">
            <a:spAutoFit/>
          </a:bodyPr>
          <a:lstStyle/>
          <a:p>
            <a:pPr marL="12700" marR="5080" algn="just">
              <a:lnSpc>
                <a:spcPct val="105700"/>
              </a:lnSpc>
            </a:pPr>
            <a:r>
              <a:rPr lang="en-US" spc="30" dirty="0" smtClean="0">
                <a:cs typeface="Times New Roman"/>
              </a:rPr>
              <a:t>We first parse the biological data from [] and [] and build a graph based the data. </a:t>
            </a:r>
            <a:r>
              <a:rPr lang="en-US" altLang="zh-CN" spc="30" dirty="0" smtClean="0">
                <a:cs typeface="Times New Roman"/>
              </a:rPr>
              <a:t>In order visualize the data, we </a:t>
            </a:r>
            <a:r>
              <a:rPr lang="en-US" altLang="zh-CN" dirty="0">
                <a:cs typeface="Times New Roman"/>
              </a:rPr>
              <a:t> </a:t>
            </a:r>
            <a:r>
              <a:rPr lang="en-US" spc="30" dirty="0" smtClean="0">
                <a:cs typeface="Times New Roman"/>
              </a:rPr>
              <a:t>use the Visualization Toolkit (VTK) to visualize the graph. We also bring the human body data from [] in order to give a better visualization of human arterial system. In order to further elaborate the data, we add visualization for monitoring bacterial cell cluster count and flow history at each node. For the organ data, we monitor the health condition of each organ by printing out the parameter at each time step.</a:t>
            </a:r>
          </a:p>
          <a:p>
            <a:pPr marL="12700" marR="5080" algn="just">
              <a:lnSpc>
                <a:spcPct val="105700"/>
              </a:lnSpc>
            </a:pPr>
            <a:endParaRPr lang="en-US" spc="30" dirty="0">
              <a:cs typeface="Times New Roman"/>
            </a:endParaRPr>
          </a:p>
          <a:p>
            <a:pPr marL="12700" marR="5080" algn="just">
              <a:lnSpc>
                <a:spcPct val="105700"/>
              </a:lnSpc>
            </a:pPr>
            <a:r>
              <a:rPr lang="en-US" spc="30" dirty="0" smtClean="0">
                <a:cs typeface="Times New Roman"/>
              </a:rPr>
              <a:t>Then we add abstract cell cluster as interface for the user to setup their own bacteria and immune cells. We then add example bacteria and immune cell clusters for simulation. If the bacteria cell cluster enters certain organ, it will gradually lowers the health condition of the organ. We use event-driven model to simulate the behavior of cell clusters in organs. It will also age and reproduce. Its position in the three-dimensional matrix is determined with the concentration of each slot in the matrix. Therefore we provide a discrete diffusion mechanism for cell clusters. If the immune cell cluster happen to encounter the bacteria cell cluster, the number of bacteria cells will decrease. However, these setup are only for demonstration, because the user are not limited to the details of the example cell clusters.</a:t>
            </a:r>
            <a:endParaRPr sz="2000" dirty="0">
              <a:cs typeface="Times New Roman"/>
            </a:endParaRPr>
          </a:p>
        </p:txBody>
      </p:sp>
      <p:sp>
        <p:nvSpPr>
          <p:cNvPr id="85" name="object 13"/>
          <p:cNvSpPr txBox="1"/>
          <p:nvPr/>
        </p:nvSpPr>
        <p:spPr>
          <a:xfrm>
            <a:off x="15615802" y="9170167"/>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FUTURE WORK</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86" name="object 15"/>
          <p:cNvSpPr txBox="1"/>
          <p:nvPr/>
        </p:nvSpPr>
        <p:spPr>
          <a:xfrm>
            <a:off x="13893253" y="6537262"/>
            <a:ext cx="5749516" cy="2055243"/>
          </a:xfrm>
          <a:prstGeom prst="rect">
            <a:avLst/>
          </a:prstGeom>
        </p:spPr>
        <p:txBody>
          <a:bodyPr vert="horz" wrap="square" lIns="0" tIns="0" rIns="0" bIns="0" rtlCol="0">
            <a:spAutoFit/>
          </a:bodyPr>
          <a:lstStyle/>
          <a:p>
            <a:pPr marL="298450" marR="5080" indent="-285750" algn="just">
              <a:lnSpc>
                <a:spcPct val="105700"/>
              </a:lnSpc>
              <a:buFont typeface="Arial" panose="020B0604020202020204" pitchFamily="34" charset="0"/>
              <a:buChar char="•"/>
            </a:pPr>
            <a:r>
              <a:rPr lang="en-US" dirty="0" smtClean="0">
                <a:cs typeface="Times New Roman"/>
              </a:rPr>
              <a:t>Biological data are coarse and limited. We need more detailed data so that we can have better conceptual model for human arterial system and organ</a:t>
            </a:r>
          </a:p>
          <a:p>
            <a:pPr marL="298450" marR="5080" indent="-285750" algn="just">
              <a:lnSpc>
                <a:spcPct val="105700"/>
              </a:lnSpc>
              <a:buFont typeface="Arial" panose="020B0604020202020204" pitchFamily="34" charset="0"/>
              <a:buChar char="•"/>
            </a:pPr>
            <a:r>
              <a:rPr lang="en-US" dirty="0" smtClean="0">
                <a:cs typeface="Times New Roman"/>
              </a:rPr>
              <a:t>Abstract level of cell cluster</a:t>
            </a:r>
          </a:p>
          <a:p>
            <a:pPr marL="298450" marR="5080" indent="-285750" algn="just">
              <a:lnSpc>
                <a:spcPct val="105700"/>
              </a:lnSpc>
              <a:buFont typeface="Arial" panose="020B0604020202020204" pitchFamily="34" charset="0"/>
              <a:buChar char="•"/>
            </a:pPr>
            <a:r>
              <a:rPr lang="en-US" dirty="0" smtClean="0">
                <a:cs typeface="Times New Roman"/>
              </a:rPr>
              <a:t>Computational power required by three dimensional matrix simulation</a:t>
            </a:r>
          </a:p>
          <a:p>
            <a:pPr marL="298450" marR="5080" indent="-285750" algn="just">
              <a:lnSpc>
                <a:spcPct val="105700"/>
              </a:lnSpc>
              <a:buFont typeface="Arial" panose="020B0604020202020204" pitchFamily="34" charset="0"/>
              <a:buChar char="•"/>
            </a:pPr>
            <a:r>
              <a:rPr lang="en-US" dirty="0" smtClean="0">
                <a:cs typeface="Times New Roman"/>
              </a:rPr>
              <a:t>Computational power required by the visualization tool</a:t>
            </a:r>
          </a:p>
        </p:txBody>
      </p:sp>
      <p:sp>
        <p:nvSpPr>
          <p:cNvPr id="87" name="object 13"/>
          <p:cNvSpPr txBox="1"/>
          <p:nvPr/>
        </p:nvSpPr>
        <p:spPr>
          <a:xfrm>
            <a:off x="15550544" y="6201509"/>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LIMITATION</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88" name="object 13"/>
          <p:cNvSpPr txBox="1"/>
          <p:nvPr/>
        </p:nvSpPr>
        <p:spPr>
          <a:xfrm>
            <a:off x="15550545" y="11731625"/>
            <a:ext cx="2355215" cy="319405"/>
          </a:xfrm>
          <a:prstGeom prst="rect">
            <a:avLst/>
          </a:prstGeom>
        </p:spPr>
        <p:txBody>
          <a:bodyPr vert="horz" wrap="square" lIns="0" tIns="0" rIns="0" bIns="0" rtlCol="0">
            <a:spAutoFit/>
          </a:bodyPr>
          <a:lstStyle/>
          <a:p>
            <a:pPr marL="12700" algn="ctr">
              <a:lnSpc>
                <a:spcPct val="100000"/>
              </a:lnSpc>
            </a:pPr>
            <a:r>
              <a:rPr lang="en-US" sz="2000" dirty="0" smtClean="0">
                <a:ln w="0"/>
                <a:solidFill>
                  <a:schemeClr val="accent1"/>
                </a:solidFill>
                <a:effectLst>
                  <a:outerShdw blurRad="38100" dist="25400" dir="5400000" algn="ctr" rotWithShape="0">
                    <a:srgbClr val="6E747A">
                      <a:alpha val="43000"/>
                    </a:srgbClr>
                  </a:outerShdw>
                </a:effectLst>
                <a:latin typeface="+mj-lt"/>
                <a:cs typeface="Georgia"/>
              </a:rPr>
              <a:t>REFERENCE</a:t>
            </a:r>
            <a:endParaRPr sz="2000" dirty="0">
              <a:ln w="0"/>
              <a:solidFill>
                <a:schemeClr val="accent1"/>
              </a:solidFill>
              <a:effectLst>
                <a:outerShdw blurRad="38100" dist="25400" dir="5400000" algn="ctr" rotWithShape="0">
                  <a:srgbClr val="6E747A">
                    <a:alpha val="43000"/>
                  </a:srgbClr>
                </a:outerShdw>
              </a:effectLst>
              <a:latin typeface="+mj-lt"/>
              <a:cs typeface="Georgia"/>
            </a:endParaRPr>
          </a:p>
        </p:txBody>
      </p:sp>
      <p:sp>
        <p:nvSpPr>
          <p:cNvPr id="89" name="object 15"/>
          <p:cNvSpPr txBox="1"/>
          <p:nvPr/>
        </p:nvSpPr>
        <p:spPr>
          <a:xfrm>
            <a:off x="13884743" y="9551842"/>
            <a:ext cx="5749516" cy="2055243"/>
          </a:xfrm>
          <a:prstGeom prst="rect">
            <a:avLst/>
          </a:prstGeom>
        </p:spPr>
        <p:txBody>
          <a:bodyPr vert="horz" wrap="square" lIns="0" tIns="0" rIns="0" bIns="0" rtlCol="0">
            <a:spAutoFit/>
          </a:bodyPr>
          <a:lstStyle/>
          <a:p>
            <a:pPr marL="298450" marR="5080" indent="-285750" algn="just">
              <a:lnSpc>
                <a:spcPct val="105700"/>
              </a:lnSpc>
              <a:buFont typeface="Arial" panose="020B0604020202020204" pitchFamily="34" charset="0"/>
              <a:buChar char="•"/>
            </a:pPr>
            <a:r>
              <a:rPr lang="en-US" dirty="0" smtClean="0">
                <a:cs typeface="Times New Roman"/>
              </a:rPr>
              <a:t>Enhance the computation efficiency of our simulation process</a:t>
            </a:r>
          </a:p>
          <a:p>
            <a:pPr marL="298450" marR="5080" indent="-285750" algn="just">
              <a:lnSpc>
                <a:spcPct val="105700"/>
              </a:lnSpc>
              <a:buFont typeface="Arial" panose="020B0604020202020204" pitchFamily="34" charset="0"/>
              <a:buChar char="•"/>
            </a:pPr>
            <a:r>
              <a:rPr lang="en-US" dirty="0" smtClean="0">
                <a:cs typeface="Times New Roman"/>
              </a:rPr>
              <a:t>Define more clearly on the abstract level of cell cluster</a:t>
            </a:r>
          </a:p>
          <a:p>
            <a:pPr marL="298450" marR="5080" indent="-285750" algn="just">
              <a:lnSpc>
                <a:spcPct val="105700"/>
              </a:lnSpc>
              <a:buFont typeface="Arial" panose="020B0604020202020204" pitchFamily="34" charset="0"/>
              <a:buChar char="•"/>
            </a:pPr>
            <a:r>
              <a:rPr lang="en-US" dirty="0" smtClean="0">
                <a:cs typeface="Times New Roman"/>
              </a:rPr>
              <a:t>Try to find more detailed biological data</a:t>
            </a:r>
          </a:p>
          <a:p>
            <a:pPr marL="298450" marR="5080" indent="-285750" algn="just">
              <a:lnSpc>
                <a:spcPct val="105700"/>
              </a:lnSpc>
              <a:buFont typeface="Arial" panose="020B0604020202020204" pitchFamily="34" charset="0"/>
              <a:buChar char="•"/>
            </a:pPr>
            <a:r>
              <a:rPr lang="en-US" dirty="0" smtClean="0">
                <a:cs typeface="Times New Roman"/>
              </a:rPr>
              <a:t>Add more parts of human body to our simulator</a:t>
            </a:r>
          </a:p>
          <a:p>
            <a:pPr marL="298450" marR="5080" indent="-285750" algn="just">
              <a:lnSpc>
                <a:spcPct val="105700"/>
              </a:lnSpc>
              <a:buFont typeface="Arial" panose="020B0604020202020204" pitchFamily="34" charset="0"/>
              <a:buChar char="•"/>
            </a:pPr>
            <a:r>
              <a:rPr lang="en-US" dirty="0" smtClean="0">
                <a:cs typeface="Times New Roman"/>
              </a:rPr>
              <a:t>Add more example cells clusters and retrieve some interesting results.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3050" y="2321403"/>
            <a:ext cx="5095826" cy="363819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737" t="6779" r="996" b="7053"/>
          <a:stretch/>
        </p:blipFill>
        <p:spPr>
          <a:xfrm>
            <a:off x="7346921" y="10842222"/>
            <a:ext cx="2965332" cy="4013603"/>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2948" t="7010" r="6836" b="6548"/>
          <a:stretch/>
        </p:blipFill>
        <p:spPr>
          <a:xfrm>
            <a:off x="10312252" y="10842222"/>
            <a:ext cx="2482997" cy="4013603"/>
          </a:xfrm>
          <a:prstGeom prst="rect">
            <a:avLst/>
          </a:prstGeom>
        </p:spPr>
      </p:pic>
      <p:sp>
        <p:nvSpPr>
          <p:cNvPr id="7" name="Rectangle 6"/>
          <p:cNvSpPr/>
          <p:nvPr/>
        </p:nvSpPr>
        <p:spPr>
          <a:xfrm>
            <a:off x="13916205" y="12175570"/>
            <a:ext cx="5749516" cy="1661993"/>
          </a:xfrm>
          <a:prstGeom prst="rect">
            <a:avLst/>
          </a:prstGeom>
        </p:spPr>
        <p:txBody>
          <a:bodyPr wrap="square">
            <a:spAutoFit/>
          </a:bodyPr>
          <a:lstStyle/>
          <a:p>
            <a:r>
              <a:rPr lang="en-US" sz="1400" dirty="0" smtClean="0">
                <a:solidFill>
                  <a:srgbClr val="333333"/>
                </a:solidFill>
                <a:ea typeface="Arial" charset="0"/>
                <a:cs typeface="Arial" charset="0"/>
              </a:rPr>
              <a:t>Freitas</a:t>
            </a:r>
            <a:r>
              <a:rPr lang="en-US" sz="1400" dirty="0">
                <a:solidFill>
                  <a:srgbClr val="333333"/>
                </a:solidFill>
                <a:ea typeface="Arial" charset="0"/>
                <a:cs typeface="Arial" charset="0"/>
              </a:rPr>
              <a:t>, Robert A. Nanomedicine, Volume I: Basic Capabilities. Austin: </a:t>
            </a:r>
            <a:r>
              <a:rPr lang="en-US" sz="1400" dirty="0" err="1">
                <a:solidFill>
                  <a:srgbClr val="333333"/>
                </a:solidFill>
                <a:ea typeface="Arial" charset="0"/>
                <a:cs typeface="Arial" charset="0"/>
              </a:rPr>
              <a:t>Landes</a:t>
            </a:r>
            <a:r>
              <a:rPr lang="en-US" sz="1400" dirty="0">
                <a:solidFill>
                  <a:srgbClr val="333333"/>
                </a:solidFill>
                <a:ea typeface="Arial" charset="0"/>
                <a:cs typeface="Arial" charset="0"/>
              </a:rPr>
              <a:t> Bioscience, 1999. Web</a:t>
            </a:r>
            <a:r>
              <a:rPr lang="en-US" sz="1400" dirty="0" smtClean="0">
                <a:solidFill>
                  <a:srgbClr val="333333"/>
                </a:solidFill>
                <a:ea typeface="Arial" charset="0"/>
                <a:cs typeface="Arial" charset="0"/>
              </a:rPr>
              <a:t>.</a:t>
            </a:r>
          </a:p>
          <a:p>
            <a:endParaRPr lang="en-US" sz="1400" dirty="0" smtClean="0">
              <a:solidFill>
                <a:srgbClr val="333333"/>
              </a:solidFill>
              <a:ea typeface="Arial" charset="0"/>
              <a:cs typeface="Arial" charset="0"/>
            </a:endParaRPr>
          </a:p>
          <a:p>
            <a:r>
              <a:rPr lang="en-US" sz="1400" dirty="0" err="1">
                <a:ea typeface="Arial" charset="0"/>
                <a:cs typeface="Arial" charset="0"/>
              </a:rPr>
              <a:t>Avolio</a:t>
            </a:r>
            <a:r>
              <a:rPr lang="en-US" sz="1400" dirty="0">
                <a:ea typeface="Arial" charset="0"/>
                <a:cs typeface="Arial" charset="0"/>
              </a:rPr>
              <a:t>, A. P</a:t>
            </a:r>
            <a:r>
              <a:rPr lang="en-US" sz="1400" dirty="0" smtClean="0">
                <a:ea typeface="Arial" charset="0"/>
                <a:cs typeface="Arial" charset="0"/>
              </a:rPr>
              <a:t>.</a:t>
            </a:r>
            <a:r>
              <a:rPr lang="en-US" altLang="zh-CN" sz="1400" dirty="0" smtClean="0">
                <a:ea typeface="Arial" charset="0"/>
                <a:cs typeface="Arial" charset="0"/>
              </a:rPr>
              <a:t>,</a:t>
            </a:r>
            <a:r>
              <a:rPr lang="zh-CN" altLang="en-US" sz="1400" dirty="0" smtClean="0">
                <a:ea typeface="Arial" charset="0"/>
                <a:cs typeface="Arial" charset="0"/>
              </a:rPr>
              <a:t> </a:t>
            </a:r>
            <a:r>
              <a:rPr lang="en-US" sz="1400" dirty="0">
                <a:ea typeface="Arial" charset="0"/>
                <a:cs typeface="Arial" charset="0"/>
              </a:rPr>
              <a:t>A model of the human arterial system was constructed based on the </a:t>
            </a:r>
            <a:r>
              <a:rPr lang="en-US" sz="1400" dirty="0" smtClean="0">
                <a:ea typeface="Arial" charset="0"/>
                <a:cs typeface="Arial" charset="0"/>
              </a:rPr>
              <a:t>anatomical </a:t>
            </a:r>
            <a:r>
              <a:rPr lang="en-US" sz="1400" dirty="0">
                <a:ea typeface="Arial" charset="0"/>
                <a:cs typeface="Arial" charset="0"/>
              </a:rPr>
              <a:t>journal </a:t>
            </a:r>
            <a:r>
              <a:rPr lang="en-US" sz="1400" dirty="0" smtClean="0">
                <a:ea typeface="Arial" charset="0"/>
                <a:cs typeface="Arial" charset="0"/>
              </a:rPr>
              <a:t>article</a:t>
            </a:r>
            <a:r>
              <a:rPr lang="en-US" altLang="zh-CN" sz="1400" dirty="0" smtClean="0">
                <a:ea typeface="Arial" charset="0"/>
                <a:cs typeface="Arial" charset="0"/>
              </a:rPr>
              <a:t>.</a:t>
            </a:r>
            <a:r>
              <a:rPr lang="en-US" sz="1400" dirty="0">
                <a:ea typeface="Arial" charset="0"/>
                <a:cs typeface="Arial" charset="0"/>
              </a:rPr>
              <a:t> Medical and Biological Engineering and </a:t>
            </a:r>
            <a:r>
              <a:rPr lang="en-US" sz="1400" dirty="0" smtClean="0">
                <a:ea typeface="Arial" charset="0"/>
                <a:cs typeface="Arial" charset="0"/>
              </a:rPr>
              <a:t>Computing</a:t>
            </a:r>
            <a:r>
              <a:rPr lang="zh-CN" altLang="en-US" sz="1400" dirty="0" smtClean="0">
                <a:ea typeface="Arial" charset="0"/>
                <a:cs typeface="Arial" charset="0"/>
              </a:rPr>
              <a:t> </a:t>
            </a:r>
            <a:r>
              <a:rPr lang="en-US" altLang="zh-CN" sz="1400" dirty="0" smtClean="0">
                <a:ea typeface="Arial" charset="0"/>
                <a:cs typeface="Arial" charset="0"/>
              </a:rPr>
              <a:t>1980;18(6):709-18</a:t>
            </a:r>
            <a:endParaRPr lang="en-US" sz="1400" dirty="0">
              <a:ea typeface="Arial" charset="0"/>
              <a:cs typeface="Arial" charset="0"/>
            </a:endParaRPr>
          </a:p>
          <a:p>
            <a:endParaRPr lang="en-US" dirty="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691</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Courier New</vt:lpstr>
      <vt:lpstr>Georgia</vt:lpstr>
      <vt:lpstr>Gill Sans MT</vt:lpstr>
      <vt:lpstr>Tahoma</vt:lpstr>
      <vt:lpstr>Times New Roman</vt:lpstr>
      <vt:lpstr>宋体</vt:lpstr>
      <vt:lpstr>Arial</vt:lpstr>
      <vt:lpstr>Office Theme</vt:lpstr>
      <vt:lpstr>Generic Bacteria Simulation on Human Body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chemical diffusion reaction systems</dc:title>
  <dc:creator>Gustavo Hidalgo, Michael Falk, James Wenk</dc:creator>
  <cp:lastModifiedBy>Du, Haoli</cp:lastModifiedBy>
  <cp:revision>32</cp:revision>
  <dcterms:created xsi:type="dcterms:W3CDTF">2016-05-03T00:50:00Z</dcterms:created>
  <dcterms:modified xsi:type="dcterms:W3CDTF">2016-05-03T05:44:19Z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2015-04-28T00:00:00Z</vt:filetime>
  </property>
  <property fmtid="{D5CDD505-2E9C-101B-9397-08002B2CF9AE}" pid="3" name="Creator">
    <vt:lpwstr>LaTeX with Beamer class version 3.33</vt:lpwstr>
  </property>
  <property fmtid="{D5CDD505-2E9C-101B-9397-08002B2CF9AE}" pid="4" name="LastSaved">
    <vt:filetime>2016-05-03T00:00:00Z</vt:filetime>
  </property>
</Properties>
</file>