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8" r:id="rId4"/>
    <p:sldId id="259" r:id="rId5"/>
    <p:sldId id="260" r:id="rId6"/>
    <p:sldId id="263" r:id="rId7"/>
    <p:sldId id="257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4"/>
  </p:normalViewPr>
  <p:slideViewPr>
    <p:cSldViewPr snapToGrid="0" snapToObjects="1">
      <p:cViewPr varScale="1">
        <p:scale>
          <a:sx n="101" d="100"/>
          <a:sy n="101" d="100"/>
        </p:scale>
        <p:origin x="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1622B-2D78-7E4F-9A78-6E580CB157F7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1E82E-F0D2-E649-A399-32C5D7695A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46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1E82E-F0D2-E649-A399-32C5D7695A8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64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4E50-8349-A948-9AE6-FB45E1E53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74E71-9252-1C42-8667-16BA9C501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ACAE6-F9D1-D940-8358-C4B8B9CC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97C9-41F8-3145-A4CD-BCBA4EEA0D7B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DB73B-7901-5A42-B6A7-B20BF7C7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47546-D1CB-D04D-B080-00B15BAD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FC59-7A88-974B-B2EC-84D47008D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06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D292-C89C-5F40-B83D-E3F9DBD5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71935-A161-9A41-A98B-594B4EF02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00E4-3238-F840-A491-EE0DDE48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97C9-41F8-3145-A4CD-BCBA4EEA0D7B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F5E3-86E4-DE47-8060-17DE24E8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660DA-273E-634D-B7C4-892B49D6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FC59-7A88-974B-B2EC-84D47008D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35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6C5DE-46A3-2946-B653-EDD643A86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1E2E3-4479-094E-82DA-3755E805A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9989-5269-9A41-8CCE-18DAA3E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97C9-41F8-3145-A4CD-BCBA4EEA0D7B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36CEA-97E9-364D-A310-2A78CB6E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CBFF6-B109-A74E-A5C7-BE8ABA30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FC59-7A88-974B-B2EC-84D47008D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6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62EA-BB41-E649-BF9F-6ADFE169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4FCF-D100-BC4B-A25A-48966615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444CA-450C-754E-B5E8-6F82AEB0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97C9-41F8-3145-A4CD-BCBA4EEA0D7B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3D74-D8A8-EB45-A6EE-9B6D9038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391A-897E-5645-A69D-6AC23497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FC59-7A88-974B-B2EC-84D47008D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15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084B-F769-D344-B728-DD0497F2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23059-9955-EC4B-B9D3-89DDC6E70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D4706-FC14-274A-BD96-41E9B233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97C9-41F8-3145-A4CD-BCBA4EEA0D7B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72B1D-DEBF-9C4F-9289-11231F4B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45D1-309D-5A47-AAAE-131E8378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FC59-7A88-974B-B2EC-84D47008D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91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BFD3-7665-B14F-9634-F747B39E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2277-F9FA-7745-BFA3-003F5351D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71DC2-C9CA-E241-B4AC-5B64ED999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3472F-4CD1-E743-A051-851EDE2D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97C9-41F8-3145-A4CD-BCBA4EEA0D7B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3173B-B44C-0A42-A904-C9F1BC0D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F139A-DD2F-DD4C-BAB5-9A66596E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FC59-7A88-974B-B2EC-84D47008D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4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5837-DD85-664C-BBBF-6CD284E4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0765-9DEA-0842-AFEC-8E5EDB2C9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4711E-B954-2344-B9E9-EB918CB7D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3CBAD-0F07-464B-8BEE-A19F50A7C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D376E-C281-8D48-8F03-7145ED63C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1F2C1-D860-3249-A281-B1BB6307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97C9-41F8-3145-A4CD-BCBA4EEA0D7B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0990F-380F-B54D-A357-E5C53F76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1780D-0C7E-E442-901A-410A7F35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FC59-7A88-974B-B2EC-84D47008D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34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8A0D-2745-2B47-9779-4D073B6F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DF2D9-5F67-954B-AC1F-6FF9FFD6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97C9-41F8-3145-A4CD-BCBA4EEA0D7B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08766-1F99-F543-B1C4-472E613F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D4DFD-C8C0-564E-9C4F-F3409AB3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FC59-7A88-974B-B2EC-84D47008D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92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9D632-A5C1-BB4D-943A-1347B3CA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97C9-41F8-3145-A4CD-BCBA4EEA0D7B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1DDC7-2BEA-7C40-AA84-979801C8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F48E-282F-D443-B7EE-D7FDEAF9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FC59-7A88-974B-B2EC-84D47008D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66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7909-9887-D74B-B6B5-C9495E69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3F77-650C-FD46-B2CF-36B4B804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D5005-8C20-2A4D-BD09-34131E58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3901D-48FC-C948-8CCE-41151A1E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97C9-41F8-3145-A4CD-BCBA4EEA0D7B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F01B-4654-FE4A-8FEE-6090784C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BBD51-1EC0-A441-AF53-D088375F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FC59-7A88-974B-B2EC-84D47008D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9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D2B1-AFBF-5643-A486-5FCDBC8D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8955E-C73C-5040-8BA5-A37D06FE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959CA-4C6A-624C-9E03-995855052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F48B6-5AEA-3E43-978D-32837C1C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97C9-41F8-3145-A4CD-BCBA4EEA0D7B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9D812-5F32-E141-B3C7-519E6C1F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7CDC7-720E-8040-92FD-E055D810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FC59-7A88-974B-B2EC-84D47008D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9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38603-93ED-694A-9469-EF5D68D5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3A79F-886D-0340-ABCE-A0AD9BD5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4EA5B-A547-6D4F-9187-FB3B04012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597C9-41F8-3145-A4CD-BCBA4EEA0D7B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A91A6-F208-BF42-A25A-15342D9E5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2F8EA-ECA3-294C-A544-C5D08350F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7FC59-7A88-974B-B2EC-84D47008D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17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learn-java-collections-a-complete-guide/" TargetMode="External"/><Relationship Id="rId2" Type="http://schemas.openxmlformats.org/officeDocument/2006/relationships/hyperlink" Target="https://www.javatpoint.com/data-structure-introdu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ickref.me/java.html#java-collections-framework" TargetMode="External"/><Relationship Id="rId4" Type="http://schemas.openxmlformats.org/officeDocument/2006/relationships/hyperlink" Target="https://www.baeldung.com/java-collec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C54D-1057-1E41-8303-F25B004E0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Структуры данных и коллекции в </a:t>
            </a:r>
            <a:r>
              <a:rPr lang="en-US" dirty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0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9C34B9B-9EAC-AE48-9445-DF9543791113}"/>
              </a:ext>
            </a:extLst>
          </p:cNvPr>
          <p:cNvSpPr/>
          <p:nvPr/>
        </p:nvSpPr>
        <p:spPr>
          <a:xfrm>
            <a:off x="4151306" y="689541"/>
            <a:ext cx="4053241" cy="588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ru-RU" sz="2800" dirty="0" err="1">
                <a:solidFill>
                  <a:schemeClr val="tx1"/>
                </a:solidFill>
              </a:rPr>
              <a:t>сылки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B1048-E962-614F-938F-BFBFBD911803}"/>
              </a:ext>
            </a:extLst>
          </p:cNvPr>
          <p:cNvSpPr txBox="1"/>
          <p:nvPr/>
        </p:nvSpPr>
        <p:spPr>
          <a:xfrm>
            <a:off x="1657856" y="1765300"/>
            <a:ext cx="77844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данных</a:t>
            </a:r>
            <a:endParaRPr lang="en-US" dirty="0"/>
          </a:p>
          <a:p>
            <a:r>
              <a:rPr lang="en-US" dirty="0">
                <a:hlinkClick r:id="rId2"/>
              </a:rPr>
              <a:t>https://www.javatpoint.com/data-structure-introduction</a:t>
            </a:r>
            <a:endParaRPr lang="ru-RU" dirty="0"/>
          </a:p>
          <a:p>
            <a:r>
              <a:rPr lang="ru-RU" dirty="0"/>
              <a:t>Базовые коллекции </a:t>
            </a:r>
            <a:r>
              <a:rPr lang="en-US" dirty="0"/>
              <a:t>Java</a:t>
            </a:r>
          </a:p>
          <a:p>
            <a:r>
              <a:rPr lang="en-US" dirty="0">
                <a:hlinkClick r:id="rId3"/>
              </a:rPr>
              <a:t>https://www.geeksforgeeks.org/how-to-learn-java-collections-a-complete-guide/</a:t>
            </a:r>
            <a:endParaRPr lang="en-US" dirty="0"/>
          </a:p>
          <a:p>
            <a:r>
              <a:rPr lang="ru-RU" dirty="0"/>
              <a:t>Коллекции </a:t>
            </a:r>
            <a:r>
              <a:rPr lang="en-US" dirty="0"/>
              <a:t>Java – </a:t>
            </a:r>
            <a:r>
              <a:rPr lang="ru-RU" dirty="0"/>
              <a:t>рецепты</a:t>
            </a:r>
            <a:br>
              <a:rPr lang="ru-RU" dirty="0"/>
            </a:br>
            <a:r>
              <a:rPr lang="en-US" dirty="0">
                <a:hlinkClick r:id="rId4"/>
              </a:rPr>
              <a:t>https://www.baeldung.com/java-collections</a:t>
            </a:r>
            <a:endParaRPr lang="ru-RU" dirty="0"/>
          </a:p>
          <a:p>
            <a:r>
              <a:rPr lang="ru-RU" dirty="0"/>
              <a:t>Коллекции </a:t>
            </a:r>
            <a:r>
              <a:rPr lang="en-US" dirty="0"/>
              <a:t>Java – </a:t>
            </a:r>
            <a:r>
              <a:rPr lang="ru-RU" dirty="0"/>
              <a:t>таблица свойств</a:t>
            </a:r>
          </a:p>
          <a:p>
            <a:r>
              <a:rPr lang="en-US" dirty="0">
                <a:hlinkClick r:id="rId5"/>
              </a:rPr>
              <a:t>https://quickref.me/java.html#java-collections-framework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22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9;p4">
            <a:extLst>
              <a:ext uri="{FF2B5EF4-FFF2-40B4-BE49-F238E27FC236}">
                <a16:creationId xmlns:a16="http://schemas.microsoft.com/office/drawing/2014/main" id="{135C9FB1-4B55-5D42-B467-6EF2E7A0BB1C}"/>
              </a:ext>
            </a:extLst>
          </p:cNvPr>
          <p:cNvSpPr/>
          <p:nvPr/>
        </p:nvSpPr>
        <p:spPr>
          <a:xfrm>
            <a:off x="7331146" y="3443176"/>
            <a:ext cx="1616149" cy="4678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ea typeface="Avenir"/>
                <a:cs typeface="Avenir"/>
                <a:sym typeface="Avenir"/>
              </a:rPr>
              <a:t>Tree</a:t>
            </a:r>
            <a:endParaRPr sz="1800">
              <a:solidFill>
                <a:schemeClr val="lt1"/>
              </a:solidFill>
              <a:ea typeface="Avenir"/>
              <a:cs typeface="Avenir"/>
              <a:sym typeface="Avenir"/>
            </a:endParaRPr>
          </a:p>
        </p:txBody>
      </p:sp>
      <p:sp>
        <p:nvSpPr>
          <p:cNvPr id="5" name="Google Shape;130;p4">
            <a:extLst>
              <a:ext uri="{FF2B5EF4-FFF2-40B4-BE49-F238E27FC236}">
                <a16:creationId xmlns:a16="http://schemas.microsoft.com/office/drawing/2014/main" id="{A24D94D4-80B7-414B-B484-B8AD4AC371B5}"/>
              </a:ext>
            </a:extLst>
          </p:cNvPr>
          <p:cNvSpPr/>
          <p:nvPr/>
        </p:nvSpPr>
        <p:spPr>
          <a:xfrm>
            <a:off x="2470297" y="2363972"/>
            <a:ext cx="1616149" cy="4678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ea typeface="Avenir"/>
                <a:cs typeface="Avenir"/>
                <a:sym typeface="Avenir"/>
              </a:rPr>
              <a:t>Линейные</a:t>
            </a:r>
            <a:endParaRPr sz="1800">
              <a:solidFill>
                <a:schemeClr val="lt1"/>
              </a:solidFill>
              <a:ea typeface="Avenir"/>
              <a:cs typeface="Avenir"/>
              <a:sym typeface="Avenir"/>
            </a:endParaRPr>
          </a:p>
        </p:txBody>
      </p:sp>
      <p:sp>
        <p:nvSpPr>
          <p:cNvPr id="6" name="Google Shape;131;p4">
            <a:extLst>
              <a:ext uri="{FF2B5EF4-FFF2-40B4-BE49-F238E27FC236}">
                <a16:creationId xmlns:a16="http://schemas.microsoft.com/office/drawing/2014/main" id="{634304CD-ACA9-0A44-89AB-36FA90DDFAEF}"/>
              </a:ext>
            </a:extLst>
          </p:cNvPr>
          <p:cNvSpPr/>
          <p:nvPr/>
        </p:nvSpPr>
        <p:spPr>
          <a:xfrm>
            <a:off x="8704515" y="2363972"/>
            <a:ext cx="1616149" cy="4678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ea typeface="Avenir"/>
                <a:cs typeface="Avenir"/>
                <a:sym typeface="Avenir"/>
              </a:rPr>
              <a:t>Нелинейные</a:t>
            </a:r>
            <a:endParaRPr sz="1800" dirty="0">
              <a:solidFill>
                <a:schemeClr val="lt1"/>
              </a:solidFill>
              <a:ea typeface="Avenir"/>
              <a:cs typeface="Avenir"/>
              <a:sym typeface="Avenir"/>
            </a:endParaRPr>
          </a:p>
        </p:txBody>
      </p:sp>
      <p:sp>
        <p:nvSpPr>
          <p:cNvPr id="7" name="Google Shape;132;p4">
            <a:extLst>
              <a:ext uri="{FF2B5EF4-FFF2-40B4-BE49-F238E27FC236}">
                <a16:creationId xmlns:a16="http://schemas.microsoft.com/office/drawing/2014/main" id="{672C008C-7246-9D49-A17A-DC15764051E7}"/>
              </a:ext>
            </a:extLst>
          </p:cNvPr>
          <p:cNvSpPr/>
          <p:nvPr/>
        </p:nvSpPr>
        <p:spPr>
          <a:xfrm>
            <a:off x="715926" y="3482163"/>
            <a:ext cx="1616149" cy="4678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ea typeface="Avenir"/>
                <a:cs typeface="Avenir"/>
                <a:sym typeface="Avenir"/>
              </a:rPr>
              <a:t>Статические</a:t>
            </a:r>
            <a:endParaRPr sz="1800">
              <a:solidFill>
                <a:schemeClr val="lt1"/>
              </a:solidFill>
              <a:ea typeface="Avenir"/>
              <a:cs typeface="Avenir"/>
              <a:sym typeface="Avenir"/>
            </a:endParaRPr>
          </a:p>
        </p:txBody>
      </p:sp>
      <p:sp>
        <p:nvSpPr>
          <p:cNvPr id="8" name="Google Shape;133;p4">
            <a:extLst>
              <a:ext uri="{FF2B5EF4-FFF2-40B4-BE49-F238E27FC236}">
                <a16:creationId xmlns:a16="http://schemas.microsoft.com/office/drawing/2014/main" id="{F33D6B79-9627-B346-BFCC-55C1A41CD82F}"/>
              </a:ext>
            </a:extLst>
          </p:cNvPr>
          <p:cNvSpPr/>
          <p:nvPr/>
        </p:nvSpPr>
        <p:spPr>
          <a:xfrm>
            <a:off x="3585829" y="3443176"/>
            <a:ext cx="1718930" cy="4678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ea typeface="Avenir"/>
                <a:cs typeface="Avenir"/>
                <a:sym typeface="Avenir"/>
              </a:rPr>
              <a:t>Динамические</a:t>
            </a:r>
            <a:endParaRPr sz="1800">
              <a:solidFill>
                <a:schemeClr val="lt1"/>
              </a:solidFill>
              <a:ea typeface="Avenir"/>
              <a:cs typeface="Avenir"/>
              <a:sym typeface="Avenir"/>
            </a:endParaRPr>
          </a:p>
        </p:txBody>
      </p:sp>
      <p:sp>
        <p:nvSpPr>
          <p:cNvPr id="9" name="Google Shape;134;p4">
            <a:extLst>
              <a:ext uri="{FF2B5EF4-FFF2-40B4-BE49-F238E27FC236}">
                <a16:creationId xmlns:a16="http://schemas.microsoft.com/office/drawing/2014/main" id="{F020EF44-B29D-D442-9EF8-A6685ADEB528}"/>
              </a:ext>
            </a:extLst>
          </p:cNvPr>
          <p:cNvSpPr/>
          <p:nvPr/>
        </p:nvSpPr>
        <p:spPr>
          <a:xfrm>
            <a:off x="5541325" y="1598436"/>
            <a:ext cx="1616149" cy="4678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ea typeface="Avenir"/>
                <a:cs typeface="Avenir"/>
                <a:sym typeface="Avenir"/>
              </a:rPr>
              <a:t>Структуры</a:t>
            </a:r>
            <a:endParaRPr sz="1800">
              <a:solidFill>
                <a:schemeClr val="lt1"/>
              </a:solidFill>
              <a:ea typeface="Avenir"/>
              <a:cs typeface="Avenir"/>
              <a:sym typeface="Avenir"/>
            </a:endParaRPr>
          </a:p>
        </p:txBody>
      </p:sp>
      <p:sp>
        <p:nvSpPr>
          <p:cNvPr id="10" name="Google Shape;135;p4">
            <a:extLst>
              <a:ext uri="{FF2B5EF4-FFF2-40B4-BE49-F238E27FC236}">
                <a16:creationId xmlns:a16="http://schemas.microsoft.com/office/drawing/2014/main" id="{B08F291A-B65E-9B49-83BE-B7CD0E4E3024}"/>
              </a:ext>
            </a:extLst>
          </p:cNvPr>
          <p:cNvSpPr/>
          <p:nvPr/>
        </p:nvSpPr>
        <p:spPr>
          <a:xfrm>
            <a:off x="10051312" y="3429000"/>
            <a:ext cx="1616149" cy="4678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ea typeface="Avenir"/>
                <a:cs typeface="Avenir"/>
                <a:sym typeface="Avenir"/>
              </a:rPr>
              <a:t>Graph</a:t>
            </a:r>
            <a:endParaRPr sz="1800">
              <a:solidFill>
                <a:schemeClr val="lt1"/>
              </a:solidFill>
              <a:ea typeface="Avenir"/>
              <a:cs typeface="Avenir"/>
              <a:sym typeface="Avenir"/>
            </a:endParaRPr>
          </a:p>
        </p:txBody>
      </p:sp>
      <p:sp>
        <p:nvSpPr>
          <p:cNvPr id="11" name="Google Shape;136;p4">
            <a:extLst>
              <a:ext uri="{FF2B5EF4-FFF2-40B4-BE49-F238E27FC236}">
                <a16:creationId xmlns:a16="http://schemas.microsoft.com/office/drawing/2014/main" id="{E87DFD49-DEB9-BE4A-8F1A-121AD17423EF}"/>
              </a:ext>
            </a:extLst>
          </p:cNvPr>
          <p:cNvSpPr/>
          <p:nvPr/>
        </p:nvSpPr>
        <p:spPr>
          <a:xfrm>
            <a:off x="719470" y="4901610"/>
            <a:ext cx="1616149" cy="4678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ea typeface="Avenir"/>
                <a:cs typeface="Avenir"/>
                <a:sym typeface="Avenir"/>
              </a:rPr>
              <a:t>Array</a:t>
            </a:r>
            <a:endParaRPr sz="1800">
              <a:solidFill>
                <a:schemeClr val="lt1"/>
              </a:solidFill>
              <a:ea typeface="Avenir"/>
              <a:cs typeface="Avenir"/>
              <a:sym typeface="Avenir"/>
            </a:endParaRPr>
          </a:p>
        </p:txBody>
      </p:sp>
      <p:sp>
        <p:nvSpPr>
          <p:cNvPr id="12" name="Google Shape;137;p4">
            <a:extLst>
              <a:ext uri="{FF2B5EF4-FFF2-40B4-BE49-F238E27FC236}">
                <a16:creationId xmlns:a16="http://schemas.microsoft.com/office/drawing/2014/main" id="{445F370B-97AF-C246-8336-1ED8EA78D8C7}"/>
              </a:ext>
            </a:extLst>
          </p:cNvPr>
          <p:cNvSpPr/>
          <p:nvPr/>
        </p:nvSpPr>
        <p:spPr>
          <a:xfrm>
            <a:off x="2503077" y="4901610"/>
            <a:ext cx="1616149" cy="4678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ea typeface="Avenir"/>
                <a:cs typeface="Avenir"/>
                <a:sym typeface="Avenir"/>
              </a:rPr>
              <a:t>Queue</a:t>
            </a:r>
            <a:endParaRPr sz="1800">
              <a:solidFill>
                <a:schemeClr val="lt1"/>
              </a:solidFill>
              <a:ea typeface="Avenir"/>
              <a:cs typeface="Avenir"/>
              <a:sym typeface="Avenir"/>
            </a:endParaRPr>
          </a:p>
        </p:txBody>
      </p:sp>
      <p:sp>
        <p:nvSpPr>
          <p:cNvPr id="13" name="Google Shape;138;p4">
            <a:extLst>
              <a:ext uri="{FF2B5EF4-FFF2-40B4-BE49-F238E27FC236}">
                <a16:creationId xmlns:a16="http://schemas.microsoft.com/office/drawing/2014/main" id="{B468B73E-4D4E-E047-9144-E3981FCA367B}"/>
              </a:ext>
            </a:extLst>
          </p:cNvPr>
          <p:cNvSpPr/>
          <p:nvPr/>
        </p:nvSpPr>
        <p:spPr>
          <a:xfrm>
            <a:off x="4286684" y="4901610"/>
            <a:ext cx="1616149" cy="4678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ea typeface="Avenir"/>
                <a:cs typeface="Avenir"/>
                <a:sym typeface="Avenir"/>
              </a:rPr>
              <a:t>Stack</a:t>
            </a:r>
            <a:endParaRPr sz="1800">
              <a:solidFill>
                <a:schemeClr val="lt1"/>
              </a:solidFill>
              <a:ea typeface="Avenir"/>
              <a:cs typeface="Avenir"/>
              <a:sym typeface="Avenir"/>
            </a:endParaRPr>
          </a:p>
        </p:txBody>
      </p:sp>
      <p:sp>
        <p:nvSpPr>
          <p:cNvPr id="14" name="Google Shape;139;p4">
            <a:extLst>
              <a:ext uri="{FF2B5EF4-FFF2-40B4-BE49-F238E27FC236}">
                <a16:creationId xmlns:a16="http://schemas.microsoft.com/office/drawing/2014/main" id="{0CAB6AF2-FE3C-2947-BE73-512BF1B5A587}"/>
              </a:ext>
            </a:extLst>
          </p:cNvPr>
          <p:cNvSpPr/>
          <p:nvPr/>
        </p:nvSpPr>
        <p:spPr>
          <a:xfrm>
            <a:off x="6070291" y="4901610"/>
            <a:ext cx="1616149" cy="4678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ea typeface="Avenir"/>
                <a:cs typeface="Avenir"/>
                <a:sym typeface="Avenir"/>
              </a:rPr>
              <a:t>List</a:t>
            </a:r>
            <a:endParaRPr sz="1800">
              <a:solidFill>
                <a:schemeClr val="lt1"/>
              </a:solidFill>
              <a:ea typeface="Avenir"/>
              <a:cs typeface="Avenir"/>
              <a:sym typeface="Avenir"/>
            </a:endParaRPr>
          </a:p>
        </p:txBody>
      </p:sp>
      <p:cxnSp>
        <p:nvCxnSpPr>
          <p:cNvPr id="15" name="Google Shape;140;p4">
            <a:extLst>
              <a:ext uri="{FF2B5EF4-FFF2-40B4-BE49-F238E27FC236}">
                <a16:creationId xmlns:a16="http://schemas.microsoft.com/office/drawing/2014/main" id="{900E944D-57E1-604D-83C9-89766241B24F}"/>
              </a:ext>
            </a:extLst>
          </p:cNvPr>
          <p:cNvCxnSpPr>
            <a:stCxn id="9" idx="1"/>
            <a:endCxn id="5" idx="0"/>
          </p:cNvCxnSpPr>
          <p:nvPr/>
        </p:nvCxnSpPr>
        <p:spPr>
          <a:xfrm flipH="1">
            <a:off x="3278425" y="1832352"/>
            <a:ext cx="2262900" cy="5316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41;p4">
            <a:extLst>
              <a:ext uri="{FF2B5EF4-FFF2-40B4-BE49-F238E27FC236}">
                <a16:creationId xmlns:a16="http://schemas.microsoft.com/office/drawing/2014/main" id="{BD993221-6E76-7B44-827B-6A7DEA86E741}"/>
              </a:ext>
            </a:extLst>
          </p:cNvPr>
          <p:cNvCxnSpPr>
            <a:stCxn id="6" idx="0"/>
            <a:endCxn id="9" idx="3"/>
          </p:cNvCxnSpPr>
          <p:nvPr/>
        </p:nvCxnSpPr>
        <p:spPr>
          <a:xfrm rot="5400000" flipH="1">
            <a:off x="8069290" y="920672"/>
            <a:ext cx="531600" cy="23550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142;p4">
            <a:extLst>
              <a:ext uri="{FF2B5EF4-FFF2-40B4-BE49-F238E27FC236}">
                <a16:creationId xmlns:a16="http://schemas.microsoft.com/office/drawing/2014/main" id="{79C9D87F-5C70-C144-800C-F2E3750EF19B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1524097" y="2597888"/>
            <a:ext cx="946200" cy="8844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143;p4">
            <a:extLst>
              <a:ext uri="{FF2B5EF4-FFF2-40B4-BE49-F238E27FC236}">
                <a16:creationId xmlns:a16="http://schemas.microsoft.com/office/drawing/2014/main" id="{C14CC8D5-0FC4-834A-AE1F-2970554B03C1}"/>
              </a:ext>
            </a:extLst>
          </p:cNvPr>
          <p:cNvCxnSpPr>
            <a:stCxn id="8" idx="0"/>
            <a:endCxn id="5" idx="3"/>
          </p:cNvCxnSpPr>
          <p:nvPr/>
        </p:nvCxnSpPr>
        <p:spPr>
          <a:xfrm rot="5400000" flipH="1">
            <a:off x="3843194" y="2841076"/>
            <a:ext cx="845400" cy="358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" name="Google Shape;144;p4">
            <a:extLst>
              <a:ext uri="{FF2B5EF4-FFF2-40B4-BE49-F238E27FC236}">
                <a16:creationId xmlns:a16="http://schemas.microsoft.com/office/drawing/2014/main" id="{04305E46-68C5-D741-A7F7-50E69FFF943E}"/>
              </a:ext>
            </a:extLst>
          </p:cNvPr>
          <p:cNvCxnSpPr>
            <a:stCxn id="6" idx="1"/>
            <a:endCxn id="4" idx="0"/>
          </p:cNvCxnSpPr>
          <p:nvPr/>
        </p:nvCxnSpPr>
        <p:spPr>
          <a:xfrm flipH="1">
            <a:off x="8139315" y="2597888"/>
            <a:ext cx="565200" cy="8454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145;p4">
            <a:extLst>
              <a:ext uri="{FF2B5EF4-FFF2-40B4-BE49-F238E27FC236}">
                <a16:creationId xmlns:a16="http://schemas.microsoft.com/office/drawing/2014/main" id="{B4D6D7FB-9230-EE45-9ADB-2B5099413912}"/>
              </a:ext>
            </a:extLst>
          </p:cNvPr>
          <p:cNvCxnSpPr>
            <a:stCxn id="10" idx="0"/>
            <a:endCxn id="6" idx="3"/>
          </p:cNvCxnSpPr>
          <p:nvPr/>
        </p:nvCxnSpPr>
        <p:spPr>
          <a:xfrm rot="5400000" flipH="1">
            <a:off x="10174487" y="2744100"/>
            <a:ext cx="831000" cy="538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146;p4">
            <a:extLst>
              <a:ext uri="{FF2B5EF4-FFF2-40B4-BE49-F238E27FC236}">
                <a16:creationId xmlns:a16="http://schemas.microsoft.com/office/drawing/2014/main" id="{1C9C03C4-D9A4-3742-ADC2-CADBBF836AB7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1050001" y="4423995"/>
            <a:ext cx="951600" cy="3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" name="Google Shape;147;p4">
            <a:extLst>
              <a:ext uri="{FF2B5EF4-FFF2-40B4-BE49-F238E27FC236}">
                <a16:creationId xmlns:a16="http://schemas.microsoft.com/office/drawing/2014/main" id="{B9AD2A87-C506-B14B-B76D-EB2E2B6950E4}"/>
              </a:ext>
            </a:extLst>
          </p:cNvPr>
          <p:cNvCxnSpPr>
            <a:stCxn id="12" idx="0"/>
            <a:endCxn id="8" idx="1"/>
          </p:cNvCxnSpPr>
          <p:nvPr/>
        </p:nvCxnSpPr>
        <p:spPr>
          <a:xfrm rot="16200000">
            <a:off x="2836252" y="4151910"/>
            <a:ext cx="1224600" cy="274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148;p4">
            <a:extLst>
              <a:ext uri="{FF2B5EF4-FFF2-40B4-BE49-F238E27FC236}">
                <a16:creationId xmlns:a16="http://schemas.microsoft.com/office/drawing/2014/main" id="{F3F09114-473F-6440-ADE9-1A41CDEC8C90}"/>
              </a:ext>
            </a:extLst>
          </p:cNvPr>
          <p:cNvCxnSpPr>
            <a:stCxn id="14" idx="0"/>
            <a:endCxn id="8" idx="3"/>
          </p:cNvCxnSpPr>
          <p:nvPr/>
        </p:nvCxnSpPr>
        <p:spPr>
          <a:xfrm rot="5400000" flipH="1">
            <a:off x="5479316" y="3502560"/>
            <a:ext cx="1224600" cy="15735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149;p4">
            <a:extLst>
              <a:ext uri="{FF2B5EF4-FFF2-40B4-BE49-F238E27FC236}">
                <a16:creationId xmlns:a16="http://schemas.microsoft.com/office/drawing/2014/main" id="{703E024D-E0EE-3542-8780-57F235D8FB2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>
            <a:off x="4274709" y="4081560"/>
            <a:ext cx="990600" cy="649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0883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F2E54-D90F-6649-AD00-82881051E9BA}"/>
              </a:ext>
            </a:extLst>
          </p:cNvPr>
          <p:cNvSpPr/>
          <p:nvPr/>
        </p:nvSpPr>
        <p:spPr>
          <a:xfrm>
            <a:off x="2172195" y="1403525"/>
            <a:ext cx="2798956" cy="17029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Массив</a:t>
            </a:r>
            <a:br>
              <a:rPr lang="ru-RU" sz="2400" dirty="0">
                <a:solidFill>
                  <a:schemeClr val="tx1"/>
                </a:solidFill>
              </a:rPr>
            </a:br>
            <a:endParaRPr lang="ru-RU" sz="24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Vector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err="1">
                <a:solidFill>
                  <a:schemeClr val="tx1"/>
                </a:solidFill>
              </a:rPr>
              <a:t>ArrayList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94A5D-BC4C-724C-9B04-D3FE07C779EC}"/>
              </a:ext>
            </a:extLst>
          </p:cNvPr>
          <p:cNvSpPr/>
          <p:nvPr/>
        </p:nvSpPr>
        <p:spPr>
          <a:xfrm>
            <a:off x="5819356" y="1403526"/>
            <a:ext cx="4539668" cy="1702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Список</a:t>
            </a:r>
            <a:br>
              <a:rPr lang="ru-RU" sz="2400" dirty="0">
                <a:solidFill>
                  <a:schemeClr val="tx1"/>
                </a:solidFill>
              </a:rPr>
            </a:br>
            <a:endParaRPr lang="ru-RU" sz="24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Stack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LinkedList (Queue, Deque)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03D5DB-172A-C949-92AE-46EEA1438D5A}"/>
              </a:ext>
            </a:extLst>
          </p:cNvPr>
          <p:cNvSpPr/>
          <p:nvPr/>
        </p:nvSpPr>
        <p:spPr>
          <a:xfrm>
            <a:off x="2172195" y="3697877"/>
            <a:ext cx="2798956" cy="15651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Set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ru-RU" sz="2000" dirty="0">
                <a:solidFill>
                  <a:schemeClr val="tx1"/>
                </a:solidFill>
              </a:rPr>
              <a:t>множество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br>
              <a:rPr lang="ru-RU" sz="2000" dirty="0">
                <a:solidFill>
                  <a:schemeClr val="tx1"/>
                </a:solidFill>
              </a:rPr>
            </a:br>
            <a:endParaRPr lang="ru-RU" sz="2000" dirty="0">
              <a:solidFill>
                <a:schemeClr val="tx1"/>
              </a:solidFill>
            </a:endParaRP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HashSet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err="1">
                <a:solidFill>
                  <a:schemeClr val="tx1"/>
                </a:solidFill>
              </a:rPr>
              <a:t>TreeSet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50E5B-A1A4-234F-875A-4BC89AEA5B50}"/>
              </a:ext>
            </a:extLst>
          </p:cNvPr>
          <p:cNvSpPr/>
          <p:nvPr/>
        </p:nvSpPr>
        <p:spPr>
          <a:xfrm>
            <a:off x="5819356" y="3697877"/>
            <a:ext cx="4539668" cy="15651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Map (</a:t>
            </a:r>
            <a:r>
              <a:rPr lang="ru-RU" sz="2000" dirty="0">
                <a:solidFill>
                  <a:schemeClr val="tx1"/>
                </a:solidFill>
              </a:rPr>
              <a:t>словарь, ассоциативный массив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br>
              <a:rPr lang="ru-RU" sz="2000" dirty="0">
                <a:solidFill>
                  <a:schemeClr val="tx1"/>
                </a:solidFill>
              </a:rPr>
            </a:br>
            <a:endParaRPr lang="ru-RU" sz="20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HashMap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1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6035C6-B72E-AD42-AB90-CFAF69F6E63A}"/>
              </a:ext>
            </a:extLst>
          </p:cNvPr>
          <p:cNvSpPr/>
          <p:nvPr/>
        </p:nvSpPr>
        <p:spPr>
          <a:xfrm>
            <a:off x="3863208" y="689541"/>
            <a:ext cx="4053241" cy="588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Массив</a:t>
            </a: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5725970C-FC06-A14E-AB31-D0725F3A07E0}"/>
              </a:ext>
            </a:extLst>
          </p:cNvPr>
          <p:cNvSpPr/>
          <p:nvPr/>
        </p:nvSpPr>
        <p:spPr>
          <a:xfrm>
            <a:off x="3206664" y="2253617"/>
            <a:ext cx="1831192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Avenir"/>
                <a:ea typeface="Avenir"/>
                <a:cs typeface="Avenir"/>
                <a:sym typeface="Avenir"/>
              </a:rPr>
              <a:t>arr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Google Shape;166;p6">
            <a:extLst>
              <a:ext uri="{FF2B5EF4-FFF2-40B4-BE49-F238E27FC236}">
                <a16:creationId xmlns:a16="http://schemas.microsoft.com/office/drawing/2014/main" id="{6D80AB1B-26FC-D946-9593-7970EEBC0464}"/>
              </a:ext>
            </a:extLst>
          </p:cNvPr>
          <p:cNvSpPr/>
          <p:nvPr/>
        </p:nvSpPr>
        <p:spPr>
          <a:xfrm>
            <a:off x="6391095" y="2256887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A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167;p6">
            <a:extLst>
              <a:ext uri="{FF2B5EF4-FFF2-40B4-BE49-F238E27FC236}">
                <a16:creationId xmlns:a16="http://schemas.microsoft.com/office/drawing/2014/main" id="{663DFB11-BF91-AE4C-B4BB-777665673FB4}"/>
              </a:ext>
            </a:extLst>
          </p:cNvPr>
          <p:cNvSpPr/>
          <p:nvPr/>
        </p:nvSpPr>
        <p:spPr>
          <a:xfrm>
            <a:off x="7302674" y="2256887"/>
            <a:ext cx="93663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G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168;p6">
            <a:extLst>
              <a:ext uri="{FF2B5EF4-FFF2-40B4-BE49-F238E27FC236}">
                <a16:creationId xmlns:a16="http://schemas.microsoft.com/office/drawing/2014/main" id="{147B42AB-24B6-9F45-9624-9A4ABD59BC88}"/>
              </a:ext>
            </a:extLst>
          </p:cNvPr>
          <p:cNvSpPr/>
          <p:nvPr/>
        </p:nvSpPr>
        <p:spPr>
          <a:xfrm>
            <a:off x="8239313" y="2253617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D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" name="Google Shape;172;p6">
            <a:extLst>
              <a:ext uri="{FF2B5EF4-FFF2-40B4-BE49-F238E27FC236}">
                <a16:creationId xmlns:a16="http://schemas.microsoft.com/office/drawing/2014/main" id="{2BB7D3AB-2221-D24C-B754-A590DBF65B7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037856" y="2623669"/>
            <a:ext cx="1353239" cy="32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00E785-FFC4-124B-9F8E-E45FA57DC971}"/>
              </a:ext>
            </a:extLst>
          </p:cNvPr>
          <p:cNvSpPr txBox="1"/>
          <p:nvPr/>
        </p:nvSpPr>
        <p:spPr>
          <a:xfrm>
            <a:off x="6689629" y="30563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60BDC-BC85-D548-B8C6-9004245DD7EE}"/>
              </a:ext>
            </a:extLst>
          </p:cNvPr>
          <p:cNvSpPr txBox="1"/>
          <p:nvPr/>
        </p:nvSpPr>
        <p:spPr>
          <a:xfrm>
            <a:off x="7601939" y="30563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78952-7C67-A344-B0F9-28C20D827102}"/>
              </a:ext>
            </a:extLst>
          </p:cNvPr>
          <p:cNvSpPr txBox="1"/>
          <p:nvPr/>
        </p:nvSpPr>
        <p:spPr>
          <a:xfrm>
            <a:off x="8537847" y="30563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15" name="Google Shape;166;p6">
            <a:extLst>
              <a:ext uri="{FF2B5EF4-FFF2-40B4-BE49-F238E27FC236}">
                <a16:creationId xmlns:a16="http://schemas.microsoft.com/office/drawing/2014/main" id="{CD422716-4DAD-1D45-AEBE-C1D78B95B265}"/>
              </a:ext>
            </a:extLst>
          </p:cNvPr>
          <p:cNvSpPr/>
          <p:nvPr/>
        </p:nvSpPr>
        <p:spPr>
          <a:xfrm>
            <a:off x="2951629" y="4388574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J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" name="Google Shape;167;p6">
            <a:extLst>
              <a:ext uri="{FF2B5EF4-FFF2-40B4-BE49-F238E27FC236}">
                <a16:creationId xmlns:a16="http://schemas.microsoft.com/office/drawing/2014/main" id="{5BA597B6-5A4A-2C43-873F-1EE00318341B}"/>
              </a:ext>
            </a:extLst>
          </p:cNvPr>
          <p:cNvSpPr/>
          <p:nvPr/>
        </p:nvSpPr>
        <p:spPr>
          <a:xfrm>
            <a:off x="3863208" y="4388574"/>
            <a:ext cx="93663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S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" name="Google Shape;168;p6">
            <a:extLst>
              <a:ext uri="{FF2B5EF4-FFF2-40B4-BE49-F238E27FC236}">
                <a16:creationId xmlns:a16="http://schemas.microsoft.com/office/drawing/2014/main" id="{8D6A242A-F7B1-D54F-940C-F2E2A3A851CF}"/>
              </a:ext>
            </a:extLst>
          </p:cNvPr>
          <p:cNvSpPr/>
          <p:nvPr/>
        </p:nvSpPr>
        <p:spPr>
          <a:xfrm>
            <a:off x="4824907" y="5773618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P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7FBDB2-49B6-8B4E-8B0E-FA832612702E}"/>
              </a:ext>
            </a:extLst>
          </p:cNvPr>
          <p:cNvSpPr txBox="1"/>
          <p:nvPr/>
        </p:nvSpPr>
        <p:spPr>
          <a:xfrm>
            <a:off x="3250163" y="51880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  <a:endParaRPr lang="ru-RU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366AE-529A-1B40-B3C4-C26807185AC8}"/>
              </a:ext>
            </a:extLst>
          </p:cNvPr>
          <p:cNvSpPr txBox="1"/>
          <p:nvPr/>
        </p:nvSpPr>
        <p:spPr>
          <a:xfrm>
            <a:off x="4162473" y="51880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146A6-39DC-7440-A4B1-7FA4C0853D67}"/>
              </a:ext>
            </a:extLst>
          </p:cNvPr>
          <p:cNvSpPr txBox="1"/>
          <p:nvPr/>
        </p:nvSpPr>
        <p:spPr>
          <a:xfrm>
            <a:off x="5098381" y="51880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21" name="Google Shape;168;p6">
            <a:extLst>
              <a:ext uri="{FF2B5EF4-FFF2-40B4-BE49-F238E27FC236}">
                <a16:creationId xmlns:a16="http://schemas.microsoft.com/office/drawing/2014/main" id="{92DE1383-1F9D-8A4F-AAAC-4DEFCA224B1D}"/>
              </a:ext>
            </a:extLst>
          </p:cNvPr>
          <p:cNvSpPr/>
          <p:nvPr/>
        </p:nvSpPr>
        <p:spPr>
          <a:xfrm>
            <a:off x="5736486" y="4385304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A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" name="Google Shape;166;p6">
            <a:extLst>
              <a:ext uri="{FF2B5EF4-FFF2-40B4-BE49-F238E27FC236}">
                <a16:creationId xmlns:a16="http://schemas.microsoft.com/office/drawing/2014/main" id="{0CC1E084-E0AA-434A-B2AD-2610B6EAEAB2}"/>
              </a:ext>
            </a:extLst>
          </p:cNvPr>
          <p:cNvSpPr/>
          <p:nvPr/>
        </p:nvSpPr>
        <p:spPr>
          <a:xfrm>
            <a:off x="7770993" y="4380805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" name="Google Shape;167;p6">
            <a:extLst>
              <a:ext uri="{FF2B5EF4-FFF2-40B4-BE49-F238E27FC236}">
                <a16:creationId xmlns:a16="http://schemas.microsoft.com/office/drawing/2014/main" id="{630FDBC8-1E7C-D141-B3BC-A9CB62EA4B7A}"/>
              </a:ext>
            </a:extLst>
          </p:cNvPr>
          <p:cNvSpPr/>
          <p:nvPr/>
        </p:nvSpPr>
        <p:spPr>
          <a:xfrm>
            <a:off x="8682572" y="4380805"/>
            <a:ext cx="93663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" name="Google Shape;168;p6">
            <a:extLst>
              <a:ext uri="{FF2B5EF4-FFF2-40B4-BE49-F238E27FC236}">
                <a16:creationId xmlns:a16="http://schemas.microsoft.com/office/drawing/2014/main" id="{1287D486-0122-7541-95F2-F854C069F97E}"/>
              </a:ext>
            </a:extLst>
          </p:cNvPr>
          <p:cNvSpPr/>
          <p:nvPr/>
        </p:nvSpPr>
        <p:spPr>
          <a:xfrm>
            <a:off x="9644271" y="4356773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" name="Google Shape;166;p6">
            <a:extLst>
              <a:ext uri="{FF2B5EF4-FFF2-40B4-BE49-F238E27FC236}">
                <a16:creationId xmlns:a16="http://schemas.microsoft.com/office/drawing/2014/main" id="{C4AF5477-7560-C841-8603-49248707E49C}"/>
              </a:ext>
            </a:extLst>
          </p:cNvPr>
          <p:cNvSpPr/>
          <p:nvPr/>
        </p:nvSpPr>
        <p:spPr>
          <a:xfrm>
            <a:off x="7783523" y="5403566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J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" name="Google Shape;167;p6">
            <a:extLst>
              <a:ext uri="{FF2B5EF4-FFF2-40B4-BE49-F238E27FC236}">
                <a16:creationId xmlns:a16="http://schemas.microsoft.com/office/drawing/2014/main" id="{1BB1C259-64D9-4549-9592-7FD3A275D89C}"/>
              </a:ext>
            </a:extLst>
          </p:cNvPr>
          <p:cNvSpPr/>
          <p:nvPr/>
        </p:nvSpPr>
        <p:spPr>
          <a:xfrm>
            <a:off x="8695102" y="5403566"/>
            <a:ext cx="93663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S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" name="Google Shape;168;p6">
            <a:extLst>
              <a:ext uri="{FF2B5EF4-FFF2-40B4-BE49-F238E27FC236}">
                <a16:creationId xmlns:a16="http://schemas.microsoft.com/office/drawing/2014/main" id="{676BD07D-68F2-594A-9490-F0E4CE47D1B0}"/>
              </a:ext>
            </a:extLst>
          </p:cNvPr>
          <p:cNvSpPr/>
          <p:nvPr/>
        </p:nvSpPr>
        <p:spPr>
          <a:xfrm>
            <a:off x="9656801" y="5379534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" name="Google Shape;166;p6">
            <a:extLst>
              <a:ext uri="{FF2B5EF4-FFF2-40B4-BE49-F238E27FC236}">
                <a16:creationId xmlns:a16="http://schemas.microsoft.com/office/drawing/2014/main" id="{F9FDCB7C-939C-FD4D-9904-2FE9D3AC7115}"/>
              </a:ext>
            </a:extLst>
          </p:cNvPr>
          <p:cNvSpPr/>
          <p:nvPr/>
        </p:nvSpPr>
        <p:spPr>
          <a:xfrm>
            <a:off x="7796053" y="6279866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J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" name="Google Shape;167;p6">
            <a:extLst>
              <a:ext uri="{FF2B5EF4-FFF2-40B4-BE49-F238E27FC236}">
                <a16:creationId xmlns:a16="http://schemas.microsoft.com/office/drawing/2014/main" id="{321F1CA7-261E-A541-BA8A-5162E3031013}"/>
              </a:ext>
            </a:extLst>
          </p:cNvPr>
          <p:cNvSpPr/>
          <p:nvPr/>
        </p:nvSpPr>
        <p:spPr>
          <a:xfrm>
            <a:off x="8707632" y="6279866"/>
            <a:ext cx="93663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S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" name="Google Shape;168;p6">
            <a:extLst>
              <a:ext uri="{FF2B5EF4-FFF2-40B4-BE49-F238E27FC236}">
                <a16:creationId xmlns:a16="http://schemas.microsoft.com/office/drawing/2014/main" id="{B42258D1-DCF6-2C47-A1FC-D12F3BB0BDE7}"/>
              </a:ext>
            </a:extLst>
          </p:cNvPr>
          <p:cNvSpPr/>
          <p:nvPr/>
        </p:nvSpPr>
        <p:spPr>
          <a:xfrm>
            <a:off x="9669331" y="6255834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A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0803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6035C6-B72E-AD42-AB90-CFAF69F6E63A}"/>
              </a:ext>
            </a:extLst>
          </p:cNvPr>
          <p:cNvSpPr/>
          <p:nvPr/>
        </p:nvSpPr>
        <p:spPr>
          <a:xfrm>
            <a:off x="4101202" y="689541"/>
            <a:ext cx="4053241" cy="588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Список</a:t>
            </a: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5725970C-FC06-A14E-AB31-D0725F3A07E0}"/>
              </a:ext>
            </a:extLst>
          </p:cNvPr>
          <p:cNvSpPr/>
          <p:nvPr/>
        </p:nvSpPr>
        <p:spPr>
          <a:xfrm>
            <a:off x="1340287" y="2265074"/>
            <a:ext cx="1831192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Stack (LIFO)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Google Shape;166;p6">
            <a:extLst>
              <a:ext uri="{FF2B5EF4-FFF2-40B4-BE49-F238E27FC236}">
                <a16:creationId xmlns:a16="http://schemas.microsoft.com/office/drawing/2014/main" id="{6D80AB1B-26FC-D946-9593-7970EEBC0464}"/>
              </a:ext>
            </a:extLst>
          </p:cNvPr>
          <p:cNvSpPr/>
          <p:nvPr/>
        </p:nvSpPr>
        <p:spPr>
          <a:xfrm>
            <a:off x="6391095" y="2256887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A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167;p6">
            <a:extLst>
              <a:ext uri="{FF2B5EF4-FFF2-40B4-BE49-F238E27FC236}">
                <a16:creationId xmlns:a16="http://schemas.microsoft.com/office/drawing/2014/main" id="{663DFB11-BF91-AE4C-B4BB-777665673FB4}"/>
              </a:ext>
            </a:extLst>
          </p:cNvPr>
          <p:cNvSpPr/>
          <p:nvPr/>
        </p:nvSpPr>
        <p:spPr>
          <a:xfrm>
            <a:off x="7302674" y="2256887"/>
            <a:ext cx="93663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G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168;p6">
            <a:extLst>
              <a:ext uri="{FF2B5EF4-FFF2-40B4-BE49-F238E27FC236}">
                <a16:creationId xmlns:a16="http://schemas.microsoft.com/office/drawing/2014/main" id="{147B42AB-24B6-9F45-9624-9A4ABD59BC88}"/>
              </a:ext>
            </a:extLst>
          </p:cNvPr>
          <p:cNvSpPr/>
          <p:nvPr/>
        </p:nvSpPr>
        <p:spPr>
          <a:xfrm>
            <a:off x="8239313" y="2253617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T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6D8C9F1-A66D-E946-A38D-392D5451479F}"/>
              </a:ext>
            </a:extLst>
          </p:cNvPr>
          <p:cNvCxnSpPr>
            <a:cxnSpLocks/>
          </p:cNvCxnSpPr>
          <p:nvPr/>
        </p:nvCxnSpPr>
        <p:spPr>
          <a:xfrm>
            <a:off x="5523978" y="2079321"/>
            <a:ext cx="867117" cy="28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6B7C43-4241-9C40-8694-4415028B1387}"/>
              </a:ext>
            </a:extLst>
          </p:cNvPr>
          <p:cNvCxnSpPr>
            <a:cxnSpLocks/>
          </p:cNvCxnSpPr>
          <p:nvPr/>
        </p:nvCxnSpPr>
        <p:spPr>
          <a:xfrm flipH="1">
            <a:off x="5523978" y="2799754"/>
            <a:ext cx="867117" cy="20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54F408-EF7A-8B46-B518-17A836B5160C}"/>
              </a:ext>
            </a:extLst>
          </p:cNvPr>
          <p:cNvSpPr txBox="1"/>
          <p:nvPr/>
        </p:nvSpPr>
        <p:spPr>
          <a:xfrm>
            <a:off x="4812815" y="185403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5791BE-A9CF-324D-858B-1897F1210891}"/>
              </a:ext>
            </a:extLst>
          </p:cNvPr>
          <p:cNvSpPr txBox="1"/>
          <p:nvPr/>
        </p:nvSpPr>
        <p:spPr>
          <a:xfrm>
            <a:off x="4812815" y="27997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pop()</a:t>
            </a:r>
            <a:endParaRPr lang="ru-RU" dirty="0"/>
          </a:p>
        </p:txBody>
      </p:sp>
      <p:sp>
        <p:nvSpPr>
          <p:cNvPr id="20" name="Google Shape;165;p6">
            <a:extLst>
              <a:ext uri="{FF2B5EF4-FFF2-40B4-BE49-F238E27FC236}">
                <a16:creationId xmlns:a16="http://schemas.microsoft.com/office/drawing/2014/main" id="{4206F834-04B1-5540-9E91-169652380884}"/>
              </a:ext>
            </a:extLst>
          </p:cNvPr>
          <p:cNvSpPr/>
          <p:nvPr/>
        </p:nvSpPr>
        <p:spPr>
          <a:xfrm>
            <a:off x="1340287" y="4443468"/>
            <a:ext cx="1831192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Queue (FIFO)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" name="Google Shape;166;p6">
            <a:extLst>
              <a:ext uri="{FF2B5EF4-FFF2-40B4-BE49-F238E27FC236}">
                <a16:creationId xmlns:a16="http://schemas.microsoft.com/office/drawing/2014/main" id="{112F2FB1-0DC5-8E42-8B05-B7ED36128BC7}"/>
              </a:ext>
            </a:extLst>
          </p:cNvPr>
          <p:cNvSpPr/>
          <p:nvPr/>
        </p:nvSpPr>
        <p:spPr>
          <a:xfrm>
            <a:off x="6391095" y="4467175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A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" name="Google Shape;167;p6">
            <a:extLst>
              <a:ext uri="{FF2B5EF4-FFF2-40B4-BE49-F238E27FC236}">
                <a16:creationId xmlns:a16="http://schemas.microsoft.com/office/drawing/2014/main" id="{1B00B753-147E-A84B-AF02-CB0C4CB371E5}"/>
              </a:ext>
            </a:extLst>
          </p:cNvPr>
          <p:cNvSpPr/>
          <p:nvPr/>
        </p:nvSpPr>
        <p:spPr>
          <a:xfrm>
            <a:off x="7302673" y="4470445"/>
            <a:ext cx="93663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G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" name="Google Shape;168;p6">
            <a:extLst>
              <a:ext uri="{FF2B5EF4-FFF2-40B4-BE49-F238E27FC236}">
                <a16:creationId xmlns:a16="http://schemas.microsoft.com/office/drawing/2014/main" id="{2DBFB5BC-AEB8-5844-B581-64405BBDB98E}"/>
              </a:ext>
            </a:extLst>
          </p:cNvPr>
          <p:cNvSpPr/>
          <p:nvPr/>
        </p:nvSpPr>
        <p:spPr>
          <a:xfrm>
            <a:off x="8251842" y="4473714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F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14389A-892D-9F47-B189-86448F4314AE}"/>
              </a:ext>
            </a:extLst>
          </p:cNvPr>
          <p:cNvCxnSpPr>
            <a:cxnSpLocks/>
          </p:cNvCxnSpPr>
          <p:nvPr/>
        </p:nvCxnSpPr>
        <p:spPr>
          <a:xfrm>
            <a:off x="5957536" y="4843766"/>
            <a:ext cx="433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6278A6-EEF3-1143-AEEE-D6E1B8ADDA8D}"/>
              </a:ext>
            </a:extLst>
          </p:cNvPr>
          <p:cNvCxnSpPr>
            <a:cxnSpLocks/>
          </p:cNvCxnSpPr>
          <p:nvPr/>
        </p:nvCxnSpPr>
        <p:spPr>
          <a:xfrm>
            <a:off x="9175952" y="4843766"/>
            <a:ext cx="434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F6B7BF-064D-354C-8751-7A57F81A0E13}"/>
              </a:ext>
            </a:extLst>
          </p:cNvPr>
          <p:cNvSpPr txBox="1"/>
          <p:nvPr/>
        </p:nvSpPr>
        <p:spPr>
          <a:xfrm>
            <a:off x="5341017" y="462885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add()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90E5D4-3737-E049-BEE2-0CE831A82B73}"/>
              </a:ext>
            </a:extLst>
          </p:cNvPr>
          <p:cNvSpPr txBox="1"/>
          <p:nvPr/>
        </p:nvSpPr>
        <p:spPr>
          <a:xfrm>
            <a:off x="9610711" y="4659100"/>
            <a:ext cx="10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85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6035C6-B72E-AD42-AB90-CFAF69F6E63A}"/>
              </a:ext>
            </a:extLst>
          </p:cNvPr>
          <p:cNvSpPr/>
          <p:nvPr/>
        </p:nvSpPr>
        <p:spPr>
          <a:xfrm>
            <a:off x="4151306" y="689541"/>
            <a:ext cx="4053241" cy="588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Список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7E17C2-C165-DA47-B616-2C1FE5C63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86" y="1992844"/>
            <a:ext cx="7276542" cy="335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2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FD51E6-4A83-8540-8CCE-E592C8926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058" y="2406649"/>
            <a:ext cx="6128941" cy="22641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CBD017-C661-E549-8B50-8A60F9C59E61}"/>
              </a:ext>
            </a:extLst>
          </p:cNvPr>
          <p:cNvSpPr/>
          <p:nvPr/>
        </p:nvSpPr>
        <p:spPr>
          <a:xfrm>
            <a:off x="4151306" y="689541"/>
            <a:ext cx="4053241" cy="588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Список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152B1-DBBD-0F4F-B5ED-87E554D6D492}"/>
              </a:ext>
            </a:extLst>
          </p:cNvPr>
          <p:cNvSpPr txBox="1"/>
          <p:nvPr/>
        </p:nvSpPr>
        <p:spPr>
          <a:xfrm>
            <a:off x="2475277" y="1752600"/>
            <a:ext cx="740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LinkedList </a:t>
            </a:r>
            <a:r>
              <a:rPr lang="ru-RU" dirty="0"/>
              <a:t>реализует возможность работы очереди с двух сторон (</a:t>
            </a:r>
            <a:r>
              <a:rPr lang="en-US" dirty="0"/>
              <a:t>Deque)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64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8AD6F27-B28F-7142-9BC1-8CA47413A405}"/>
              </a:ext>
            </a:extLst>
          </p:cNvPr>
          <p:cNvSpPr/>
          <p:nvPr/>
        </p:nvSpPr>
        <p:spPr>
          <a:xfrm>
            <a:off x="3269293" y="1791222"/>
            <a:ext cx="5461348" cy="37327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6035C6-B72E-AD42-AB90-CFAF69F6E63A}"/>
              </a:ext>
            </a:extLst>
          </p:cNvPr>
          <p:cNvSpPr/>
          <p:nvPr/>
        </p:nvSpPr>
        <p:spPr>
          <a:xfrm>
            <a:off x="3863208" y="689541"/>
            <a:ext cx="4053241" cy="588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Set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Google Shape;166;p6">
            <a:extLst>
              <a:ext uri="{FF2B5EF4-FFF2-40B4-BE49-F238E27FC236}">
                <a16:creationId xmlns:a16="http://schemas.microsoft.com/office/drawing/2014/main" id="{6D80AB1B-26FC-D946-9593-7970EEBC0464}"/>
              </a:ext>
            </a:extLst>
          </p:cNvPr>
          <p:cNvSpPr/>
          <p:nvPr/>
        </p:nvSpPr>
        <p:spPr>
          <a:xfrm>
            <a:off x="3863208" y="3038419"/>
            <a:ext cx="911579" cy="7433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A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167;p6">
            <a:extLst>
              <a:ext uri="{FF2B5EF4-FFF2-40B4-BE49-F238E27FC236}">
                <a16:creationId xmlns:a16="http://schemas.microsoft.com/office/drawing/2014/main" id="{663DFB11-BF91-AE4C-B4BB-777665673FB4}"/>
              </a:ext>
            </a:extLst>
          </p:cNvPr>
          <p:cNvSpPr/>
          <p:nvPr/>
        </p:nvSpPr>
        <p:spPr>
          <a:xfrm>
            <a:off x="6558004" y="2494882"/>
            <a:ext cx="93663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G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168;p6">
            <a:extLst>
              <a:ext uri="{FF2B5EF4-FFF2-40B4-BE49-F238E27FC236}">
                <a16:creationId xmlns:a16="http://schemas.microsoft.com/office/drawing/2014/main" id="{147B42AB-24B6-9F45-9624-9A4ABD59BC88}"/>
              </a:ext>
            </a:extLst>
          </p:cNvPr>
          <p:cNvSpPr/>
          <p:nvPr/>
        </p:nvSpPr>
        <p:spPr>
          <a:xfrm>
            <a:off x="6489284" y="3874947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T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" name="Google Shape;167;p6">
            <a:extLst>
              <a:ext uri="{FF2B5EF4-FFF2-40B4-BE49-F238E27FC236}">
                <a16:creationId xmlns:a16="http://schemas.microsoft.com/office/drawing/2014/main" id="{14EF0FC2-3370-1742-BC5E-87E34074D1B2}"/>
              </a:ext>
            </a:extLst>
          </p:cNvPr>
          <p:cNvSpPr/>
          <p:nvPr/>
        </p:nvSpPr>
        <p:spPr>
          <a:xfrm>
            <a:off x="4691186" y="4094944"/>
            <a:ext cx="93663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G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27D5F6-36B7-7C4E-B58E-901837C7B71A}"/>
              </a:ext>
            </a:extLst>
          </p:cNvPr>
          <p:cNvCxnSpPr>
            <a:cxnSpLocks/>
          </p:cNvCxnSpPr>
          <p:nvPr/>
        </p:nvCxnSpPr>
        <p:spPr>
          <a:xfrm>
            <a:off x="4691186" y="4094944"/>
            <a:ext cx="936639" cy="74010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052731-48CD-FC49-B0EB-FF8C2659F47E}"/>
              </a:ext>
            </a:extLst>
          </p:cNvPr>
          <p:cNvCxnSpPr>
            <a:cxnSpLocks/>
          </p:cNvCxnSpPr>
          <p:nvPr/>
        </p:nvCxnSpPr>
        <p:spPr>
          <a:xfrm flipV="1">
            <a:off x="4691186" y="4094944"/>
            <a:ext cx="936639" cy="74010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62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6035C6-B72E-AD42-AB90-CFAF69F6E63A}"/>
              </a:ext>
            </a:extLst>
          </p:cNvPr>
          <p:cNvSpPr/>
          <p:nvPr/>
        </p:nvSpPr>
        <p:spPr>
          <a:xfrm>
            <a:off x="3863208" y="689541"/>
            <a:ext cx="4053241" cy="588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Map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5725970C-FC06-A14E-AB31-D0725F3A07E0}"/>
              </a:ext>
            </a:extLst>
          </p:cNvPr>
          <p:cNvSpPr/>
          <p:nvPr/>
        </p:nvSpPr>
        <p:spPr>
          <a:xfrm>
            <a:off x="3382029" y="1952993"/>
            <a:ext cx="1831192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Key 1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Google Shape;166;p6">
            <a:extLst>
              <a:ext uri="{FF2B5EF4-FFF2-40B4-BE49-F238E27FC236}">
                <a16:creationId xmlns:a16="http://schemas.microsoft.com/office/drawing/2014/main" id="{6D80AB1B-26FC-D946-9593-7970EEBC0464}"/>
              </a:ext>
            </a:extLst>
          </p:cNvPr>
          <p:cNvSpPr/>
          <p:nvPr/>
        </p:nvSpPr>
        <p:spPr>
          <a:xfrm>
            <a:off x="6566460" y="1956263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A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" name="Google Shape;172;p6">
            <a:extLst>
              <a:ext uri="{FF2B5EF4-FFF2-40B4-BE49-F238E27FC236}">
                <a16:creationId xmlns:a16="http://schemas.microsoft.com/office/drawing/2014/main" id="{2BB7D3AB-2221-D24C-B754-A590DBF65B7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13221" y="2323045"/>
            <a:ext cx="1353239" cy="32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" name="Google Shape;165;p6">
            <a:extLst>
              <a:ext uri="{FF2B5EF4-FFF2-40B4-BE49-F238E27FC236}">
                <a16:creationId xmlns:a16="http://schemas.microsoft.com/office/drawing/2014/main" id="{FDD9C909-4AB8-6843-A7F3-12DDC5D8E57F}"/>
              </a:ext>
            </a:extLst>
          </p:cNvPr>
          <p:cNvSpPr/>
          <p:nvPr/>
        </p:nvSpPr>
        <p:spPr>
          <a:xfrm>
            <a:off x="3382029" y="3033711"/>
            <a:ext cx="1831192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Key 2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" name="Google Shape;166;p6">
            <a:extLst>
              <a:ext uri="{FF2B5EF4-FFF2-40B4-BE49-F238E27FC236}">
                <a16:creationId xmlns:a16="http://schemas.microsoft.com/office/drawing/2014/main" id="{A6C578AE-5943-5C4B-B007-1134A1F1B462}"/>
              </a:ext>
            </a:extLst>
          </p:cNvPr>
          <p:cNvSpPr/>
          <p:nvPr/>
        </p:nvSpPr>
        <p:spPr>
          <a:xfrm>
            <a:off x="6566460" y="3036981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G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" name="Google Shape;172;p6">
            <a:extLst>
              <a:ext uri="{FF2B5EF4-FFF2-40B4-BE49-F238E27FC236}">
                <a16:creationId xmlns:a16="http://schemas.microsoft.com/office/drawing/2014/main" id="{C14B3B44-5963-7B4D-9134-ADC55CFA683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213221" y="3403763"/>
            <a:ext cx="1353239" cy="32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" name="Google Shape;165;p6">
            <a:extLst>
              <a:ext uri="{FF2B5EF4-FFF2-40B4-BE49-F238E27FC236}">
                <a16:creationId xmlns:a16="http://schemas.microsoft.com/office/drawing/2014/main" id="{83786A7F-6520-9E42-A33B-CC7A0C2FF616}"/>
              </a:ext>
            </a:extLst>
          </p:cNvPr>
          <p:cNvSpPr/>
          <p:nvPr/>
        </p:nvSpPr>
        <p:spPr>
          <a:xfrm>
            <a:off x="3382029" y="4191511"/>
            <a:ext cx="1831192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Key 3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" name="Google Shape;166;p6">
            <a:extLst>
              <a:ext uri="{FF2B5EF4-FFF2-40B4-BE49-F238E27FC236}">
                <a16:creationId xmlns:a16="http://schemas.microsoft.com/office/drawing/2014/main" id="{B8509563-0365-7E48-B286-5470524106ED}"/>
              </a:ext>
            </a:extLst>
          </p:cNvPr>
          <p:cNvSpPr/>
          <p:nvPr/>
        </p:nvSpPr>
        <p:spPr>
          <a:xfrm>
            <a:off x="6566460" y="4194781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T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" name="Google Shape;172;p6">
            <a:extLst>
              <a:ext uri="{FF2B5EF4-FFF2-40B4-BE49-F238E27FC236}">
                <a16:creationId xmlns:a16="http://schemas.microsoft.com/office/drawing/2014/main" id="{DFE8A0DA-AA84-1546-8A7C-001EC822BE8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213221" y="4561563"/>
            <a:ext cx="1353239" cy="32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" name="Google Shape;165;p6">
            <a:extLst>
              <a:ext uri="{FF2B5EF4-FFF2-40B4-BE49-F238E27FC236}">
                <a16:creationId xmlns:a16="http://schemas.microsoft.com/office/drawing/2014/main" id="{E47544FB-E507-C742-AC6D-9FB0D2820307}"/>
              </a:ext>
            </a:extLst>
          </p:cNvPr>
          <p:cNvSpPr/>
          <p:nvPr/>
        </p:nvSpPr>
        <p:spPr>
          <a:xfrm>
            <a:off x="3382029" y="5352581"/>
            <a:ext cx="1831192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Key 4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" name="Google Shape;166;p6">
            <a:extLst>
              <a:ext uri="{FF2B5EF4-FFF2-40B4-BE49-F238E27FC236}">
                <a16:creationId xmlns:a16="http://schemas.microsoft.com/office/drawing/2014/main" id="{C3EE75E6-0C86-C947-A7C6-16A0F4A54032}"/>
              </a:ext>
            </a:extLst>
          </p:cNvPr>
          <p:cNvSpPr/>
          <p:nvPr/>
        </p:nvSpPr>
        <p:spPr>
          <a:xfrm>
            <a:off x="6566460" y="5355851"/>
            <a:ext cx="911579" cy="740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venir"/>
                <a:ea typeface="Avenir"/>
                <a:cs typeface="Avenir"/>
                <a:sym typeface="Avenir"/>
              </a:rPr>
              <a:t>G</a:t>
            </a:r>
            <a:endParaRPr sz="20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" name="Google Shape;172;p6">
            <a:extLst>
              <a:ext uri="{FF2B5EF4-FFF2-40B4-BE49-F238E27FC236}">
                <a16:creationId xmlns:a16="http://schemas.microsoft.com/office/drawing/2014/main" id="{E5439438-D121-D14C-8C13-0B69EA6F9B9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213221" y="5722633"/>
            <a:ext cx="1353239" cy="32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4364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180</Words>
  <Application>Microsoft Macintosh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</vt:lpstr>
      <vt:lpstr>Calibri</vt:lpstr>
      <vt:lpstr>Calibri Light</vt:lpstr>
      <vt:lpstr>Office Theme</vt:lpstr>
      <vt:lpstr>Структуры данных и коллекции в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 данных и коллекции в Java</dc:title>
  <dc:subject/>
  <dc:creator>Andrew</dc:creator>
  <cp:keywords/>
  <dc:description/>
  <cp:lastModifiedBy>Andrew</cp:lastModifiedBy>
  <cp:revision>15</cp:revision>
  <dcterms:created xsi:type="dcterms:W3CDTF">2024-09-27T05:59:04Z</dcterms:created>
  <dcterms:modified xsi:type="dcterms:W3CDTF">2024-09-28T12:30:16Z</dcterms:modified>
  <cp:category/>
</cp:coreProperties>
</file>