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3"/>
    <p:sldId id="258" r:id="rId4"/>
    <p:sldId id="261" r:id="rId5"/>
    <p:sldId id="260" r:id="rId6"/>
    <p:sldId id="262" r:id="rId7"/>
    <p:sldId id="264" r:id="rId8"/>
    <p:sldId id="265" r:id="rId9"/>
    <p:sldId id="266" r:id="rId10"/>
    <p:sldId id="267" r:id="rId11"/>
    <p:sldId id="259" r:id="rId12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36955"/>
          </a:xfrm>
        </p:spPr>
        <p:txBody>
          <a:bodyPr/>
          <a:p>
            <a:r>
              <a:rPr lang="fr-FR" altLang="en-US"/>
              <a:t>Plan du travail </a:t>
            </a:r>
            <a:endParaRPr lang="fr-FR" altLang="en-US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>
          <a:xfrm>
            <a:off x="647700" y="1295400"/>
            <a:ext cx="10515600" cy="4881880"/>
          </a:xfrm>
        </p:spPr>
        <p:txBody>
          <a:bodyPr/>
          <a:p>
            <a:r>
              <a:rPr lang="fr-FR" altLang="en-US"/>
              <a:t>Qu’est ce qu’un Ordinateur </a:t>
            </a:r>
            <a:endParaRPr lang="fr-FR" altLang="en-US"/>
          </a:p>
          <a:p>
            <a:r>
              <a:rPr lang="fr-FR" altLang="en-US"/>
              <a:t>Les differents types d’Ordinateur </a:t>
            </a:r>
            <a:endParaRPr lang="fr-FR" altLang="en-US"/>
          </a:p>
          <a:p>
            <a:r>
              <a:rPr lang="fr-FR" altLang="en-US"/>
              <a:t>Les éléments principaux d’un Ordinateur </a:t>
            </a:r>
            <a:endParaRPr lang="fr-FR" altLang="en-US"/>
          </a:p>
          <a:p>
            <a:r>
              <a:rPr lang="fr-FR" altLang="en-US"/>
              <a:t>Traitement de l’iformation par un Ordinateur 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98830"/>
          </a:xfrm>
        </p:spPr>
        <p:txBody>
          <a:bodyPr/>
          <a:p>
            <a:r>
              <a:rPr lang="fr-FR" altLang="en-US" sz="4000"/>
              <a:t>Les systèmes de numérations:</a:t>
            </a:r>
            <a:endParaRPr lang="fr-FR" altLang="en-US" sz="400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39725" y="1176655"/>
            <a:ext cx="10823575" cy="5000625"/>
          </a:xfrm>
        </p:spPr>
        <p:txBody>
          <a:bodyPr/>
          <a:p>
            <a:r>
              <a:rPr lang="fr-FR" altLang="en-US" b="1">
                <a:solidFill>
                  <a:schemeClr val="tx1"/>
                </a:solidFill>
              </a:rPr>
              <a:t>Définition:</a:t>
            </a:r>
            <a:endParaRPr lang="fr-FR" altLang="en-US" b="1">
              <a:solidFill>
                <a:schemeClr val="tx1"/>
              </a:solidFill>
            </a:endParaRPr>
          </a:p>
          <a:p>
            <a:r>
              <a:rPr lang="fr-FR" altLang="en-US" sz="2600"/>
              <a:t> </a:t>
            </a:r>
            <a:r>
              <a:rPr lang="en-US" altLang="fr-FR" sz="2600"/>
              <a:t>Un syst</a:t>
            </a:r>
            <a:r>
              <a:rPr lang="en-US" altLang="en-US" sz="2600"/>
              <a:t>è</a:t>
            </a:r>
            <a:r>
              <a:rPr lang="en-US" altLang="fr-FR" sz="2600"/>
              <a:t>me de num</a:t>
            </a:r>
            <a:r>
              <a:rPr lang="en-US" altLang="en-US" sz="2600"/>
              <a:t>é</a:t>
            </a:r>
            <a:r>
              <a:rPr lang="en-US" altLang="fr-FR" sz="2600"/>
              <a:t>ration est un ensemble de symboles (les chiffres) qui sont assembl</a:t>
            </a:r>
            <a:r>
              <a:rPr lang="en-US" altLang="en-US" sz="2600"/>
              <a:t>é</a:t>
            </a:r>
            <a:r>
              <a:rPr lang="en-US" altLang="fr-FR" sz="2600"/>
              <a:t>s en suivant des r</a:t>
            </a:r>
            <a:r>
              <a:rPr lang="en-US" altLang="en-US" sz="2600"/>
              <a:t>è</a:t>
            </a:r>
            <a:r>
              <a:rPr lang="en-US" altLang="fr-FR" sz="2600"/>
              <a:t>gles d’</a:t>
            </a:r>
            <a:r>
              <a:rPr lang="en-US" altLang="en-US" sz="2600"/>
              <a:t>é</a:t>
            </a:r>
            <a:r>
              <a:rPr lang="en-US" altLang="fr-FR" sz="2600"/>
              <a:t>criture pr</a:t>
            </a:r>
            <a:r>
              <a:rPr lang="en-US" altLang="en-US" sz="2600"/>
              <a:t>é</a:t>
            </a:r>
            <a:r>
              <a:rPr lang="en-US" altLang="fr-FR" sz="2600"/>
              <a:t>cises permettant d’</a:t>
            </a:r>
            <a:r>
              <a:rPr lang="en-US" altLang="en-US" sz="2600"/>
              <a:t>é</a:t>
            </a:r>
            <a:r>
              <a:rPr lang="en-US" altLang="fr-FR" sz="2600"/>
              <a:t>crire, de lire et d’</a:t>
            </a:r>
            <a:r>
              <a:rPr lang="en-US" altLang="en-US" sz="2600"/>
              <a:t>é</a:t>
            </a:r>
            <a:r>
              <a:rPr lang="en-US" altLang="fr-FR" sz="2600"/>
              <a:t>noncer les nombres.</a:t>
            </a:r>
            <a:endParaRPr lang="en-US" altLang="fr-FR" sz="2600"/>
          </a:p>
          <a:p>
            <a:r>
              <a:rPr lang="fr-FR" altLang="en-US" b="1">
                <a:solidFill>
                  <a:schemeClr val="tx1"/>
                </a:solidFill>
              </a:rPr>
              <a:t>Les types de systèmes de numérations:</a:t>
            </a:r>
            <a:endParaRPr lang="fr-FR" altLang="en-US" sz="2600"/>
          </a:p>
          <a:p>
            <a:r>
              <a:rPr lang="fr-FR" altLang="en-US" sz="2600"/>
              <a:t> </a:t>
            </a:r>
            <a:r>
              <a:rPr lang="en-US" altLang="fr-FR" sz="2600"/>
              <a:t>Il existe quatre syst</a:t>
            </a:r>
            <a:r>
              <a:rPr lang="en-US" altLang="en-US" sz="2600"/>
              <a:t>è</a:t>
            </a:r>
            <a:r>
              <a:rPr lang="en-US" altLang="fr-FR" sz="2600"/>
              <a:t>mes de num</a:t>
            </a:r>
            <a:r>
              <a:rPr lang="en-US" altLang="en-US" sz="2600"/>
              <a:t>é</a:t>
            </a:r>
            <a:r>
              <a:rPr lang="en-US" altLang="fr-FR" sz="2600"/>
              <a:t>ration qui sont :</a:t>
            </a:r>
            <a:endParaRPr lang="en-US" altLang="fr-FR" sz="2600"/>
          </a:p>
          <a:p>
            <a:r>
              <a:rPr lang="en-US" altLang="fr-FR" sz="2600"/>
              <a:t>- Syst</a:t>
            </a:r>
            <a:r>
              <a:rPr lang="en-US" altLang="en-US" sz="2600"/>
              <a:t>è</a:t>
            </a:r>
            <a:r>
              <a:rPr lang="en-US" altLang="fr-FR" sz="2600"/>
              <a:t>me d</a:t>
            </a:r>
            <a:r>
              <a:rPr lang="en-US" altLang="en-US" sz="2600"/>
              <a:t>é</a:t>
            </a:r>
            <a:r>
              <a:rPr lang="en-US" altLang="fr-FR" sz="2600"/>
              <a:t>cimal ;</a:t>
            </a:r>
            <a:endParaRPr lang="en-US" altLang="fr-FR" sz="2600"/>
          </a:p>
          <a:p>
            <a:r>
              <a:rPr lang="en-US" altLang="fr-FR" sz="2600"/>
              <a:t>- Syst</a:t>
            </a:r>
            <a:r>
              <a:rPr lang="en-US" altLang="en-US" sz="2600"/>
              <a:t>è</a:t>
            </a:r>
            <a:r>
              <a:rPr lang="en-US" altLang="fr-FR" sz="2600"/>
              <a:t>me binaire ;</a:t>
            </a:r>
            <a:endParaRPr lang="en-US" altLang="fr-FR" sz="2600"/>
          </a:p>
          <a:p>
            <a:r>
              <a:rPr lang="en-US" altLang="fr-FR" sz="2600"/>
              <a:t>- Syst</a:t>
            </a:r>
            <a:r>
              <a:rPr lang="en-US" altLang="en-US" sz="2600"/>
              <a:t>è</a:t>
            </a:r>
            <a:r>
              <a:rPr lang="en-US" altLang="fr-FR" sz="2600"/>
              <a:t>me octal ;</a:t>
            </a:r>
            <a:endParaRPr lang="en-US" altLang="fr-FR" sz="2600"/>
          </a:p>
          <a:p>
            <a:r>
              <a:rPr lang="en-US" altLang="fr-FR" sz="2600"/>
              <a:t>- Syst</a:t>
            </a:r>
            <a:r>
              <a:rPr lang="en-US" altLang="en-US" sz="2600"/>
              <a:t>è</a:t>
            </a:r>
            <a:r>
              <a:rPr lang="en-US" altLang="fr-FR" sz="2600"/>
              <a:t>me hexad</a:t>
            </a:r>
            <a:r>
              <a:rPr lang="en-US" altLang="en-US" sz="2600"/>
              <a:t>é</a:t>
            </a:r>
            <a:r>
              <a:rPr lang="en-US" altLang="fr-FR" sz="2600"/>
              <a:t>cimal.</a:t>
            </a:r>
            <a:r>
              <a:rPr lang="fr-FR" altLang="en-US" sz="2600"/>
              <a:t> </a:t>
            </a:r>
            <a:endParaRPr lang="en-US" altLang="fr-FR" sz="2600"/>
          </a:p>
          <a:p>
            <a:endParaRPr lang="en-US" altLang="fr-FR" sz="2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947420"/>
          </a:xfrm>
        </p:spPr>
        <p:txBody>
          <a:bodyPr/>
          <a:p>
            <a:r>
              <a:rPr lang="fr-FR" altLang="en-US" sz="4200" b="1"/>
              <a:t>Un Ordinateur:</a:t>
            </a:r>
            <a:endParaRPr lang="fr-FR" altLang="en-US" sz="4200" b="1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47700" y="1129030"/>
            <a:ext cx="5181600" cy="4351338"/>
          </a:xfrm>
        </p:spPr>
        <p:txBody>
          <a:bodyPr>
            <a:normAutofit fontScale="90000" lnSpcReduction="20000"/>
          </a:bodyPr>
          <a:p>
            <a:r>
              <a:rPr lang="fr-FR" altLang="en-US"/>
              <a:t> </a:t>
            </a:r>
            <a:r>
              <a:rPr lang="fr-FR" altLang="en-US" sz="2890">
                <a:latin typeface="+mj-lt"/>
                <a:cs typeface="+mj-lt"/>
              </a:rPr>
              <a:t>Inventé </a:t>
            </a:r>
            <a:r>
              <a:rPr lang="en-US" altLang="fr-FR" sz="2890">
                <a:latin typeface="+mj-lt"/>
                <a:cs typeface="+mj-lt"/>
              </a:rPr>
              <a:t>au XXe si</a:t>
            </a:r>
            <a:r>
              <a:rPr lang="en-US" altLang="en-US" sz="2890">
                <a:latin typeface="+mj-lt"/>
                <a:cs typeface="+mj-lt"/>
              </a:rPr>
              <a:t>è</a:t>
            </a:r>
            <a:r>
              <a:rPr lang="en-US" altLang="fr-FR" sz="2890">
                <a:latin typeface="+mj-lt"/>
                <a:cs typeface="+mj-lt"/>
              </a:rPr>
              <a:t>cle </a:t>
            </a:r>
            <a:r>
              <a:rPr lang="fr-FR" altLang="en-US" sz="2890">
                <a:latin typeface="+mj-lt"/>
                <a:cs typeface="+mj-lt"/>
              </a:rPr>
              <a:t>par</a:t>
            </a:r>
            <a:r>
              <a:rPr lang="en-US" altLang="fr-FR" sz="2890">
                <a:latin typeface="+mj-lt"/>
                <a:cs typeface="+mj-lt"/>
              </a:rPr>
              <a:t> </a:t>
            </a:r>
            <a:r>
              <a:rPr lang="en-US" altLang="fr-FR" sz="2890" b="1">
                <a:solidFill>
                  <a:schemeClr val="tx1"/>
                </a:solidFill>
                <a:latin typeface="+mj-lt"/>
                <a:cs typeface="+mj-lt"/>
              </a:rPr>
              <a:t>Charles Babbage</a:t>
            </a:r>
            <a:r>
              <a:rPr lang="en-US" altLang="fr-FR" sz="2890">
                <a:latin typeface="+mj-lt"/>
                <a:cs typeface="+mj-lt"/>
              </a:rPr>
              <a:t> et perfectionn</a:t>
            </a:r>
            <a:r>
              <a:rPr lang="en-US" altLang="en-US" sz="2890">
                <a:latin typeface="+mj-lt"/>
                <a:cs typeface="+mj-lt"/>
              </a:rPr>
              <a:t>é</a:t>
            </a:r>
            <a:r>
              <a:rPr lang="en-US" altLang="fr-FR" sz="2890">
                <a:latin typeface="+mj-lt"/>
                <a:cs typeface="+mj-lt"/>
              </a:rPr>
              <a:t>e ensuite par </a:t>
            </a:r>
            <a:r>
              <a:rPr lang="en-US" altLang="fr-FR" sz="2890" b="1">
                <a:solidFill>
                  <a:schemeClr val="tx1"/>
                </a:solidFill>
                <a:latin typeface="+mj-lt"/>
                <a:cs typeface="+mj-lt"/>
              </a:rPr>
              <a:t>Alan Mathison Turing</a:t>
            </a:r>
            <a:r>
              <a:rPr lang="en-US" altLang="fr-FR" sz="2890">
                <a:latin typeface="+mj-lt"/>
                <a:cs typeface="+mj-lt"/>
              </a:rPr>
              <a:t> en 1936</a:t>
            </a:r>
            <a:r>
              <a:rPr lang="fr-FR" altLang="en-US" sz="2890">
                <a:latin typeface="+mj-lt"/>
                <a:cs typeface="+mj-lt"/>
              </a:rPr>
              <a:t>, un Ordinateur est une m</a:t>
            </a:r>
            <a:r>
              <a:rPr lang="en-US" altLang="fr-FR" sz="2890">
                <a:latin typeface="+mj-lt"/>
                <a:cs typeface="+mj-lt"/>
              </a:rPr>
              <a:t>achine automatique de traitement de l’information, ob</a:t>
            </a:r>
            <a:r>
              <a:rPr lang="en-US" altLang="en-US" sz="2890">
                <a:latin typeface="+mj-lt"/>
                <a:cs typeface="+mj-lt"/>
              </a:rPr>
              <a:t>é</a:t>
            </a:r>
            <a:r>
              <a:rPr lang="en-US" altLang="fr-FR" sz="2890">
                <a:latin typeface="+mj-lt"/>
                <a:cs typeface="+mj-lt"/>
              </a:rPr>
              <a:t>issant à des programmes form</a:t>
            </a:r>
            <a:r>
              <a:rPr lang="en-US" altLang="en-US" sz="2890">
                <a:latin typeface="+mj-lt"/>
                <a:cs typeface="+mj-lt"/>
              </a:rPr>
              <a:t>é</a:t>
            </a:r>
            <a:r>
              <a:rPr lang="en-US" altLang="fr-FR" sz="2890">
                <a:latin typeface="+mj-lt"/>
                <a:cs typeface="+mj-lt"/>
              </a:rPr>
              <a:t>s par des suite d’op</a:t>
            </a:r>
            <a:r>
              <a:rPr lang="en-US" altLang="en-US" sz="2890">
                <a:latin typeface="+mj-lt"/>
                <a:cs typeface="+mj-lt"/>
              </a:rPr>
              <a:t>é</a:t>
            </a:r>
            <a:r>
              <a:rPr lang="en-US" altLang="fr-FR" sz="2890">
                <a:latin typeface="+mj-lt"/>
                <a:cs typeface="+mj-lt"/>
              </a:rPr>
              <a:t>rations arithm</a:t>
            </a:r>
            <a:r>
              <a:rPr lang="en-US" altLang="en-US" sz="2890">
                <a:latin typeface="+mj-lt"/>
                <a:cs typeface="+mj-lt"/>
              </a:rPr>
              <a:t>é</a:t>
            </a:r>
            <a:r>
              <a:rPr lang="en-US" altLang="fr-FR" sz="2890">
                <a:latin typeface="+mj-lt"/>
                <a:cs typeface="+mj-lt"/>
              </a:rPr>
              <a:t>tique et logique</a:t>
            </a:r>
            <a:r>
              <a:rPr lang="fr-FR" altLang="en-US" sz="2890">
                <a:latin typeface="+mj-lt"/>
                <a:cs typeface="+mj-lt"/>
              </a:rPr>
              <a:t>.</a:t>
            </a:r>
            <a:endParaRPr lang="fr-FR" altLang="en-US" sz="2890">
              <a:latin typeface="+mj-lt"/>
              <a:cs typeface="+mj-lt"/>
            </a:endParaRPr>
          </a:p>
        </p:txBody>
      </p:sp>
      <p:pic>
        <p:nvPicPr>
          <p:cNvPr id="5" name="Espace réservé du contenu 4" descr="cm1-st-c14-img01"/>
          <p:cNvPicPr>
            <a:picLocks noChangeAspect="1"/>
          </p:cNvPicPr>
          <p:nvPr>
            <p:ph sz="half" idx="2"/>
          </p:nvPr>
        </p:nvPicPr>
        <p:blipFill>
          <a:blip r:embed="rId1"/>
          <a:srcRect r="3578"/>
          <a:stretch>
            <a:fillRect/>
          </a:stretch>
        </p:blipFill>
        <p:spPr>
          <a:xfrm>
            <a:off x="5981700" y="1661160"/>
            <a:ext cx="4996180" cy="35350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055370"/>
          </a:xfrm>
        </p:spPr>
        <p:txBody>
          <a:bodyPr/>
          <a:p>
            <a:r>
              <a:rPr lang="fr-FR" altLang="en-US" b="1">
                <a:sym typeface="+mn-ea"/>
              </a:rPr>
              <a:t>Les différents types d’Ordinateur:</a:t>
            </a:r>
            <a:endParaRPr lang="fr-FR" altLang="en-US"/>
          </a:p>
        </p:txBody>
      </p:sp>
      <p:sp>
        <p:nvSpPr>
          <p:cNvPr id="6" name="Espace réservé du texte 5"/>
          <p:cNvSpPr>
            <a:spLocks noGrp="1"/>
          </p:cNvSpPr>
          <p:nvPr>
            <p:ph type="body" idx="1"/>
          </p:nvPr>
        </p:nvSpPr>
        <p:spPr>
          <a:xfrm>
            <a:off x="840105" y="1420495"/>
            <a:ext cx="5157470" cy="1684020"/>
          </a:xfr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fr-FR" altLang="en-US">
                <a:sym typeface="+mn-ea"/>
              </a:rPr>
              <a:t>Ordinateur de bureau:</a:t>
            </a:r>
            <a:endParaRPr lang="fr-FR" altLang="en-US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fr-FR" b="0">
                <a:sym typeface="+mn-ea"/>
              </a:rPr>
              <a:t>Un ordinateur de bureau est un ordinateur con</a:t>
            </a:r>
            <a:r>
              <a:rPr lang="en-US" altLang="en-US" b="0">
                <a:sym typeface="+mn-ea"/>
              </a:rPr>
              <a:t>ç</a:t>
            </a:r>
            <a:r>
              <a:rPr lang="en-US" altLang="fr-FR" b="0">
                <a:sym typeface="+mn-ea"/>
              </a:rPr>
              <a:t>u pour </a:t>
            </a:r>
            <a:r>
              <a:rPr lang="en-US" altLang="en-US" b="0">
                <a:sym typeface="+mn-ea"/>
              </a:rPr>
              <a:t>ê</a:t>
            </a:r>
            <a:r>
              <a:rPr lang="en-US" altLang="fr-FR" b="0">
                <a:sym typeface="+mn-ea"/>
              </a:rPr>
              <a:t>tre utilis</a:t>
            </a:r>
            <a:r>
              <a:rPr lang="en-US" altLang="en-US" b="0">
                <a:sym typeface="+mn-ea"/>
              </a:rPr>
              <a:t>é</a:t>
            </a:r>
            <a:r>
              <a:rPr lang="en-US" altLang="fr-FR" b="0">
                <a:sym typeface="+mn-ea"/>
              </a:rPr>
              <a:t> en un seul endroit fixe.</a:t>
            </a:r>
            <a:endParaRPr lang="en-US" altLang="fr-FR" b="0">
              <a:sym typeface="+mn-ea"/>
            </a:endParaRPr>
          </a:p>
        </p:txBody>
      </p:sp>
      <p:pic>
        <p:nvPicPr>
          <p:cNvPr id="10" name="Espace réservé du contenu 9" descr="une-illustration-en-noir-et-blanc-de-l-ordinateur-de-poste-de-travail-moniteur-clavier-et-souris-tower-dnm4ya"/>
          <p:cNvPicPr>
            <a:picLocks noChangeAspect="1"/>
          </p:cNvPicPr>
          <p:nvPr>
            <p:ph sz="half" idx="2"/>
          </p:nvPr>
        </p:nvPicPr>
        <p:blipFill>
          <a:blip r:embed="rId1"/>
          <a:srcRect b="8394"/>
          <a:stretch>
            <a:fillRect/>
          </a:stretch>
        </p:blipFill>
        <p:spPr>
          <a:xfrm>
            <a:off x="904240" y="3429000"/>
            <a:ext cx="4643755" cy="2917190"/>
          </a:xfrm>
          <a:prstGeom prst="rect">
            <a:avLst/>
          </a:prstGeom>
        </p:spPr>
      </p:pic>
      <p:sp>
        <p:nvSpPr>
          <p:cNvPr id="8" name="Espace réservé du texte 7"/>
          <p:cNvSpPr>
            <a:spLocks noGrp="1"/>
          </p:cNvSpPr>
          <p:nvPr>
            <p:ph type="body" sz="quarter" idx="3"/>
          </p:nvPr>
        </p:nvSpPr>
        <p:spPr>
          <a:xfrm>
            <a:off x="6172200" y="1568450"/>
            <a:ext cx="5183505" cy="1259205"/>
          </a:xfrm>
        </p:spPr>
        <p:txBody>
          <a:bodyPr>
            <a:noAutofit/>
          </a:bodyPr>
          <a:p>
            <a:r>
              <a:rPr lang="fr-FR" altLang="en-US">
                <a:sym typeface="+mn-ea"/>
              </a:rPr>
              <a:t>Ordinateur portable:</a:t>
            </a:r>
            <a:endParaRPr lang="fr-FR" altLang="en-US" b="1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fr-FR" altLang="en-US" b="0">
                <a:sym typeface="+mn-ea"/>
              </a:rPr>
              <a:t>C’est un composé d’un seul boitier avec un écran, un clavier et une batterie.</a:t>
            </a:r>
            <a:endParaRPr lang="fr-FR" altLang="en-US">
              <a:sym typeface="+mn-ea"/>
            </a:endParaRPr>
          </a:p>
        </p:txBody>
      </p:sp>
      <p:pic>
        <p:nvPicPr>
          <p:cNvPr id="11" name="Espace réservé du contenu 10" descr="illustration-d-un-pc-portable-dessin-de-style-doodle-illustration-vectorielle-de-l-effet-de-coole-dessinee-a-la-main-2c5chhd"/>
          <p:cNvPicPr>
            <a:picLocks noChangeAspect="1"/>
          </p:cNvPicPr>
          <p:nvPr>
            <p:ph sz="quarter" idx="4"/>
          </p:nvPr>
        </p:nvPicPr>
        <p:blipFill>
          <a:blip r:embed="rId2"/>
          <a:srcRect b="8138"/>
          <a:stretch>
            <a:fillRect/>
          </a:stretch>
        </p:blipFill>
        <p:spPr>
          <a:xfrm>
            <a:off x="6951345" y="2975610"/>
            <a:ext cx="3613785" cy="34601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re 4"/>
          <p:cNvSpPr>
            <a:spLocks noGrp="1"/>
          </p:cNvSpPr>
          <p:nvPr>
            <p:ph type="title"/>
          </p:nvPr>
        </p:nvSpPr>
        <p:spPr>
          <a:xfrm>
            <a:off x="647700" y="466090"/>
            <a:ext cx="10515600" cy="838200"/>
          </a:xfrm>
        </p:spPr>
        <p:txBody>
          <a:bodyPr/>
          <a:p>
            <a:r>
              <a:rPr lang="fr-FR" altLang="en-US">
                <a:sym typeface="+mn-ea"/>
              </a:rPr>
              <a:t>Les différents types d’Ordinateur:</a:t>
            </a:r>
            <a:endParaRPr lang="fr-FR" alt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47700" y="1407795"/>
            <a:ext cx="10515600" cy="4697095"/>
          </a:xfrm>
        </p:spPr>
        <p:txBody>
          <a:bodyPr/>
          <a:p>
            <a:r>
              <a:rPr lang="en-US" altLang="fr-FR" b="1">
                <a:solidFill>
                  <a:schemeClr val="tx1"/>
                </a:solidFill>
              </a:rPr>
              <a:t>Ordinateur embarques</a:t>
            </a:r>
            <a:r>
              <a:rPr lang="fr-FR" altLang="en-US" b="1">
                <a:solidFill>
                  <a:schemeClr val="tx1"/>
                </a:solidFill>
              </a:rPr>
              <a:t>:</a:t>
            </a:r>
            <a:endParaRPr lang="en-US" altLang="fr-FR" b="1">
              <a:solidFill>
                <a:schemeClr val="tx1"/>
              </a:solidFill>
            </a:endParaRPr>
          </a:p>
          <a:p>
            <a:r>
              <a:rPr lang="en-US" altLang="fr-FR"/>
              <a:t>ce sont des ordinateurs integres dans les appareils specifiques , comme les voitures , les appareils electromenagers </a:t>
            </a:r>
            <a:endParaRPr lang="en-US" altLang="fr-FR"/>
          </a:p>
          <a:p>
            <a:endParaRPr lang="en-US" altLang="fr-FR"/>
          </a:p>
          <a:p>
            <a:r>
              <a:rPr lang="fr-FR" altLang="en-US" b="1"/>
              <a:t>S</a:t>
            </a:r>
            <a:r>
              <a:rPr lang="en-US" altLang="fr-FR" b="1"/>
              <a:t>uper ordinateur</a:t>
            </a:r>
            <a:r>
              <a:rPr lang="fr-FR" altLang="en-US" b="1"/>
              <a:t>:</a:t>
            </a:r>
            <a:endParaRPr lang="en-US" altLang="fr-FR" b="1"/>
          </a:p>
          <a:p>
            <a:r>
              <a:rPr lang="en-US" altLang="fr-FR"/>
              <a:t>ce sont des ordinateur extremement puissant utiliser pour des calculs complexes </a:t>
            </a:r>
            <a:endParaRPr lang="en-US" altLang="fr-FR"/>
          </a:p>
          <a:p>
            <a:endParaRPr lang="en-US" altLang="fr-F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" y="382905"/>
            <a:ext cx="10515600" cy="838200"/>
          </a:xfrm>
        </p:spPr>
        <p:txBody>
          <a:bodyPr/>
          <a:p>
            <a:r>
              <a:rPr lang="fr-FR" altLang="en-US"/>
              <a:t>Les éléments principaux d’un Ordinateur:</a:t>
            </a:r>
            <a:endParaRPr lang="fr-FR" altLang="en-US"/>
          </a:p>
        </p:txBody>
      </p:sp>
      <p:pic>
        <p:nvPicPr>
          <p:cNvPr id="4" name="Espace réservé du contenu 3" descr="Chap1_InitiationPC_Composants_html_2a263ff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77950" y="1466850"/>
            <a:ext cx="8815070" cy="49339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79780"/>
          </a:xfrm>
        </p:spPr>
        <p:txBody>
          <a:bodyPr/>
          <a:p>
            <a:r>
              <a:rPr lang="fr-FR" altLang="en-US">
                <a:sym typeface="+mn-ea"/>
              </a:rPr>
              <a:t>Les éléments principaux d’un Ordinateur:</a:t>
            </a:r>
            <a:endParaRPr lang="fr-FR" alt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037590"/>
            <a:ext cx="10515600" cy="5419725"/>
          </a:xfrm>
        </p:spPr>
        <p:txBody>
          <a:bodyPr>
            <a:normAutofit lnSpcReduction="10000"/>
          </a:bodyPr>
          <a:p>
            <a:r>
              <a:rPr lang="en-US" altLang="fr-FR" b="1">
                <a:solidFill>
                  <a:schemeClr val="tx1"/>
                </a:solidFill>
              </a:rPr>
              <a:t> </a:t>
            </a:r>
            <a:r>
              <a:rPr lang="en-US" altLang="fr-FR" sz="2600" b="1">
                <a:solidFill>
                  <a:schemeClr val="tx1"/>
                </a:solidFill>
              </a:rPr>
              <a:t>La carte m</a:t>
            </a:r>
            <a:r>
              <a:rPr lang="" altLang="en-US" sz="2600" b="1">
                <a:solidFill>
                  <a:schemeClr val="tx1"/>
                </a:solidFill>
              </a:rPr>
              <a:t>è</a:t>
            </a:r>
            <a:r>
              <a:rPr lang="en-US" altLang="fr-FR" sz="2600" b="1">
                <a:solidFill>
                  <a:schemeClr val="tx1"/>
                </a:solidFill>
              </a:rPr>
              <a:t>re</a:t>
            </a:r>
            <a:endParaRPr lang="en-US" altLang="fr-FR" b="1">
              <a:solidFill>
                <a:schemeClr val="tx1"/>
              </a:solidFill>
            </a:endParaRPr>
          </a:p>
          <a:p>
            <a:r>
              <a:rPr lang="fr-FR" altLang="en-US" sz="2400"/>
              <a:t> </a:t>
            </a:r>
            <a:r>
              <a:rPr lang="en-US" altLang="fr-FR" sz="2400"/>
              <a:t>La carte m</a:t>
            </a:r>
            <a:r>
              <a:rPr lang="" altLang="en-US" sz="2400"/>
              <a:t>è</a:t>
            </a:r>
            <a:r>
              <a:rPr lang="en-US" altLang="fr-FR" sz="2400"/>
              <a:t>re est le fondement de tout ordinateur, des puissantes stations de travail aux ordinateurs portables. C’est le circuit imprim</a:t>
            </a:r>
            <a:r>
              <a:rPr lang="en-US" altLang="en-US" sz="2400"/>
              <a:t>é</a:t>
            </a:r>
            <a:r>
              <a:rPr lang="en-US" altLang="fr-FR" sz="2400"/>
              <a:t> principal qui maintient tout le mat</a:t>
            </a:r>
            <a:r>
              <a:rPr lang="en-US" altLang="en-US" sz="2400"/>
              <a:t>é</a:t>
            </a:r>
            <a:r>
              <a:rPr lang="en-US" altLang="fr-FR" sz="2400"/>
              <a:t>riel en place. Une carte m</a:t>
            </a:r>
            <a:r>
              <a:rPr lang="" altLang="en-US" sz="2400"/>
              <a:t>è</a:t>
            </a:r>
            <a:r>
              <a:rPr lang="en-US" altLang="fr-FR" sz="2400"/>
              <a:t>re robuste offre plusieurs emplacements pour installer divers composants informatiques comme la RAM et les cartes graphiques.</a:t>
            </a:r>
            <a:endParaRPr lang="en-US" altLang="fr-FR" sz="2400"/>
          </a:p>
          <a:p>
            <a:r>
              <a:rPr lang="en-US" altLang="fr-FR" sz="2600" b="1">
                <a:solidFill>
                  <a:schemeClr val="tx1"/>
                </a:solidFill>
              </a:rPr>
              <a:t>Unit</a:t>
            </a:r>
            <a:r>
              <a:rPr lang="en-US" altLang="en-US" sz="2600" b="1">
                <a:solidFill>
                  <a:schemeClr val="tx1"/>
                </a:solidFill>
              </a:rPr>
              <a:t>é</a:t>
            </a:r>
            <a:r>
              <a:rPr lang="en-US" altLang="fr-FR" sz="2600" b="1">
                <a:solidFill>
                  <a:schemeClr val="tx1"/>
                </a:solidFill>
              </a:rPr>
              <a:t> centrale de traitement (CPU)</a:t>
            </a:r>
            <a:endParaRPr lang="en-US" altLang="fr-FR" sz="2600"/>
          </a:p>
          <a:p>
            <a:r>
              <a:rPr lang="fr-FR" altLang="en-US" sz="2400"/>
              <a:t> </a:t>
            </a:r>
            <a:r>
              <a:rPr lang="en-US" altLang="fr-FR" sz="2400"/>
              <a:t>L’unit</a:t>
            </a:r>
            <a:r>
              <a:rPr lang="en-US" altLang="en-US" sz="2400"/>
              <a:t>é</a:t>
            </a:r>
            <a:r>
              <a:rPr lang="en-US" altLang="fr-FR" sz="2400"/>
              <a:t> centrale de traitement (CPU), commun</a:t>
            </a:r>
            <a:r>
              <a:rPr lang="en-US" altLang="en-US" sz="2400"/>
              <a:t>é</a:t>
            </a:r>
            <a:r>
              <a:rPr lang="en-US" altLang="fr-FR" sz="2400"/>
              <a:t>ment appel</a:t>
            </a:r>
            <a:r>
              <a:rPr lang="en-US" altLang="en-US" sz="2400"/>
              <a:t>é</a:t>
            </a:r>
            <a:r>
              <a:rPr lang="en-US" altLang="fr-FR" sz="2400"/>
              <a:t>e processeur, est le “cerveau” de votre ordinateur. Elle est responsable de l’ex</a:t>
            </a:r>
            <a:r>
              <a:rPr lang="en-US" altLang="en-US" sz="2400"/>
              <a:t>é</a:t>
            </a:r>
            <a:r>
              <a:rPr lang="en-US" altLang="fr-FR" sz="2400"/>
              <a:t>cution de tous les calculs et algorithmes complexes qui alimentent les programmes et applications de votre ordinateur.</a:t>
            </a:r>
            <a:endParaRPr lang="en-US" altLang="fr-FR" sz="2400"/>
          </a:p>
          <a:p>
            <a:pPr>
              <a:lnSpc>
                <a:spcPct val="100000"/>
              </a:lnSpc>
            </a:pPr>
            <a:r>
              <a:rPr lang="en-US" altLang="fr-FR" sz="2600" b="1">
                <a:solidFill>
                  <a:schemeClr val="tx1"/>
                </a:solidFill>
                <a:sym typeface="+mn-ea"/>
              </a:rPr>
              <a:t>Unit</a:t>
            </a:r>
            <a:r>
              <a:rPr lang="en-US" altLang="en-US" sz="2600" b="1">
                <a:solidFill>
                  <a:schemeClr val="tx1"/>
                </a:solidFill>
                <a:sym typeface="+mn-ea"/>
              </a:rPr>
              <a:t>é</a:t>
            </a:r>
            <a:r>
              <a:rPr lang="en-US" altLang="fr-FR" sz="2600" b="1">
                <a:solidFill>
                  <a:schemeClr val="tx1"/>
                </a:solidFill>
                <a:sym typeface="+mn-ea"/>
              </a:rPr>
              <a:t> de traitement graphique (GPU)</a:t>
            </a:r>
            <a:endParaRPr lang="en-US" altLang="fr-FR" sz="260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fr-FR" sz="2400">
                <a:sym typeface="+mn-ea"/>
              </a:rPr>
              <a:t>L’unit</a:t>
            </a:r>
            <a:r>
              <a:rPr lang="en-US" altLang="en-US" sz="2400">
                <a:sym typeface="+mn-ea"/>
              </a:rPr>
              <a:t>é</a:t>
            </a:r>
            <a:r>
              <a:rPr lang="en-US" altLang="fr-FR" sz="2400">
                <a:sym typeface="+mn-ea"/>
              </a:rPr>
              <a:t> de traitement graphique (GPU) est responsable de la gestion des op</a:t>
            </a:r>
            <a:r>
              <a:rPr lang="en-US" altLang="en-US" sz="2400">
                <a:sym typeface="+mn-ea"/>
              </a:rPr>
              <a:t>é</a:t>
            </a:r>
            <a:r>
              <a:rPr lang="en-US" altLang="fr-FR" sz="2400">
                <a:sym typeface="+mn-ea"/>
              </a:rPr>
              <a:t>rations graphiques et des images avanc</a:t>
            </a:r>
            <a:r>
              <a:rPr lang="en-US" altLang="en-US" sz="2400">
                <a:sym typeface="+mn-ea"/>
              </a:rPr>
              <a:t>é</a:t>
            </a:r>
            <a:r>
              <a:rPr lang="en-US" altLang="fr-FR" sz="2400">
                <a:sym typeface="+mn-ea"/>
              </a:rPr>
              <a:t>es.</a:t>
            </a:r>
            <a:endParaRPr lang="en-US" altLang="fr-F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581660"/>
            <a:ext cx="10515600" cy="5903595"/>
          </a:xfrm>
        </p:spPr>
        <p:txBody>
          <a:bodyPr>
            <a:normAutofit fontScale="90000"/>
          </a:bodyPr>
          <a:p>
            <a:pPr>
              <a:lnSpc>
                <a:spcPct val="100000"/>
              </a:lnSpc>
            </a:pPr>
            <a:r>
              <a:rPr lang="en-US" altLang="fr-FR" sz="2665"/>
              <a:t> Elle est essentielle pour la lecture et la reproduction des repr</a:t>
            </a:r>
            <a:r>
              <a:rPr lang="en-US" altLang="en-US" sz="2665"/>
              <a:t>é</a:t>
            </a:r>
            <a:r>
              <a:rPr lang="en-US" altLang="fr-FR" sz="2665"/>
              <a:t>sentations et effets graphiques, pr</a:t>
            </a:r>
            <a:r>
              <a:rPr lang="en-US" altLang="en-US" sz="2665"/>
              <a:t>é</a:t>
            </a:r>
            <a:r>
              <a:rPr lang="en-US" altLang="fr-FR" sz="2665"/>
              <a:t>sents dans presque toutes les formes de m</a:t>
            </a:r>
            <a:r>
              <a:rPr lang="en-US" altLang="en-US" sz="2665"/>
              <a:t>é</a:t>
            </a:r>
            <a:r>
              <a:rPr lang="en-US" altLang="fr-FR" sz="2665"/>
              <a:t>dias aujourd’hui.</a:t>
            </a:r>
            <a:endParaRPr lang="en-US" altLang="fr-FR" sz="2665"/>
          </a:p>
          <a:p>
            <a:pPr>
              <a:lnSpc>
                <a:spcPct val="100000"/>
              </a:lnSpc>
            </a:pPr>
            <a:r>
              <a:rPr lang="en-US" altLang="fr-FR" sz="2890" b="1">
                <a:solidFill>
                  <a:schemeClr val="tx1"/>
                </a:solidFill>
              </a:rPr>
              <a:t>M</a:t>
            </a:r>
            <a:r>
              <a:rPr lang="en-US" altLang="en-US" sz="2890" b="1">
                <a:solidFill>
                  <a:schemeClr val="tx1"/>
                </a:solidFill>
              </a:rPr>
              <a:t>é</a:t>
            </a:r>
            <a:r>
              <a:rPr lang="en-US" altLang="fr-FR" sz="2890" b="1">
                <a:solidFill>
                  <a:schemeClr val="tx1"/>
                </a:solidFill>
              </a:rPr>
              <a:t>moire vive (RAM)</a:t>
            </a:r>
            <a:endParaRPr lang="en-US" altLang="fr-FR" sz="289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fr-FR" sz="2665"/>
              <a:t>La m</a:t>
            </a:r>
            <a:r>
              <a:rPr lang="en-US" altLang="en-US" sz="2665"/>
              <a:t>é</a:t>
            </a:r>
            <a:r>
              <a:rPr lang="en-US" altLang="fr-FR" sz="2665"/>
              <a:t>moire vive (RAM) est une forme cruciale de m</a:t>
            </a:r>
            <a:r>
              <a:rPr lang="en-US" altLang="en-US" sz="2665"/>
              <a:t>é</a:t>
            </a:r>
            <a:r>
              <a:rPr lang="en-US" altLang="fr-FR" sz="2665"/>
              <a:t>moire informatique qui stocke des donn</a:t>
            </a:r>
            <a:r>
              <a:rPr lang="en-US" altLang="en-US" sz="2665"/>
              <a:t>é</a:t>
            </a:r>
            <a:r>
              <a:rPr lang="en-US" altLang="fr-FR" sz="2665"/>
              <a:t>es et des codes importants actuellement utilis</a:t>
            </a:r>
            <a:r>
              <a:rPr lang="en-US" altLang="en-US" sz="2665"/>
              <a:t>é</a:t>
            </a:r>
            <a:r>
              <a:rPr lang="en-US" altLang="fr-FR" sz="2665"/>
              <a:t>s. Cela permet un chargement instantan</a:t>
            </a:r>
            <a:r>
              <a:rPr lang="en-US" altLang="en-US" sz="2665"/>
              <a:t>é</a:t>
            </a:r>
            <a:r>
              <a:rPr lang="en-US" altLang="fr-FR" sz="2665"/>
              <a:t> lorsque vous ouvrez des programmes ou des applications, am</a:t>
            </a:r>
            <a:r>
              <a:rPr lang="en-US" altLang="en-US" sz="2665"/>
              <a:t>é</a:t>
            </a:r>
            <a:r>
              <a:rPr lang="en-US" altLang="fr-FR" sz="2665"/>
              <a:t>liorant consid</a:t>
            </a:r>
            <a:r>
              <a:rPr lang="en-US" altLang="en-US" sz="2665"/>
              <a:t>é</a:t>
            </a:r>
            <a:r>
              <a:rPr lang="en-US" altLang="fr-FR" sz="2665"/>
              <a:t>rablement les performances de votre ordinateur.</a:t>
            </a:r>
            <a:endParaRPr lang="en-US" altLang="fr-FR" sz="2665"/>
          </a:p>
          <a:p>
            <a:pPr>
              <a:lnSpc>
                <a:spcPct val="100000"/>
              </a:lnSpc>
            </a:pPr>
            <a:r>
              <a:rPr lang="en-US" altLang="fr-FR" sz="2890" b="1">
                <a:solidFill>
                  <a:schemeClr val="tx1"/>
                </a:solidFill>
              </a:rPr>
              <a:t>Dispositif de stockage</a:t>
            </a:r>
            <a:endParaRPr lang="en-US" altLang="fr-FR" sz="2890" b="1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fr-FR" sz="2665"/>
              <a:t>Un dispositif de stockage fournit de la m</a:t>
            </a:r>
            <a:r>
              <a:rPr lang="en-US" altLang="en-US" sz="2665"/>
              <a:t>é</a:t>
            </a:r>
            <a:r>
              <a:rPr lang="en-US" altLang="fr-FR" sz="2665"/>
              <a:t>moire pour installer des programmes et sauvegarder des fichiers. Contrairement à la RAM, le contenu d’un dispositif de stockage est s</a:t>
            </a:r>
            <a:r>
              <a:rPr lang="en-US" altLang="en-US" sz="2665"/>
              <a:t>é</a:t>
            </a:r>
            <a:r>
              <a:rPr lang="en-US" altLang="fr-FR" sz="2665"/>
              <a:t>curis</a:t>
            </a:r>
            <a:r>
              <a:rPr lang="en-US" altLang="en-US" sz="2665"/>
              <a:t>é</a:t>
            </a:r>
            <a:r>
              <a:rPr lang="en-US" altLang="fr-FR" sz="2665"/>
              <a:t> dans une m</a:t>
            </a:r>
            <a:r>
              <a:rPr lang="en-US" altLang="en-US" sz="2665"/>
              <a:t>é</a:t>
            </a:r>
            <a:r>
              <a:rPr lang="en-US" altLang="fr-FR" sz="2665"/>
              <a:t>moire non volatile, ce qui signifie que les donn</a:t>
            </a:r>
            <a:r>
              <a:rPr lang="en-US" altLang="en-US" sz="2665"/>
              <a:t>é</a:t>
            </a:r>
            <a:r>
              <a:rPr lang="en-US" altLang="fr-FR" sz="2665"/>
              <a:t>es sont sauvegard</a:t>
            </a:r>
            <a:r>
              <a:rPr lang="en-US" altLang="en-US" sz="2665"/>
              <a:t>é</a:t>
            </a:r>
            <a:r>
              <a:rPr lang="en-US" altLang="fr-FR" sz="2665"/>
              <a:t>es de mani</a:t>
            </a:r>
            <a:r>
              <a:rPr lang="" altLang="en-US" sz="2665"/>
              <a:t>è</a:t>
            </a:r>
            <a:r>
              <a:rPr lang="en-US" altLang="fr-FR" sz="2665"/>
              <a:t>re permanente m</a:t>
            </a:r>
            <a:r>
              <a:rPr lang="en-US" altLang="en-US" sz="2665"/>
              <a:t>ê</a:t>
            </a:r>
            <a:r>
              <a:rPr lang="en-US" altLang="fr-FR" sz="2665"/>
              <a:t>me apr</a:t>
            </a:r>
            <a:r>
              <a:rPr lang="" altLang="en-US" sz="2665"/>
              <a:t>è</a:t>
            </a:r>
            <a:r>
              <a:rPr lang="en-US" altLang="fr-FR" sz="2665"/>
              <a:t>s avoir </a:t>
            </a:r>
            <a:r>
              <a:rPr lang="en-US" altLang="en-US" sz="2665"/>
              <a:t>é</a:t>
            </a:r>
            <a:r>
              <a:rPr lang="en-US" altLang="fr-FR" sz="2665"/>
              <a:t>teint le PC (sauf si elles sont supprim</a:t>
            </a:r>
            <a:r>
              <a:rPr lang="en-US" altLang="en-US" sz="2665"/>
              <a:t>é</a:t>
            </a:r>
            <a:r>
              <a:rPr lang="en-US" altLang="fr-FR" sz="2665"/>
              <a:t>es ou d</a:t>
            </a:r>
            <a:r>
              <a:rPr lang="en-US" altLang="en-US" sz="2665"/>
              <a:t>é</a:t>
            </a:r>
            <a:r>
              <a:rPr lang="en-US" altLang="fr-FR" sz="2665"/>
              <a:t>sinstall</a:t>
            </a:r>
            <a:r>
              <a:rPr lang="en-US" altLang="en-US" sz="2665"/>
              <a:t>é</a:t>
            </a:r>
            <a:r>
              <a:rPr lang="en-US" altLang="fr-FR" sz="2665"/>
              <a:t>e manuellement).</a:t>
            </a:r>
            <a:endParaRPr lang="en-US" altLang="fr-FR" sz="2665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028065"/>
          </a:xfrm>
        </p:spPr>
        <p:txBody>
          <a:bodyPr/>
          <a:p>
            <a:r>
              <a:rPr lang="en-US" altLang="fr-FR"/>
              <a:t>Traitement de l’information par un ordinateur</a:t>
            </a:r>
            <a:endParaRPr lang="en-US" alt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7700" y="1139190"/>
            <a:ext cx="10515600" cy="5038090"/>
          </a:xfrm>
        </p:spPr>
        <p:txBody>
          <a:bodyPr/>
          <a:p>
            <a:r>
              <a:rPr lang="en-US" altLang="fr-FR" b="1">
                <a:solidFill>
                  <a:schemeClr val="tx1"/>
                </a:solidFill>
              </a:rPr>
              <a:t>D</a:t>
            </a:r>
            <a:r>
              <a:rPr lang="en-US" altLang="en-US" b="1">
                <a:solidFill>
                  <a:schemeClr val="tx1"/>
                </a:solidFill>
              </a:rPr>
              <a:t>é</a:t>
            </a:r>
            <a:r>
              <a:rPr lang="en-US" altLang="fr-FR" b="1">
                <a:solidFill>
                  <a:schemeClr val="tx1"/>
                </a:solidFill>
              </a:rPr>
              <a:t>finition de l’information :</a:t>
            </a:r>
            <a:endParaRPr lang="en-US" altLang="fr-FR" b="1">
              <a:solidFill>
                <a:schemeClr val="tx1"/>
              </a:solidFill>
            </a:endParaRPr>
          </a:p>
          <a:p>
            <a:r>
              <a:rPr lang="en-US" altLang="fr-FR" sz="2400"/>
              <a:t>Toute communication ou repr</a:t>
            </a:r>
            <a:r>
              <a:rPr lang="en-US" altLang="en-US" sz="2400"/>
              <a:t>é</a:t>
            </a:r>
            <a:r>
              <a:rPr lang="en-US" altLang="fr-FR" sz="2400"/>
              <a:t>sentation de connaissances telles que des faits, des donn</a:t>
            </a:r>
            <a:r>
              <a:rPr lang="en-US" altLang="en-US" sz="2400"/>
              <a:t>é</a:t>
            </a:r>
            <a:r>
              <a:rPr lang="en-US" altLang="fr-FR" sz="2400"/>
              <a:t>es ou des opinions, sous quelque forme ou support que ce soit, y compris textuel, num</a:t>
            </a:r>
            <a:r>
              <a:rPr lang="en-US" altLang="en-US" sz="2400"/>
              <a:t>é</a:t>
            </a:r>
            <a:r>
              <a:rPr lang="en-US" altLang="fr-FR" sz="2400"/>
              <a:t>rique, graphique, cartographique, narratif ou audiovisuel</a:t>
            </a:r>
            <a:r>
              <a:rPr lang="fr-FR" altLang="en-US" sz="2400"/>
              <a:t>.</a:t>
            </a:r>
            <a:endParaRPr lang="fr-FR" altLang="en-US" sz="2400"/>
          </a:p>
          <a:p>
            <a:endParaRPr lang="en-US" altLang="fr-FR" sz="2400"/>
          </a:p>
          <a:p>
            <a:r>
              <a:rPr lang="fr-FR" altLang="en-US" b="1">
                <a:solidFill>
                  <a:schemeClr val="tx1"/>
                </a:solidFill>
              </a:rPr>
              <a:t>L</a:t>
            </a:r>
            <a:r>
              <a:rPr lang="en-US" altLang="fr-FR" b="1">
                <a:solidFill>
                  <a:schemeClr val="tx1"/>
                </a:solidFill>
              </a:rPr>
              <a:t>es differents formes d’informations:</a:t>
            </a:r>
            <a:endParaRPr lang="en-US" altLang="fr-FR" b="1">
              <a:solidFill>
                <a:schemeClr val="tx1"/>
              </a:solidFill>
            </a:endParaRPr>
          </a:p>
          <a:p>
            <a:r>
              <a:rPr lang="fr-FR" altLang="en-US" sz="2400"/>
              <a:t>- </a:t>
            </a:r>
            <a:r>
              <a:rPr lang="en-US" altLang="fr-FR" sz="2400"/>
              <a:t>texte</a:t>
            </a:r>
            <a:endParaRPr lang="en-US" altLang="fr-FR" sz="2400"/>
          </a:p>
          <a:p>
            <a:r>
              <a:rPr lang="fr-FR" altLang="en-US" sz="2400"/>
              <a:t>- </a:t>
            </a:r>
            <a:r>
              <a:rPr lang="en-US" altLang="fr-FR" sz="2400"/>
              <a:t>image</a:t>
            </a:r>
            <a:endParaRPr lang="en-US" altLang="fr-FR" sz="2400"/>
          </a:p>
          <a:p>
            <a:r>
              <a:rPr lang="fr-FR" altLang="en-US" sz="2400"/>
              <a:t>- </a:t>
            </a:r>
            <a:r>
              <a:rPr lang="en-US" altLang="fr-FR" sz="2400"/>
              <a:t>video</a:t>
            </a:r>
            <a:endParaRPr lang="en-US" altLang="fr-FR" sz="2400"/>
          </a:p>
          <a:p>
            <a:r>
              <a:rPr lang="fr-FR" altLang="en-US" sz="2400"/>
              <a:t>- </a:t>
            </a:r>
            <a:r>
              <a:rPr lang="en-US" altLang="fr-FR" sz="2400"/>
              <a:t>son</a:t>
            </a:r>
            <a:endParaRPr lang="en-US" altLang="fr-FR" sz="2400"/>
          </a:p>
          <a:p>
            <a:endParaRPr lang="en-US" altLang="fr-FR" sz="2400"/>
          </a:p>
          <a:p>
            <a:endParaRPr lang="en-US" altLang="fr-FR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784225"/>
          </a:xfrm>
        </p:spPr>
        <p:txBody>
          <a:bodyPr>
            <a:normAutofit/>
          </a:bodyPr>
          <a:p>
            <a:r>
              <a:rPr lang="en-US" altLang="fr-FR" b="1">
                <a:sym typeface="+mn-ea"/>
              </a:rPr>
              <a:t>Traitement de l’information par un ordinateur</a:t>
            </a:r>
            <a:endParaRPr lang="fr-FR" altLang="en-US" b="1"/>
          </a:p>
        </p:txBody>
      </p:sp>
      <p:sp>
        <p:nvSpPr>
          <p:cNvPr id="5" name="Espace réservé du contenu 4"/>
          <p:cNvSpPr>
            <a:spLocks noGrp="1"/>
          </p:cNvSpPr>
          <p:nvPr>
            <p:ph sz="half" idx="1"/>
          </p:nvPr>
        </p:nvSpPr>
        <p:spPr>
          <a:xfrm>
            <a:off x="647700" y="1157605"/>
            <a:ext cx="5181600" cy="5019675"/>
          </a:xfrm>
        </p:spPr>
        <p:txBody>
          <a:bodyPr>
            <a:normAutofit lnSpcReduction="20000"/>
          </a:bodyPr>
          <a:p>
            <a:r>
              <a:rPr lang="en-US" altLang="fr-FR" b="1">
                <a:solidFill>
                  <a:schemeClr val="tx1"/>
                </a:solidFill>
              </a:rPr>
              <a:t>Traitement de l’information</a:t>
            </a:r>
            <a:endParaRPr lang="en-US" altLang="fr-FR" b="1">
              <a:solidFill>
                <a:schemeClr val="tx1"/>
              </a:solidFill>
            </a:endParaRPr>
          </a:p>
          <a:p>
            <a:r>
              <a:rPr lang="en-US" altLang="fr-FR" sz="2400"/>
              <a:t>L’ordinateur traite les donn</a:t>
            </a:r>
            <a:r>
              <a:rPr lang="en-US" altLang="en-US" sz="2400"/>
              <a:t>é</a:t>
            </a:r>
            <a:r>
              <a:rPr lang="en-US" altLang="fr-FR" sz="2400"/>
              <a:t>es de fa</a:t>
            </a:r>
            <a:r>
              <a:rPr lang="" altLang="en-US" sz="2400"/>
              <a:t>ç</a:t>
            </a:r>
            <a:r>
              <a:rPr lang="en-US" altLang="fr-FR" sz="2400"/>
              <a:t>on automatique d'o</a:t>
            </a:r>
            <a:r>
              <a:rPr lang="en-US" altLang="en-US" sz="2400"/>
              <a:t>ù</a:t>
            </a:r>
            <a:r>
              <a:rPr lang="en-US" altLang="fr-FR" sz="2400"/>
              <a:t> la notion d’informatique</a:t>
            </a:r>
            <a:endParaRPr lang="en-US" altLang="fr-FR" sz="2400"/>
          </a:p>
          <a:p>
            <a:r>
              <a:rPr lang="fr-FR" altLang="en-US" sz="2400"/>
              <a:t>- </a:t>
            </a:r>
            <a:r>
              <a:rPr lang="en-US" altLang="fr-FR" sz="2400"/>
              <a:t>Donn</a:t>
            </a:r>
            <a:r>
              <a:rPr lang="en-US" altLang="en-US" sz="2400"/>
              <a:t>é</a:t>
            </a:r>
            <a:r>
              <a:rPr lang="en-US" altLang="fr-FR" sz="2400"/>
              <a:t>e</a:t>
            </a:r>
            <a:endParaRPr lang="en-US" altLang="fr-FR" sz="2400"/>
          </a:p>
          <a:p>
            <a:r>
              <a:rPr lang="fr-FR" altLang="en-US" sz="2400"/>
              <a:t>- </a:t>
            </a:r>
            <a:r>
              <a:rPr lang="en-US" altLang="fr-FR" sz="2400"/>
              <a:t>Traitement par l’ordinateur</a:t>
            </a:r>
            <a:endParaRPr lang="en-US" altLang="fr-FR" sz="2400"/>
          </a:p>
          <a:p>
            <a:r>
              <a:rPr lang="fr-FR" altLang="en-US" sz="2400"/>
              <a:t>- </a:t>
            </a:r>
            <a:r>
              <a:rPr lang="en-US" altLang="fr-FR" sz="2400"/>
              <a:t>Support de stockage</a:t>
            </a:r>
            <a:endParaRPr lang="en-US" altLang="fr-FR" sz="2400"/>
          </a:p>
          <a:p>
            <a:r>
              <a:rPr lang="fr-FR" altLang="en-US" sz="2400"/>
              <a:t>- </a:t>
            </a:r>
            <a:r>
              <a:rPr lang="en-US" altLang="fr-FR" sz="2400"/>
              <a:t>Resul</a:t>
            </a:r>
            <a:r>
              <a:rPr lang="fr-FR" altLang="en-US" sz="2400"/>
              <a:t>t</a:t>
            </a:r>
            <a:r>
              <a:rPr lang="en-US" altLang="fr-FR" sz="2400"/>
              <a:t>at</a:t>
            </a:r>
            <a:r>
              <a:rPr lang="fr-FR" altLang="en-US" sz="2400"/>
              <a:t>s</a:t>
            </a:r>
            <a:r>
              <a:rPr lang="en-US" altLang="fr-FR" sz="2400"/>
              <a:t>(Informations trait</a:t>
            </a:r>
            <a:r>
              <a:rPr lang="en-US" altLang="en-US" sz="2400"/>
              <a:t>é</a:t>
            </a:r>
            <a:r>
              <a:rPr lang="en-US" altLang="fr-FR" sz="2400"/>
              <a:t>es</a:t>
            </a:r>
            <a:r>
              <a:rPr lang="fr-FR" altLang="en-US" sz="2400"/>
              <a:t>)</a:t>
            </a:r>
            <a:endParaRPr lang="en-US" altLang="fr-FR"/>
          </a:p>
          <a:p>
            <a:endParaRPr lang="en-US" altLang="fr-FR"/>
          </a:p>
        </p:txBody>
      </p:sp>
      <p:pic>
        <p:nvPicPr>
          <p:cNvPr id="7" name="Espace réservé du contenu 6" descr="traitementdel'info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5981700" y="1430655"/>
            <a:ext cx="5626735" cy="4143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3688</Words>
  <Application>WPS Presentation</Application>
  <PresentationFormat>宽屏</PresentationFormat>
  <Paragraphs>80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Plan du travail </vt:lpstr>
      <vt:lpstr>Un Ordinateur:</vt:lpstr>
      <vt:lpstr>Les différents types d’Ordinateur:</vt:lpstr>
      <vt:lpstr>Les différents types d’Ordinateur:</vt:lpstr>
      <vt:lpstr>Les éléments principaux d’un Ordinateur:</vt:lpstr>
      <vt:lpstr>PowerPoint 演示文稿</vt:lpstr>
      <vt:lpstr>PowerPoint 演示文稿</vt:lpstr>
      <vt:lpstr>PowerPoint 演示文稿</vt:lpstr>
      <vt:lpstr>PowerPoint 演示文稿</vt:lpstr>
      <vt:lpstr>Les systèmes de numérations: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3</cp:revision>
  <dcterms:created xsi:type="dcterms:W3CDTF">2025-03-25T16:01:00Z</dcterms:created>
  <dcterms:modified xsi:type="dcterms:W3CDTF">2025-03-26T07:52:03Z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1036-12.2.0.20326</vt:lpwstr>
  </property>
  <property fmtid="{D5CDD505-2E9C-101B-9397-08002B2CF9AE}" pid="3" name="ICV">
    <vt:lpwstr>7BF21BD1268342ABA7DC6A46839422D7_11</vt:lpwstr>
  </property>
</Properties>
</file>