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heme/themeOverride1.xml" ContentType="application/vnd.openxmlformats-officedocument.themeOverride+xml"/>
  <Override PartName="/ppt/charts/chart13.xml" ContentType="application/vnd.openxmlformats-officedocument.drawingml.chart+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Default Extension="xlsx" ContentType="application/vnd.openxmlformats-officedocument.spreadsheetml.sheet"/>
  <Override PartName="/ppt/charts/chart3.xml" ContentType="application/vnd.openxmlformats-officedocument.drawingml.char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drawings/drawing3.xml" ContentType="application/vnd.openxmlformats-officedocument.drawingml.chartshapes+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ppt/theme/themeOverride2.xml" ContentType="application/vnd.openxmlformats-officedocument.themeOverride+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charts/chart8.xml" ContentType="application/vnd.openxmlformats-officedocument.drawingml.char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charts/chart10.xml" ContentType="application/vnd.openxmlformats-officedocument.drawingml.chart+xml"/>
  <Override PartName="/ppt/slideLayouts/slideLayout99.xml" ContentType="application/vnd.openxmlformats-officedocument.presentationml.slideLayout+xml"/>
  <Override PartName="/ppt/charts/chart4.xml" ContentType="application/vnd.openxmlformats-officedocument.drawingml.char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ommentAuthors.xml" ContentType="application/vnd.openxmlformats-officedocument.presentationml.commentAuthors+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drawings/drawing1.xml" ContentType="application/vnd.openxmlformats-officedocument.drawingml.chartshape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theme/themeOverride4.xml" ContentType="application/vnd.openxmlformats-officedocument.themeOverride+xml"/>
  <Override PartName="/ppt/charts/chart16.xml" ContentType="application/vnd.openxmlformats-officedocument.drawingml.char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charts/chart12.xml" ContentType="application/vnd.openxmlformats-officedocument.drawingml.chart+xml"/>
  <Override PartName="/ppt/charts/chart6.xml" ContentType="application/vnd.openxmlformats-officedocument.drawingml.char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charts/chart2.xml" ContentType="application/vnd.openxmlformats-officedocument.drawingml.char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drawings/drawing2.xml" ContentType="application/vnd.openxmlformats-officedocument.drawingml.chartshapes+xml"/>
  <Override PartName="/ppt/theme/themeOverride5.xml" ContentType="application/vnd.openxmlformats-officedocument.themeOverrid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charts/chart7.xml" ContentType="application/vnd.openxmlformats-officedocument.drawingml.char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16" r:id="rId3"/>
    <p:sldMasterId id="2147483730" r:id="rId4"/>
    <p:sldMasterId id="2147483744" r:id="rId5"/>
    <p:sldMasterId id="2147483758" r:id="rId6"/>
    <p:sldMasterId id="2147483798" r:id="rId7"/>
    <p:sldMasterId id="2147483838" r:id="rId8"/>
    <p:sldMasterId id="2147483852" r:id="rId9"/>
    <p:sldMasterId id="2147483888" r:id="rId10"/>
    <p:sldMasterId id="2147483957" r:id="rId11"/>
  </p:sldMasterIdLst>
  <p:notesMasterIdLst>
    <p:notesMasterId r:id="rId58"/>
  </p:notesMasterIdLst>
  <p:handoutMasterIdLst>
    <p:handoutMasterId r:id="rId59"/>
  </p:handoutMasterIdLst>
  <p:sldIdLst>
    <p:sldId id="264" r:id="rId12"/>
    <p:sldId id="282" r:id="rId13"/>
    <p:sldId id="401" r:id="rId14"/>
    <p:sldId id="402" r:id="rId15"/>
    <p:sldId id="403" r:id="rId16"/>
    <p:sldId id="404" r:id="rId17"/>
    <p:sldId id="405" r:id="rId18"/>
    <p:sldId id="285" r:id="rId19"/>
    <p:sldId id="284" r:id="rId20"/>
    <p:sldId id="286" r:id="rId21"/>
    <p:sldId id="388" r:id="rId22"/>
    <p:sldId id="389" r:id="rId23"/>
    <p:sldId id="348" r:id="rId24"/>
    <p:sldId id="358" r:id="rId25"/>
    <p:sldId id="390" r:id="rId26"/>
    <p:sldId id="279" r:id="rId27"/>
    <p:sldId id="391" r:id="rId28"/>
    <p:sldId id="392" r:id="rId29"/>
    <p:sldId id="373" r:id="rId30"/>
    <p:sldId id="406" r:id="rId31"/>
    <p:sldId id="354" r:id="rId32"/>
    <p:sldId id="307" r:id="rId33"/>
    <p:sldId id="360" r:id="rId34"/>
    <p:sldId id="361" r:id="rId35"/>
    <p:sldId id="411" r:id="rId36"/>
    <p:sldId id="359" r:id="rId37"/>
    <p:sldId id="362" r:id="rId38"/>
    <p:sldId id="363" r:id="rId39"/>
    <p:sldId id="364" r:id="rId40"/>
    <p:sldId id="365" r:id="rId41"/>
    <p:sldId id="372" r:id="rId42"/>
    <p:sldId id="393" r:id="rId43"/>
    <p:sldId id="394" r:id="rId44"/>
    <p:sldId id="395" r:id="rId45"/>
    <p:sldId id="408" r:id="rId46"/>
    <p:sldId id="409" r:id="rId47"/>
    <p:sldId id="375" r:id="rId48"/>
    <p:sldId id="376" r:id="rId49"/>
    <p:sldId id="379" r:id="rId50"/>
    <p:sldId id="380" r:id="rId51"/>
    <p:sldId id="377" r:id="rId52"/>
    <p:sldId id="381" r:id="rId53"/>
    <p:sldId id="385" r:id="rId54"/>
    <p:sldId id="387" r:id="rId55"/>
    <p:sldId id="410" r:id="rId56"/>
    <p:sldId id="280"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S. Muscio" initials="MSM" lastIdx="14" clrIdx="0"/>
  <p:cmAuthor id="1" name="NDI User" initials="NU" lastIdx="12" clrIdx="1"/>
  <p:cmAuthor id="2" name="Lisel Brunson" initials="LB" lastIdx="59" clrIdx="2">
    <p:extLst>
      <p:ext uri="{19B8F6BF-5375-455C-9EA6-DF929625EA0E}">
        <p15:presenceInfo xmlns:p15="http://schemas.microsoft.com/office/powerpoint/2012/main" xmlns="" userId="S-1-12-1-592190480-1244346059-1957374651-634240636" providerId="AD"/>
      </p:ext>
    </p:extLst>
  </p:cmAuthor>
  <p:cmAuthor id="3" name="Jonathan Green" initials="JG" lastIdx="16"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5B4"/>
    <a:srgbClr val="6AAEC6"/>
    <a:srgbClr val="54A5C2"/>
    <a:srgbClr val="AFDFFF"/>
    <a:srgbClr val="FFC979"/>
    <a:srgbClr val="DE8400"/>
    <a:srgbClr val="577600"/>
    <a:srgbClr val="C00000"/>
    <a:srgbClr val="D6FF62"/>
    <a:srgbClr val="7BDD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919" autoAdjust="0"/>
    <p:restoredTop sz="96866" autoAdjust="0"/>
  </p:normalViewPr>
  <p:slideViewPr>
    <p:cSldViewPr>
      <p:cViewPr varScale="1">
        <p:scale>
          <a:sx n="125" d="100"/>
          <a:sy n="125" d="100"/>
        </p:scale>
        <p:origin x="-70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47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Office_Excel_Worksheet10.xlsx"/><Relationship Id="rId1" Type="http://schemas.openxmlformats.org/officeDocument/2006/relationships/themeOverride" Target="../theme/themeOverride5.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Office_Excel_Worksheet11.xlsx"/><Relationship Id="rId1" Type="http://schemas.openxmlformats.org/officeDocument/2006/relationships/themeOverride" Target="../theme/themeOverride6.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Office_Excel_Worksheet4.xlsx"/><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Office_Excel_Worksheet8.xlsx"/><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Office_Excel_Worksheet9.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38670261538122"/>
          <c:y val="0.12471655328798205"/>
          <c:w val="0.6502992296471819"/>
          <c:h val="0.85714285714285721"/>
        </c:manualLayout>
      </c:layout>
      <c:barChart>
        <c:barDir val="bar"/>
        <c:grouping val="clustered"/>
        <c:ser>
          <c:idx val="1"/>
          <c:order val="1"/>
          <c:tx>
            <c:strRef>
              <c:f>Sheet2!$C$1</c:f>
              <c:strCache>
                <c:ptCount val="1"/>
                <c:pt idx="0">
                  <c:v>Total fav</c:v>
                </c:pt>
              </c:strCache>
            </c:strRef>
          </c:tx>
          <c:spPr>
            <a:solidFill>
              <a:srgbClr val="AFDFFF"/>
            </a:solidFill>
            <a:ln w="3319">
              <a:solidFill>
                <a:srgbClr val="FFFFFF"/>
              </a:solidFill>
              <a:prstDash val="solid"/>
            </a:ln>
          </c:spPr>
          <c:dLbls>
            <c:dLbl>
              <c:idx val="2"/>
              <c:layout>
                <c:manualLayout>
                  <c:x val="-3.3215692243795808E-3"/>
                  <c:y val="2.8935367124447416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3273-46D4-A07A-04409809C93E}"/>
                </c:ext>
              </c:extLst>
            </c:dLbl>
            <c:spPr>
              <a:noFill/>
              <a:ln w="26555">
                <a:noFill/>
              </a:ln>
            </c:spPr>
            <c:txPr>
              <a:bodyPr/>
              <a:lstStyle/>
              <a:p>
                <a:pPr>
                  <a:defRPr sz="18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Wall Street banks*</c:v>
                </c:pt>
                <c:pt idx="1">
                  <c:v>Big banks*</c:v>
                </c:pt>
                <c:pt idx="2">
                  <c:v>Wall Street</c:v>
                </c:pt>
                <c:pt idx="3">
                  <c:v>Hedge fund managers*</c:v>
                </c:pt>
                <c:pt idx="4">
                  <c:v>Hedge funds*</c:v>
                </c:pt>
              </c:strCache>
            </c:strRef>
          </c:cat>
          <c:val>
            <c:numRef>
              <c:f>Sheet2!$C$2:$C$6</c:f>
              <c:numCache>
                <c:formatCode>General</c:formatCode>
                <c:ptCount val="5"/>
                <c:pt idx="0">
                  <c:v>15</c:v>
                </c:pt>
                <c:pt idx="1">
                  <c:v>25</c:v>
                </c:pt>
                <c:pt idx="2">
                  <c:v>32</c:v>
                </c:pt>
                <c:pt idx="3">
                  <c:v>10</c:v>
                </c:pt>
                <c:pt idx="4">
                  <c:v>14</c:v>
                </c:pt>
              </c:numCache>
            </c:numRef>
          </c:val>
          <c:extLst xmlns:c16r2="http://schemas.microsoft.com/office/drawing/2015/06/chart">
            <c:ext xmlns:c16="http://schemas.microsoft.com/office/drawing/2014/chart" uri="{C3380CC4-5D6E-409C-BE32-E72D297353CC}">
              <c16:uniqueId val="{00000001-3273-46D4-A07A-04409809C93E}"/>
            </c:ext>
          </c:extLst>
        </c:ser>
        <c:ser>
          <c:idx val="3"/>
          <c:order val="3"/>
          <c:tx>
            <c:strRef>
              <c:f>Sheet2!$E$1</c:f>
              <c:strCache>
                <c:ptCount val="1"/>
                <c:pt idx="0">
                  <c:v>Total unfav</c:v>
                </c:pt>
              </c:strCache>
            </c:strRef>
          </c:tx>
          <c:spPr>
            <a:solidFill>
              <a:srgbClr val="FFC979"/>
            </a:solidFill>
            <a:ln w="13277">
              <a:solidFill>
                <a:srgbClr val="FFFFFF"/>
              </a:solidFill>
              <a:prstDash val="solid"/>
            </a:ln>
          </c:spPr>
          <c:dLbls>
            <c:numFmt formatCode="#,##0_);#,##0" sourceLinked="0"/>
            <c:spPr>
              <a:noFill/>
              <a:ln w="26555">
                <a:noFill/>
              </a:ln>
            </c:spPr>
            <c:txPr>
              <a:bodyPr/>
              <a:lstStyle/>
              <a:p>
                <a:pPr>
                  <a:defRPr sz="18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Wall Street banks*</c:v>
                </c:pt>
                <c:pt idx="1">
                  <c:v>Big banks*</c:v>
                </c:pt>
                <c:pt idx="2">
                  <c:v>Wall Street</c:v>
                </c:pt>
                <c:pt idx="3">
                  <c:v>Hedge fund managers*</c:v>
                </c:pt>
                <c:pt idx="4">
                  <c:v>Hedge funds*</c:v>
                </c:pt>
              </c:strCache>
            </c:strRef>
          </c:cat>
          <c:val>
            <c:numRef>
              <c:f>Sheet2!$E$2:$E$6</c:f>
              <c:numCache>
                <c:formatCode>General</c:formatCode>
                <c:ptCount val="5"/>
                <c:pt idx="0">
                  <c:v>-54</c:v>
                </c:pt>
                <c:pt idx="1">
                  <c:v>-52</c:v>
                </c:pt>
                <c:pt idx="2">
                  <c:v>-44</c:v>
                </c:pt>
                <c:pt idx="3">
                  <c:v>-46</c:v>
                </c:pt>
                <c:pt idx="4">
                  <c:v>-38</c:v>
                </c:pt>
              </c:numCache>
            </c:numRef>
          </c:val>
          <c:extLst xmlns:c16r2="http://schemas.microsoft.com/office/drawing/2015/06/chart">
            <c:ext xmlns:c16="http://schemas.microsoft.com/office/drawing/2014/chart" uri="{C3380CC4-5D6E-409C-BE32-E72D297353CC}">
              <c16:uniqueId val="{00000002-3273-46D4-A07A-04409809C93E}"/>
            </c:ext>
          </c:extLst>
        </c:ser>
        <c:dLbls>
          <c:showVal val="1"/>
        </c:dLbls>
        <c:gapWidth val="40"/>
        <c:overlap val="100"/>
        <c:axId val="163458048"/>
        <c:axId val="163472128"/>
      </c:barChart>
      <c:barChart>
        <c:barDir val="bar"/>
        <c:grouping val="clustered"/>
        <c:ser>
          <c:idx val="0"/>
          <c:order val="0"/>
          <c:tx>
            <c:strRef>
              <c:f>Sheet2!$B$1</c:f>
              <c:strCache>
                <c:ptCount val="1"/>
                <c:pt idx="0">
                  <c:v>Very fav</c:v>
                </c:pt>
              </c:strCache>
            </c:strRef>
          </c:tx>
          <c:spPr>
            <a:solidFill>
              <a:srgbClr val="0085B4"/>
            </a:solidFill>
            <a:ln w="13277">
              <a:solidFill>
                <a:srgbClr val="FFFFFF"/>
              </a:solidFill>
              <a:prstDash val="solid"/>
            </a:ln>
          </c:spPr>
          <c:dLbls>
            <c:spPr>
              <a:noFill/>
              <a:ln w="26555">
                <a:noFill/>
              </a:ln>
            </c:spPr>
            <c:txPr>
              <a:bodyPr/>
              <a:lstStyle/>
              <a:p>
                <a:pPr>
                  <a:defRPr sz="18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Wall Street banks*</c:v>
                </c:pt>
                <c:pt idx="1">
                  <c:v>Big banks*</c:v>
                </c:pt>
                <c:pt idx="2">
                  <c:v>Wall Street</c:v>
                </c:pt>
                <c:pt idx="3">
                  <c:v>Hedge fund managers*</c:v>
                </c:pt>
                <c:pt idx="4">
                  <c:v>Hedge funds*</c:v>
                </c:pt>
              </c:strCache>
            </c:strRef>
          </c:cat>
          <c:val>
            <c:numRef>
              <c:f>Sheet2!$B$2:$B$6</c:f>
              <c:numCache>
                <c:formatCode>General</c:formatCode>
                <c:ptCount val="5"/>
                <c:pt idx="0">
                  <c:v>5</c:v>
                </c:pt>
                <c:pt idx="1">
                  <c:v>6</c:v>
                </c:pt>
                <c:pt idx="2">
                  <c:v>9</c:v>
                </c:pt>
                <c:pt idx="3">
                  <c:v>3</c:v>
                </c:pt>
                <c:pt idx="4">
                  <c:v>4</c:v>
                </c:pt>
              </c:numCache>
            </c:numRef>
          </c:val>
          <c:extLst xmlns:c16r2="http://schemas.microsoft.com/office/drawing/2015/06/chart">
            <c:ext xmlns:c16="http://schemas.microsoft.com/office/drawing/2014/chart" uri="{C3380CC4-5D6E-409C-BE32-E72D297353CC}">
              <c16:uniqueId val="{00000003-3273-46D4-A07A-04409809C93E}"/>
            </c:ext>
          </c:extLst>
        </c:ser>
        <c:ser>
          <c:idx val="2"/>
          <c:order val="2"/>
          <c:tx>
            <c:strRef>
              <c:f>Sheet2!$D$1</c:f>
              <c:strCache>
                <c:ptCount val="1"/>
                <c:pt idx="0">
                  <c:v>Very unfav</c:v>
                </c:pt>
              </c:strCache>
            </c:strRef>
          </c:tx>
          <c:spPr>
            <a:solidFill>
              <a:srgbClr val="DE8400"/>
            </a:solidFill>
            <a:ln w="13277">
              <a:solidFill>
                <a:srgbClr val="FFFFFF"/>
              </a:solidFill>
              <a:prstDash val="solid"/>
            </a:ln>
          </c:spPr>
          <c:dLbls>
            <c:numFmt formatCode="#,##0_);#,##0" sourceLinked="0"/>
            <c:spPr>
              <a:noFill/>
              <a:ln w="26555">
                <a:noFill/>
              </a:ln>
            </c:spPr>
            <c:txPr>
              <a:bodyPr/>
              <a:lstStyle/>
              <a:p>
                <a:pPr>
                  <a:defRPr sz="18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Wall Street banks*</c:v>
                </c:pt>
                <c:pt idx="1">
                  <c:v>Big banks*</c:v>
                </c:pt>
                <c:pt idx="2">
                  <c:v>Wall Street</c:v>
                </c:pt>
                <c:pt idx="3">
                  <c:v>Hedge fund managers*</c:v>
                </c:pt>
                <c:pt idx="4">
                  <c:v>Hedge funds*</c:v>
                </c:pt>
              </c:strCache>
            </c:strRef>
          </c:cat>
          <c:val>
            <c:numRef>
              <c:f>Sheet2!$D$2:$D$6</c:f>
              <c:numCache>
                <c:formatCode>General</c:formatCode>
                <c:ptCount val="5"/>
                <c:pt idx="0">
                  <c:v>-30</c:v>
                </c:pt>
                <c:pt idx="1">
                  <c:v>-29</c:v>
                </c:pt>
                <c:pt idx="2">
                  <c:v>-21</c:v>
                </c:pt>
                <c:pt idx="3">
                  <c:v>-25</c:v>
                </c:pt>
                <c:pt idx="4">
                  <c:v>-21</c:v>
                </c:pt>
              </c:numCache>
            </c:numRef>
          </c:val>
          <c:extLst xmlns:c16r2="http://schemas.microsoft.com/office/drawing/2015/06/chart">
            <c:ext xmlns:c16="http://schemas.microsoft.com/office/drawing/2014/chart" uri="{C3380CC4-5D6E-409C-BE32-E72D297353CC}">
              <c16:uniqueId val="{00000004-3273-46D4-A07A-04409809C93E}"/>
            </c:ext>
          </c:extLst>
        </c:ser>
        <c:dLbls>
          <c:showVal val="1"/>
        </c:dLbls>
        <c:gapWidth val="40"/>
        <c:overlap val="100"/>
        <c:axId val="163473664"/>
        <c:axId val="163483648"/>
      </c:barChart>
      <c:catAx>
        <c:axId val="163458048"/>
        <c:scaling>
          <c:orientation val="maxMin"/>
        </c:scaling>
        <c:axPos val="l"/>
        <c:numFmt formatCode="General" sourceLinked="1"/>
        <c:majorTickMark val="none"/>
        <c:tickLblPos val="low"/>
        <c:spPr>
          <a:ln w="3319">
            <a:solidFill>
              <a:srgbClr val="000000"/>
            </a:solidFill>
            <a:prstDash val="solid"/>
          </a:ln>
        </c:spPr>
        <c:txPr>
          <a:bodyPr rot="0" vert="horz"/>
          <a:lstStyle/>
          <a:p>
            <a:pPr>
              <a:defRPr sz="1800" b="1" i="0" u="none" strike="noStrike" baseline="0">
                <a:solidFill>
                  <a:srgbClr val="000000"/>
                </a:solidFill>
                <a:latin typeface="Calibri"/>
                <a:ea typeface="Calibri"/>
                <a:cs typeface="Calibri"/>
              </a:defRPr>
            </a:pPr>
            <a:endParaRPr lang="en-US"/>
          </a:p>
        </c:txPr>
        <c:crossAx val="163472128"/>
        <c:crosses val="autoZero"/>
        <c:auto val="1"/>
        <c:lblAlgn val="ctr"/>
        <c:lblOffset val="100"/>
        <c:tickLblSkip val="1"/>
        <c:tickMarkSkip val="1"/>
      </c:catAx>
      <c:valAx>
        <c:axId val="163472128"/>
        <c:scaling>
          <c:orientation val="minMax"/>
        </c:scaling>
        <c:delete val="1"/>
        <c:axPos val="t"/>
        <c:numFmt formatCode="General" sourceLinked="1"/>
        <c:tickLblPos val="nextTo"/>
        <c:crossAx val="163458048"/>
        <c:crosses val="autoZero"/>
        <c:crossBetween val="between"/>
      </c:valAx>
      <c:catAx>
        <c:axId val="163473664"/>
        <c:scaling>
          <c:orientation val="maxMin"/>
        </c:scaling>
        <c:delete val="1"/>
        <c:axPos val="l"/>
        <c:numFmt formatCode="General" sourceLinked="1"/>
        <c:tickLblPos val="nextTo"/>
        <c:crossAx val="163483648"/>
        <c:crosses val="autoZero"/>
        <c:auto val="1"/>
        <c:lblAlgn val="ctr"/>
        <c:lblOffset val="100"/>
      </c:catAx>
      <c:valAx>
        <c:axId val="163483648"/>
        <c:scaling>
          <c:orientation val="minMax"/>
        </c:scaling>
        <c:delete val="1"/>
        <c:axPos val="b"/>
        <c:numFmt formatCode="General" sourceLinked="1"/>
        <c:tickLblPos val="nextTo"/>
        <c:crossAx val="163473664"/>
        <c:crosses val="max"/>
        <c:crossBetween val="between"/>
      </c:valAx>
      <c:spPr>
        <a:noFill/>
        <a:ln w="26555">
          <a:noFill/>
        </a:ln>
      </c:spPr>
    </c:plotArea>
    <c:plotVisOnly val="1"/>
    <c:dispBlanksAs val="gap"/>
  </c:chart>
  <c:spPr>
    <a:noFill/>
    <a:ln>
      <a:noFill/>
    </a:ln>
  </c:spPr>
  <c:txPr>
    <a:bodyPr/>
    <a:lstStyle/>
    <a:p>
      <a:pPr>
        <a:defRPr sz="1098" b="0" i="0" u="none" strike="noStrike" baseline="0">
          <a:solidFill>
            <a:srgbClr val="000000"/>
          </a:solidFill>
          <a:latin typeface="Arial"/>
          <a:ea typeface="Arial"/>
          <a:cs typeface="Arial"/>
        </a:defRPr>
      </a:pPr>
      <a:endParaRPr lang="en-US"/>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1800" b="1">
                <a:latin typeface="+mn-lt"/>
              </a:defRPr>
            </a:pPr>
            <a:r>
              <a:rPr lang="en-US" sz="1800" b="1" baseline="0" dirty="0">
                <a:latin typeface="+mn-lt"/>
              </a:rPr>
              <a:t>More likely to vote for a candidate </a:t>
            </a:r>
            <a:endParaRPr lang="en-US" sz="1800" b="1" dirty="0">
              <a:latin typeface="+mn-lt"/>
            </a:endParaRPr>
          </a:p>
        </c:rich>
      </c:tx>
      <c:layout>
        <c:manualLayout>
          <c:xMode val="edge"/>
          <c:yMode val="edge"/>
          <c:x val="0.32411737987074263"/>
          <c:y val="0.10978398104761586"/>
        </c:manualLayout>
      </c:layout>
      <c:spPr>
        <a:solidFill>
          <a:srgbClr val="FFFFFF">
            <a:lumMod val="85000"/>
          </a:srgbClr>
        </a:solidFill>
        <a:ln>
          <a:solidFill>
            <a:srgbClr val="FFFFFF"/>
          </a:solidFill>
        </a:ln>
        <a:effectLst>
          <a:outerShdw blurRad="63500" dist="50800" dir="5400000" algn="ctr" rotWithShape="0">
            <a:srgbClr val="000000">
              <a:alpha val="43137"/>
            </a:srgbClr>
          </a:outerShdw>
        </a:effectLst>
      </c:spPr>
    </c:title>
    <c:plotArea>
      <c:layout>
        <c:manualLayout>
          <c:layoutTarget val="inner"/>
          <c:xMode val="edge"/>
          <c:yMode val="edge"/>
          <c:x val="0.3945181757770217"/>
          <c:y val="0.19187975522773168"/>
          <c:w val="0.60548182422297869"/>
          <c:h val="0.7708444289912314"/>
        </c:manualLayout>
      </c:layout>
      <c:barChart>
        <c:barDir val="bar"/>
        <c:grouping val="clustered"/>
        <c:ser>
          <c:idx val="1"/>
          <c:order val="1"/>
          <c:tx>
            <c:strRef>
              <c:f>Sheet2!$C$1</c:f>
              <c:strCache>
                <c:ptCount val="1"/>
                <c:pt idx="0">
                  <c:v>More likely</c:v>
                </c:pt>
              </c:strCache>
            </c:strRef>
          </c:tx>
          <c:spPr>
            <a:solidFill>
              <a:srgbClr val="AFDFFF"/>
            </a:solidFill>
            <a:ln w="3319">
              <a:solidFill>
                <a:srgbClr val="FFFFFF"/>
              </a:solidFill>
              <a:prstDash val="solid"/>
            </a:ln>
          </c:spPr>
          <c:dLbls>
            <c:dLbl>
              <c:idx val="2"/>
              <c:layout>
                <c:manualLayout>
                  <c:x val="-3.3215692243795799E-3"/>
                  <c:y val="2.8935367124447416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06E2-4F93-A273-1DB4FC2E759C}"/>
                </c:ext>
              </c:extLst>
            </c:dLbl>
            <c:spPr>
              <a:noFill/>
              <a:ln w="26555">
                <a:noFill/>
              </a:ln>
            </c:spPr>
            <c:txPr>
              <a:bodyPr/>
              <a:lstStyle/>
              <a:p>
                <a:pPr>
                  <a:defRPr sz="20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Eliminate "carried interest loophole"</c:v>
                </c:pt>
                <c:pt idx="1">
                  <c:v>Break up biggest banks and cap how big any bank can grow to prevent bailouts</c:v>
                </c:pt>
                <c:pt idx="2">
                  <c:v>Separate commercial from investment banking</c:v>
                </c:pt>
                <c:pt idx="3">
                  <c:v>Eliminate "performance pay loophole"</c:v>
                </c:pt>
                <c:pt idx="4">
                  <c:v>Prohibit bonuses for working in government jobs</c:v>
                </c:pt>
              </c:strCache>
            </c:strRef>
          </c:cat>
          <c:val>
            <c:numRef>
              <c:f>Sheet2!$C$2:$C$6</c:f>
              <c:numCache>
                <c:formatCode>0</c:formatCode>
                <c:ptCount val="5"/>
                <c:pt idx="0" formatCode="General">
                  <c:v>56</c:v>
                </c:pt>
                <c:pt idx="1">
                  <c:v>58</c:v>
                </c:pt>
                <c:pt idx="2" formatCode="General">
                  <c:v>58</c:v>
                </c:pt>
                <c:pt idx="3" formatCode="General">
                  <c:v>51</c:v>
                </c:pt>
                <c:pt idx="4" formatCode="General">
                  <c:v>40</c:v>
                </c:pt>
              </c:numCache>
            </c:numRef>
          </c:val>
          <c:extLst xmlns:c16r2="http://schemas.microsoft.com/office/drawing/2015/06/chart">
            <c:ext xmlns:c16="http://schemas.microsoft.com/office/drawing/2014/chart" uri="{C3380CC4-5D6E-409C-BE32-E72D297353CC}">
              <c16:uniqueId val="{00000001-06E2-4F93-A273-1DB4FC2E759C}"/>
            </c:ext>
          </c:extLst>
        </c:ser>
        <c:dLbls>
          <c:showVal val="1"/>
        </c:dLbls>
        <c:gapWidth val="40"/>
        <c:overlap val="100"/>
        <c:axId val="174234624"/>
        <c:axId val="174285568"/>
      </c:barChart>
      <c:barChart>
        <c:barDir val="bar"/>
        <c:grouping val="clustered"/>
        <c:ser>
          <c:idx val="0"/>
          <c:order val="0"/>
          <c:tx>
            <c:strRef>
              <c:f>Sheet2!$B$1</c:f>
              <c:strCache>
                <c:ptCount val="1"/>
                <c:pt idx="0">
                  <c:v>Much more likely</c:v>
                </c:pt>
              </c:strCache>
            </c:strRef>
          </c:tx>
          <c:spPr>
            <a:solidFill>
              <a:srgbClr val="0085B4"/>
            </a:solidFill>
            <a:ln w="13277">
              <a:solidFill>
                <a:srgbClr val="FFFFFF"/>
              </a:solidFill>
              <a:prstDash val="solid"/>
            </a:ln>
          </c:spPr>
          <c:dLbls>
            <c:spPr>
              <a:noFill/>
              <a:ln w="26555">
                <a:noFill/>
              </a:ln>
            </c:spPr>
            <c:txPr>
              <a:bodyPr/>
              <a:lstStyle/>
              <a:p>
                <a:pPr>
                  <a:defRPr sz="20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Eliminate "carried interest loophole"</c:v>
                </c:pt>
                <c:pt idx="1">
                  <c:v>Break up biggest banks and cap how big any bank can grow to prevent bailouts</c:v>
                </c:pt>
                <c:pt idx="2">
                  <c:v>Separate commercial from investment banking</c:v>
                </c:pt>
                <c:pt idx="3">
                  <c:v>Eliminate "performance pay loophole"</c:v>
                </c:pt>
                <c:pt idx="4">
                  <c:v>Prohibit bonuses for working in government jobs</c:v>
                </c:pt>
              </c:strCache>
            </c:strRef>
          </c:cat>
          <c:val>
            <c:numRef>
              <c:f>Sheet2!$B$2:$B$6</c:f>
              <c:numCache>
                <c:formatCode>General</c:formatCode>
                <c:ptCount val="5"/>
                <c:pt idx="0">
                  <c:v>38</c:v>
                </c:pt>
                <c:pt idx="1">
                  <c:v>36</c:v>
                </c:pt>
                <c:pt idx="2">
                  <c:v>36</c:v>
                </c:pt>
                <c:pt idx="3">
                  <c:v>36</c:v>
                </c:pt>
                <c:pt idx="4">
                  <c:v>27</c:v>
                </c:pt>
              </c:numCache>
            </c:numRef>
          </c:val>
          <c:extLst xmlns:c16r2="http://schemas.microsoft.com/office/drawing/2015/06/chart">
            <c:ext xmlns:c16="http://schemas.microsoft.com/office/drawing/2014/chart" uri="{C3380CC4-5D6E-409C-BE32-E72D297353CC}">
              <c16:uniqueId val="{00000002-06E2-4F93-A273-1DB4FC2E759C}"/>
            </c:ext>
          </c:extLst>
        </c:ser>
        <c:dLbls>
          <c:showVal val="1"/>
        </c:dLbls>
        <c:gapWidth val="40"/>
        <c:overlap val="100"/>
        <c:axId val="174287488"/>
        <c:axId val="174293376"/>
      </c:barChart>
      <c:catAx>
        <c:axId val="174234624"/>
        <c:scaling>
          <c:orientation val="maxMin"/>
        </c:scaling>
        <c:axPos val="l"/>
        <c:numFmt formatCode="General" sourceLinked="1"/>
        <c:majorTickMark val="none"/>
        <c:tickLblPos val="low"/>
        <c:spPr>
          <a:ln w="3319">
            <a:solidFill>
              <a:srgbClr val="000000"/>
            </a:solidFill>
            <a:prstDash val="solid"/>
          </a:ln>
        </c:spPr>
        <c:txPr>
          <a:bodyPr rot="0" vert="horz"/>
          <a:lstStyle/>
          <a:p>
            <a:pPr>
              <a:defRPr sz="1400" b="1" i="0" u="none" strike="noStrike" baseline="0">
                <a:solidFill>
                  <a:srgbClr val="000000"/>
                </a:solidFill>
                <a:latin typeface="Calibri"/>
                <a:ea typeface="Calibri"/>
                <a:cs typeface="Calibri"/>
              </a:defRPr>
            </a:pPr>
            <a:endParaRPr lang="en-US"/>
          </a:p>
        </c:txPr>
        <c:crossAx val="174285568"/>
        <c:crosses val="autoZero"/>
        <c:auto val="1"/>
        <c:lblAlgn val="ctr"/>
        <c:lblOffset val="100"/>
        <c:tickLblSkip val="1"/>
        <c:tickMarkSkip val="1"/>
      </c:catAx>
      <c:valAx>
        <c:axId val="174285568"/>
        <c:scaling>
          <c:orientation val="minMax"/>
          <c:max val="100"/>
          <c:min val="0"/>
        </c:scaling>
        <c:delete val="1"/>
        <c:axPos val="t"/>
        <c:numFmt formatCode="General" sourceLinked="1"/>
        <c:tickLblPos val="nextTo"/>
        <c:crossAx val="174234624"/>
        <c:crosses val="autoZero"/>
        <c:crossBetween val="between"/>
      </c:valAx>
      <c:catAx>
        <c:axId val="174287488"/>
        <c:scaling>
          <c:orientation val="maxMin"/>
        </c:scaling>
        <c:delete val="1"/>
        <c:axPos val="l"/>
        <c:numFmt formatCode="General" sourceLinked="1"/>
        <c:tickLblPos val="nextTo"/>
        <c:crossAx val="174293376"/>
        <c:crosses val="autoZero"/>
        <c:auto val="1"/>
        <c:lblAlgn val="ctr"/>
        <c:lblOffset val="100"/>
      </c:catAx>
      <c:valAx>
        <c:axId val="174293376"/>
        <c:scaling>
          <c:orientation val="minMax"/>
        </c:scaling>
        <c:delete val="1"/>
        <c:axPos val="b"/>
        <c:numFmt formatCode="General" sourceLinked="1"/>
        <c:tickLblPos val="nextTo"/>
        <c:crossAx val="174287488"/>
        <c:crosses val="max"/>
        <c:crossBetween val="between"/>
      </c:valAx>
      <c:spPr>
        <a:noFill/>
        <a:ln w="26555">
          <a:noFill/>
        </a:ln>
      </c:spPr>
    </c:plotArea>
    <c:legend>
      <c:legendPos val="t"/>
      <c:layout>
        <c:manualLayout>
          <c:xMode val="edge"/>
          <c:yMode val="edge"/>
          <c:x val="0.4244643526479005"/>
          <c:y val="0.17072433575328741"/>
          <c:w val="0.33567237867188537"/>
          <c:h val="4.6595119783479952E-2"/>
        </c:manualLayout>
      </c:layout>
      <c:txPr>
        <a:bodyPr/>
        <a:lstStyle/>
        <a:p>
          <a:pPr>
            <a:defRPr sz="1400">
              <a:latin typeface="+mj-lt"/>
            </a:defRPr>
          </a:pPr>
          <a:endParaRPr lang="en-US"/>
        </a:p>
      </c:txPr>
    </c:legend>
    <c:plotVisOnly val="1"/>
    <c:dispBlanksAs val="gap"/>
  </c:chart>
  <c:spPr>
    <a:noFill/>
    <a:ln>
      <a:noFill/>
    </a:ln>
  </c:spPr>
  <c:txPr>
    <a:bodyPr/>
    <a:lstStyle/>
    <a:p>
      <a:pPr>
        <a:defRPr sz="1098" b="0" i="0" u="none" strike="noStrike" baseline="0">
          <a:solidFill>
            <a:srgbClr val="000000"/>
          </a:solidFill>
          <a:latin typeface="Arial"/>
          <a:ea typeface="Arial"/>
          <a:cs typeface="Arial"/>
        </a:defRPr>
      </a:pPr>
      <a:endParaRPr lang="en-US"/>
    </a:p>
  </c:txPr>
  <c:externalData r:id="rId2"/>
</c:chartSpace>
</file>

<file path=ppt/charts/chart1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1800" b="1">
                <a:latin typeface="+mn-lt"/>
              </a:defRPr>
            </a:pPr>
            <a:r>
              <a:rPr lang="en-US" sz="1800" b="1" baseline="0" dirty="0">
                <a:latin typeface="+mn-lt"/>
              </a:rPr>
              <a:t>More likely to vote for a candidate</a:t>
            </a:r>
          </a:p>
          <a:p>
            <a:pPr>
              <a:defRPr sz="1800" b="1">
                <a:latin typeface="+mn-lt"/>
              </a:defRPr>
            </a:pPr>
            <a:r>
              <a:rPr lang="en-US" sz="1800" b="1" baseline="0" dirty="0">
                <a:latin typeface="+mn-lt"/>
              </a:rPr>
              <a:t>(independents only) </a:t>
            </a:r>
            <a:endParaRPr lang="en-US" sz="1800" b="1" dirty="0">
              <a:latin typeface="+mn-lt"/>
            </a:endParaRPr>
          </a:p>
        </c:rich>
      </c:tx>
      <c:layout>
        <c:manualLayout>
          <c:xMode val="edge"/>
          <c:yMode val="edge"/>
          <c:x val="0.32991204654166784"/>
          <c:y val="7.1156284012343599E-2"/>
        </c:manualLayout>
      </c:layout>
      <c:spPr>
        <a:solidFill>
          <a:srgbClr val="FFFFFF">
            <a:lumMod val="85000"/>
          </a:srgbClr>
        </a:solidFill>
        <a:ln>
          <a:solidFill>
            <a:srgbClr val="FFFFFF"/>
          </a:solidFill>
        </a:ln>
        <a:effectLst>
          <a:outerShdw blurRad="63500" dist="50800" dir="5400000" algn="ctr" rotWithShape="0">
            <a:srgbClr val="000000">
              <a:alpha val="43137"/>
            </a:srgbClr>
          </a:outerShdw>
        </a:effectLst>
      </c:spPr>
    </c:title>
    <c:plotArea>
      <c:layout>
        <c:manualLayout>
          <c:layoutTarget val="inner"/>
          <c:xMode val="edge"/>
          <c:yMode val="edge"/>
          <c:x val="0.3945181757770217"/>
          <c:y val="0.19187975522773168"/>
          <c:w val="0.60548182422297869"/>
          <c:h val="0.7708444289912314"/>
        </c:manualLayout>
      </c:layout>
      <c:barChart>
        <c:barDir val="bar"/>
        <c:grouping val="clustered"/>
        <c:ser>
          <c:idx val="1"/>
          <c:order val="1"/>
          <c:tx>
            <c:strRef>
              <c:f>Sheet2!$C$1</c:f>
              <c:strCache>
                <c:ptCount val="1"/>
                <c:pt idx="0">
                  <c:v>More likely</c:v>
                </c:pt>
              </c:strCache>
            </c:strRef>
          </c:tx>
          <c:spPr>
            <a:solidFill>
              <a:srgbClr val="AFDFFF"/>
            </a:solidFill>
            <a:ln w="3319">
              <a:solidFill>
                <a:srgbClr val="FFFFFF"/>
              </a:solidFill>
              <a:prstDash val="solid"/>
            </a:ln>
          </c:spPr>
          <c:dLbls>
            <c:dLbl>
              <c:idx val="2"/>
              <c:layout>
                <c:manualLayout>
                  <c:x val="-3.3215692243795799E-3"/>
                  <c:y val="2.8935367124447416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D9D5-4C82-B363-1915EF9CAC36}"/>
                </c:ext>
              </c:extLst>
            </c:dLbl>
            <c:spPr>
              <a:noFill/>
              <a:ln w="26555">
                <a:noFill/>
              </a:ln>
            </c:spPr>
            <c:txPr>
              <a:bodyPr/>
              <a:lstStyle/>
              <a:p>
                <a:pPr>
                  <a:defRPr sz="20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Eliminate "carried interest loophole"</c:v>
                </c:pt>
                <c:pt idx="1">
                  <c:v>Break up biggest banks and cap how big any bank can grow to prevent bailouts</c:v>
                </c:pt>
                <c:pt idx="2">
                  <c:v>Separate commercial from investment banking</c:v>
                </c:pt>
                <c:pt idx="3">
                  <c:v>Eliminate "performance pay loophole"</c:v>
                </c:pt>
                <c:pt idx="4">
                  <c:v>Prohibit bonuses for working in government jobs</c:v>
                </c:pt>
              </c:strCache>
            </c:strRef>
          </c:cat>
          <c:val>
            <c:numRef>
              <c:f>Sheet2!$C$2:$C$6</c:f>
              <c:numCache>
                <c:formatCode>0</c:formatCode>
                <c:ptCount val="5"/>
                <c:pt idx="0" formatCode="General">
                  <c:v>58</c:v>
                </c:pt>
                <c:pt idx="1">
                  <c:v>62</c:v>
                </c:pt>
                <c:pt idx="2" formatCode="General">
                  <c:v>51</c:v>
                </c:pt>
                <c:pt idx="3" formatCode="General">
                  <c:v>48</c:v>
                </c:pt>
                <c:pt idx="4" formatCode="General">
                  <c:v>42</c:v>
                </c:pt>
              </c:numCache>
            </c:numRef>
          </c:val>
          <c:extLst xmlns:c16r2="http://schemas.microsoft.com/office/drawing/2015/06/chart">
            <c:ext xmlns:c16="http://schemas.microsoft.com/office/drawing/2014/chart" uri="{C3380CC4-5D6E-409C-BE32-E72D297353CC}">
              <c16:uniqueId val="{00000001-D9D5-4C82-B363-1915EF9CAC36}"/>
            </c:ext>
          </c:extLst>
        </c:ser>
        <c:dLbls>
          <c:showVal val="1"/>
        </c:dLbls>
        <c:gapWidth val="40"/>
        <c:overlap val="100"/>
        <c:axId val="176788992"/>
        <c:axId val="176790528"/>
      </c:barChart>
      <c:barChart>
        <c:barDir val="bar"/>
        <c:grouping val="clustered"/>
        <c:ser>
          <c:idx val="0"/>
          <c:order val="0"/>
          <c:tx>
            <c:strRef>
              <c:f>Sheet2!$B$1</c:f>
              <c:strCache>
                <c:ptCount val="1"/>
                <c:pt idx="0">
                  <c:v>Much more likely</c:v>
                </c:pt>
              </c:strCache>
            </c:strRef>
          </c:tx>
          <c:spPr>
            <a:solidFill>
              <a:srgbClr val="0085B4"/>
            </a:solidFill>
            <a:ln w="13277">
              <a:solidFill>
                <a:srgbClr val="FFFFFF"/>
              </a:solidFill>
              <a:prstDash val="solid"/>
            </a:ln>
          </c:spPr>
          <c:dLbls>
            <c:spPr>
              <a:noFill/>
              <a:ln w="26555">
                <a:noFill/>
              </a:ln>
            </c:spPr>
            <c:txPr>
              <a:bodyPr/>
              <a:lstStyle/>
              <a:p>
                <a:pPr>
                  <a:defRPr sz="20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Sheet2!$A$2:$A$6</c:f>
              <c:strCache>
                <c:ptCount val="5"/>
                <c:pt idx="0">
                  <c:v>Eliminate "carried interest loophole"</c:v>
                </c:pt>
                <c:pt idx="1">
                  <c:v>Break up biggest banks and cap how big any bank can grow to prevent bailouts</c:v>
                </c:pt>
                <c:pt idx="2">
                  <c:v>Separate commercial from investment banking</c:v>
                </c:pt>
                <c:pt idx="3">
                  <c:v>Eliminate "performance pay loophole"</c:v>
                </c:pt>
                <c:pt idx="4">
                  <c:v>Prohibit bonuses for working in government jobs</c:v>
                </c:pt>
              </c:strCache>
            </c:strRef>
          </c:cat>
          <c:val>
            <c:numRef>
              <c:f>Sheet2!$B$2:$B$6</c:f>
              <c:numCache>
                <c:formatCode>General</c:formatCode>
                <c:ptCount val="5"/>
                <c:pt idx="0">
                  <c:v>41</c:v>
                </c:pt>
                <c:pt idx="1">
                  <c:v>32</c:v>
                </c:pt>
                <c:pt idx="2">
                  <c:v>32</c:v>
                </c:pt>
                <c:pt idx="3">
                  <c:v>33</c:v>
                </c:pt>
                <c:pt idx="4">
                  <c:v>27</c:v>
                </c:pt>
              </c:numCache>
            </c:numRef>
          </c:val>
          <c:extLst xmlns:c16r2="http://schemas.microsoft.com/office/drawing/2015/06/chart">
            <c:ext xmlns:c16="http://schemas.microsoft.com/office/drawing/2014/chart" uri="{C3380CC4-5D6E-409C-BE32-E72D297353CC}">
              <c16:uniqueId val="{00000002-D9D5-4C82-B363-1915EF9CAC36}"/>
            </c:ext>
          </c:extLst>
        </c:ser>
        <c:dLbls>
          <c:showVal val="1"/>
        </c:dLbls>
        <c:gapWidth val="40"/>
        <c:overlap val="100"/>
        <c:axId val="176808704"/>
        <c:axId val="176810240"/>
      </c:barChart>
      <c:catAx>
        <c:axId val="176788992"/>
        <c:scaling>
          <c:orientation val="maxMin"/>
        </c:scaling>
        <c:axPos val="l"/>
        <c:numFmt formatCode="General" sourceLinked="1"/>
        <c:majorTickMark val="none"/>
        <c:tickLblPos val="low"/>
        <c:spPr>
          <a:ln w="3319">
            <a:solidFill>
              <a:srgbClr val="000000"/>
            </a:solidFill>
            <a:prstDash val="solid"/>
          </a:ln>
        </c:spPr>
        <c:txPr>
          <a:bodyPr rot="0" vert="horz"/>
          <a:lstStyle/>
          <a:p>
            <a:pPr>
              <a:defRPr sz="1400" b="1" i="0" u="none" strike="noStrike" baseline="0">
                <a:solidFill>
                  <a:srgbClr val="000000"/>
                </a:solidFill>
                <a:latin typeface="Calibri"/>
                <a:ea typeface="Calibri"/>
                <a:cs typeface="Calibri"/>
              </a:defRPr>
            </a:pPr>
            <a:endParaRPr lang="en-US"/>
          </a:p>
        </c:txPr>
        <c:crossAx val="176790528"/>
        <c:crosses val="autoZero"/>
        <c:auto val="1"/>
        <c:lblAlgn val="ctr"/>
        <c:lblOffset val="100"/>
        <c:tickLblSkip val="1"/>
        <c:tickMarkSkip val="1"/>
      </c:catAx>
      <c:valAx>
        <c:axId val="176790528"/>
        <c:scaling>
          <c:orientation val="minMax"/>
          <c:max val="100"/>
          <c:min val="0"/>
        </c:scaling>
        <c:delete val="1"/>
        <c:axPos val="t"/>
        <c:numFmt formatCode="General" sourceLinked="1"/>
        <c:tickLblPos val="nextTo"/>
        <c:crossAx val="176788992"/>
        <c:crosses val="autoZero"/>
        <c:crossBetween val="between"/>
      </c:valAx>
      <c:catAx>
        <c:axId val="176808704"/>
        <c:scaling>
          <c:orientation val="maxMin"/>
        </c:scaling>
        <c:delete val="1"/>
        <c:axPos val="l"/>
        <c:numFmt formatCode="General" sourceLinked="1"/>
        <c:tickLblPos val="nextTo"/>
        <c:crossAx val="176810240"/>
        <c:crosses val="autoZero"/>
        <c:auto val="1"/>
        <c:lblAlgn val="ctr"/>
        <c:lblOffset val="100"/>
      </c:catAx>
      <c:valAx>
        <c:axId val="176810240"/>
        <c:scaling>
          <c:orientation val="minMax"/>
        </c:scaling>
        <c:delete val="1"/>
        <c:axPos val="b"/>
        <c:numFmt formatCode="General" sourceLinked="1"/>
        <c:tickLblPos val="nextTo"/>
        <c:crossAx val="176808704"/>
        <c:crosses val="max"/>
        <c:crossBetween val="between"/>
      </c:valAx>
      <c:spPr>
        <a:noFill/>
        <a:ln w="26555">
          <a:noFill/>
        </a:ln>
      </c:spPr>
    </c:plotArea>
    <c:legend>
      <c:legendPos val="t"/>
      <c:layout>
        <c:manualLayout>
          <c:xMode val="edge"/>
          <c:yMode val="edge"/>
          <c:x val="0.4244643526479005"/>
          <c:y val="0.17072433575328741"/>
          <c:w val="0.33567237867188537"/>
          <c:h val="4.6595119783479952E-2"/>
        </c:manualLayout>
      </c:layout>
      <c:txPr>
        <a:bodyPr/>
        <a:lstStyle/>
        <a:p>
          <a:pPr>
            <a:defRPr sz="1400">
              <a:latin typeface="+mj-lt"/>
            </a:defRPr>
          </a:pPr>
          <a:endParaRPr lang="en-US"/>
        </a:p>
      </c:txPr>
    </c:legend>
    <c:plotVisOnly val="1"/>
    <c:dispBlanksAs val="gap"/>
  </c:chart>
  <c:spPr>
    <a:noFill/>
    <a:ln>
      <a:noFill/>
    </a:ln>
  </c:spPr>
  <c:txPr>
    <a:bodyPr/>
    <a:lstStyle/>
    <a:p>
      <a:pPr>
        <a:defRPr sz="1098" b="0" i="0" u="none" strike="noStrike" baseline="0">
          <a:solidFill>
            <a:srgbClr val="000000"/>
          </a:solidFill>
          <a:latin typeface="Arial"/>
          <a:ea typeface="Arial"/>
          <a:cs typeface="Arial"/>
        </a:defRPr>
      </a:pPr>
      <a:endParaRPr lang="en-US"/>
    </a:p>
  </c:txPr>
  <c:externalData r:id="rId2"/>
</c:chartSpace>
</file>

<file path=ppt/charts/chart1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000" b="1"/>
            </a:pPr>
            <a:r>
              <a:rPr lang="en-US" sz="2000" b="1" baseline="0" dirty="0"/>
              <a:t>Support for proposal vs. vote for candidate who supports</a:t>
            </a:r>
          </a:p>
        </c:rich>
      </c:tx>
      <c:layout>
        <c:manualLayout>
          <c:xMode val="edge"/>
          <c:yMode val="edge"/>
          <c:x val="0.14322212852385482"/>
          <c:y val="1.7913167104111987E-2"/>
        </c:manualLayout>
      </c:layout>
      <c:overlay val="1"/>
      <c:spPr>
        <a:solidFill>
          <a:schemeClr val="bg1">
            <a:lumMod val="85000"/>
          </a:schemeClr>
        </a:solidFill>
        <a:ln>
          <a:solidFill>
            <a:schemeClr val="bg1"/>
          </a:solidFill>
        </a:ln>
        <a:effectLst>
          <a:outerShdw blurRad="63500" dist="50800" dir="5400000" algn="ctr" rotWithShape="0">
            <a:srgbClr val="000000">
              <a:alpha val="43137"/>
            </a:srgbClr>
          </a:outerShdw>
        </a:effectLst>
      </c:spPr>
    </c:title>
    <c:plotArea>
      <c:layout>
        <c:manualLayout>
          <c:layoutTarget val="inner"/>
          <c:xMode val="edge"/>
          <c:yMode val="edge"/>
          <c:x val="0"/>
          <c:y val="0.26712379702537181"/>
          <c:w val="1"/>
          <c:h val="0.60297134733158386"/>
        </c:manualLayout>
      </c:layout>
      <c:barChart>
        <c:barDir val="col"/>
        <c:grouping val="clustered"/>
        <c:ser>
          <c:idx val="1"/>
          <c:order val="1"/>
          <c:tx>
            <c:strRef>
              <c:f>Sheet2!$A$3</c:f>
              <c:strCache>
                <c:ptCount val="1"/>
                <c:pt idx="0">
                  <c:v>Total</c:v>
                </c:pt>
              </c:strCache>
            </c:strRef>
          </c:tx>
          <c:spPr>
            <a:solidFill>
              <a:srgbClr val="AFDFFF"/>
            </a:solidFill>
            <a:ln w="3047">
              <a:solidFill>
                <a:srgbClr val="FFFFFF"/>
              </a:solidFill>
              <a:prstDash val="solid"/>
            </a:ln>
          </c:spPr>
          <c:dPt>
            <c:idx val="1"/>
            <c:spPr>
              <a:pattFill prst="pct80">
                <a:fgClr>
                  <a:srgbClr val="AFDFFF"/>
                </a:fgClr>
                <a:bgClr>
                  <a:schemeClr val="bg1"/>
                </a:bgClr>
              </a:pattFill>
              <a:ln w="3047">
                <a:solidFill>
                  <a:srgbClr val="FFFFFF"/>
                </a:solidFill>
                <a:prstDash val="solid"/>
              </a:ln>
            </c:spPr>
            <c:extLst xmlns:c16r2="http://schemas.microsoft.com/office/drawing/2015/06/chart">
              <c:ext xmlns:c16="http://schemas.microsoft.com/office/drawing/2014/chart" uri="{C3380CC4-5D6E-409C-BE32-E72D297353CC}">
                <c16:uniqueId val="{00000001-9998-494F-BA8A-AD4912E5F2FE}"/>
              </c:ext>
            </c:extLst>
          </c:dPt>
          <c:dPt>
            <c:idx val="3"/>
            <c:spPr>
              <a:pattFill prst="pct80">
                <a:fgClr>
                  <a:srgbClr val="AFDFFF"/>
                </a:fgClr>
                <a:bgClr>
                  <a:schemeClr val="bg1"/>
                </a:bgClr>
              </a:pattFill>
              <a:ln w="3047">
                <a:solidFill>
                  <a:srgbClr val="FFFFFF"/>
                </a:solidFill>
                <a:prstDash val="solid"/>
              </a:ln>
            </c:spPr>
            <c:extLst xmlns:c16r2="http://schemas.microsoft.com/office/drawing/2015/06/chart">
              <c:ext xmlns:c16="http://schemas.microsoft.com/office/drawing/2014/chart" uri="{C3380CC4-5D6E-409C-BE32-E72D297353CC}">
                <c16:uniqueId val="{00000004-9998-494F-BA8A-AD4912E5F2FE}"/>
              </c:ext>
            </c:extLst>
          </c:dPt>
          <c:dPt>
            <c:idx val="5"/>
            <c:spPr>
              <a:pattFill prst="pct80">
                <a:fgClr>
                  <a:srgbClr val="AFDFFF"/>
                </a:fgClr>
                <a:bgClr>
                  <a:schemeClr val="bg1"/>
                </a:bgClr>
              </a:pattFill>
              <a:ln w="3047">
                <a:solidFill>
                  <a:srgbClr val="FFFFFF"/>
                </a:solidFill>
                <a:prstDash val="solid"/>
              </a:ln>
            </c:spPr>
            <c:extLst xmlns:c16r2="http://schemas.microsoft.com/office/drawing/2015/06/chart">
              <c:ext xmlns:c16="http://schemas.microsoft.com/office/drawing/2014/chart" uri="{C3380CC4-5D6E-409C-BE32-E72D297353CC}">
                <c16:uniqueId val="{00000007-9998-494F-BA8A-AD4912E5F2FE}"/>
              </c:ext>
            </c:extLst>
          </c:dPt>
          <c:dPt>
            <c:idx val="7"/>
            <c:spPr>
              <a:pattFill prst="pct80">
                <a:fgClr>
                  <a:srgbClr val="AFDFFF"/>
                </a:fgClr>
                <a:bgClr>
                  <a:schemeClr val="bg1"/>
                </a:bgClr>
              </a:pattFill>
              <a:ln w="3047">
                <a:solidFill>
                  <a:srgbClr val="FFFFFF"/>
                </a:solidFill>
                <a:prstDash val="solid"/>
              </a:ln>
            </c:spPr>
            <c:extLst xmlns:c16r2="http://schemas.microsoft.com/office/drawing/2015/06/chart">
              <c:ext xmlns:c16="http://schemas.microsoft.com/office/drawing/2014/chart" uri="{C3380CC4-5D6E-409C-BE32-E72D297353CC}">
                <c16:uniqueId val="{0000000A-9998-494F-BA8A-AD4912E5F2FE}"/>
              </c:ext>
            </c:extLst>
          </c:dPt>
          <c:dLbls>
            <c:spPr>
              <a:noFill/>
              <a:ln w="24374">
                <a:noFill/>
              </a:ln>
            </c:spPr>
            <c:txPr>
              <a:bodyPr/>
              <a:lstStyle/>
              <a:p>
                <a:pPr>
                  <a:defRPr sz="20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Sheet2!$B$1:$K$1</c:f>
              <c:strCache>
                <c:ptCount val="10"/>
                <c:pt idx="0">
                  <c:v>Support</c:v>
                </c:pt>
                <c:pt idx="1">
                  <c:v>More likely</c:v>
                </c:pt>
                <c:pt idx="2">
                  <c:v>Support</c:v>
                </c:pt>
                <c:pt idx="3">
                  <c:v>More likely</c:v>
                </c:pt>
                <c:pt idx="4">
                  <c:v>Support</c:v>
                </c:pt>
                <c:pt idx="5">
                  <c:v>More likely</c:v>
                </c:pt>
                <c:pt idx="6">
                  <c:v>Support</c:v>
                </c:pt>
                <c:pt idx="7">
                  <c:v>More likely</c:v>
                </c:pt>
                <c:pt idx="8">
                  <c:v>Support</c:v>
                </c:pt>
                <c:pt idx="9">
                  <c:v>More likely</c:v>
                </c:pt>
              </c:strCache>
            </c:strRef>
          </c:cat>
          <c:val>
            <c:numRef>
              <c:f>Sheet2!$B$3:$K$3</c:f>
              <c:numCache>
                <c:formatCode>General</c:formatCode>
                <c:ptCount val="10"/>
                <c:pt idx="0">
                  <c:v>68</c:v>
                </c:pt>
                <c:pt idx="1">
                  <c:v>56</c:v>
                </c:pt>
                <c:pt idx="2">
                  <c:v>67</c:v>
                </c:pt>
                <c:pt idx="3">
                  <c:v>51</c:v>
                </c:pt>
                <c:pt idx="4">
                  <c:v>69</c:v>
                </c:pt>
                <c:pt idx="5">
                  <c:v>58</c:v>
                </c:pt>
                <c:pt idx="6">
                  <c:v>68</c:v>
                </c:pt>
                <c:pt idx="7">
                  <c:v>58</c:v>
                </c:pt>
                <c:pt idx="8">
                  <c:v>51</c:v>
                </c:pt>
                <c:pt idx="9">
                  <c:v>40</c:v>
                </c:pt>
              </c:numCache>
            </c:numRef>
          </c:val>
          <c:extLst xmlns:c16r2="http://schemas.microsoft.com/office/drawing/2015/06/chart">
            <c:ext xmlns:c16="http://schemas.microsoft.com/office/drawing/2014/chart" uri="{C3380CC4-5D6E-409C-BE32-E72D297353CC}">
              <c16:uniqueId val="{0000000F-9998-494F-BA8A-AD4912E5F2FE}"/>
            </c:ext>
          </c:extLst>
        </c:ser>
        <c:dLbls>
          <c:showVal val="1"/>
        </c:dLbls>
        <c:gapWidth val="80"/>
        <c:axId val="177028096"/>
        <c:axId val="177038080"/>
      </c:barChart>
      <c:barChart>
        <c:barDir val="col"/>
        <c:grouping val="clustered"/>
        <c:ser>
          <c:idx val="0"/>
          <c:order val="0"/>
          <c:tx>
            <c:strRef>
              <c:f>Sheet2!$A$2</c:f>
              <c:strCache>
                <c:ptCount val="1"/>
                <c:pt idx="0">
                  <c:v>Strong</c:v>
                </c:pt>
              </c:strCache>
            </c:strRef>
          </c:tx>
          <c:spPr>
            <a:solidFill>
              <a:srgbClr val="0085B4"/>
            </a:solidFill>
            <a:ln w="12187">
              <a:solidFill>
                <a:srgbClr val="FFFFFF"/>
              </a:solidFill>
              <a:prstDash val="solid"/>
            </a:ln>
          </c:spPr>
          <c:dPt>
            <c:idx val="1"/>
            <c:spPr>
              <a:pattFill prst="pct80">
                <a:fgClr>
                  <a:srgbClr val="0085B4"/>
                </a:fgClr>
                <a:bgClr>
                  <a:schemeClr val="bg1"/>
                </a:bgClr>
              </a:pattFill>
              <a:ln w="12187">
                <a:solidFill>
                  <a:srgbClr val="FFFFFF"/>
                </a:solidFill>
                <a:prstDash val="solid"/>
              </a:ln>
            </c:spPr>
            <c:extLst xmlns:c16r2="http://schemas.microsoft.com/office/drawing/2015/06/chart">
              <c:ext xmlns:c16="http://schemas.microsoft.com/office/drawing/2014/chart" uri="{C3380CC4-5D6E-409C-BE32-E72D297353CC}">
                <c16:uniqueId val="{00000012-9998-494F-BA8A-AD4912E5F2FE}"/>
              </c:ext>
            </c:extLst>
          </c:dPt>
          <c:dPt>
            <c:idx val="3"/>
            <c:spPr>
              <a:pattFill prst="pct80">
                <a:fgClr>
                  <a:srgbClr val="0085B4"/>
                </a:fgClr>
                <a:bgClr>
                  <a:schemeClr val="bg1"/>
                </a:bgClr>
              </a:pattFill>
              <a:ln w="12187">
                <a:solidFill>
                  <a:srgbClr val="FFFFFF"/>
                </a:solidFill>
                <a:prstDash val="solid"/>
              </a:ln>
            </c:spPr>
            <c:extLst xmlns:c16r2="http://schemas.microsoft.com/office/drawing/2015/06/chart">
              <c:ext xmlns:c16="http://schemas.microsoft.com/office/drawing/2014/chart" uri="{C3380CC4-5D6E-409C-BE32-E72D297353CC}">
                <c16:uniqueId val="{00000015-9998-494F-BA8A-AD4912E5F2FE}"/>
              </c:ext>
            </c:extLst>
          </c:dPt>
          <c:dPt>
            <c:idx val="5"/>
            <c:spPr>
              <a:pattFill prst="pct80">
                <a:fgClr>
                  <a:srgbClr val="0085B4"/>
                </a:fgClr>
                <a:bgClr>
                  <a:schemeClr val="bg1"/>
                </a:bgClr>
              </a:pattFill>
              <a:ln w="12187">
                <a:solidFill>
                  <a:srgbClr val="FFFFFF"/>
                </a:solidFill>
                <a:prstDash val="solid"/>
              </a:ln>
            </c:spPr>
            <c:extLst xmlns:c16r2="http://schemas.microsoft.com/office/drawing/2015/06/chart">
              <c:ext xmlns:c16="http://schemas.microsoft.com/office/drawing/2014/chart" uri="{C3380CC4-5D6E-409C-BE32-E72D297353CC}">
                <c16:uniqueId val="{00000018-9998-494F-BA8A-AD4912E5F2FE}"/>
              </c:ext>
            </c:extLst>
          </c:dPt>
          <c:dPt>
            <c:idx val="7"/>
            <c:spPr>
              <a:pattFill prst="pct80">
                <a:fgClr>
                  <a:srgbClr val="0085B4"/>
                </a:fgClr>
                <a:bgClr>
                  <a:schemeClr val="bg1"/>
                </a:bgClr>
              </a:pattFill>
              <a:ln w="12187">
                <a:solidFill>
                  <a:srgbClr val="FFFFFF"/>
                </a:solidFill>
                <a:prstDash val="solid"/>
              </a:ln>
            </c:spPr>
            <c:extLst xmlns:c16r2="http://schemas.microsoft.com/office/drawing/2015/06/chart">
              <c:ext xmlns:c16="http://schemas.microsoft.com/office/drawing/2014/chart" uri="{C3380CC4-5D6E-409C-BE32-E72D297353CC}">
                <c16:uniqueId val="{0000001B-9998-494F-BA8A-AD4912E5F2FE}"/>
              </c:ext>
            </c:extLst>
          </c:dPt>
          <c:dPt>
            <c:idx val="9"/>
            <c:spPr>
              <a:pattFill prst="pct80">
                <a:fgClr>
                  <a:srgbClr val="0085B4"/>
                </a:fgClr>
                <a:bgClr>
                  <a:schemeClr val="bg1"/>
                </a:bgClr>
              </a:pattFill>
              <a:ln w="12187">
                <a:solidFill>
                  <a:srgbClr val="FFFFFF"/>
                </a:solidFill>
                <a:prstDash val="solid"/>
              </a:ln>
            </c:spPr>
            <c:extLst xmlns:c16r2="http://schemas.microsoft.com/office/drawing/2015/06/chart">
              <c:ext xmlns:c16="http://schemas.microsoft.com/office/drawing/2014/chart" uri="{C3380CC4-5D6E-409C-BE32-E72D297353CC}">
                <c16:uniqueId val="{0000001E-9998-494F-BA8A-AD4912E5F2FE}"/>
              </c:ext>
            </c:extLst>
          </c:dPt>
          <c:dLbls>
            <c:spPr>
              <a:noFill/>
              <a:ln w="24374">
                <a:noFill/>
              </a:ln>
            </c:spPr>
            <c:txPr>
              <a:bodyPr/>
              <a:lstStyle/>
              <a:p>
                <a:pPr>
                  <a:defRPr sz="20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Sheet2!$B$1:$K$1</c:f>
              <c:strCache>
                <c:ptCount val="10"/>
                <c:pt idx="0">
                  <c:v>Support</c:v>
                </c:pt>
                <c:pt idx="1">
                  <c:v>More likely</c:v>
                </c:pt>
                <c:pt idx="2">
                  <c:v>Support</c:v>
                </c:pt>
                <c:pt idx="3">
                  <c:v>More likely</c:v>
                </c:pt>
                <c:pt idx="4">
                  <c:v>Support</c:v>
                </c:pt>
                <c:pt idx="5">
                  <c:v>More likely</c:v>
                </c:pt>
                <c:pt idx="6">
                  <c:v>Support</c:v>
                </c:pt>
                <c:pt idx="7">
                  <c:v>More likely</c:v>
                </c:pt>
                <c:pt idx="8">
                  <c:v>Support</c:v>
                </c:pt>
                <c:pt idx="9">
                  <c:v>More likely</c:v>
                </c:pt>
              </c:strCache>
            </c:strRef>
          </c:cat>
          <c:val>
            <c:numRef>
              <c:f>Sheet2!$B$2:$K$2</c:f>
              <c:numCache>
                <c:formatCode>General</c:formatCode>
                <c:ptCount val="10"/>
                <c:pt idx="0">
                  <c:v>55</c:v>
                </c:pt>
                <c:pt idx="1">
                  <c:v>38</c:v>
                </c:pt>
                <c:pt idx="2">
                  <c:v>53</c:v>
                </c:pt>
                <c:pt idx="3">
                  <c:v>36</c:v>
                </c:pt>
                <c:pt idx="4">
                  <c:v>51</c:v>
                </c:pt>
                <c:pt idx="5">
                  <c:v>36</c:v>
                </c:pt>
                <c:pt idx="6">
                  <c:v>45</c:v>
                </c:pt>
                <c:pt idx="7">
                  <c:v>36</c:v>
                </c:pt>
                <c:pt idx="8">
                  <c:v>36</c:v>
                </c:pt>
                <c:pt idx="9">
                  <c:v>27</c:v>
                </c:pt>
              </c:numCache>
            </c:numRef>
          </c:val>
          <c:extLst xmlns:c16r2="http://schemas.microsoft.com/office/drawing/2015/06/chart">
            <c:ext xmlns:c16="http://schemas.microsoft.com/office/drawing/2014/chart" uri="{C3380CC4-5D6E-409C-BE32-E72D297353CC}">
              <c16:uniqueId val="{00000023-9998-494F-BA8A-AD4912E5F2FE}"/>
            </c:ext>
          </c:extLst>
        </c:ser>
        <c:dLbls>
          <c:showVal val="1"/>
        </c:dLbls>
        <c:gapWidth val="80"/>
        <c:overlap val="100"/>
        <c:axId val="177039616"/>
        <c:axId val="177041408"/>
      </c:barChart>
      <c:catAx>
        <c:axId val="177028096"/>
        <c:scaling>
          <c:orientation val="minMax"/>
        </c:scaling>
        <c:axPos val="b"/>
        <c:numFmt formatCode="General" sourceLinked="1"/>
        <c:majorTickMark val="none"/>
        <c:tickLblPos val="nextTo"/>
        <c:spPr>
          <a:ln w="3047">
            <a:solidFill>
              <a:srgbClr val="000000"/>
            </a:solidFill>
            <a:prstDash val="solid"/>
          </a:ln>
        </c:spPr>
        <c:txPr>
          <a:bodyPr rot="0" vert="horz"/>
          <a:lstStyle/>
          <a:p>
            <a:pPr>
              <a:defRPr sz="1600" b="1" i="0" u="none" strike="noStrike" baseline="0">
                <a:solidFill>
                  <a:schemeClr val="tx1"/>
                </a:solidFill>
                <a:latin typeface="Calibri"/>
                <a:ea typeface="Calibri"/>
                <a:cs typeface="Calibri"/>
              </a:defRPr>
            </a:pPr>
            <a:endParaRPr lang="en-US"/>
          </a:p>
        </c:txPr>
        <c:crossAx val="177038080"/>
        <c:crosses val="autoZero"/>
        <c:auto val="1"/>
        <c:lblAlgn val="ctr"/>
        <c:lblOffset val="100"/>
        <c:tickLblSkip val="1"/>
        <c:tickMarkSkip val="1"/>
      </c:catAx>
      <c:valAx>
        <c:axId val="177038080"/>
        <c:scaling>
          <c:orientation val="minMax"/>
        </c:scaling>
        <c:delete val="1"/>
        <c:axPos val="l"/>
        <c:numFmt formatCode="General" sourceLinked="1"/>
        <c:tickLblPos val="nextTo"/>
        <c:crossAx val="177028096"/>
        <c:crosses val="autoZero"/>
        <c:crossBetween val="between"/>
      </c:valAx>
      <c:catAx>
        <c:axId val="177039616"/>
        <c:scaling>
          <c:orientation val="minMax"/>
        </c:scaling>
        <c:delete val="1"/>
        <c:axPos val="b"/>
        <c:numFmt formatCode="General" sourceLinked="1"/>
        <c:tickLblPos val="nextTo"/>
        <c:crossAx val="177041408"/>
        <c:crosses val="autoZero"/>
        <c:auto val="1"/>
        <c:lblAlgn val="ctr"/>
        <c:lblOffset val="100"/>
      </c:catAx>
      <c:valAx>
        <c:axId val="177041408"/>
        <c:scaling>
          <c:orientation val="minMax"/>
        </c:scaling>
        <c:delete val="1"/>
        <c:axPos val="r"/>
        <c:numFmt formatCode="General" sourceLinked="1"/>
        <c:tickLblPos val="nextTo"/>
        <c:crossAx val="177039616"/>
        <c:crosses val="max"/>
        <c:crossBetween val="between"/>
      </c:valAx>
      <c:spPr>
        <a:noFill/>
        <a:ln w="24374">
          <a:noFill/>
        </a:ln>
      </c:spPr>
    </c:plotArea>
    <c:plotVisOnly val="1"/>
    <c:dispBlanksAs val="gap"/>
  </c:chart>
  <c:spPr>
    <a:noFill/>
    <a:ln>
      <a:noFill/>
    </a:ln>
  </c:spPr>
  <c:txPr>
    <a:bodyPr/>
    <a:lstStyle/>
    <a:p>
      <a:pPr>
        <a:defRPr sz="1511" b="0" i="0" u="none" strike="noStrike" baseline="0">
          <a:solidFill>
            <a:srgbClr val="000000"/>
          </a:solidFill>
          <a:latin typeface="Calibri"/>
          <a:ea typeface="Calibri"/>
          <a:cs typeface="Calibri"/>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900" b="1"/>
            </a:pPr>
            <a:r>
              <a:rPr lang="en-US" sz="1900" b="1" dirty="0"/>
              <a:t>Engaged Debate:</a:t>
            </a:r>
            <a:r>
              <a:rPr lang="en-US" sz="1900" b="1" baseline="0" dirty="0"/>
              <a:t> Wall Street Reform </a:t>
            </a:r>
            <a:endParaRPr lang="en-US" sz="1900" b="1" i="1" dirty="0"/>
          </a:p>
        </c:rich>
      </c:tx>
      <c:layout>
        <c:manualLayout>
          <c:xMode val="edge"/>
          <c:yMode val="edge"/>
          <c:x val="0.29599992300961542"/>
          <c:y val="2.055868016497938E-2"/>
        </c:manualLayout>
      </c:layout>
      <c:overlay val="1"/>
      <c:spPr>
        <a:solidFill>
          <a:schemeClr val="bg1">
            <a:lumMod val="85000"/>
          </a:schemeClr>
        </a:solidFill>
        <a:ln>
          <a:solidFill>
            <a:schemeClr val="bg1"/>
          </a:solidFill>
        </a:ln>
        <a:effectLst>
          <a:outerShdw blurRad="63500" dist="50800" dir="5400000" algn="ctr" rotWithShape="0">
            <a:srgbClr val="000000">
              <a:alpha val="43137"/>
            </a:srgbClr>
          </a:outerShdw>
        </a:effectLst>
      </c:spPr>
    </c:title>
    <c:plotArea>
      <c:layout>
        <c:manualLayout>
          <c:layoutTarget val="inner"/>
          <c:xMode val="edge"/>
          <c:yMode val="edge"/>
          <c:x val="0"/>
          <c:y val="0.5004571303587052"/>
          <c:w val="1"/>
          <c:h val="0.36963801399825041"/>
        </c:manualLayout>
      </c:layout>
      <c:barChart>
        <c:barDir val="col"/>
        <c:grouping val="clustered"/>
        <c:ser>
          <c:idx val="1"/>
          <c:order val="1"/>
          <c:tx>
            <c:strRef>
              <c:f>Sheet2!$A$3</c:f>
              <c:strCache>
                <c:ptCount val="1"/>
                <c:pt idx="0">
                  <c:v>Total</c:v>
                </c:pt>
              </c:strCache>
            </c:strRef>
          </c:tx>
          <c:spPr>
            <a:solidFill>
              <a:srgbClr val="AFDFFF"/>
            </a:solidFill>
            <a:ln w="3047">
              <a:solidFill>
                <a:srgbClr val="FFFFFF"/>
              </a:solidFill>
              <a:prstDash val="solid"/>
            </a:ln>
          </c:spPr>
          <c:dPt>
            <c:idx val="1"/>
            <c:spPr>
              <a:solidFill>
                <a:srgbClr val="FFC979"/>
              </a:solidFill>
              <a:ln w="3047">
                <a:solidFill>
                  <a:srgbClr val="FFFFFF"/>
                </a:solidFill>
                <a:prstDash val="solid"/>
              </a:ln>
            </c:spPr>
            <c:extLst xmlns:c16r2="http://schemas.microsoft.com/office/drawing/2015/06/chart">
              <c:ext xmlns:c16="http://schemas.microsoft.com/office/drawing/2014/chart" uri="{C3380CC4-5D6E-409C-BE32-E72D297353CC}">
                <c16:uniqueId val="{00000001-0593-4708-91B5-596FD0C3DFB4}"/>
              </c:ext>
            </c:extLst>
          </c:dPt>
          <c:dPt>
            <c:idx val="2"/>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3-0593-4708-91B5-596FD0C3DFB4}"/>
              </c:ext>
            </c:extLst>
          </c:dPt>
          <c:dPt>
            <c:idx val="4"/>
            <c:spPr>
              <a:solidFill>
                <a:srgbClr val="FFC979"/>
              </a:solidFill>
              <a:ln w="3047">
                <a:solidFill>
                  <a:srgbClr val="FFFFFF"/>
                </a:solidFill>
                <a:prstDash val="solid"/>
              </a:ln>
            </c:spPr>
            <c:extLst xmlns:c16r2="http://schemas.microsoft.com/office/drawing/2015/06/chart">
              <c:ext xmlns:c16="http://schemas.microsoft.com/office/drawing/2014/chart" uri="{C3380CC4-5D6E-409C-BE32-E72D297353CC}">
                <c16:uniqueId val="{00000006-0593-4708-91B5-596FD0C3DFB4}"/>
              </c:ext>
            </c:extLst>
          </c:dPt>
          <c:dPt>
            <c:idx val="5"/>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8-0593-4708-91B5-596FD0C3DFB4}"/>
              </c:ext>
            </c:extLst>
          </c:dPt>
          <c:dLbls>
            <c:spPr>
              <a:noFill/>
              <a:ln w="24374">
                <a:noFill/>
              </a:ln>
            </c:spPr>
            <c:txPr>
              <a:bodyPr/>
              <a:lstStyle/>
              <a:p>
                <a:pPr>
                  <a:defRPr sz="2351"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Centrist</c:v>
                </c:pt>
                <c:pt idx="1">
                  <c:v>Conservative</c:v>
                </c:pt>
                <c:pt idx="2">
                  <c:v>Neither/Both/DK</c:v>
                </c:pt>
                <c:pt idx="3">
                  <c:v>Sanders/Warren</c:v>
                </c:pt>
                <c:pt idx="4">
                  <c:v>Conservative</c:v>
                </c:pt>
                <c:pt idx="5">
                  <c:v>Neither/Both/DK</c:v>
                </c:pt>
              </c:strCache>
            </c:strRef>
          </c:cat>
          <c:val>
            <c:numRef>
              <c:f>Sheet2!$B$3:$G$3</c:f>
              <c:numCache>
                <c:formatCode>General</c:formatCode>
                <c:ptCount val="6"/>
                <c:pt idx="0">
                  <c:v>48</c:v>
                </c:pt>
                <c:pt idx="1">
                  <c:v>32</c:v>
                </c:pt>
                <c:pt idx="2">
                  <c:v>19</c:v>
                </c:pt>
                <c:pt idx="3">
                  <c:v>48</c:v>
                </c:pt>
                <c:pt idx="4">
                  <c:v>33</c:v>
                </c:pt>
                <c:pt idx="5">
                  <c:v>19</c:v>
                </c:pt>
              </c:numCache>
            </c:numRef>
          </c:val>
          <c:extLst xmlns:c16r2="http://schemas.microsoft.com/office/drawing/2015/06/chart">
            <c:ext xmlns:c16="http://schemas.microsoft.com/office/drawing/2014/chart" uri="{C3380CC4-5D6E-409C-BE32-E72D297353CC}">
              <c16:uniqueId val="{0000000B-0593-4708-91B5-596FD0C3DFB4}"/>
            </c:ext>
          </c:extLst>
        </c:ser>
        <c:dLbls>
          <c:showVal val="1"/>
        </c:dLbls>
        <c:gapWidth val="60"/>
        <c:axId val="178363008"/>
        <c:axId val="178381184"/>
      </c:barChart>
      <c:barChart>
        <c:barDir val="col"/>
        <c:grouping val="clustered"/>
        <c:ser>
          <c:idx val="0"/>
          <c:order val="0"/>
          <c:tx>
            <c:strRef>
              <c:f>Sheet2!$A$2</c:f>
              <c:strCache>
                <c:ptCount val="1"/>
                <c:pt idx="0">
                  <c:v>Strong</c:v>
                </c:pt>
              </c:strCache>
            </c:strRef>
          </c:tx>
          <c:spPr>
            <a:solidFill>
              <a:schemeClr val="accent1"/>
            </a:solidFill>
            <a:ln w="12187">
              <a:solidFill>
                <a:srgbClr val="FFFFFF"/>
              </a:solidFill>
              <a:prstDash val="solid"/>
            </a:ln>
          </c:spPr>
          <c:dPt>
            <c:idx val="0"/>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0D-0593-4708-91B5-596FD0C3DFB4}"/>
              </c:ext>
            </c:extLst>
          </c:dPt>
          <c:dPt>
            <c:idx val="3"/>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0-0593-4708-91B5-596FD0C3DFB4}"/>
              </c:ext>
            </c:extLst>
          </c:dPt>
          <c:dLbls>
            <c:dLbl>
              <c:idx val="1"/>
              <c:layout>
                <c:manualLayout>
                  <c:x val="3.396872637453262E-3"/>
                  <c:y val="0.10947464900220819"/>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0593-4708-91B5-596FD0C3DFB4}"/>
                </c:ext>
              </c:extLst>
            </c:dLbl>
            <c:dLbl>
              <c:idx val="2"/>
              <c:layout>
                <c:manualLayout>
                  <c:x val="1.3888890407795403E-3"/>
                  <c:y val="5.1436789151356195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3-0593-4708-91B5-596FD0C3DFB4}"/>
                </c:ext>
              </c:extLst>
            </c:dLbl>
            <c:dLbl>
              <c:idx val="5"/>
              <c:layout>
                <c:manualLayout>
                  <c:x val="0"/>
                  <c:y val="8.6686132983377198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0593-4708-91B5-596FD0C3DFB4}"/>
                </c:ext>
              </c:extLst>
            </c:dLbl>
            <c:spPr>
              <a:noFill/>
              <a:ln w="24374">
                <a:noFill/>
              </a:ln>
            </c:spPr>
            <c:txPr>
              <a:bodyPr/>
              <a:lstStyle/>
              <a:p>
                <a:pPr>
                  <a:defRPr sz="2351"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Centrist</c:v>
                </c:pt>
                <c:pt idx="1">
                  <c:v>Conservative</c:v>
                </c:pt>
                <c:pt idx="2">
                  <c:v>Neither/Both/DK</c:v>
                </c:pt>
                <c:pt idx="3">
                  <c:v>Sanders/Warren</c:v>
                </c:pt>
                <c:pt idx="4">
                  <c:v>Conservative</c:v>
                </c:pt>
                <c:pt idx="5">
                  <c:v>Neither/Both/DK</c:v>
                </c:pt>
              </c:strCache>
            </c:strRef>
          </c:cat>
          <c:val>
            <c:numRef>
              <c:f>Sheet2!$B$2:$G$2</c:f>
              <c:numCache>
                <c:formatCode>General</c:formatCode>
                <c:ptCount val="6"/>
                <c:pt idx="0">
                  <c:v>32</c:v>
                </c:pt>
                <c:pt idx="1">
                  <c:v>16</c:v>
                </c:pt>
                <c:pt idx="3">
                  <c:v>36</c:v>
                </c:pt>
                <c:pt idx="4">
                  <c:v>18</c:v>
                </c:pt>
              </c:numCache>
            </c:numRef>
          </c:val>
          <c:extLst xmlns:c16r2="http://schemas.microsoft.com/office/drawing/2015/06/chart">
            <c:ext xmlns:c16="http://schemas.microsoft.com/office/drawing/2014/chart" uri="{C3380CC4-5D6E-409C-BE32-E72D297353CC}">
              <c16:uniqueId val="{00000014-0593-4708-91B5-596FD0C3DFB4}"/>
            </c:ext>
          </c:extLst>
        </c:ser>
        <c:dLbls>
          <c:showVal val="1"/>
        </c:dLbls>
        <c:gapWidth val="60"/>
        <c:axId val="178382720"/>
        <c:axId val="178384256"/>
      </c:barChart>
      <c:catAx>
        <c:axId val="178363008"/>
        <c:scaling>
          <c:orientation val="minMax"/>
        </c:scaling>
        <c:axPos val="b"/>
        <c:numFmt formatCode="General" sourceLinked="1"/>
        <c:majorTickMark val="none"/>
        <c:tickLblPos val="nextTo"/>
        <c:spPr>
          <a:ln w="3047">
            <a:solidFill>
              <a:srgbClr val="000000"/>
            </a:solidFill>
            <a:prstDash val="solid"/>
          </a:ln>
        </c:spPr>
        <c:txPr>
          <a:bodyPr rot="0" vert="horz"/>
          <a:lstStyle/>
          <a:p>
            <a:pPr>
              <a:defRPr sz="1600" b="1" i="0" u="none" strike="noStrike" baseline="0">
                <a:solidFill>
                  <a:schemeClr val="tx1"/>
                </a:solidFill>
                <a:latin typeface="Calibri"/>
                <a:ea typeface="Calibri"/>
                <a:cs typeface="Calibri"/>
              </a:defRPr>
            </a:pPr>
            <a:endParaRPr lang="en-US"/>
          </a:p>
        </c:txPr>
        <c:crossAx val="178381184"/>
        <c:crosses val="autoZero"/>
        <c:auto val="1"/>
        <c:lblAlgn val="ctr"/>
        <c:lblOffset val="100"/>
        <c:tickLblSkip val="1"/>
        <c:tickMarkSkip val="1"/>
      </c:catAx>
      <c:valAx>
        <c:axId val="178381184"/>
        <c:scaling>
          <c:orientation val="minMax"/>
        </c:scaling>
        <c:delete val="1"/>
        <c:axPos val="l"/>
        <c:numFmt formatCode="General" sourceLinked="1"/>
        <c:tickLblPos val="nextTo"/>
        <c:crossAx val="178363008"/>
        <c:crosses val="autoZero"/>
        <c:crossBetween val="between"/>
      </c:valAx>
      <c:catAx>
        <c:axId val="178382720"/>
        <c:scaling>
          <c:orientation val="minMax"/>
        </c:scaling>
        <c:delete val="1"/>
        <c:axPos val="b"/>
        <c:numFmt formatCode="General" sourceLinked="1"/>
        <c:tickLblPos val="nextTo"/>
        <c:crossAx val="178384256"/>
        <c:crosses val="autoZero"/>
        <c:auto val="1"/>
        <c:lblAlgn val="ctr"/>
        <c:lblOffset val="100"/>
      </c:catAx>
      <c:valAx>
        <c:axId val="178384256"/>
        <c:scaling>
          <c:orientation val="minMax"/>
        </c:scaling>
        <c:delete val="1"/>
        <c:axPos val="r"/>
        <c:numFmt formatCode="General" sourceLinked="1"/>
        <c:tickLblPos val="nextTo"/>
        <c:crossAx val="178382720"/>
        <c:crosses val="max"/>
        <c:crossBetween val="between"/>
      </c:valAx>
      <c:spPr>
        <a:noFill/>
        <a:ln w="24374">
          <a:noFill/>
        </a:ln>
      </c:spPr>
    </c:plotArea>
    <c:plotVisOnly val="1"/>
    <c:dispBlanksAs val="gap"/>
  </c:chart>
  <c:spPr>
    <a:noFill/>
    <a:ln>
      <a:noFill/>
    </a:ln>
  </c:spPr>
  <c:txPr>
    <a:bodyPr/>
    <a:lstStyle/>
    <a:p>
      <a:pPr>
        <a:defRPr sz="1511" b="0" i="0" u="none" strike="noStrike" baseline="0">
          <a:solidFill>
            <a:srgbClr val="000000"/>
          </a:solidFill>
          <a:latin typeface="Calibri"/>
          <a:ea typeface="Calibri"/>
          <a:cs typeface="Calibri"/>
        </a:defRPr>
      </a:pPr>
      <a:endParaRPr lang="en-US"/>
    </a:p>
  </c:txPr>
  <c:externalData r:id="rId1"/>
  <c:userShapes r:id="rId2"/>
</c:chartSpace>
</file>

<file path=ppt/charts/chart14.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43602259619111028"/>
          <c:y val="2.8013840150791169E-2"/>
          <c:w val="0.53618354162012316"/>
          <c:h val="0.95110448828657779"/>
        </c:manualLayout>
      </c:layout>
      <c:barChart>
        <c:barDir val="bar"/>
        <c:grouping val="clustered"/>
        <c:ser>
          <c:idx val="1"/>
          <c:order val="1"/>
          <c:tx>
            <c:strRef>
              <c:f>Sheet2!$C$1</c:f>
              <c:strCache>
                <c:ptCount val="1"/>
              </c:strCache>
            </c:strRef>
          </c:tx>
          <c:spPr>
            <a:solidFill>
              <a:schemeClr val="tx2">
                <a:lumMod val="20000"/>
                <a:lumOff val="80000"/>
              </a:schemeClr>
            </a:solidFill>
            <a:ln w="13845">
              <a:solidFill>
                <a:srgbClr val="FFFFFF"/>
              </a:solidFill>
              <a:prstDash val="solid"/>
            </a:ln>
          </c:spPr>
          <c:dPt>
            <c:idx val="0"/>
            <c:spPr>
              <a:solidFill>
                <a:srgbClr val="BDEEFF"/>
              </a:solidFill>
              <a:ln w="13845">
                <a:solidFill>
                  <a:srgbClr val="FFFFFF"/>
                </a:solidFill>
                <a:prstDash val="solid"/>
              </a:ln>
            </c:spPr>
            <c:extLst xmlns:c16r2="http://schemas.microsoft.com/office/drawing/2015/06/chart">
              <c:ext xmlns:c16="http://schemas.microsoft.com/office/drawing/2014/chart" uri="{C3380CC4-5D6E-409C-BE32-E72D297353CC}">
                <c16:uniqueId val="{00000001-27A9-4230-B9B5-7FF3D99630A8}"/>
              </c:ext>
            </c:extLst>
          </c:dPt>
          <c:dLbls>
            <c:dLbl>
              <c:idx val="10"/>
              <c:layout>
                <c:manualLayout>
                  <c:x val="0"/>
                  <c:y val="5.8998811011717802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27A9-4230-B9B5-7FF3D99630A8}"/>
                </c:ext>
              </c:extLst>
            </c:dLbl>
            <c:spPr>
              <a:noFill/>
              <a:ln w="27690">
                <a:noFill/>
              </a:ln>
            </c:spPr>
            <c:txPr>
              <a:bodyPr/>
              <a:lstStyle/>
              <a:p>
                <a:pPr>
                  <a:defRPr sz="2000">
                    <a:latin typeface="+mn-lt"/>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Sheet2!$A$2:$A$4</c:f>
              <c:strCache>
                <c:ptCount val="3"/>
                <c:pt idx="0">
                  <c:v>Same tricks - avoid another crash</c:v>
                </c:pt>
                <c:pt idx="1">
                  <c:v>Not just billionaires /inequality</c:v>
                </c:pt>
                <c:pt idx="2">
                  <c:v>Power and influence</c:v>
                </c:pt>
              </c:strCache>
            </c:strRef>
          </c:cat>
          <c:val>
            <c:numRef>
              <c:f>Sheet2!$C$2:$C$4</c:f>
              <c:numCache>
                <c:formatCode>General</c:formatCode>
                <c:ptCount val="3"/>
                <c:pt idx="0">
                  <c:v>80</c:v>
                </c:pt>
                <c:pt idx="1">
                  <c:v>80</c:v>
                </c:pt>
                <c:pt idx="2">
                  <c:v>81</c:v>
                </c:pt>
              </c:numCache>
            </c:numRef>
          </c:val>
          <c:extLst xmlns:c16r2="http://schemas.microsoft.com/office/drawing/2015/06/chart">
            <c:ext xmlns:c16="http://schemas.microsoft.com/office/drawing/2014/chart" uri="{C3380CC4-5D6E-409C-BE32-E72D297353CC}">
              <c16:uniqueId val="{00000003-27A9-4230-B9B5-7FF3D99630A8}"/>
            </c:ext>
          </c:extLst>
        </c:ser>
        <c:dLbls/>
        <c:gapWidth val="40"/>
        <c:axId val="178652288"/>
        <c:axId val="178653824"/>
      </c:barChart>
      <c:barChart>
        <c:barDir val="bar"/>
        <c:grouping val="clustered"/>
        <c:ser>
          <c:idx val="0"/>
          <c:order val="0"/>
          <c:tx>
            <c:strRef>
              <c:f>Sheet2!$B$1</c:f>
              <c:strCache>
                <c:ptCount val="1"/>
              </c:strCache>
            </c:strRef>
          </c:tx>
          <c:spPr>
            <a:solidFill>
              <a:schemeClr val="tx2"/>
            </a:solidFill>
            <a:ln w="13845">
              <a:solidFill>
                <a:srgbClr val="FFFFFF"/>
              </a:solidFill>
              <a:prstDash val="solid"/>
            </a:ln>
          </c:spPr>
          <c:dLbls>
            <c:spPr>
              <a:noFill/>
              <a:ln w="27690">
                <a:noFill/>
              </a:ln>
            </c:spPr>
            <c:txPr>
              <a:bodyPr/>
              <a:lstStyle/>
              <a:p>
                <a:pPr>
                  <a:defRPr sz="2400">
                    <a:solidFill>
                      <a:schemeClr val="bg1"/>
                    </a:solidFill>
                    <a:latin typeface="+mn-lt"/>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Sheet2!$A$2:$A$4</c:f>
              <c:strCache>
                <c:ptCount val="3"/>
                <c:pt idx="0">
                  <c:v>Same tricks - avoid another crash</c:v>
                </c:pt>
                <c:pt idx="1">
                  <c:v>Not just billionaires /inequality</c:v>
                </c:pt>
                <c:pt idx="2">
                  <c:v>Power and influence</c:v>
                </c:pt>
              </c:strCache>
            </c:strRef>
          </c:cat>
          <c:val>
            <c:numRef>
              <c:f>Sheet2!$B$2:$B$4</c:f>
              <c:numCache>
                <c:formatCode>General</c:formatCode>
                <c:ptCount val="3"/>
                <c:pt idx="0">
                  <c:v>52</c:v>
                </c:pt>
                <c:pt idx="1">
                  <c:v>51</c:v>
                </c:pt>
                <c:pt idx="2">
                  <c:v>50</c:v>
                </c:pt>
              </c:numCache>
            </c:numRef>
          </c:val>
          <c:extLst xmlns:c16r2="http://schemas.microsoft.com/office/drawing/2015/06/chart">
            <c:ext xmlns:c16="http://schemas.microsoft.com/office/drawing/2014/chart" uri="{C3380CC4-5D6E-409C-BE32-E72D297353CC}">
              <c16:uniqueId val="{00000004-27A9-4230-B9B5-7FF3D99630A8}"/>
            </c:ext>
          </c:extLst>
        </c:ser>
        <c:dLbls/>
        <c:gapWidth val="40"/>
        <c:axId val="178676096"/>
        <c:axId val="178677632"/>
      </c:barChart>
      <c:catAx>
        <c:axId val="178652288"/>
        <c:scaling>
          <c:orientation val="maxMin"/>
        </c:scaling>
        <c:axPos val="l"/>
        <c:numFmt formatCode="General" sourceLinked="1"/>
        <c:majorTickMark val="none"/>
        <c:tickLblPos val="nextTo"/>
        <c:spPr>
          <a:ln w="3461">
            <a:solidFill>
              <a:srgbClr val="000000"/>
            </a:solidFill>
            <a:prstDash val="solid"/>
          </a:ln>
        </c:spPr>
        <c:txPr>
          <a:bodyPr rot="0" vert="horz"/>
          <a:lstStyle/>
          <a:p>
            <a:pPr>
              <a:defRPr sz="1400">
                <a:latin typeface="+mj-lt"/>
              </a:defRPr>
            </a:pPr>
            <a:endParaRPr lang="en-US"/>
          </a:p>
        </c:txPr>
        <c:crossAx val="178653824"/>
        <c:crosses val="autoZero"/>
        <c:auto val="1"/>
        <c:lblAlgn val="ctr"/>
        <c:lblOffset val="100"/>
        <c:tickLblSkip val="1"/>
        <c:tickMarkSkip val="1"/>
      </c:catAx>
      <c:valAx>
        <c:axId val="178653824"/>
        <c:scaling>
          <c:orientation val="minMax"/>
        </c:scaling>
        <c:delete val="1"/>
        <c:axPos val="t"/>
        <c:numFmt formatCode="General" sourceLinked="1"/>
        <c:tickLblPos val="nextTo"/>
        <c:crossAx val="178652288"/>
        <c:crosses val="autoZero"/>
        <c:crossBetween val="between"/>
      </c:valAx>
      <c:catAx>
        <c:axId val="178676096"/>
        <c:scaling>
          <c:orientation val="maxMin"/>
        </c:scaling>
        <c:delete val="1"/>
        <c:axPos val="l"/>
        <c:numFmt formatCode="General" sourceLinked="1"/>
        <c:tickLblPos val="nextTo"/>
        <c:crossAx val="178677632"/>
        <c:crosses val="autoZero"/>
        <c:auto val="1"/>
        <c:lblAlgn val="ctr"/>
        <c:lblOffset val="100"/>
      </c:catAx>
      <c:valAx>
        <c:axId val="178677632"/>
        <c:scaling>
          <c:orientation val="minMax"/>
        </c:scaling>
        <c:delete val="1"/>
        <c:axPos val="b"/>
        <c:numFmt formatCode="General" sourceLinked="1"/>
        <c:tickLblPos val="nextTo"/>
        <c:crossAx val="178676096"/>
        <c:crosses val="max"/>
        <c:crossBetween val="between"/>
      </c:valAx>
      <c:spPr>
        <a:noFill/>
        <a:ln w="27690">
          <a:noFill/>
        </a:ln>
      </c:spPr>
    </c:plotArea>
    <c:plotVisOnly val="1"/>
    <c:dispBlanksAs val="gap"/>
  </c:chart>
  <c:spPr>
    <a:noFill/>
    <a:ln>
      <a:noFill/>
    </a:ln>
  </c:spPr>
  <c:txPr>
    <a:bodyPr/>
    <a:lstStyle/>
    <a:p>
      <a:pPr>
        <a:defRPr sz="1400" b="1" i="0" u="none" strike="noStrike" baseline="0">
          <a:solidFill>
            <a:srgbClr val="000000"/>
          </a:solidFill>
          <a:latin typeface="Arial"/>
          <a:ea typeface="Arial"/>
          <a:cs typeface="Arial"/>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43602259619111028"/>
          <c:y val="2.8013840150791169E-2"/>
          <c:w val="0.53618354162012316"/>
          <c:h val="0.95110448828657779"/>
        </c:manualLayout>
      </c:layout>
      <c:barChart>
        <c:barDir val="bar"/>
        <c:grouping val="clustered"/>
        <c:ser>
          <c:idx val="1"/>
          <c:order val="1"/>
          <c:spPr>
            <a:solidFill>
              <a:schemeClr val="tx2">
                <a:lumMod val="20000"/>
                <a:lumOff val="80000"/>
              </a:schemeClr>
            </a:solidFill>
            <a:ln w="13845">
              <a:solidFill>
                <a:srgbClr val="FFFFFF"/>
              </a:solidFill>
              <a:prstDash val="solid"/>
            </a:ln>
          </c:spPr>
          <c:dPt>
            <c:idx val="0"/>
            <c:spPr>
              <a:solidFill>
                <a:srgbClr val="BDEEFF"/>
              </a:solidFill>
              <a:ln w="13845">
                <a:solidFill>
                  <a:srgbClr val="FFFFFF"/>
                </a:solidFill>
                <a:prstDash val="solid"/>
              </a:ln>
            </c:spPr>
            <c:extLst xmlns:c16r2="http://schemas.microsoft.com/office/drawing/2015/06/chart">
              <c:ext xmlns:c16="http://schemas.microsoft.com/office/drawing/2014/chart" uri="{C3380CC4-5D6E-409C-BE32-E72D297353CC}">
                <c16:uniqueId val="{00000001-BCD4-44F9-A14C-7A4D67A69B4B}"/>
              </c:ext>
            </c:extLst>
          </c:dPt>
          <c:dLbls>
            <c:dLbl>
              <c:idx val="10"/>
              <c:layout>
                <c:manualLayout>
                  <c:x val="0"/>
                  <c:y val="5.8998811011717802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BCD4-44F9-A14C-7A4D67A69B4B}"/>
                </c:ext>
              </c:extLst>
            </c:dLbl>
            <c:spPr>
              <a:noFill/>
              <a:ln w="27690">
                <a:noFill/>
              </a:ln>
            </c:spPr>
            <c:txPr>
              <a:bodyPr/>
              <a:lstStyle/>
              <a:p>
                <a:pPr>
                  <a:defRPr sz="2000">
                    <a:latin typeface="+mn-lt"/>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Sheet2!$A$5:$A$8</c:f>
              <c:strCache>
                <c:ptCount val="4"/>
                <c:pt idx="0">
                  <c:v>Weakening for regulations</c:v>
                </c:pt>
                <c:pt idx="1">
                  <c:v>Grievances</c:v>
                </c:pt>
                <c:pt idx="2">
                  <c:v>Get back to core business</c:v>
                </c:pt>
                <c:pt idx="3">
                  <c:v>Effective management -avoid another crash</c:v>
                </c:pt>
              </c:strCache>
            </c:strRef>
          </c:cat>
          <c:val>
            <c:numRef>
              <c:f>Sheet2!$C$5:$C$8</c:f>
              <c:numCache>
                <c:formatCode>General</c:formatCode>
                <c:ptCount val="4"/>
                <c:pt idx="0">
                  <c:v>76</c:v>
                </c:pt>
                <c:pt idx="1">
                  <c:v>76</c:v>
                </c:pt>
                <c:pt idx="2">
                  <c:v>76</c:v>
                </c:pt>
                <c:pt idx="3">
                  <c:v>72</c:v>
                </c:pt>
              </c:numCache>
            </c:numRef>
          </c:val>
          <c:extLst xmlns:c16r2="http://schemas.microsoft.com/office/drawing/2015/06/chart">
            <c:ext xmlns:c16="http://schemas.microsoft.com/office/drawing/2014/chart" uri="{C3380CC4-5D6E-409C-BE32-E72D297353CC}">
              <c16:uniqueId val="{00000003-BCD4-44F9-A14C-7A4D67A69B4B}"/>
            </c:ext>
          </c:extLst>
        </c:ser>
        <c:dLbls/>
        <c:gapWidth val="40"/>
        <c:axId val="178835840"/>
        <c:axId val="178837376"/>
      </c:barChart>
      <c:barChart>
        <c:barDir val="bar"/>
        <c:grouping val="clustered"/>
        <c:ser>
          <c:idx val="0"/>
          <c:order val="0"/>
          <c:spPr>
            <a:solidFill>
              <a:schemeClr val="tx2"/>
            </a:solidFill>
            <a:ln w="13845">
              <a:solidFill>
                <a:srgbClr val="FFFFFF"/>
              </a:solidFill>
              <a:prstDash val="solid"/>
            </a:ln>
          </c:spPr>
          <c:dLbls>
            <c:spPr>
              <a:noFill/>
              <a:ln w="27690">
                <a:noFill/>
              </a:ln>
            </c:spPr>
            <c:txPr>
              <a:bodyPr/>
              <a:lstStyle/>
              <a:p>
                <a:pPr>
                  <a:defRPr sz="2400">
                    <a:solidFill>
                      <a:schemeClr val="bg1"/>
                    </a:solidFill>
                    <a:latin typeface="+mn-lt"/>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Sheet2!$A$5:$A$8</c:f>
              <c:strCache>
                <c:ptCount val="4"/>
                <c:pt idx="0">
                  <c:v>Weakening for regulations</c:v>
                </c:pt>
                <c:pt idx="1">
                  <c:v>Grievances</c:v>
                </c:pt>
                <c:pt idx="2">
                  <c:v>Get back to core business</c:v>
                </c:pt>
                <c:pt idx="3">
                  <c:v>Effective management -avoid another crash</c:v>
                </c:pt>
              </c:strCache>
            </c:strRef>
          </c:cat>
          <c:val>
            <c:numRef>
              <c:f>Sheet2!$B$5:$B$8</c:f>
              <c:numCache>
                <c:formatCode>General</c:formatCode>
                <c:ptCount val="4"/>
                <c:pt idx="0">
                  <c:v>45</c:v>
                </c:pt>
                <c:pt idx="1">
                  <c:v>44</c:v>
                </c:pt>
                <c:pt idx="2">
                  <c:v>43</c:v>
                </c:pt>
                <c:pt idx="3">
                  <c:v>41</c:v>
                </c:pt>
              </c:numCache>
            </c:numRef>
          </c:val>
          <c:extLst xmlns:c16r2="http://schemas.microsoft.com/office/drawing/2015/06/chart">
            <c:ext xmlns:c16="http://schemas.microsoft.com/office/drawing/2014/chart" uri="{C3380CC4-5D6E-409C-BE32-E72D297353CC}">
              <c16:uniqueId val="{00000004-BCD4-44F9-A14C-7A4D67A69B4B}"/>
            </c:ext>
          </c:extLst>
        </c:ser>
        <c:dLbls/>
        <c:gapWidth val="40"/>
        <c:axId val="178838912"/>
        <c:axId val="178861184"/>
      </c:barChart>
      <c:catAx>
        <c:axId val="178835840"/>
        <c:scaling>
          <c:orientation val="maxMin"/>
        </c:scaling>
        <c:axPos val="l"/>
        <c:numFmt formatCode="General" sourceLinked="1"/>
        <c:majorTickMark val="none"/>
        <c:tickLblPos val="nextTo"/>
        <c:spPr>
          <a:ln w="3461">
            <a:solidFill>
              <a:srgbClr val="000000"/>
            </a:solidFill>
            <a:prstDash val="solid"/>
          </a:ln>
        </c:spPr>
        <c:txPr>
          <a:bodyPr rot="0" vert="horz"/>
          <a:lstStyle/>
          <a:p>
            <a:pPr>
              <a:defRPr sz="1400">
                <a:latin typeface="+mj-lt"/>
              </a:defRPr>
            </a:pPr>
            <a:endParaRPr lang="en-US"/>
          </a:p>
        </c:txPr>
        <c:crossAx val="178837376"/>
        <c:crosses val="autoZero"/>
        <c:auto val="1"/>
        <c:lblAlgn val="ctr"/>
        <c:lblOffset val="100"/>
        <c:tickLblSkip val="1"/>
        <c:tickMarkSkip val="1"/>
      </c:catAx>
      <c:valAx>
        <c:axId val="178837376"/>
        <c:scaling>
          <c:orientation val="minMax"/>
        </c:scaling>
        <c:delete val="1"/>
        <c:axPos val="t"/>
        <c:numFmt formatCode="General" sourceLinked="1"/>
        <c:tickLblPos val="nextTo"/>
        <c:crossAx val="178835840"/>
        <c:crosses val="autoZero"/>
        <c:crossBetween val="between"/>
      </c:valAx>
      <c:catAx>
        <c:axId val="178838912"/>
        <c:scaling>
          <c:orientation val="maxMin"/>
        </c:scaling>
        <c:delete val="1"/>
        <c:axPos val="l"/>
        <c:numFmt formatCode="General" sourceLinked="1"/>
        <c:tickLblPos val="nextTo"/>
        <c:crossAx val="178861184"/>
        <c:crosses val="autoZero"/>
        <c:auto val="1"/>
        <c:lblAlgn val="ctr"/>
        <c:lblOffset val="100"/>
      </c:catAx>
      <c:valAx>
        <c:axId val="178861184"/>
        <c:scaling>
          <c:orientation val="minMax"/>
        </c:scaling>
        <c:delete val="1"/>
        <c:axPos val="b"/>
        <c:numFmt formatCode="General" sourceLinked="1"/>
        <c:tickLblPos val="nextTo"/>
        <c:crossAx val="178838912"/>
        <c:crosses val="max"/>
        <c:crossBetween val="between"/>
      </c:valAx>
      <c:spPr>
        <a:noFill/>
        <a:ln w="27690">
          <a:noFill/>
        </a:ln>
      </c:spPr>
    </c:plotArea>
    <c:plotVisOnly val="1"/>
    <c:dispBlanksAs val="gap"/>
  </c:chart>
  <c:spPr>
    <a:noFill/>
    <a:ln>
      <a:noFill/>
    </a:ln>
  </c:spPr>
  <c:txPr>
    <a:bodyPr/>
    <a:lstStyle/>
    <a:p>
      <a:pPr>
        <a:defRPr sz="1400" b="1" i="0" u="none" strike="noStrike" baseline="0">
          <a:solidFill>
            <a:srgbClr val="000000"/>
          </a:solidFill>
          <a:latin typeface="Arial"/>
          <a:ea typeface="Arial"/>
          <a:cs typeface="Arial"/>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43602259619111028"/>
          <c:y val="2.8013840150791169E-2"/>
          <c:w val="0.53618354162012316"/>
          <c:h val="0.95110448828657779"/>
        </c:manualLayout>
      </c:layout>
      <c:barChart>
        <c:barDir val="bar"/>
        <c:grouping val="clustered"/>
        <c:ser>
          <c:idx val="1"/>
          <c:order val="1"/>
          <c:tx>
            <c:strRef>
              <c:f>Sheet2!$C$1</c:f>
              <c:strCache>
                <c:ptCount val="1"/>
              </c:strCache>
            </c:strRef>
          </c:tx>
          <c:spPr>
            <a:solidFill>
              <a:schemeClr val="tx2">
                <a:lumMod val="20000"/>
                <a:lumOff val="80000"/>
              </a:schemeClr>
            </a:solidFill>
            <a:ln w="13845">
              <a:solidFill>
                <a:srgbClr val="FFFFFF"/>
              </a:solidFill>
              <a:prstDash val="solid"/>
            </a:ln>
          </c:spPr>
          <c:dPt>
            <c:idx val="0"/>
            <c:spPr>
              <a:solidFill>
                <a:srgbClr val="FF9999"/>
              </a:solidFill>
              <a:ln w="13845">
                <a:solidFill>
                  <a:srgbClr val="FFFFFF"/>
                </a:solidFill>
                <a:prstDash val="solid"/>
              </a:ln>
            </c:spPr>
            <c:extLst xmlns:c16r2="http://schemas.microsoft.com/office/drawing/2015/06/chart">
              <c:ext xmlns:c16="http://schemas.microsoft.com/office/drawing/2014/chart" uri="{C3380CC4-5D6E-409C-BE32-E72D297353CC}">
                <c16:uniqueId val="{00000001-DFE9-4518-B2E7-ACFC25AB3034}"/>
              </c:ext>
            </c:extLst>
          </c:dPt>
          <c:dPt>
            <c:idx val="1"/>
            <c:spPr>
              <a:solidFill>
                <a:srgbClr val="FF9999"/>
              </a:solidFill>
              <a:ln w="13845">
                <a:solidFill>
                  <a:srgbClr val="FFFFFF"/>
                </a:solidFill>
                <a:prstDash val="solid"/>
              </a:ln>
            </c:spPr>
            <c:extLst xmlns:c16r2="http://schemas.microsoft.com/office/drawing/2015/06/chart">
              <c:ext xmlns:c16="http://schemas.microsoft.com/office/drawing/2014/chart" uri="{C3380CC4-5D6E-409C-BE32-E72D297353CC}">
                <c16:uniqueId val="{00000003-DFE9-4518-B2E7-ACFC25AB3034}"/>
              </c:ext>
            </c:extLst>
          </c:dPt>
          <c:dPt>
            <c:idx val="2"/>
            <c:spPr>
              <a:solidFill>
                <a:srgbClr val="FF9999"/>
              </a:solidFill>
              <a:ln w="13845">
                <a:solidFill>
                  <a:srgbClr val="FFFFFF"/>
                </a:solidFill>
                <a:prstDash val="solid"/>
              </a:ln>
            </c:spPr>
            <c:extLst xmlns:c16r2="http://schemas.microsoft.com/office/drawing/2015/06/chart">
              <c:ext xmlns:c16="http://schemas.microsoft.com/office/drawing/2014/chart" uri="{C3380CC4-5D6E-409C-BE32-E72D297353CC}">
                <c16:uniqueId val="{00000005-DFE9-4518-B2E7-ACFC25AB3034}"/>
              </c:ext>
            </c:extLst>
          </c:dPt>
          <c:dLbls>
            <c:dLbl>
              <c:idx val="10"/>
              <c:layout>
                <c:manualLayout>
                  <c:x val="0"/>
                  <c:y val="5.8998811011717802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DFE9-4518-B2E7-ACFC25AB3034}"/>
                </c:ext>
              </c:extLst>
            </c:dLbl>
            <c:spPr>
              <a:noFill/>
              <a:ln w="27690">
                <a:noFill/>
              </a:ln>
            </c:spPr>
            <c:txPr>
              <a:bodyPr/>
              <a:lstStyle/>
              <a:p>
                <a:pPr>
                  <a:defRPr sz="2000">
                    <a:latin typeface="+mn-lt"/>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Sheet2!$A$2:$A$4</c:f>
              <c:strCache>
                <c:ptCount val="3"/>
                <c:pt idx="0">
                  <c:v>Regulatory agencies don't work</c:v>
                </c:pt>
                <c:pt idx="1">
                  <c:v>Nanny-state /no choices</c:v>
                </c:pt>
                <c:pt idx="2">
                  <c:v>Dodd-Frank failed</c:v>
                </c:pt>
              </c:strCache>
            </c:strRef>
          </c:cat>
          <c:val>
            <c:numRef>
              <c:f>Sheet2!$C$2:$C$4</c:f>
              <c:numCache>
                <c:formatCode>General</c:formatCode>
                <c:ptCount val="3"/>
                <c:pt idx="0">
                  <c:v>54</c:v>
                </c:pt>
                <c:pt idx="1">
                  <c:v>51</c:v>
                </c:pt>
                <c:pt idx="2">
                  <c:v>47</c:v>
                </c:pt>
              </c:numCache>
            </c:numRef>
          </c:val>
          <c:extLst xmlns:c16r2="http://schemas.microsoft.com/office/drawing/2015/06/chart">
            <c:ext xmlns:c16="http://schemas.microsoft.com/office/drawing/2014/chart" uri="{C3380CC4-5D6E-409C-BE32-E72D297353CC}">
              <c16:uniqueId val="{00000007-DFE9-4518-B2E7-ACFC25AB3034}"/>
            </c:ext>
          </c:extLst>
        </c:ser>
        <c:dLbls/>
        <c:gapWidth val="40"/>
        <c:axId val="179899776"/>
        <c:axId val="179913856"/>
      </c:barChart>
      <c:barChart>
        <c:barDir val="bar"/>
        <c:grouping val="clustered"/>
        <c:ser>
          <c:idx val="0"/>
          <c:order val="0"/>
          <c:tx>
            <c:strRef>
              <c:f>Sheet2!$B$1</c:f>
              <c:strCache>
                <c:ptCount val="1"/>
              </c:strCache>
            </c:strRef>
          </c:tx>
          <c:spPr>
            <a:solidFill>
              <a:srgbClr val="C00000"/>
            </a:solidFill>
            <a:ln w="13845">
              <a:solidFill>
                <a:srgbClr val="FFFFFF"/>
              </a:solidFill>
              <a:prstDash val="solid"/>
            </a:ln>
          </c:spPr>
          <c:dLbls>
            <c:spPr>
              <a:noFill/>
              <a:ln w="27690">
                <a:noFill/>
              </a:ln>
            </c:spPr>
            <c:txPr>
              <a:bodyPr/>
              <a:lstStyle/>
              <a:p>
                <a:pPr>
                  <a:defRPr sz="2400">
                    <a:solidFill>
                      <a:schemeClr val="bg1"/>
                    </a:solidFill>
                    <a:latin typeface="+mn-lt"/>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Sheet2!$A$2:$A$4</c:f>
              <c:strCache>
                <c:ptCount val="3"/>
                <c:pt idx="0">
                  <c:v>Regulatory agencies don't work</c:v>
                </c:pt>
                <c:pt idx="1">
                  <c:v>Nanny-state /no choices</c:v>
                </c:pt>
                <c:pt idx="2">
                  <c:v>Dodd-Frank failed</c:v>
                </c:pt>
              </c:strCache>
            </c:strRef>
          </c:cat>
          <c:val>
            <c:numRef>
              <c:f>Sheet2!$B$2:$B$4</c:f>
              <c:numCache>
                <c:formatCode>General</c:formatCode>
                <c:ptCount val="3"/>
                <c:pt idx="0">
                  <c:v>29</c:v>
                </c:pt>
                <c:pt idx="1">
                  <c:v>25</c:v>
                </c:pt>
                <c:pt idx="2">
                  <c:v>21</c:v>
                </c:pt>
              </c:numCache>
            </c:numRef>
          </c:val>
          <c:extLst xmlns:c16r2="http://schemas.microsoft.com/office/drawing/2015/06/chart">
            <c:ext xmlns:c16="http://schemas.microsoft.com/office/drawing/2014/chart" uri="{C3380CC4-5D6E-409C-BE32-E72D297353CC}">
              <c16:uniqueId val="{00000008-DFE9-4518-B2E7-ACFC25AB3034}"/>
            </c:ext>
          </c:extLst>
        </c:ser>
        <c:dLbls/>
        <c:gapWidth val="40"/>
        <c:axId val="179915392"/>
        <c:axId val="179917184"/>
      </c:barChart>
      <c:catAx>
        <c:axId val="179899776"/>
        <c:scaling>
          <c:orientation val="maxMin"/>
        </c:scaling>
        <c:axPos val="l"/>
        <c:numFmt formatCode="General" sourceLinked="1"/>
        <c:majorTickMark val="none"/>
        <c:tickLblPos val="nextTo"/>
        <c:spPr>
          <a:ln w="3461">
            <a:solidFill>
              <a:srgbClr val="000000"/>
            </a:solidFill>
            <a:prstDash val="solid"/>
          </a:ln>
        </c:spPr>
        <c:txPr>
          <a:bodyPr rot="0" vert="horz"/>
          <a:lstStyle/>
          <a:p>
            <a:pPr>
              <a:defRPr sz="1400">
                <a:latin typeface="+mj-lt"/>
              </a:defRPr>
            </a:pPr>
            <a:endParaRPr lang="en-US"/>
          </a:p>
        </c:txPr>
        <c:crossAx val="179913856"/>
        <c:crosses val="autoZero"/>
        <c:auto val="1"/>
        <c:lblAlgn val="ctr"/>
        <c:lblOffset val="100"/>
        <c:tickLblSkip val="1"/>
        <c:tickMarkSkip val="1"/>
      </c:catAx>
      <c:valAx>
        <c:axId val="179913856"/>
        <c:scaling>
          <c:orientation val="minMax"/>
        </c:scaling>
        <c:delete val="1"/>
        <c:axPos val="t"/>
        <c:numFmt formatCode="General" sourceLinked="1"/>
        <c:tickLblPos val="nextTo"/>
        <c:crossAx val="179899776"/>
        <c:crosses val="autoZero"/>
        <c:crossBetween val="between"/>
      </c:valAx>
      <c:catAx>
        <c:axId val="179915392"/>
        <c:scaling>
          <c:orientation val="maxMin"/>
        </c:scaling>
        <c:delete val="1"/>
        <c:axPos val="l"/>
        <c:numFmt formatCode="General" sourceLinked="1"/>
        <c:tickLblPos val="nextTo"/>
        <c:crossAx val="179917184"/>
        <c:crosses val="autoZero"/>
        <c:auto val="1"/>
        <c:lblAlgn val="ctr"/>
        <c:lblOffset val="100"/>
      </c:catAx>
      <c:valAx>
        <c:axId val="179917184"/>
        <c:scaling>
          <c:orientation val="minMax"/>
        </c:scaling>
        <c:delete val="1"/>
        <c:axPos val="b"/>
        <c:numFmt formatCode="General" sourceLinked="1"/>
        <c:tickLblPos val="nextTo"/>
        <c:crossAx val="179915392"/>
        <c:crosses val="max"/>
        <c:crossBetween val="between"/>
      </c:valAx>
      <c:spPr>
        <a:noFill/>
        <a:ln w="27690">
          <a:noFill/>
        </a:ln>
      </c:spPr>
    </c:plotArea>
    <c:plotVisOnly val="1"/>
    <c:dispBlanksAs val="gap"/>
  </c:chart>
  <c:spPr>
    <a:noFill/>
    <a:ln>
      <a:noFill/>
    </a:ln>
  </c:spPr>
  <c:txPr>
    <a:bodyPr/>
    <a:lstStyle/>
    <a:p>
      <a:pPr>
        <a:defRPr sz="1400" b="1"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50626086778215196"/>
          <c:y val="5.7690091898662678E-2"/>
          <c:w val="0.53177256488772218"/>
          <c:h val="0.88598846943810661"/>
        </c:manualLayout>
      </c:layout>
      <c:barChart>
        <c:barDir val="bar"/>
        <c:grouping val="clustered"/>
        <c:ser>
          <c:idx val="1"/>
          <c:order val="1"/>
          <c:tx>
            <c:strRef>
              <c:f>Sheet2!$D$3</c:f>
              <c:strCache>
                <c:ptCount val="1"/>
                <c:pt idx="0">
                  <c:v>Unfavorable</c:v>
                </c:pt>
              </c:strCache>
            </c:strRef>
          </c:tx>
          <c:spPr>
            <a:solidFill>
              <a:srgbClr val="DE8400"/>
            </a:solidFill>
            <a:ln w="3693">
              <a:solidFill>
                <a:schemeClr val="bg1"/>
              </a:solidFill>
              <a:prstDash val="solid"/>
            </a:ln>
          </c:spPr>
          <c:dLbls>
            <c:numFmt formatCode="#,##0_);[Black]General" sourceLinked="0"/>
            <c:spPr>
              <a:noFill/>
              <a:ln w="29542">
                <a:noFill/>
              </a:ln>
            </c:spPr>
            <c:txPr>
              <a:bodyPr/>
              <a:lstStyle/>
              <a:p>
                <a:pPr>
                  <a:defRPr sz="18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Sheet2!$B$4:$B$27</c:f>
              <c:strCache>
                <c:ptCount val="24"/>
                <c:pt idx="0">
                  <c:v>Total</c:v>
                </c:pt>
                <c:pt idx="2">
                  <c:v>All Under 30 (16%)</c:v>
                </c:pt>
                <c:pt idx="4">
                  <c:v>Men &lt; 50 (24%)</c:v>
                </c:pt>
                <c:pt idx="5">
                  <c:v>Women &lt; 50 (22%)</c:v>
                </c:pt>
                <c:pt idx="6">
                  <c:v>Men 50+ (24%)</c:v>
                </c:pt>
                <c:pt idx="7">
                  <c:v>Women 50+ (30%)</c:v>
                </c:pt>
                <c:pt idx="9">
                  <c:v>Democrats (39%)</c:v>
                </c:pt>
                <c:pt idx="10">
                  <c:v>Independent/Don't know (22%)</c:v>
                </c:pt>
                <c:pt idx="11">
                  <c:v>Republicans (35%)</c:v>
                </c:pt>
                <c:pt idx="13">
                  <c:v>Non-college men (25%)</c:v>
                </c:pt>
                <c:pt idx="14">
                  <c:v>Non-college women (27%)</c:v>
                </c:pt>
                <c:pt idx="15">
                  <c:v>College men (22%)</c:v>
                </c:pt>
                <c:pt idx="16">
                  <c:v>College women (24%)</c:v>
                </c:pt>
                <c:pt idx="18">
                  <c:v>Florida (25%)</c:v>
                </c:pt>
                <c:pt idx="19">
                  <c:v>Missouri (25%)</c:v>
                </c:pt>
                <c:pt idx="20">
                  <c:v>Ohio (25%)</c:v>
                </c:pt>
                <c:pt idx="21">
                  <c:v>Pennsylvania (25%)</c:v>
                </c:pt>
                <c:pt idx="23">
                  <c:v>Undecided Senate race (18%)</c:v>
                </c:pt>
              </c:strCache>
            </c:strRef>
          </c:cat>
          <c:val>
            <c:numRef>
              <c:f>Sheet2!$D$4:$D$27</c:f>
              <c:numCache>
                <c:formatCode>General</c:formatCode>
                <c:ptCount val="24"/>
                <c:pt idx="0">
                  <c:v>-54</c:v>
                </c:pt>
                <c:pt idx="2">
                  <c:v>-57</c:v>
                </c:pt>
                <c:pt idx="4">
                  <c:v>-59</c:v>
                </c:pt>
                <c:pt idx="5">
                  <c:v>-55</c:v>
                </c:pt>
                <c:pt idx="6">
                  <c:v>-47</c:v>
                </c:pt>
                <c:pt idx="7">
                  <c:v>-57</c:v>
                </c:pt>
                <c:pt idx="9">
                  <c:v>-60</c:v>
                </c:pt>
                <c:pt idx="10">
                  <c:v>-59</c:v>
                </c:pt>
                <c:pt idx="11">
                  <c:v>-45</c:v>
                </c:pt>
                <c:pt idx="13">
                  <c:v>-49</c:v>
                </c:pt>
                <c:pt idx="14">
                  <c:v>-56</c:v>
                </c:pt>
                <c:pt idx="15">
                  <c:v>-56</c:v>
                </c:pt>
                <c:pt idx="16">
                  <c:v>-56</c:v>
                </c:pt>
                <c:pt idx="18">
                  <c:v>-56</c:v>
                </c:pt>
                <c:pt idx="19">
                  <c:v>-49</c:v>
                </c:pt>
                <c:pt idx="20">
                  <c:v>-58</c:v>
                </c:pt>
                <c:pt idx="21">
                  <c:v>-55</c:v>
                </c:pt>
                <c:pt idx="23">
                  <c:v>-44</c:v>
                </c:pt>
              </c:numCache>
            </c:numRef>
          </c:val>
          <c:extLst xmlns:c16r2="http://schemas.microsoft.com/office/drawing/2015/06/chart">
            <c:ext xmlns:c16="http://schemas.microsoft.com/office/drawing/2014/chart" uri="{C3380CC4-5D6E-409C-BE32-E72D297353CC}">
              <c16:uniqueId val="{00000000-F664-4D06-B9CB-3E44FFB6C704}"/>
            </c:ext>
          </c:extLst>
        </c:ser>
        <c:dLbls>
          <c:showVal val="1"/>
        </c:dLbls>
        <c:gapWidth val="40"/>
        <c:overlap val="100"/>
        <c:axId val="163761536"/>
        <c:axId val="163738752"/>
      </c:barChart>
      <c:barChart>
        <c:barDir val="bar"/>
        <c:grouping val="clustered"/>
        <c:ser>
          <c:idx val="0"/>
          <c:order val="0"/>
          <c:tx>
            <c:strRef>
              <c:f>Sheet2!$C$3</c:f>
              <c:strCache>
                <c:ptCount val="1"/>
                <c:pt idx="0">
                  <c:v>Favorable</c:v>
                </c:pt>
              </c:strCache>
            </c:strRef>
          </c:tx>
          <c:spPr>
            <a:solidFill>
              <a:srgbClr val="0085B4"/>
            </a:solidFill>
            <a:ln w="14771">
              <a:solidFill>
                <a:schemeClr val="bg1"/>
              </a:solidFill>
              <a:prstDash val="solid"/>
            </a:ln>
          </c:spPr>
          <c:dLbls>
            <c:spPr>
              <a:noFill/>
              <a:ln w="29542">
                <a:noFill/>
              </a:ln>
            </c:spPr>
            <c:txPr>
              <a:bodyPr/>
              <a:lstStyle/>
              <a:p>
                <a:pPr>
                  <a:defRPr sz="1800" b="1" i="0" u="none" strike="noStrike" baseline="0">
                    <a:solidFill>
                      <a:srgbClr val="000000"/>
                    </a:solidFill>
                    <a:latin typeface="Calibri"/>
                    <a:ea typeface="Calibri"/>
                    <a:cs typeface="Calibri"/>
                  </a:defRPr>
                </a:pPr>
                <a:endParaRPr lang="en-US"/>
              </a:p>
            </c:txPr>
            <c:dLblPos val="outEnd"/>
            <c:showVal val="1"/>
            <c:extLst xmlns:c16r2="http://schemas.microsoft.com/office/drawing/2015/06/chart">
              <c:ext xmlns:c15="http://schemas.microsoft.com/office/drawing/2012/chart" uri="{CE6537A1-D6FC-4f65-9D91-7224C49458BB}">
                <c15:showLeaderLines val="0"/>
              </c:ext>
            </c:extLst>
          </c:dLbls>
          <c:cat>
            <c:strRef>
              <c:f>Sheet2!$B$4:$B$27</c:f>
              <c:strCache>
                <c:ptCount val="24"/>
                <c:pt idx="0">
                  <c:v>Total</c:v>
                </c:pt>
                <c:pt idx="2">
                  <c:v>All Under 30 (16%)</c:v>
                </c:pt>
                <c:pt idx="4">
                  <c:v>Men &lt; 50 (24%)</c:v>
                </c:pt>
                <c:pt idx="5">
                  <c:v>Women &lt; 50 (22%)</c:v>
                </c:pt>
                <c:pt idx="6">
                  <c:v>Men 50+ (24%)</c:v>
                </c:pt>
                <c:pt idx="7">
                  <c:v>Women 50+ (30%)</c:v>
                </c:pt>
                <c:pt idx="9">
                  <c:v>Democrats (39%)</c:v>
                </c:pt>
                <c:pt idx="10">
                  <c:v>Independent/Don't know (22%)</c:v>
                </c:pt>
                <c:pt idx="11">
                  <c:v>Republicans (35%)</c:v>
                </c:pt>
                <c:pt idx="13">
                  <c:v>Non-college men (25%)</c:v>
                </c:pt>
                <c:pt idx="14">
                  <c:v>Non-college women (27%)</c:v>
                </c:pt>
                <c:pt idx="15">
                  <c:v>College men (22%)</c:v>
                </c:pt>
                <c:pt idx="16">
                  <c:v>College women (24%)</c:v>
                </c:pt>
                <c:pt idx="18">
                  <c:v>Florida (25%)</c:v>
                </c:pt>
                <c:pt idx="19">
                  <c:v>Missouri (25%)</c:v>
                </c:pt>
                <c:pt idx="20">
                  <c:v>Ohio (25%)</c:v>
                </c:pt>
                <c:pt idx="21">
                  <c:v>Pennsylvania (25%)</c:v>
                </c:pt>
                <c:pt idx="23">
                  <c:v>Undecided Senate race (18%)</c:v>
                </c:pt>
              </c:strCache>
            </c:strRef>
          </c:cat>
          <c:val>
            <c:numRef>
              <c:f>Sheet2!$C$4:$C$27</c:f>
              <c:numCache>
                <c:formatCode>General</c:formatCode>
                <c:ptCount val="24"/>
                <c:pt idx="0">
                  <c:v>15</c:v>
                </c:pt>
                <c:pt idx="2">
                  <c:v>4</c:v>
                </c:pt>
                <c:pt idx="4">
                  <c:v>12</c:v>
                </c:pt>
                <c:pt idx="5">
                  <c:v>10</c:v>
                </c:pt>
                <c:pt idx="6">
                  <c:v>23</c:v>
                </c:pt>
                <c:pt idx="7">
                  <c:v>14</c:v>
                </c:pt>
                <c:pt idx="9">
                  <c:v>13</c:v>
                </c:pt>
                <c:pt idx="10">
                  <c:v>13</c:v>
                </c:pt>
                <c:pt idx="11">
                  <c:v>20</c:v>
                </c:pt>
                <c:pt idx="13">
                  <c:v>15</c:v>
                </c:pt>
                <c:pt idx="14">
                  <c:v>10</c:v>
                </c:pt>
                <c:pt idx="15">
                  <c:v>21</c:v>
                </c:pt>
                <c:pt idx="16">
                  <c:v>16</c:v>
                </c:pt>
                <c:pt idx="18">
                  <c:v>12</c:v>
                </c:pt>
                <c:pt idx="19">
                  <c:v>16</c:v>
                </c:pt>
                <c:pt idx="20">
                  <c:v>14</c:v>
                </c:pt>
                <c:pt idx="21">
                  <c:v>17</c:v>
                </c:pt>
                <c:pt idx="23">
                  <c:v>13</c:v>
                </c:pt>
              </c:numCache>
            </c:numRef>
          </c:val>
          <c:extLst xmlns:c16r2="http://schemas.microsoft.com/office/drawing/2015/06/chart">
            <c:ext xmlns:c16="http://schemas.microsoft.com/office/drawing/2014/chart" uri="{C3380CC4-5D6E-409C-BE32-E72D297353CC}">
              <c16:uniqueId val="{00000001-F664-4D06-B9CB-3E44FFB6C704}"/>
            </c:ext>
          </c:extLst>
        </c:ser>
        <c:dLbls>
          <c:showVal val="1"/>
        </c:dLbls>
        <c:gapWidth val="40"/>
        <c:overlap val="100"/>
        <c:axId val="163740288"/>
        <c:axId val="163647872"/>
      </c:barChart>
      <c:catAx>
        <c:axId val="163761536"/>
        <c:scaling>
          <c:orientation val="maxMin"/>
        </c:scaling>
        <c:axPos val="l"/>
        <c:numFmt formatCode="General" sourceLinked="1"/>
        <c:majorTickMark val="none"/>
        <c:tickLblPos val="low"/>
        <c:spPr>
          <a:ln w="3693">
            <a:solidFill>
              <a:srgbClr val="000000"/>
            </a:solidFill>
            <a:prstDash val="solid"/>
          </a:ln>
        </c:spPr>
        <c:txPr>
          <a:bodyPr rot="0" vert="horz"/>
          <a:lstStyle/>
          <a:p>
            <a:pPr>
              <a:defRPr sz="1400" b="0" i="0" u="none" strike="noStrike" baseline="0">
                <a:solidFill>
                  <a:srgbClr val="000000"/>
                </a:solidFill>
                <a:latin typeface="Calibri"/>
                <a:ea typeface="Calibri"/>
                <a:cs typeface="Calibri"/>
              </a:defRPr>
            </a:pPr>
            <a:endParaRPr lang="en-US"/>
          </a:p>
        </c:txPr>
        <c:crossAx val="163738752"/>
        <c:crosses val="autoZero"/>
        <c:auto val="1"/>
        <c:lblAlgn val="ctr"/>
        <c:lblOffset val="100"/>
        <c:tickLblSkip val="1"/>
        <c:tickMarkSkip val="1"/>
      </c:catAx>
      <c:valAx>
        <c:axId val="163738752"/>
        <c:scaling>
          <c:orientation val="minMax"/>
          <c:max val="50"/>
          <c:min val="-67"/>
        </c:scaling>
        <c:delete val="1"/>
        <c:axPos val="t"/>
        <c:numFmt formatCode="General" sourceLinked="1"/>
        <c:tickLblPos val="nextTo"/>
        <c:crossAx val="163761536"/>
        <c:crosses val="autoZero"/>
        <c:crossBetween val="between"/>
      </c:valAx>
      <c:catAx>
        <c:axId val="163740288"/>
        <c:scaling>
          <c:orientation val="maxMin"/>
        </c:scaling>
        <c:delete val="1"/>
        <c:axPos val="l"/>
        <c:numFmt formatCode="General" sourceLinked="1"/>
        <c:tickLblPos val="nextTo"/>
        <c:crossAx val="163647872"/>
        <c:crosses val="autoZero"/>
        <c:auto val="1"/>
        <c:lblAlgn val="ctr"/>
        <c:lblOffset val="100"/>
      </c:catAx>
      <c:valAx>
        <c:axId val="163647872"/>
        <c:scaling>
          <c:orientation val="minMax"/>
        </c:scaling>
        <c:delete val="1"/>
        <c:axPos val="b"/>
        <c:numFmt formatCode="General" sourceLinked="1"/>
        <c:tickLblPos val="nextTo"/>
        <c:crossAx val="163740288"/>
        <c:crosses val="max"/>
        <c:crossBetween val="between"/>
      </c:valAx>
      <c:spPr>
        <a:noFill/>
        <a:ln w="29542">
          <a:noFill/>
        </a:ln>
      </c:spPr>
    </c:plotArea>
    <c:legend>
      <c:legendPos val="r"/>
      <c:layout>
        <c:manualLayout>
          <c:xMode val="edge"/>
          <c:yMode val="edge"/>
          <c:x val="0.37447650098425228"/>
          <c:y val="8.9811858681028596E-3"/>
          <c:w val="0.61282029199475063"/>
          <c:h val="5.106933941773617E-2"/>
        </c:manualLayout>
      </c:layout>
      <c:spPr>
        <a:noFill/>
        <a:ln w="29542">
          <a:noFill/>
        </a:ln>
      </c:spPr>
      <c:txPr>
        <a:bodyPr/>
        <a:lstStyle/>
        <a:p>
          <a:pPr>
            <a:defRPr sz="1500" b="0" i="0" u="none" strike="noStrike" baseline="0">
              <a:solidFill>
                <a:srgbClr val="000000"/>
              </a:solidFill>
              <a:latin typeface="+mn-lt"/>
              <a:ea typeface="Arial"/>
              <a:cs typeface="Arial"/>
            </a:defRPr>
          </a:pPr>
          <a:endParaRPr lang="en-US"/>
        </a:p>
      </c:txPr>
    </c:legend>
    <c:plotVisOnly val="1"/>
    <c:dispBlanksAs val="gap"/>
  </c:chart>
  <c:spPr>
    <a:noFill/>
    <a:ln>
      <a:noFill/>
    </a:ln>
  </c:spPr>
  <c:txPr>
    <a:bodyPr/>
    <a:lstStyle/>
    <a:p>
      <a:pPr>
        <a:defRPr sz="1076"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50626086778215196"/>
          <c:y val="5.7690091898662678E-2"/>
          <c:w val="0.53177256488772218"/>
          <c:h val="0.88598846943810661"/>
        </c:manualLayout>
      </c:layout>
      <c:barChart>
        <c:barDir val="bar"/>
        <c:grouping val="clustered"/>
        <c:ser>
          <c:idx val="1"/>
          <c:order val="1"/>
          <c:tx>
            <c:strRef>
              <c:f>Sheet2!$D$3</c:f>
              <c:strCache>
                <c:ptCount val="1"/>
                <c:pt idx="0">
                  <c:v>Unfavorable</c:v>
                </c:pt>
              </c:strCache>
            </c:strRef>
          </c:tx>
          <c:spPr>
            <a:solidFill>
              <a:srgbClr val="DE8400"/>
            </a:solidFill>
            <a:ln w="3693">
              <a:solidFill>
                <a:schemeClr val="bg1"/>
              </a:solidFill>
              <a:prstDash val="solid"/>
            </a:ln>
          </c:spPr>
          <c:dLbls>
            <c:numFmt formatCode="#,##0_);[Black]General" sourceLinked="0"/>
            <c:spPr>
              <a:noFill/>
              <a:ln w="29542">
                <a:noFill/>
              </a:ln>
            </c:spPr>
            <c:txPr>
              <a:bodyPr/>
              <a:lstStyle/>
              <a:p>
                <a:pPr>
                  <a:defRPr sz="18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Sheet2!$B$4:$B$27</c:f>
              <c:strCache>
                <c:ptCount val="24"/>
                <c:pt idx="0">
                  <c:v>Total</c:v>
                </c:pt>
                <c:pt idx="2">
                  <c:v>All Under 30 (16%)</c:v>
                </c:pt>
                <c:pt idx="4">
                  <c:v>Men &lt; 50 (24%)</c:v>
                </c:pt>
                <c:pt idx="5">
                  <c:v>Women &lt; 50 (22%)</c:v>
                </c:pt>
                <c:pt idx="6">
                  <c:v>Men 50+ (24%)</c:v>
                </c:pt>
                <c:pt idx="7">
                  <c:v>Women 50+ (30%)</c:v>
                </c:pt>
                <c:pt idx="9">
                  <c:v>Democrats (39%)</c:v>
                </c:pt>
                <c:pt idx="10">
                  <c:v>Independent/Don't know (22%)</c:v>
                </c:pt>
                <c:pt idx="11">
                  <c:v>Republicans (35%)</c:v>
                </c:pt>
                <c:pt idx="13">
                  <c:v>Non-college men (25%)</c:v>
                </c:pt>
                <c:pt idx="14">
                  <c:v>Non-college women (27%)</c:v>
                </c:pt>
                <c:pt idx="15">
                  <c:v>College men (22%)</c:v>
                </c:pt>
                <c:pt idx="16">
                  <c:v>College women (24%)</c:v>
                </c:pt>
                <c:pt idx="18">
                  <c:v>Florida (25%)</c:v>
                </c:pt>
                <c:pt idx="19">
                  <c:v>Missouri (25%)</c:v>
                </c:pt>
                <c:pt idx="20">
                  <c:v>Ohio (25%)</c:v>
                </c:pt>
                <c:pt idx="21">
                  <c:v>Pennsylvania (25%)</c:v>
                </c:pt>
                <c:pt idx="23">
                  <c:v>Undecided Senate race (18%)</c:v>
                </c:pt>
              </c:strCache>
            </c:strRef>
          </c:cat>
          <c:val>
            <c:numRef>
              <c:f>Sheet2!$D$4:$D$27</c:f>
              <c:numCache>
                <c:formatCode>General</c:formatCode>
                <c:ptCount val="24"/>
                <c:pt idx="0">
                  <c:v>-44</c:v>
                </c:pt>
                <c:pt idx="2">
                  <c:v>-48</c:v>
                </c:pt>
                <c:pt idx="4">
                  <c:v>-46</c:v>
                </c:pt>
                <c:pt idx="5">
                  <c:v>-42</c:v>
                </c:pt>
                <c:pt idx="6">
                  <c:v>-44</c:v>
                </c:pt>
                <c:pt idx="7">
                  <c:v>-46</c:v>
                </c:pt>
                <c:pt idx="9">
                  <c:v>-54</c:v>
                </c:pt>
                <c:pt idx="10">
                  <c:v>-45</c:v>
                </c:pt>
                <c:pt idx="11">
                  <c:v>-33</c:v>
                </c:pt>
                <c:pt idx="13">
                  <c:v>-47</c:v>
                </c:pt>
                <c:pt idx="14">
                  <c:v>-41</c:v>
                </c:pt>
                <c:pt idx="15">
                  <c:v>-43</c:v>
                </c:pt>
                <c:pt idx="16">
                  <c:v>-46</c:v>
                </c:pt>
                <c:pt idx="18">
                  <c:v>-42</c:v>
                </c:pt>
                <c:pt idx="19">
                  <c:v>-46</c:v>
                </c:pt>
                <c:pt idx="20">
                  <c:v>-42</c:v>
                </c:pt>
                <c:pt idx="21">
                  <c:v>-48</c:v>
                </c:pt>
                <c:pt idx="23">
                  <c:v>-34</c:v>
                </c:pt>
              </c:numCache>
            </c:numRef>
          </c:val>
          <c:extLst xmlns:c16r2="http://schemas.microsoft.com/office/drawing/2015/06/chart">
            <c:ext xmlns:c16="http://schemas.microsoft.com/office/drawing/2014/chart" uri="{C3380CC4-5D6E-409C-BE32-E72D297353CC}">
              <c16:uniqueId val="{00000000-1AC9-4AC1-BF36-A6F909A0A7D9}"/>
            </c:ext>
          </c:extLst>
        </c:ser>
        <c:dLbls>
          <c:showVal val="1"/>
        </c:dLbls>
        <c:gapWidth val="40"/>
        <c:overlap val="100"/>
        <c:axId val="164304000"/>
        <c:axId val="164305536"/>
      </c:barChart>
      <c:barChart>
        <c:barDir val="bar"/>
        <c:grouping val="clustered"/>
        <c:ser>
          <c:idx val="0"/>
          <c:order val="0"/>
          <c:tx>
            <c:strRef>
              <c:f>Sheet2!$C$3</c:f>
              <c:strCache>
                <c:ptCount val="1"/>
                <c:pt idx="0">
                  <c:v>Favorable</c:v>
                </c:pt>
              </c:strCache>
            </c:strRef>
          </c:tx>
          <c:spPr>
            <a:solidFill>
              <a:srgbClr val="0085B4"/>
            </a:solidFill>
            <a:ln w="14771">
              <a:solidFill>
                <a:schemeClr val="bg1"/>
              </a:solidFill>
              <a:prstDash val="solid"/>
            </a:ln>
          </c:spPr>
          <c:dLbls>
            <c:spPr>
              <a:noFill/>
              <a:ln w="29542">
                <a:noFill/>
              </a:ln>
            </c:spPr>
            <c:txPr>
              <a:bodyPr/>
              <a:lstStyle/>
              <a:p>
                <a:pPr>
                  <a:defRPr sz="1800" b="1" i="0" u="none" strike="noStrike" baseline="0">
                    <a:solidFill>
                      <a:srgbClr val="000000"/>
                    </a:solidFill>
                    <a:latin typeface="Calibri"/>
                    <a:ea typeface="Calibri"/>
                    <a:cs typeface="Calibri"/>
                  </a:defRPr>
                </a:pPr>
                <a:endParaRPr lang="en-US"/>
              </a:p>
            </c:txPr>
            <c:dLblPos val="outEnd"/>
            <c:showVal val="1"/>
            <c:extLst xmlns:c16r2="http://schemas.microsoft.com/office/drawing/2015/06/chart">
              <c:ext xmlns:c15="http://schemas.microsoft.com/office/drawing/2012/chart" uri="{CE6537A1-D6FC-4f65-9D91-7224C49458BB}">
                <c15:showLeaderLines val="0"/>
              </c:ext>
            </c:extLst>
          </c:dLbls>
          <c:cat>
            <c:strRef>
              <c:f>Sheet2!$B$4:$B$27</c:f>
              <c:strCache>
                <c:ptCount val="24"/>
                <c:pt idx="0">
                  <c:v>Total</c:v>
                </c:pt>
                <c:pt idx="2">
                  <c:v>All Under 30 (16%)</c:v>
                </c:pt>
                <c:pt idx="4">
                  <c:v>Men &lt; 50 (24%)</c:v>
                </c:pt>
                <c:pt idx="5">
                  <c:v>Women &lt; 50 (22%)</c:v>
                </c:pt>
                <c:pt idx="6">
                  <c:v>Men 50+ (24%)</c:v>
                </c:pt>
                <c:pt idx="7">
                  <c:v>Women 50+ (30%)</c:v>
                </c:pt>
                <c:pt idx="9">
                  <c:v>Democrats (39%)</c:v>
                </c:pt>
                <c:pt idx="10">
                  <c:v>Independent/Don't know (22%)</c:v>
                </c:pt>
                <c:pt idx="11">
                  <c:v>Republicans (35%)</c:v>
                </c:pt>
                <c:pt idx="13">
                  <c:v>Non-college men (25%)</c:v>
                </c:pt>
                <c:pt idx="14">
                  <c:v>Non-college women (27%)</c:v>
                </c:pt>
                <c:pt idx="15">
                  <c:v>College men (22%)</c:v>
                </c:pt>
                <c:pt idx="16">
                  <c:v>College women (24%)</c:v>
                </c:pt>
                <c:pt idx="18">
                  <c:v>Florida (25%)</c:v>
                </c:pt>
                <c:pt idx="19">
                  <c:v>Missouri (25%)</c:v>
                </c:pt>
                <c:pt idx="20">
                  <c:v>Ohio (25%)</c:v>
                </c:pt>
                <c:pt idx="21">
                  <c:v>Pennsylvania (25%)</c:v>
                </c:pt>
                <c:pt idx="23">
                  <c:v>Undecided Senate race (18%)</c:v>
                </c:pt>
              </c:strCache>
            </c:strRef>
          </c:cat>
          <c:val>
            <c:numRef>
              <c:f>Sheet2!$C$4:$C$27</c:f>
              <c:numCache>
                <c:formatCode>General</c:formatCode>
                <c:ptCount val="24"/>
                <c:pt idx="0">
                  <c:v>32</c:v>
                </c:pt>
                <c:pt idx="2">
                  <c:v>18</c:v>
                </c:pt>
                <c:pt idx="4">
                  <c:v>31</c:v>
                </c:pt>
                <c:pt idx="5">
                  <c:v>26</c:v>
                </c:pt>
                <c:pt idx="6">
                  <c:v>37</c:v>
                </c:pt>
                <c:pt idx="7">
                  <c:v>32</c:v>
                </c:pt>
                <c:pt idx="9">
                  <c:v>23</c:v>
                </c:pt>
                <c:pt idx="10">
                  <c:v>28</c:v>
                </c:pt>
                <c:pt idx="11">
                  <c:v>45</c:v>
                </c:pt>
                <c:pt idx="13">
                  <c:v>28</c:v>
                </c:pt>
                <c:pt idx="14">
                  <c:v>24</c:v>
                </c:pt>
                <c:pt idx="15">
                  <c:v>41</c:v>
                </c:pt>
                <c:pt idx="16">
                  <c:v>37</c:v>
                </c:pt>
                <c:pt idx="18">
                  <c:v>37</c:v>
                </c:pt>
                <c:pt idx="19">
                  <c:v>27</c:v>
                </c:pt>
                <c:pt idx="20">
                  <c:v>29</c:v>
                </c:pt>
                <c:pt idx="21">
                  <c:v>35</c:v>
                </c:pt>
                <c:pt idx="23">
                  <c:v>31</c:v>
                </c:pt>
              </c:numCache>
            </c:numRef>
          </c:val>
          <c:extLst xmlns:c16r2="http://schemas.microsoft.com/office/drawing/2015/06/chart">
            <c:ext xmlns:c16="http://schemas.microsoft.com/office/drawing/2014/chart" uri="{C3380CC4-5D6E-409C-BE32-E72D297353CC}">
              <c16:uniqueId val="{00000001-1AC9-4AC1-BF36-A6F909A0A7D9}"/>
            </c:ext>
          </c:extLst>
        </c:ser>
        <c:dLbls>
          <c:showVal val="1"/>
        </c:dLbls>
        <c:gapWidth val="40"/>
        <c:overlap val="100"/>
        <c:axId val="164307328"/>
        <c:axId val="164308864"/>
      </c:barChart>
      <c:catAx>
        <c:axId val="164304000"/>
        <c:scaling>
          <c:orientation val="maxMin"/>
        </c:scaling>
        <c:axPos val="l"/>
        <c:numFmt formatCode="General" sourceLinked="1"/>
        <c:majorTickMark val="none"/>
        <c:tickLblPos val="low"/>
        <c:spPr>
          <a:ln w="3693">
            <a:solidFill>
              <a:srgbClr val="000000"/>
            </a:solidFill>
            <a:prstDash val="solid"/>
          </a:ln>
        </c:spPr>
        <c:txPr>
          <a:bodyPr rot="0" vert="horz"/>
          <a:lstStyle/>
          <a:p>
            <a:pPr>
              <a:defRPr sz="1400" b="0" i="0" u="none" strike="noStrike" baseline="0">
                <a:solidFill>
                  <a:srgbClr val="000000"/>
                </a:solidFill>
                <a:latin typeface="Calibri"/>
                <a:ea typeface="Calibri"/>
                <a:cs typeface="Calibri"/>
              </a:defRPr>
            </a:pPr>
            <a:endParaRPr lang="en-US"/>
          </a:p>
        </c:txPr>
        <c:crossAx val="164305536"/>
        <c:crosses val="autoZero"/>
        <c:auto val="1"/>
        <c:lblAlgn val="ctr"/>
        <c:lblOffset val="100"/>
        <c:tickLblSkip val="1"/>
        <c:tickMarkSkip val="1"/>
      </c:catAx>
      <c:valAx>
        <c:axId val="164305536"/>
        <c:scaling>
          <c:orientation val="minMax"/>
          <c:max val="60"/>
          <c:min val="-67"/>
        </c:scaling>
        <c:delete val="1"/>
        <c:axPos val="t"/>
        <c:numFmt formatCode="General" sourceLinked="1"/>
        <c:tickLblPos val="nextTo"/>
        <c:crossAx val="164304000"/>
        <c:crosses val="autoZero"/>
        <c:crossBetween val="between"/>
      </c:valAx>
      <c:catAx>
        <c:axId val="164307328"/>
        <c:scaling>
          <c:orientation val="maxMin"/>
        </c:scaling>
        <c:delete val="1"/>
        <c:axPos val="l"/>
        <c:numFmt formatCode="General" sourceLinked="1"/>
        <c:tickLblPos val="nextTo"/>
        <c:crossAx val="164308864"/>
        <c:crosses val="autoZero"/>
        <c:auto val="1"/>
        <c:lblAlgn val="ctr"/>
        <c:lblOffset val="100"/>
      </c:catAx>
      <c:valAx>
        <c:axId val="164308864"/>
        <c:scaling>
          <c:orientation val="minMax"/>
        </c:scaling>
        <c:delete val="1"/>
        <c:axPos val="b"/>
        <c:numFmt formatCode="General" sourceLinked="1"/>
        <c:tickLblPos val="nextTo"/>
        <c:crossAx val="164307328"/>
        <c:crosses val="max"/>
        <c:crossBetween val="between"/>
      </c:valAx>
      <c:spPr>
        <a:noFill/>
        <a:ln w="29542">
          <a:noFill/>
        </a:ln>
      </c:spPr>
    </c:plotArea>
    <c:legend>
      <c:legendPos val="r"/>
      <c:layout>
        <c:manualLayout>
          <c:xMode val="edge"/>
          <c:yMode val="edge"/>
          <c:x val="0.37447650098425228"/>
          <c:y val="8.9811858681028596E-3"/>
          <c:w val="0.61282029199475063"/>
          <c:h val="5.106933941773617E-2"/>
        </c:manualLayout>
      </c:layout>
      <c:spPr>
        <a:noFill/>
        <a:ln w="29542">
          <a:noFill/>
        </a:ln>
      </c:spPr>
      <c:txPr>
        <a:bodyPr/>
        <a:lstStyle/>
        <a:p>
          <a:pPr>
            <a:defRPr sz="1500" b="0" i="0" u="none" strike="noStrike" baseline="0">
              <a:solidFill>
                <a:srgbClr val="000000"/>
              </a:solidFill>
              <a:latin typeface="+mn-lt"/>
              <a:ea typeface="Arial"/>
              <a:cs typeface="Arial"/>
            </a:defRPr>
          </a:pPr>
          <a:endParaRPr lang="en-US"/>
        </a:p>
      </c:txPr>
    </c:legend>
    <c:plotVisOnly val="1"/>
    <c:dispBlanksAs val="gap"/>
  </c:chart>
  <c:spPr>
    <a:noFill/>
    <a:ln>
      <a:noFill/>
    </a:ln>
  </c:spPr>
  <c:txPr>
    <a:bodyPr/>
    <a:lstStyle/>
    <a:p>
      <a:pPr>
        <a:defRPr sz="1076" b="0"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38670261538122"/>
          <c:y val="0.12471655328798205"/>
          <c:w val="0.6502992296471819"/>
          <c:h val="0.85714285714285721"/>
        </c:manualLayout>
      </c:layout>
      <c:barChart>
        <c:barDir val="bar"/>
        <c:grouping val="clustered"/>
        <c:ser>
          <c:idx val="1"/>
          <c:order val="1"/>
          <c:spPr>
            <a:solidFill>
              <a:srgbClr val="AFDFFF"/>
            </a:solidFill>
            <a:ln w="3319">
              <a:solidFill>
                <a:srgbClr val="FFFFFF"/>
              </a:solidFill>
              <a:prstDash val="solid"/>
            </a:ln>
          </c:spPr>
          <c:dLbls>
            <c:dLbl>
              <c:idx val="2"/>
              <c:layout>
                <c:manualLayout>
                  <c:x val="-3.3215692243795799E-3"/>
                  <c:y val="2.8935367124447416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0BE2-4A95-842E-44181C82595F}"/>
                </c:ext>
              </c:extLst>
            </c:dLbl>
            <c:spPr>
              <a:noFill/>
              <a:ln w="26555">
                <a:noFill/>
              </a:ln>
            </c:spPr>
            <c:txPr>
              <a:bodyPr/>
              <a:lstStyle/>
              <a:p>
                <a:pPr>
                  <a:defRPr sz="18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Sheet2!$A$2:$A$3</c:f>
              <c:strCache>
                <c:ptCount val="2"/>
                <c:pt idx="0">
                  <c:v>The Consumer Financial Protection Bureau</c:v>
                </c:pt>
                <c:pt idx="1">
                  <c:v>The Dodd-Frank Wall Street Reform Act</c:v>
                </c:pt>
              </c:strCache>
            </c:strRef>
          </c:cat>
          <c:val>
            <c:numRef>
              <c:f>Sheet2!$C$2:$C$3</c:f>
              <c:numCache>
                <c:formatCode>General</c:formatCode>
                <c:ptCount val="2"/>
                <c:pt idx="0">
                  <c:v>42</c:v>
                </c:pt>
                <c:pt idx="1">
                  <c:v>14</c:v>
                </c:pt>
              </c:numCache>
            </c:numRef>
          </c:val>
          <c:extLst xmlns:c16r2="http://schemas.microsoft.com/office/drawing/2015/06/chart">
            <c:ext xmlns:c16="http://schemas.microsoft.com/office/drawing/2014/chart" uri="{C3380CC4-5D6E-409C-BE32-E72D297353CC}">
              <c16:uniqueId val="{00000001-0BE2-4A95-842E-44181C82595F}"/>
            </c:ext>
          </c:extLst>
        </c:ser>
        <c:ser>
          <c:idx val="3"/>
          <c:order val="3"/>
          <c:spPr>
            <a:solidFill>
              <a:srgbClr val="FFC979"/>
            </a:solidFill>
            <a:ln w="13277">
              <a:solidFill>
                <a:srgbClr val="FFFFFF"/>
              </a:solidFill>
              <a:prstDash val="solid"/>
            </a:ln>
          </c:spPr>
          <c:dLbls>
            <c:numFmt formatCode="#,##0_);#,##0" sourceLinked="0"/>
            <c:spPr>
              <a:noFill/>
              <a:ln w="26555">
                <a:noFill/>
              </a:ln>
            </c:spPr>
            <c:txPr>
              <a:bodyPr/>
              <a:lstStyle/>
              <a:p>
                <a:pPr>
                  <a:defRPr sz="18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Sheet2!$A$2:$A$3</c:f>
              <c:strCache>
                <c:ptCount val="2"/>
                <c:pt idx="0">
                  <c:v>The Consumer Financial Protection Bureau</c:v>
                </c:pt>
                <c:pt idx="1">
                  <c:v>The Dodd-Frank Wall Street Reform Act</c:v>
                </c:pt>
              </c:strCache>
            </c:strRef>
          </c:cat>
          <c:val>
            <c:numRef>
              <c:f>Sheet2!$E$2:$E$3</c:f>
              <c:numCache>
                <c:formatCode>General</c:formatCode>
                <c:ptCount val="2"/>
                <c:pt idx="0">
                  <c:v>-14</c:v>
                </c:pt>
                <c:pt idx="1">
                  <c:v>-16</c:v>
                </c:pt>
              </c:numCache>
            </c:numRef>
          </c:val>
          <c:extLst xmlns:c16r2="http://schemas.microsoft.com/office/drawing/2015/06/chart">
            <c:ext xmlns:c16="http://schemas.microsoft.com/office/drawing/2014/chart" uri="{C3380CC4-5D6E-409C-BE32-E72D297353CC}">
              <c16:uniqueId val="{00000002-0BE2-4A95-842E-44181C82595F}"/>
            </c:ext>
          </c:extLst>
        </c:ser>
        <c:dLbls>
          <c:showVal val="1"/>
        </c:dLbls>
        <c:gapWidth val="40"/>
        <c:overlap val="100"/>
        <c:axId val="161871744"/>
        <c:axId val="161873280"/>
      </c:barChart>
      <c:barChart>
        <c:barDir val="bar"/>
        <c:grouping val="clustered"/>
        <c:ser>
          <c:idx val="0"/>
          <c:order val="0"/>
          <c:spPr>
            <a:solidFill>
              <a:srgbClr val="0085B4"/>
            </a:solidFill>
            <a:ln w="13277">
              <a:solidFill>
                <a:srgbClr val="FFFFFF"/>
              </a:solidFill>
              <a:prstDash val="solid"/>
            </a:ln>
          </c:spPr>
          <c:dLbls>
            <c:dLbl>
              <c:idx val="5"/>
              <c:layout>
                <c:manualLayout>
                  <c:x val="-3.984867962933205E-2"/>
                  <c:y val="2.8934949213491952E-3"/>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0BE2-4A95-842E-44181C82595F}"/>
                </c:ext>
              </c:extLst>
            </c:dLbl>
            <c:spPr>
              <a:noFill/>
              <a:ln w="26555">
                <a:noFill/>
              </a:ln>
            </c:spPr>
            <c:txPr>
              <a:bodyPr/>
              <a:lstStyle/>
              <a:p>
                <a:pPr>
                  <a:defRPr sz="18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Sheet2!$A$2:$A$3</c:f>
              <c:strCache>
                <c:ptCount val="2"/>
                <c:pt idx="0">
                  <c:v>The Consumer Financial Protection Bureau</c:v>
                </c:pt>
                <c:pt idx="1">
                  <c:v>The Dodd-Frank Wall Street Reform Act</c:v>
                </c:pt>
              </c:strCache>
            </c:strRef>
          </c:cat>
          <c:val>
            <c:numRef>
              <c:f>Sheet2!$B$2:$B$3</c:f>
              <c:numCache>
                <c:formatCode>General</c:formatCode>
                <c:ptCount val="2"/>
                <c:pt idx="0">
                  <c:v>16</c:v>
                </c:pt>
                <c:pt idx="1">
                  <c:v>5</c:v>
                </c:pt>
              </c:numCache>
            </c:numRef>
          </c:val>
          <c:extLst xmlns:c16r2="http://schemas.microsoft.com/office/drawing/2015/06/chart">
            <c:ext xmlns:c16="http://schemas.microsoft.com/office/drawing/2014/chart" uri="{C3380CC4-5D6E-409C-BE32-E72D297353CC}">
              <c16:uniqueId val="{00000004-0BE2-4A95-842E-44181C82595F}"/>
            </c:ext>
          </c:extLst>
        </c:ser>
        <c:ser>
          <c:idx val="2"/>
          <c:order val="2"/>
          <c:spPr>
            <a:solidFill>
              <a:srgbClr val="DE8400"/>
            </a:solidFill>
            <a:ln w="13277">
              <a:solidFill>
                <a:srgbClr val="FFFFFF"/>
              </a:solidFill>
              <a:prstDash val="solid"/>
            </a:ln>
          </c:spPr>
          <c:dLbls>
            <c:numFmt formatCode="#,##0_);#,##0" sourceLinked="0"/>
            <c:spPr>
              <a:noFill/>
              <a:ln w="26555">
                <a:noFill/>
              </a:ln>
            </c:spPr>
            <c:txPr>
              <a:bodyPr/>
              <a:lstStyle/>
              <a:p>
                <a:pPr>
                  <a:defRPr sz="18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Sheet2!$A$2:$A$3</c:f>
              <c:strCache>
                <c:ptCount val="2"/>
                <c:pt idx="0">
                  <c:v>The Consumer Financial Protection Bureau</c:v>
                </c:pt>
                <c:pt idx="1">
                  <c:v>The Dodd-Frank Wall Street Reform Act</c:v>
                </c:pt>
              </c:strCache>
            </c:strRef>
          </c:cat>
          <c:val>
            <c:numRef>
              <c:f>Sheet2!$D$2:$D$3</c:f>
              <c:numCache>
                <c:formatCode>General</c:formatCode>
                <c:ptCount val="2"/>
                <c:pt idx="0">
                  <c:v>-5</c:v>
                </c:pt>
                <c:pt idx="1">
                  <c:v>-9</c:v>
                </c:pt>
              </c:numCache>
            </c:numRef>
          </c:val>
          <c:extLst xmlns:c16r2="http://schemas.microsoft.com/office/drawing/2015/06/chart">
            <c:ext xmlns:c16="http://schemas.microsoft.com/office/drawing/2014/chart" uri="{C3380CC4-5D6E-409C-BE32-E72D297353CC}">
              <c16:uniqueId val="{00000005-0BE2-4A95-842E-44181C82595F}"/>
            </c:ext>
          </c:extLst>
        </c:ser>
        <c:dLbls>
          <c:showVal val="1"/>
        </c:dLbls>
        <c:gapWidth val="40"/>
        <c:overlap val="100"/>
        <c:axId val="163367168"/>
        <c:axId val="163650176"/>
      </c:barChart>
      <c:catAx>
        <c:axId val="161871744"/>
        <c:scaling>
          <c:orientation val="maxMin"/>
        </c:scaling>
        <c:axPos val="l"/>
        <c:numFmt formatCode="General" sourceLinked="1"/>
        <c:majorTickMark val="none"/>
        <c:tickLblPos val="low"/>
        <c:spPr>
          <a:ln w="3319">
            <a:solidFill>
              <a:srgbClr val="000000"/>
            </a:solidFill>
            <a:prstDash val="solid"/>
          </a:ln>
        </c:spPr>
        <c:txPr>
          <a:bodyPr rot="0" vert="horz"/>
          <a:lstStyle/>
          <a:p>
            <a:pPr>
              <a:defRPr sz="1800" b="1" i="0" u="none" strike="noStrike" baseline="0">
                <a:solidFill>
                  <a:srgbClr val="000000"/>
                </a:solidFill>
                <a:latin typeface="Calibri"/>
                <a:ea typeface="Calibri"/>
                <a:cs typeface="Calibri"/>
              </a:defRPr>
            </a:pPr>
            <a:endParaRPr lang="en-US"/>
          </a:p>
        </c:txPr>
        <c:crossAx val="161873280"/>
        <c:crosses val="autoZero"/>
        <c:auto val="1"/>
        <c:lblAlgn val="ctr"/>
        <c:lblOffset val="100"/>
        <c:tickLblSkip val="1"/>
        <c:tickMarkSkip val="1"/>
      </c:catAx>
      <c:valAx>
        <c:axId val="161873280"/>
        <c:scaling>
          <c:orientation val="minMax"/>
        </c:scaling>
        <c:delete val="1"/>
        <c:axPos val="t"/>
        <c:numFmt formatCode="General" sourceLinked="1"/>
        <c:tickLblPos val="nextTo"/>
        <c:crossAx val="161871744"/>
        <c:crosses val="autoZero"/>
        <c:crossBetween val="between"/>
      </c:valAx>
      <c:catAx>
        <c:axId val="163367168"/>
        <c:scaling>
          <c:orientation val="maxMin"/>
        </c:scaling>
        <c:delete val="1"/>
        <c:axPos val="l"/>
        <c:numFmt formatCode="General" sourceLinked="1"/>
        <c:tickLblPos val="nextTo"/>
        <c:crossAx val="163650176"/>
        <c:crosses val="autoZero"/>
        <c:auto val="1"/>
        <c:lblAlgn val="ctr"/>
        <c:lblOffset val="100"/>
      </c:catAx>
      <c:valAx>
        <c:axId val="163650176"/>
        <c:scaling>
          <c:orientation val="minMax"/>
        </c:scaling>
        <c:delete val="1"/>
        <c:axPos val="b"/>
        <c:numFmt formatCode="General" sourceLinked="1"/>
        <c:tickLblPos val="nextTo"/>
        <c:crossAx val="163367168"/>
        <c:crosses val="max"/>
        <c:crossBetween val="between"/>
      </c:valAx>
      <c:spPr>
        <a:noFill/>
        <a:ln w="26555">
          <a:noFill/>
        </a:ln>
      </c:spPr>
    </c:plotArea>
    <c:plotVisOnly val="1"/>
    <c:dispBlanksAs val="gap"/>
  </c:chart>
  <c:spPr>
    <a:noFill/>
    <a:ln>
      <a:noFill/>
    </a:ln>
  </c:spPr>
  <c:txPr>
    <a:bodyPr/>
    <a:lstStyle/>
    <a:p>
      <a:pPr>
        <a:defRPr sz="1098" b="0" i="0" u="none" strike="noStrike" baseline="0">
          <a:solidFill>
            <a:srgbClr val="000000"/>
          </a:solidFill>
          <a:latin typeface="Arial"/>
          <a:ea typeface="Arial"/>
          <a:cs typeface="Arial"/>
        </a:defRPr>
      </a:pPr>
      <a:endParaRPr lang="en-US"/>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marL="0" marR="0" lvl="0" indent="0" algn="ctr" defTabSz="914400" rtl="0" eaLnBrk="1" fontAlgn="auto" latinLnBrk="0" hangingPunct="1">
              <a:lnSpc>
                <a:spcPct val="100000"/>
              </a:lnSpc>
              <a:spcBef>
                <a:spcPts val="0"/>
              </a:spcBef>
              <a:spcAft>
                <a:spcPts val="0"/>
              </a:spcAft>
              <a:buClrTx/>
              <a:buSzTx/>
              <a:buFontTx/>
              <a:buNone/>
              <a:tabLst/>
              <a:defRPr sz="2000" b="1" i="0" u="none" strike="noStrike" kern="1200" baseline="0">
                <a:solidFill>
                  <a:srgbClr val="000000"/>
                </a:solidFill>
                <a:latin typeface="Calibri"/>
                <a:ea typeface="Calibri"/>
                <a:cs typeface="Calibri"/>
              </a:defRPr>
            </a:pPr>
            <a:r>
              <a:rPr lang="en-US" sz="2000" b="1" i="0" baseline="0" dirty="0">
                <a:effectLst/>
              </a:rPr>
              <a:t>Impact of Pro-Reform Messages on U.S. Senate Races</a:t>
            </a:r>
            <a:endParaRPr lang="en-US" sz="2000" dirty="0">
              <a:effectLst/>
            </a:endParaRPr>
          </a:p>
        </c:rich>
      </c:tx>
      <c:layout>
        <c:manualLayout>
          <c:xMode val="edge"/>
          <c:yMode val="edge"/>
          <c:x val="0.23750407234296508"/>
          <c:y val="2.0690944881889776E-2"/>
        </c:manualLayout>
      </c:layout>
      <c:overlay val="1"/>
      <c:spPr>
        <a:solidFill>
          <a:schemeClr val="bg1">
            <a:lumMod val="85000"/>
          </a:schemeClr>
        </a:solidFill>
        <a:ln>
          <a:solidFill>
            <a:schemeClr val="bg1"/>
          </a:solidFill>
        </a:ln>
        <a:effectLst>
          <a:outerShdw blurRad="63500" dist="50800" dir="5400000" algn="ctr" rotWithShape="0">
            <a:srgbClr val="000000">
              <a:alpha val="43137"/>
            </a:srgbClr>
          </a:outerShdw>
        </a:effectLst>
      </c:spPr>
    </c:title>
    <c:plotArea>
      <c:layout>
        <c:manualLayout>
          <c:layoutTarget val="inner"/>
          <c:xMode val="edge"/>
          <c:yMode val="edge"/>
          <c:x val="2.947387047431145E-3"/>
          <c:y val="0.253234850514923"/>
          <c:w val="0.99705260247731853"/>
          <c:h val="0.61686013733510592"/>
        </c:manualLayout>
      </c:layout>
      <c:barChart>
        <c:barDir val="col"/>
        <c:grouping val="clustered"/>
        <c:ser>
          <c:idx val="1"/>
          <c:order val="1"/>
          <c:tx>
            <c:strRef>
              <c:f>Sheet2!$A$3</c:f>
              <c:strCache>
                <c:ptCount val="1"/>
                <c:pt idx="0">
                  <c:v>Total</c:v>
                </c:pt>
              </c:strCache>
            </c:strRef>
          </c:tx>
          <c:spPr>
            <a:solidFill>
              <a:srgbClr val="AFDFFF"/>
            </a:solidFill>
            <a:ln w="3047">
              <a:solidFill>
                <a:srgbClr val="FFFFFF"/>
              </a:solidFill>
              <a:prstDash val="solid"/>
            </a:ln>
          </c:spPr>
          <c:dPt>
            <c:idx val="1"/>
            <c:spPr>
              <a:solidFill>
                <a:srgbClr val="FF9999"/>
              </a:solidFill>
              <a:ln w="3047">
                <a:solidFill>
                  <a:srgbClr val="FFFFFF"/>
                </a:solidFill>
                <a:prstDash val="solid"/>
              </a:ln>
            </c:spPr>
            <c:extLst xmlns:c16r2="http://schemas.microsoft.com/office/drawing/2015/06/chart">
              <c:ext xmlns:c16="http://schemas.microsoft.com/office/drawing/2014/chart" uri="{C3380CC4-5D6E-409C-BE32-E72D297353CC}">
                <c16:uniqueId val="{00000001-3029-42F9-9DD4-6D93F5780627}"/>
              </c:ext>
            </c:extLst>
          </c:dPt>
          <c:dPt>
            <c:idx val="2"/>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3-3029-42F9-9DD4-6D93F5780627}"/>
              </c:ext>
            </c:extLst>
          </c:dPt>
          <c:dPt>
            <c:idx val="4"/>
            <c:spPr>
              <a:solidFill>
                <a:srgbClr val="FF9999"/>
              </a:solidFill>
              <a:ln w="3047">
                <a:solidFill>
                  <a:srgbClr val="FFFFFF"/>
                </a:solidFill>
                <a:prstDash val="solid"/>
              </a:ln>
            </c:spPr>
            <c:extLst xmlns:c16r2="http://schemas.microsoft.com/office/drawing/2015/06/chart">
              <c:ext xmlns:c16="http://schemas.microsoft.com/office/drawing/2014/chart" uri="{C3380CC4-5D6E-409C-BE32-E72D297353CC}">
                <c16:uniqueId val="{00000006-3029-42F9-9DD4-6D93F5780627}"/>
              </c:ext>
            </c:extLst>
          </c:dPt>
          <c:dPt>
            <c:idx val="5"/>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8-3029-42F9-9DD4-6D93F5780627}"/>
              </c:ext>
            </c:extLst>
          </c:dPt>
          <c:dLbls>
            <c:spPr>
              <a:noFill/>
              <a:ln w="24374">
                <a:noFill/>
              </a:ln>
            </c:spPr>
            <c:txPr>
              <a:bodyPr/>
              <a:lstStyle/>
              <a:p>
                <a:pPr>
                  <a:defRPr sz="2351"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Democrat</c:v>
                </c:pt>
                <c:pt idx="1">
                  <c:v>Republican</c:v>
                </c:pt>
                <c:pt idx="2">
                  <c:v>Und/Other</c:v>
                </c:pt>
                <c:pt idx="3">
                  <c:v>Democrat</c:v>
                </c:pt>
                <c:pt idx="4">
                  <c:v>Republican</c:v>
                </c:pt>
                <c:pt idx="5">
                  <c:v>Und/Other</c:v>
                </c:pt>
              </c:strCache>
            </c:strRef>
          </c:cat>
          <c:val>
            <c:numRef>
              <c:f>Sheet2!$B$3:$G$3</c:f>
              <c:numCache>
                <c:formatCode>General</c:formatCode>
                <c:ptCount val="6"/>
                <c:pt idx="0">
                  <c:v>40</c:v>
                </c:pt>
                <c:pt idx="1">
                  <c:v>39</c:v>
                </c:pt>
                <c:pt idx="2">
                  <c:v>21</c:v>
                </c:pt>
                <c:pt idx="3">
                  <c:v>44</c:v>
                </c:pt>
                <c:pt idx="4">
                  <c:v>37</c:v>
                </c:pt>
                <c:pt idx="5">
                  <c:v>19</c:v>
                </c:pt>
              </c:numCache>
            </c:numRef>
          </c:val>
          <c:extLst xmlns:c16r2="http://schemas.microsoft.com/office/drawing/2015/06/chart">
            <c:ext xmlns:c16="http://schemas.microsoft.com/office/drawing/2014/chart" uri="{C3380CC4-5D6E-409C-BE32-E72D297353CC}">
              <c16:uniqueId val="{0000000E-3029-42F9-9DD4-6D93F5780627}"/>
            </c:ext>
          </c:extLst>
        </c:ser>
        <c:dLbls>
          <c:showVal val="1"/>
        </c:dLbls>
        <c:gapWidth val="60"/>
        <c:axId val="154583808"/>
        <c:axId val="154585344"/>
      </c:barChart>
      <c:barChart>
        <c:barDir val="col"/>
        <c:grouping val="clustered"/>
        <c:ser>
          <c:idx val="0"/>
          <c:order val="0"/>
          <c:tx>
            <c:strRef>
              <c:f>Sheet2!$A$2</c:f>
              <c:strCache>
                <c:ptCount val="1"/>
                <c:pt idx="0">
                  <c:v>Strong</c:v>
                </c:pt>
              </c:strCache>
            </c:strRef>
          </c:tx>
          <c:spPr>
            <a:solidFill>
              <a:schemeClr val="accent1"/>
            </a:solidFill>
            <a:ln w="12187">
              <a:solidFill>
                <a:srgbClr val="FFFFFF"/>
              </a:solidFill>
              <a:prstDash val="solid"/>
            </a:ln>
          </c:spPr>
          <c:dPt>
            <c:idx val="0"/>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0-3029-42F9-9DD4-6D93F5780627}"/>
              </c:ext>
            </c:extLst>
          </c:dPt>
          <c:dPt>
            <c:idx val="1"/>
            <c:spPr>
              <a:solidFill>
                <a:srgbClr val="C00000"/>
              </a:solidFill>
              <a:ln w="12187">
                <a:solidFill>
                  <a:srgbClr val="FFFFFF"/>
                </a:solidFill>
                <a:prstDash val="solid"/>
              </a:ln>
            </c:spPr>
            <c:extLst xmlns:c16r2="http://schemas.microsoft.com/office/drawing/2015/06/chart">
              <c:ext xmlns:c16="http://schemas.microsoft.com/office/drawing/2014/chart" uri="{C3380CC4-5D6E-409C-BE32-E72D297353CC}">
                <c16:uniqueId val="{00000012-3029-42F9-9DD4-6D93F5780627}"/>
              </c:ext>
            </c:extLst>
          </c:dPt>
          <c:dPt>
            <c:idx val="2"/>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4-3029-42F9-9DD4-6D93F5780627}"/>
              </c:ext>
            </c:extLst>
          </c:dPt>
          <c:dPt>
            <c:idx val="3"/>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6-3029-42F9-9DD4-6D93F5780627}"/>
              </c:ext>
            </c:extLst>
          </c:dPt>
          <c:dPt>
            <c:idx val="4"/>
            <c:spPr>
              <a:solidFill>
                <a:srgbClr val="C00000"/>
              </a:solidFill>
              <a:ln w="12187">
                <a:solidFill>
                  <a:srgbClr val="FFFFFF"/>
                </a:solidFill>
                <a:prstDash val="solid"/>
              </a:ln>
            </c:spPr>
            <c:extLst xmlns:c16r2="http://schemas.microsoft.com/office/drawing/2015/06/chart">
              <c:ext xmlns:c16="http://schemas.microsoft.com/office/drawing/2014/chart" uri="{C3380CC4-5D6E-409C-BE32-E72D297353CC}">
                <c16:uniqueId val="{00000018-3029-42F9-9DD4-6D93F5780627}"/>
              </c:ext>
            </c:extLst>
          </c:dPt>
          <c:dLbls>
            <c:spPr>
              <a:noFill/>
              <a:ln w="24374">
                <a:noFill/>
              </a:ln>
            </c:spPr>
            <c:txPr>
              <a:bodyPr/>
              <a:lstStyle/>
              <a:p>
                <a:pPr>
                  <a:defRPr sz="2351"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Democrat</c:v>
                </c:pt>
                <c:pt idx="1">
                  <c:v>Republican</c:v>
                </c:pt>
                <c:pt idx="2">
                  <c:v>Und/Other</c:v>
                </c:pt>
                <c:pt idx="3">
                  <c:v>Democrat</c:v>
                </c:pt>
                <c:pt idx="4">
                  <c:v>Republican</c:v>
                </c:pt>
                <c:pt idx="5">
                  <c:v>Und/Other</c:v>
                </c:pt>
              </c:strCache>
            </c:strRef>
          </c:cat>
          <c:val>
            <c:numRef>
              <c:f>Sheet2!$B$2:$G$2</c:f>
              <c:numCache>
                <c:formatCode>General</c:formatCode>
                <c:ptCount val="6"/>
                <c:pt idx="0">
                  <c:v>31</c:v>
                </c:pt>
                <c:pt idx="1">
                  <c:v>31</c:v>
                </c:pt>
                <c:pt idx="3">
                  <c:v>32</c:v>
                </c:pt>
                <c:pt idx="4">
                  <c:v>30</c:v>
                </c:pt>
              </c:numCache>
            </c:numRef>
          </c:val>
          <c:extLst xmlns:c16r2="http://schemas.microsoft.com/office/drawing/2015/06/chart">
            <c:ext xmlns:c16="http://schemas.microsoft.com/office/drawing/2014/chart" uri="{C3380CC4-5D6E-409C-BE32-E72D297353CC}">
              <c16:uniqueId val="{0000001E-3029-42F9-9DD4-6D93F5780627}"/>
            </c:ext>
          </c:extLst>
        </c:ser>
        <c:dLbls>
          <c:showVal val="1"/>
        </c:dLbls>
        <c:gapWidth val="60"/>
        <c:axId val="154951680"/>
        <c:axId val="154953216"/>
      </c:barChart>
      <c:catAx>
        <c:axId val="154583808"/>
        <c:scaling>
          <c:orientation val="minMax"/>
        </c:scaling>
        <c:axPos val="b"/>
        <c:numFmt formatCode="General" sourceLinked="1"/>
        <c:majorTickMark val="none"/>
        <c:tickLblPos val="nextTo"/>
        <c:spPr>
          <a:ln w="3047">
            <a:solidFill>
              <a:srgbClr val="000000"/>
            </a:solidFill>
            <a:prstDash val="solid"/>
          </a:ln>
        </c:spPr>
        <c:txPr>
          <a:bodyPr rot="0" vert="horz"/>
          <a:lstStyle/>
          <a:p>
            <a:pPr>
              <a:defRPr sz="1600" b="1" i="0" u="none" strike="noStrike" baseline="0">
                <a:solidFill>
                  <a:schemeClr val="tx1"/>
                </a:solidFill>
                <a:latin typeface="Calibri"/>
                <a:ea typeface="Calibri"/>
                <a:cs typeface="Calibri"/>
              </a:defRPr>
            </a:pPr>
            <a:endParaRPr lang="en-US"/>
          </a:p>
        </c:txPr>
        <c:crossAx val="154585344"/>
        <c:crosses val="autoZero"/>
        <c:auto val="1"/>
        <c:lblAlgn val="ctr"/>
        <c:lblOffset val="100"/>
        <c:tickLblSkip val="1"/>
        <c:tickMarkSkip val="1"/>
      </c:catAx>
      <c:valAx>
        <c:axId val="154585344"/>
        <c:scaling>
          <c:orientation val="minMax"/>
          <c:max val="60"/>
        </c:scaling>
        <c:delete val="1"/>
        <c:axPos val="l"/>
        <c:numFmt formatCode="General" sourceLinked="1"/>
        <c:tickLblPos val="nextTo"/>
        <c:crossAx val="154583808"/>
        <c:crosses val="autoZero"/>
        <c:crossBetween val="between"/>
      </c:valAx>
      <c:catAx>
        <c:axId val="154951680"/>
        <c:scaling>
          <c:orientation val="minMax"/>
        </c:scaling>
        <c:delete val="1"/>
        <c:axPos val="b"/>
        <c:numFmt formatCode="General" sourceLinked="1"/>
        <c:tickLblPos val="nextTo"/>
        <c:crossAx val="154953216"/>
        <c:crosses val="autoZero"/>
        <c:auto val="1"/>
        <c:lblAlgn val="ctr"/>
        <c:lblOffset val="100"/>
      </c:catAx>
      <c:valAx>
        <c:axId val="154953216"/>
        <c:scaling>
          <c:orientation val="minMax"/>
        </c:scaling>
        <c:delete val="1"/>
        <c:axPos val="r"/>
        <c:numFmt formatCode="General" sourceLinked="1"/>
        <c:tickLblPos val="nextTo"/>
        <c:crossAx val="154951680"/>
        <c:crosses val="max"/>
        <c:crossBetween val="between"/>
      </c:valAx>
      <c:spPr>
        <a:noFill/>
        <a:ln w="24374">
          <a:noFill/>
        </a:ln>
      </c:spPr>
    </c:plotArea>
    <c:plotVisOnly val="1"/>
    <c:dispBlanksAs val="gap"/>
  </c:chart>
  <c:spPr>
    <a:noFill/>
    <a:ln>
      <a:noFill/>
    </a:ln>
  </c:spPr>
  <c:txPr>
    <a:bodyPr/>
    <a:lstStyle/>
    <a:p>
      <a:pPr>
        <a:defRPr sz="1511" b="0" i="0" u="none" strike="noStrike" baseline="0">
          <a:solidFill>
            <a:srgbClr val="000000"/>
          </a:solidFill>
          <a:latin typeface="Calibri"/>
          <a:ea typeface="Calibri"/>
          <a:cs typeface="Calibri"/>
        </a:defRPr>
      </a:pPr>
      <a:endParaRPr lang="en-US"/>
    </a:p>
  </c:tx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000" b="1"/>
            </a:pPr>
            <a:r>
              <a:rPr lang="en-US" sz="2000" b="1" i="0" dirty="0"/>
              <a:t>Impact</a:t>
            </a:r>
            <a:r>
              <a:rPr lang="en-US" sz="2000" b="1" i="0" baseline="0" dirty="0"/>
              <a:t> of Anti-Reform Messages on U.S. Senate Races</a:t>
            </a:r>
            <a:endParaRPr lang="en-US" sz="1600" b="1" i="1" dirty="0"/>
          </a:p>
        </c:rich>
      </c:tx>
      <c:layout>
        <c:manualLayout>
          <c:xMode val="edge"/>
          <c:yMode val="edge"/>
          <c:x val="0.19167073399723686"/>
          <c:y val="6.8020559930008764E-3"/>
        </c:manualLayout>
      </c:layout>
      <c:overlay val="1"/>
      <c:spPr>
        <a:solidFill>
          <a:schemeClr val="bg1">
            <a:lumMod val="85000"/>
          </a:schemeClr>
        </a:solidFill>
        <a:ln>
          <a:solidFill>
            <a:schemeClr val="bg1"/>
          </a:solidFill>
        </a:ln>
        <a:effectLst>
          <a:outerShdw blurRad="63500" dist="50800" dir="5400000" algn="ctr" rotWithShape="0">
            <a:srgbClr val="000000">
              <a:alpha val="43137"/>
            </a:srgbClr>
          </a:outerShdw>
        </a:effectLst>
      </c:spPr>
    </c:title>
    <c:plotArea>
      <c:layout>
        <c:manualLayout>
          <c:layoutTarget val="inner"/>
          <c:xMode val="edge"/>
          <c:yMode val="edge"/>
          <c:x val="2.947387047431145E-3"/>
          <c:y val="0.253234850514923"/>
          <c:w val="0.99705260247731853"/>
          <c:h val="0.61686013733510592"/>
        </c:manualLayout>
      </c:layout>
      <c:barChart>
        <c:barDir val="col"/>
        <c:grouping val="clustered"/>
        <c:ser>
          <c:idx val="1"/>
          <c:order val="1"/>
          <c:tx>
            <c:strRef>
              <c:f>Sheet2!$A$3</c:f>
              <c:strCache>
                <c:ptCount val="1"/>
                <c:pt idx="0">
                  <c:v>Total</c:v>
                </c:pt>
              </c:strCache>
            </c:strRef>
          </c:tx>
          <c:spPr>
            <a:solidFill>
              <a:srgbClr val="AFDFFF"/>
            </a:solidFill>
            <a:ln w="3047">
              <a:solidFill>
                <a:srgbClr val="FFFFFF"/>
              </a:solidFill>
              <a:prstDash val="solid"/>
            </a:ln>
          </c:spPr>
          <c:dPt>
            <c:idx val="1"/>
            <c:spPr>
              <a:solidFill>
                <a:srgbClr val="FF9999"/>
              </a:solidFill>
              <a:ln w="3047">
                <a:solidFill>
                  <a:srgbClr val="FFFFFF"/>
                </a:solidFill>
                <a:prstDash val="solid"/>
              </a:ln>
            </c:spPr>
            <c:extLst xmlns:c16r2="http://schemas.microsoft.com/office/drawing/2015/06/chart">
              <c:ext xmlns:c16="http://schemas.microsoft.com/office/drawing/2014/chart" uri="{C3380CC4-5D6E-409C-BE32-E72D297353CC}">
                <c16:uniqueId val="{00000001-277A-482E-91B7-A4E9CEF0999B}"/>
              </c:ext>
            </c:extLst>
          </c:dPt>
          <c:dPt>
            <c:idx val="2"/>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3-277A-482E-91B7-A4E9CEF0999B}"/>
              </c:ext>
            </c:extLst>
          </c:dPt>
          <c:dPt>
            <c:idx val="4"/>
            <c:spPr>
              <a:solidFill>
                <a:srgbClr val="FF9999"/>
              </a:solidFill>
              <a:ln w="3047">
                <a:solidFill>
                  <a:srgbClr val="FFFFFF"/>
                </a:solidFill>
                <a:prstDash val="solid"/>
              </a:ln>
            </c:spPr>
            <c:extLst xmlns:c16r2="http://schemas.microsoft.com/office/drawing/2015/06/chart">
              <c:ext xmlns:c16="http://schemas.microsoft.com/office/drawing/2014/chart" uri="{C3380CC4-5D6E-409C-BE32-E72D297353CC}">
                <c16:uniqueId val="{00000006-277A-482E-91B7-A4E9CEF0999B}"/>
              </c:ext>
            </c:extLst>
          </c:dPt>
          <c:dPt>
            <c:idx val="5"/>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8-277A-482E-91B7-A4E9CEF0999B}"/>
              </c:ext>
            </c:extLst>
          </c:dPt>
          <c:dLbls>
            <c:spPr>
              <a:noFill/>
              <a:ln w="24374">
                <a:noFill/>
              </a:ln>
            </c:spPr>
            <c:txPr>
              <a:bodyPr/>
              <a:lstStyle/>
              <a:p>
                <a:pPr>
                  <a:defRPr sz="2351"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Democrat</c:v>
                </c:pt>
                <c:pt idx="1">
                  <c:v>Republican</c:v>
                </c:pt>
                <c:pt idx="2">
                  <c:v>Und/Other</c:v>
                </c:pt>
                <c:pt idx="3">
                  <c:v>Democrat</c:v>
                </c:pt>
                <c:pt idx="4">
                  <c:v>Republican</c:v>
                </c:pt>
                <c:pt idx="5">
                  <c:v>Und/Other</c:v>
                </c:pt>
              </c:strCache>
            </c:strRef>
          </c:cat>
          <c:val>
            <c:numRef>
              <c:f>Sheet2!$B$3:$G$3</c:f>
              <c:numCache>
                <c:formatCode>General</c:formatCode>
                <c:ptCount val="6"/>
                <c:pt idx="0">
                  <c:v>40</c:v>
                </c:pt>
                <c:pt idx="1">
                  <c:v>39</c:v>
                </c:pt>
                <c:pt idx="2">
                  <c:v>21</c:v>
                </c:pt>
                <c:pt idx="3">
                  <c:v>44</c:v>
                </c:pt>
                <c:pt idx="4">
                  <c:v>37</c:v>
                </c:pt>
                <c:pt idx="5">
                  <c:v>20</c:v>
                </c:pt>
              </c:numCache>
            </c:numRef>
          </c:val>
          <c:extLst xmlns:c16r2="http://schemas.microsoft.com/office/drawing/2015/06/chart">
            <c:ext xmlns:c16="http://schemas.microsoft.com/office/drawing/2014/chart" uri="{C3380CC4-5D6E-409C-BE32-E72D297353CC}">
              <c16:uniqueId val="{0000000E-277A-482E-91B7-A4E9CEF0999B}"/>
            </c:ext>
          </c:extLst>
        </c:ser>
        <c:dLbls>
          <c:showVal val="1"/>
        </c:dLbls>
        <c:gapWidth val="60"/>
        <c:axId val="153053056"/>
        <c:axId val="153054592"/>
      </c:barChart>
      <c:barChart>
        <c:barDir val="col"/>
        <c:grouping val="clustered"/>
        <c:ser>
          <c:idx val="0"/>
          <c:order val="0"/>
          <c:tx>
            <c:strRef>
              <c:f>Sheet2!$A$2</c:f>
              <c:strCache>
                <c:ptCount val="1"/>
                <c:pt idx="0">
                  <c:v>Strong</c:v>
                </c:pt>
              </c:strCache>
            </c:strRef>
          </c:tx>
          <c:spPr>
            <a:solidFill>
              <a:schemeClr val="accent1"/>
            </a:solidFill>
            <a:ln w="12187">
              <a:solidFill>
                <a:srgbClr val="FFFFFF"/>
              </a:solidFill>
              <a:prstDash val="solid"/>
            </a:ln>
          </c:spPr>
          <c:dPt>
            <c:idx val="0"/>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0-277A-482E-91B7-A4E9CEF0999B}"/>
              </c:ext>
            </c:extLst>
          </c:dPt>
          <c:dPt>
            <c:idx val="1"/>
            <c:spPr>
              <a:solidFill>
                <a:srgbClr val="C00000"/>
              </a:solidFill>
              <a:ln w="12187">
                <a:solidFill>
                  <a:srgbClr val="FFFFFF"/>
                </a:solidFill>
                <a:prstDash val="solid"/>
              </a:ln>
            </c:spPr>
            <c:extLst xmlns:c16r2="http://schemas.microsoft.com/office/drawing/2015/06/chart">
              <c:ext xmlns:c16="http://schemas.microsoft.com/office/drawing/2014/chart" uri="{C3380CC4-5D6E-409C-BE32-E72D297353CC}">
                <c16:uniqueId val="{00000012-277A-482E-91B7-A4E9CEF0999B}"/>
              </c:ext>
            </c:extLst>
          </c:dPt>
          <c:dPt>
            <c:idx val="2"/>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4-277A-482E-91B7-A4E9CEF0999B}"/>
              </c:ext>
            </c:extLst>
          </c:dPt>
          <c:dPt>
            <c:idx val="3"/>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6-277A-482E-91B7-A4E9CEF0999B}"/>
              </c:ext>
            </c:extLst>
          </c:dPt>
          <c:dPt>
            <c:idx val="4"/>
            <c:spPr>
              <a:solidFill>
                <a:srgbClr val="C00000"/>
              </a:solidFill>
              <a:ln w="12187">
                <a:solidFill>
                  <a:srgbClr val="FFFFFF"/>
                </a:solidFill>
                <a:prstDash val="solid"/>
              </a:ln>
            </c:spPr>
            <c:extLst xmlns:c16r2="http://schemas.microsoft.com/office/drawing/2015/06/chart">
              <c:ext xmlns:c16="http://schemas.microsoft.com/office/drawing/2014/chart" uri="{C3380CC4-5D6E-409C-BE32-E72D297353CC}">
                <c16:uniqueId val="{00000018-277A-482E-91B7-A4E9CEF0999B}"/>
              </c:ext>
            </c:extLst>
          </c:dPt>
          <c:dLbls>
            <c:spPr>
              <a:noFill/>
              <a:ln w="24374">
                <a:noFill/>
              </a:ln>
            </c:spPr>
            <c:txPr>
              <a:bodyPr/>
              <a:lstStyle/>
              <a:p>
                <a:pPr>
                  <a:defRPr sz="2351"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Democrat</c:v>
                </c:pt>
                <c:pt idx="1">
                  <c:v>Republican</c:v>
                </c:pt>
                <c:pt idx="2">
                  <c:v>Und/Other</c:v>
                </c:pt>
                <c:pt idx="3">
                  <c:v>Democrat</c:v>
                </c:pt>
                <c:pt idx="4">
                  <c:v>Republican</c:v>
                </c:pt>
                <c:pt idx="5">
                  <c:v>Und/Other</c:v>
                </c:pt>
              </c:strCache>
            </c:strRef>
          </c:cat>
          <c:val>
            <c:numRef>
              <c:f>Sheet2!$B$2:$G$2</c:f>
              <c:numCache>
                <c:formatCode>General</c:formatCode>
                <c:ptCount val="6"/>
                <c:pt idx="0">
                  <c:v>31</c:v>
                </c:pt>
                <c:pt idx="1">
                  <c:v>31</c:v>
                </c:pt>
                <c:pt idx="3">
                  <c:v>32</c:v>
                </c:pt>
                <c:pt idx="4">
                  <c:v>29</c:v>
                </c:pt>
              </c:numCache>
            </c:numRef>
          </c:val>
          <c:extLst xmlns:c16r2="http://schemas.microsoft.com/office/drawing/2015/06/chart">
            <c:ext xmlns:c16="http://schemas.microsoft.com/office/drawing/2014/chart" uri="{C3380CC4-5D6E-409C-BE32-E72D297353CC}">
              <c16:uniqueId val="{0000001E-277A-482E-91B7-A4E9CEF0999B}"/>
            </c:ext>
          </c:extLst>
        </c:ser>
        <c:dLbls>
          <c:showVal val="1"/>
        </c:dLbls>
        <c:gapWidth val="60"/>
        <c:axId val="153064576"/>
        <c:axId val="153066112"/>
      </c:barChart>
      <c:catAx>
        <c:axId val="153053056"/>
        <c:scaling>
          <c:orientation val="minMax"/>
        </c:scaling>
        <c:axPos val="b"/>
        <c:numFmt formatCode="General" sourceLinked="1"/>
        <c:majorTickMark val="none"/>
        <c:tickLblPos val="nextTo"/>
        <c:spPr>
          <a:ln w="3047">
            <a:solidFill>
              <a:srgbClr val="000000"/>
            </a:solidFill>
            <a:prstDash val="solid"/>
          </a:ln>
        </c:spPr>
        <c:txPr>
          <a:bodyPr rot="0" vert="horz"/>
          <a:lstStyle/>
          <a:p>
            <a:pPr>
              <a:defRPr sz="1600" b="1" i="0" u="none" strike="noStrike" baseline="0">
                <a:solidFill>
                  <a:schemeClr val="tx1"/>
                </a:solidFill>
                <a:latin typeface="Calibri"/>
                <a:ea typeface="Calibri"/>
                <a:cs typeface="Calibri"/>
              </a:defRPr>
            </a:pPr>
            <a:endParaRPr lang="en-US"/>
          </a:p>
        </c:txPr>
        <c:crossAx val="153054592"/>
        <c:crosses val="autoZero"/>
        <c:auto val="1"/>
        <c:lblAlgn val="ctr"/>
        <c:lblOffset val="100"/>
        <c:tickLblSkip val="1"/>
        <c:tickMarkSkip val="1"/>
      </c:catAx>
      <c:valAx>
        <c:axId val="153054592"/>
        <c:scaling>
          <c:orientation val="minMax"/>
          <c:max val="60"/>
        </c:scaling>
        <c:delete val="1"/>
        <c:axPos val="l"/>
        <c:numFmt formatCode="General" sourceLinked="1"/>
        <c:tickLblPos val="nextTo"/>
        <c:crossAx val="153053056"/>
        <c:crosses val="autoZero"/>
        <c:crossBetween val="between"/>
      </c:valAx>
      <c:catAx>
        <c:axId val="153064576"/>
        <c:scaling>
          <c:orientation val="minMax"/>
        </c:scaling>
        <c:delete val="1"/>
        <c:axPos val="b"/>
        <c:numFmt formatCode="General" sourceLinked="1"/>
        <c:tickLblPos val="nextTo"/>
        <c:crossAx val="153066112"/>
        <c:crosses val="autoZero"/>
        <c:auto val="1"/>
        <c:lblAlgn val="ctr"/>
        <c:lblOffset val="100"/>
      </c:catAx>
      <c:valAx>
        <c:axId val="153066112"/>
        <c:scaling>
          <c:orientation val="minMax"/>
        </c:scaling>
        <c:delete val="1"/>
        <c:axPos val="r"/>
        <c:numFmt formatCode="General" sourceLinked="1"/>
        <c:tickLblPos val="nextTo"/>
        <c:crossAx val="153064576"/>
        <c:crosses val="max"/>
        <c:crossBetween val="between"/>
      </c:valAx>
      <c:spPr>
        <a:noFill/>
        <a:ln w="24374">
          <a:noFill/>
        </a:ln>
      </c:spPr>
    </c:plotArea>
    <c:plotVisOnly val="1"/>
    <c:dispBlanksAs val="gap"/>
  </c:chart>
  <c:spPr>
    <a:noFill/>
    <a:ln>
      <a:noFill/>
    </a:ln>
  </c:spPr>
  <c:txPr>
    <a:bodyPr/>
    <a:lstStyle/>
    <a:p>
      <a:pPr>
        <a:defRPr sz="1511" b="0" i="0" u="none" strike="noStrike" baseline="0">
          <a:solidFill>
            <a:srgbClr val="000000"/>
          </a:solidFill>
          <a:latin typeface="Calibri"/>
          <a:ea typeface="Calibri"/>
          <a:cs typeface="Calibri"/>
        </a:defRPr>
      </a:pPr>
      <a:endParaRPr lang="en-US"/>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900" b="1"/>
            </a:pPr>
            <a:r>
              <a:rPr lang="en-US" sz="1900" b="1" baseline="0" dirty="0"/>
              <a:t>Impact on Vote If Candidate… </a:t>
            </a:r>
            <a:endParaRPr lang="en-US" sz="1900" b="1" i="1" dirty="0"/>
          </a:p>
        </c:rich>
      </c:tx>
      <c:layout>
        <c:manualLayout>
          <c:xMode val="edge"/>
          <c:yMode val="edge"/>
          <c:x val="0.29599992300961542"/>
          <c:y val="2.055868016497938E-2"/>
        </c:manualLayout>
      </c:layout>
      <c:overlay val="1"/>
      <c:spPr>
        <a:solidFill>
          <a:schemeClr val="bg1">
            <a:lumMod val="85000"/>
          </a:schemeClr>
        </a:solidFill>
        <a:ln>
          <a:solidFill>
            <a:schemeClr val="bg1"/>
          </a:solidFill>
        </a:ln>
        <a:effectLst>
          <a:outerShdw blurRad="63500" dist="50800" dir="5400000" algn="ctr" rotWithShape="0">
            <a:srgbClr val="000000">
              <a:alpha val="43137"/>
            </a:srgbClr>
          </a:outerShdw>
        </a:effectLst>
      </c:spPr>
    </c:title>
    <c:plotArea>
      <c:layout>
        <c:manualLayout>
          <c:layoutTarget val="inner"/>
          <c:xMode val="edge"/>
          <c:yMode val="edge"/>
          <c:x val="0"/>
          <c:y val="0.50045723451235258"/>
          <c:w val="1"/>
          <c:h val="0.36963801399825041"/>
        </c:manualLayout>
      </c:layout>
      <c:barChart>
        <c:barDir val="col"/>
        <c:grouping val="clustered"/>
        <c:ser>
          <c:idx val="1"/>
          <c:order val="1"/>
          <c:tx>
            <c:strRef>
              <c:f>Sheet2!$A$3</c:f>
              <c:strCache>
                <c:ptCount val="1"/>
                <c:pt idx="0">
                  <c:v>Total</c:v>
                </c:pt>
              </c:strCache>
            </c:strRef>
          </c:tx>
          <c:spPr>
            <a:solidFill>
              <a:srgbClr val="AFDFFF"/>
            </a:solidFill>
            <a:ln w="3047">
              <a:solidFill>
                <a:srgbClr val="FFFFFF"/>
              </a:solidFill>
              <a:prstDash val="solid"/>
            </a:ln>
          </c:spPr>
          <c:dPt>
            <c:idx val="1"/>
            <c:spPr>
              <a:solidFill>
                <a:srgbClr val="FFC979"/>
              </a:solidFill>
              <a:ln w="3047">
                <a:solidFill>
                  <a:srgbClr val="FFFFFF"/>
                </a:solidFill>
                <a:prstDash val="solid"/>
              </a:ln>
            </c:spPr>
            <c:extLst xmlns:c16r2="http://schemas.microsoft.com/office/drawing/2015/06/chart">
              <c:ext xmlns:c16="http://schemas.microsoft.com/office/drawing/2014/chart" uri="{C3380CC4-5D6E-409C-BE32-E72D297353CC}">
                <c16:uniqueId val="{00000001-0DE2-44D1-AF5B-71B3D2FE5ECE}"/>
              </c:ext>
            </c:extLst>
          </c:dPt>
          <c:dPt>
            <c:idx val="2"/>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3-0DE2-44D1-AF5B-71B3D2FE5ECE}"/>
              </c:ext>
            </c:extLst>
          </c:dPt>
          <c:dPt>
            <c:idx val="4"/>
            <c:spPr>
              <a:solidFill>
                <a:srgbClr val="FFC979"/>
              </a:solidFill>
              <a:ln w="3047">
                <a:solidFill>
                  <a:srgbClr val="FFFFFF"/>
                </a:solidFill>
                <a:prstDash val="solid"/>
              </a:ln>
            </c:spPr>
            <c:extLst xmlns:c16r2="http://schemas.microsoft.com/office/drawing/2015/06/chart">
              <c:ext xmlns:c16="http://schemas.microsoft.com/office/drawing/2014/chart" uri="{C3380CC4-5D6E-409C-BE32-E72D297353CC}">
                <c16:uniqueId val="{00000006-0DE2-44D1-AF5B-71B3D2FE5ECE}"/>
              </c:ext>
            </c:extLst>
          </c:dPt>
          <c:dPt>
            <c:idx val="5"/>
            <c:spPr>
              <a:solidFill>
                <a:schemeClr val="bg1">
                  <a:lumMod val="50000"/>
                </a:schemeClr>
              </a:solidFill>
              <a:ln w="3047">
                <a:solidFill>
                  <a:srgbClr val="FFFFFF"/>
                </a:solidFill>
                <a:prstDash val="solid"/>
              </a:ln>
            </c:spPr>
            <c:extLst xmlns:c16r2="http://schemas.microsoft.com/office/drawing/2015/06/chart">
              <c:ext xmlns:c16="http://schemas.microsoft.com/office/drawing/2014/chart" uri="{C3380CC4-5D6E-409C-BE32-E72D297353CC}">
                <c16:uniqueId val="{00000008-0DE2-44D1-AF5B-71B3D2FE5ECE}"/>
              </c:ext>
            </c:extLst>
          </c:dPt>
          <c:dLbls>
            <c:spPr>
              <a:noFill/>
              <a:ln w="24374">
                <a:noFill/>
              </a:ln>
            </c:spPr>
            <c:txPr>
              <a:bodyPr/>
              <a:lstStyle/>
              <a:p>
                <a:pPr>
                  <a:defRPr sz="2351"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More Likely</c:v>
                </c:pt>
                <c:pt idx="1">
                  <c:v>Less Likely</c:v>
                </c:pt>
                <c:pt idx="2">
                  <c:v>No diff/DK</c:v>
                </c:pt>
                <c:pt idx="3">
                  <c:v>More Likely</c:v>
                </c:pt>
                <c:pt idx="4">
                  <c:v>Less Likely</c:v>
                </c:pt>
                <c:pt idx="5">
                  <c:v>No diff/DK</c:v>
                </c:pt>
              </c:strCache>
            </c:strRef>
          </c:cat>
          <c:val>
            <c:numRef>
              <c:f>Sheet2!$B$3:$G$3</c:f>
              <c:numCache>
                <c:formatCode>General</c:formatCode>
                <c:ptCount val="6"/>
                <c:pt idx="0">
                  <c:v>7</c:v>
                </c:pt>
                <c:pt idx="1">
                  <c:v>50</c:v>
                </c:pt>
                <c:pt idx="2">
                  <c:v>43</c:v>
                </c:pt>
                <c:pt idx="3">
                  <c:v>49</c:v>
                </c:pt>
                <c:pt idx="4">
                  <c:v>10</c:v>
                </c:pt>
                <c:pt idx="5">
                  <c:v>41</c:v>
                </c:pt>
              </c:numCache>
            </c:numRef>
          </c:val>
          <c:extLst xmlns:c16r2="http://schemas.microsoft.com/office/drawing/2015/06/chart">
            <c:ext xmlns:c16="http://schemas.microsoft.com/office/drawing/2014/chart" uri="{C3380CC4-5D6E-409C-BE32-E72D297353CC}">
              <c16:uniqueId val="{0000000B-0DE2-44D1-AF5B-71B3D2FE5ECE}"/>
            </c:ext>
          </c:extLst>
        </c:ser>
        <c:dLbls>
          <c:showVal val="1"/>
        </c:dLbls>
        <c:gapWidth val="60"/>
        <c:axId val="173351296"/>
        <c:axId val="173352832"/>
      </c:barChart>
      <c:barChart>
        <c:barDir val="col"/>
        <c:grouping val="clustered"/>
        <c:ser>
          <c:idx val="0"/>
          <c:order val="0"/>
          <c:tx>
            <c:strRef>
              <c:f>Sheet2!$A$2</c:f>
              <c:strCache>
                <c:ptCount val="1"/>
                <c:pt idx="0">
                  <c:v>Strong</c:v>
                </c:pt>
              </c:strCache>
            </c:strRef>
          </c:tx>
          <c:spPr>
            <a:solidFill>
              <a:schemeClr val="accent1"/>
            </a:solidFill>
            <a:ln w="12187">
              <a:solidFill>
                <a:srgbClr val="FFFFFF"/>
              </a:solidFill>
              <a:prstDash val="solid"/>
            </a:ln>
          </c:spPr>
          <c:dPt>
            <c:idx val="0"/>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0D-0DE2-44D1-AF5B-71B3D2FE5ECE}"/>
              </c:ext>
            </c:extLst>
          </c:dPt>
          <c:dPt>
            <c:idx val="3"/>
            <c:spPr>
              <a:solidFill>
                <a:schemeClr val="tx2"/>
              </a:solidFill>
              <a:ln w="12187">
                <a:solidFill>
                  <a:srgbClr val="FFFFFF"/>
                </a:solidFill>
                <a:prstDash val="solid"/>
              </a:ln>
            </c:spPr>
            <c:extLst xmlns:c16r2="http://schemas.microsoft.com/office/drawing/2015/06/chart">
              <c:ext xmlns:c16="http://schemas.microsoft.com/office/drawing/2014/chart" uri="{C3380CC4-5D6E-409C-BE32-E72D297353CC}">
                <c16:uniqueId val="{00000010-0DE2-44D1-AF5B-71B3D2FE5ECE}"/>
              </c:ext>
            </c:extLst>
          </c:dPt>
          <c:dLbls>
            <c:dLbl>
              <c:idx val="0"/>
              <c:layout>
                <c:manualLayout>
                  <c:x val="2.7777780815592835E-3"/>
                  <c:y val="5.9903762029746316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0DE2-44D1-AF5B-71B3D2FE5ECE}"/>
                </c:ext>
              </c:extLst>
            </c:dLbl>
            <c:dLbl>
              <c:idx val="1"/>
              <c:layout>
                <c:manualLayout>
                  <c:x val="3.396872637453262E-3"/>
                  <c:y val="0.10947464900220819"/>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0DE2-44D1-AF5B-71B3D2FE5ECE}"/>
                </c:ext>
              </c:extLst>
            </c:dLbl>
            <c:dLbl>
              <c:idx val="2"/>
              <c:layout>
                <c:manualLayout>
                  <c:x val="1.3888890407795403E-3"/>
                  <c:y val="5.1436789151356195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3-0DE2-44D1-AF5B-71B3D2FE5ECE}"/>
                </c:ext>
              </c:extLst>
            </c:dLbl>
            <c:dLbl>
              <c:idx val="4"/>
              <c:layout>
                <c:manualLayout>
                  <c:x val="-1.0185068640268666E-16"/>
                  <c:y val="6.6064241969753801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4-0DE2-44D1-AF5B-71B3D2FE5ECE}"/>
                </c:ext>
              </c:extLst>
            </c:dLbl>
            <c:dLbl>
              <c:idx val="5"/>
              <c:layout>
                <c:manualLayout>
                  <c:x val="0"/>
                  <c:y val="8.6686132983377198E-2"/>
                </c:manualLayout>
              </c:layout>
              <c:dLblPos val="outEnd"/>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0DE2-44D1-AF5B-71B3D2FE5ECE}"/>
                </c:ext>
              </c:extLst>
            </c:dLbl>
            <c:spPr>
              <a:noFill/>
              <a:ln w="24374">
                <a:noFill/>
              </a:ln>
            </c:spPr>
            <c:txPr>
              <a:bodyPr/>
              <a:lstStyle/>
              <a:p>
                <a:pPr>
                  <a:defRPr sz="2351"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Sheet2!$B$1:$G$1</c:f>
              <c:strCache>
                <c:ptCount val="6"/>
                <c:pt idx="0">
                  <c:v>More Likely</c:v>
                </c:pt>
                <c:pt idx="1">
                  <c:v>Less Likely</c:v>
                </c:pt>
                <c:pt idx="2">
                  <c:v>No diff/DK</c:v>
                </c:pt>
                <c:pt idx="3">
                  <c:v>More Likely</c:v>
                </c:pt>
                <c:pt idx="4">
                  <c:v>Less Likely</c:v>
                </c:pt>
                <c:pt idx="5">
                  <c:v>No diff/DK</c:v>
                </c:pt>
              </c:strCache>
            </c:strRef>
          </c:cat>
          <c:val>
            <c:numRef>
              <c:f>Sheet2!$B$2:$G$2</c:f>
              <c:numCache>
                <c:formatCode>General</c:formatCode>
                <c:ptCount val="6"/>
                <c:pt idx="0">
                  <c:v>5</c:v>
                </c:pt>
                <c:pt idx="1">
                  <c:v>32</c:v>
                </c:pt>
                <c:pt idx="3">
                  <c:v>33</c:v>
                </c:pt>
                <c:pt idx="4">
                  <c:v>6</c:v>
                </c:pt>
              </c:numCache>
            </c:numRef>
          </c:val>
          <c:extLst xmlns:c16r2="http://schemas.microsoft.com/office/drawing/2015/06/chart">
            <c:ext xmlns:c16="http://schemas.microsoft.com/office/drawing/2014/chart" uri="{C3380CC4-5D6E-409C-BE32-E72D297353CC}">
              <c16:uniqueId val="{00000015-0DE2-44D1-AF5B-71B3D2FE5ECE}"/>
            </c:ext>
          </c:extLst>
        </c:ser>
        <c:dLbls>
          <c:showVal val="1"/>
        </c:dLbls>
        <c:gapWidth val="60"/>
        <c:axId val="173354368"/>
        <c:axId val="173364352"/>
      </c:barChart>
      <c:catAx>
        <c:axId val="173351296"/>
        <c:scaling>
          <c:orientation val="minMax"/>
        </c:scaling>
        <c:axPos val="b"/>
        <c:numFmt formatCode="General" sourceLinked="1"/>
        <c:majorTickMark val="none"/>
        <c:tickLblPos val="nextTo"/>
        <c:spPr>
          <a:ln w="3047">
            <a:solidFill>
              <a:srgbClr val="000000"/>
            </a:solidFill>
            <a:prstDash val="solid"/>
          </a:ln>
        </c:spPr>
        <c:txPr>
          <a:bodyPr rot="0" vert="horz"/>
          <a:lstStyle/>
          <a:p>
            <a:pPr>
              <a:defRPr sz="1600" b="1" i="0" u="none" strike="noStrike" baseline="0">
                <a:solidFill>
                  <a:schemeClr val="tx1"/>
                </a:solidFill>
                <a:latin typeface="Calibri"/>
                <a:ea typeface="Calibri"/>
                <a:cs typeface="Calibri"/>
              </a:defRPr>
            </a:pPr>
            <a:endParaRPr lang="en-US"/>
          </a:p>
        </c:txPr>
        <c:crossAx val="173352832"/>
        <c:crosses val="autoZero"/>
        <c:auto val="1"/>
        <c:lblAlgn val="ctr"/>
        <c:lblOffset val="100"/>
        <c:tickLblSkip val="1"/>
        <c:tickMarkSkip val="1"/>
      </c:catAx>
      <c:valAx>
        <c:axId val="173352832"/>
        <c:scaling>
          <c:orientation val="minMax"/>
        </c:scaling>
        <c:delete val="1"/>
        <c:axPos val="l"/>
        <c:numFmt formatCode="General" sourceLinked="1"/>
        <c:tickLblPos val="nextTo"/>
        <c:crossAx val="173351296"/>
        <c:crosses val="autoZero"/>
        <c:crossBetween val="between"/>
      </c:valAx>
      <c:catAx>
        <c:axId val="173354368"/>
        <c:scaling>
          <c:orientation val="minMax"/>
        </c:scaling>
        <c:delete val="1"/>
        <c:axPos val="b"/>
        <c:numFmt formatCode="General" sourceLinked="1"/>
        <c:tickLblPos val="nextTo"/>
        <c:crossAx val="173364352"/>
        <c:crosses val="autoZero"/>
        <c:auto val="1"/>
        <c:lblAlgn val="ctr"/>
        <c:lblOffset val="100"/>
      </c:catAx>
      <c:valAx>
        <c:axId val="173364352"/>
        <c:scaling>
          <c:orientation val="minMax"/>
        </c:scaling>
        <c:delete val="1"/>
        <c:axPos val="r"/>
        <c:numFmt formatCode="General" sourceLinked="1"/>
        <c:tickLblPos val="nextTo"/>
        <c:crossAx val="173354368"/>
        <c:crosses val="max"/>
        <c:crossBetween val="between"/>
      </c:valAx>
      <c:spPr>
        <a:noFill/>
        <a:ln w="24374">
          <a:noFill/>
        </a:ln>
      </c:spPr>
    </c:plotArea>
    <c:plotVisOnly val="1"/>
    <c:dispBlanksAs val="gap"/>
  </c:chart>
  <c:spPr>
    <a:noFill/>
    <a:ln>
      <a:noFill/>
    </a:ln>
  </c:spPr>
  <c:txPr>
    <a:bodyPr/>
    <a:lstStyle/>
    <a:p>
      <a:pPr>
        <a:defRPr sz="1511" b="0" i="0" u="none" strike="noStrike" baseline="0">
          <a:solidFill>
            <a:srgbClr val="000000"/>
          </a:solidFill>
          <a:latin typeface="Calibri"/>
          <a:ea typeface="Calibri"/>
          <a:cs typeface="Calibri"/>
        </a:defRPr>
      </a:pPr>
      <a:endParaRPr lang="en-US"/>
    </a:p>
  </c:txPr>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1800" b="1">
                <a:latin typeface="+mn-lt"/>
              </a:defRPr>
            </a:pPr>
            <a:r>
              <a:rPr lang="en-US" sz="1800" b="1" dirty="0">
                <a:latin typeface="+mn-lt"/>
              </a:rPr>
              <a:t>Proposals to Reform Wall Street</a:t>
            </a:r>
            <a:r>
              <a:rPr lang="en-US" sz="1800" b="1" baseline="0" dirty="0">
                <a:latin typeface="+mn-lt"/>
              </a:rPr>
              <a:t> </a:t>
            </a:r>
            <a:endParaRPr lang="en-US" sz="1800" b="1" dirty="0">
              <a:latin typeface="+mn-lt"/>
            </a:endParaRPr>
          </a:p>
        </c:rich>
      </c:tx>
      <c:layout>
        <c:manualLayout>
          <c:xMode val="edge"/>
          <c:yMode val="edge"/>
          <c:x val="0.3783301367609776"/>
          <c:y val="0.11791612779188367"/>
        </c:manualLayout>
      </c:layout>
      <c:spPr>
        <a:solidFill>
          <a:srgbClr val="FFFFFF">
            <a:lumMod val="85000"/>
          </a:srgbClr>
        </a:solidFill>
        <a:ln>
          <a:solidFill>
            <a:srgbClr val="FFFFFF"/>
          </a:solidFill>
        </a:ln>
        <a:effectLst>
          <a:outerShdw blurRad="63500" dist="50800" dir="5400000" algn="ctr" rotWithShape="0">
            <a:srgbClr val="000000">
              <a:alpha val="43137"/>
            </a:srgbClr>
          </a:outerShdw>
        </a:effectLst>
      </c:spPr>
    </c:title>
    <c:plotArea>
      <c:layout>
        <c:manualLayout>
          <c:layoutTarget val="inner"/>
          <c:xMode val="edge"/>
          <c:yMode val="edge"/>
          <c:x val="0.3945181757770217"/>
          <c:y val="0.19187975522773168"/>
          <c:w val="0.60548182422297869"/>
          <c:h val="0.7708444289912314"/>
        </c:manualLayout>
      </c:layout>
      <c:barChart>
        <c:barDir val="bar"/>
        <c:grouping val="clustered"/>
        <c:ser>
          <c:idx val="1"/>
          <c:order val="1"/>
          <c:tx>
            <c:strRef>
              <c:f>Sheet2!$C$1</c:f>
              <c:strCache>
                <c:ptCount val="1"/>
                <c:pt idx="0">
                  <c:v>Support</c:v>
                </c:pt>
              </c:strCache>
            </c:strRef>
          </c:tx>
          <c:spPr>
            <a:solidFill>
              <a:srgbClr val="AFDFFF"/>
            </a:solidFill>
            <a:ln w="3319">
              <a:solidFill>
                <a:srgbClr val="FFFFFF"/>
              </a:solidFill>
              <a:prstDash val="solid"/>
            </a:ln>
          </c:spPr>
          <c:dLbls>
            <c:dLbl>
              <c:idx val="2"/>
              <c:layout>
                <c:manualLayout>
                  <c:x val="-3.3215692243795799E-3"/>
                  <c:y val="2.8935367124447416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9CFA-4082-84F5-1DF4DE30953F}"/>
                </c:ext>
              </c:extLst>
            </c:dLbl>
            <c:spPr>
              <a:noFill/>
              <a:ln w="26555">
                <a:noFill/>
              </a:ln>
            </c:spPr>
            <c:txPr>
              <a:bodyPr/>
              <a:lstStyle/>
              <a:p>
                <a:pPr>
                  <a:defRPr sz="20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Sheet2!$A$2:$A$5</c:f>
              <c:strCache>
                <c:ptCount val="4"/>
                <c:pt idx="0">
                  <c:v>Eliminate the “carried interest loophole,” which allows big Wall Street money managers to pay lower tax rates than middle income families</c:v>
                </c:pt>
                <c:pt idx="1">
                  <c:v>Eliminate the “performance pay loophole” which allows Fortune 500 companies to lower their tax bills by deducting CEO bonuses over a million dollars</c:v>
                </c:pt>
                <c:pt idx="2">
                  <c:v>Separating commercial banking from investment banking so banks will not be able to take investment risks with government-insured customer deposits</c:v>
                </c:pt>
                <c:pt idx="3">
                  <c:v>Break up the biggest banks, and cap how big any bank can grow in order to prevent a government bailout in the event of another financial crisis</c:v>
                </c:pt>
              </c:strCache>
            </c:strRef>
          </c:cat>
          <c:val>
            <c:numRef>
              <c:f>Sheet2!$C$2:$C$5</c:f>
              <c:numCache>
                <c:formatCode>0</c:formatCode>
                <c:ptCount val="4"/>
                <c:pt idx="0" formatCode="General">
                  <c:v>68</c:v>
                </c:pt>
                <c:pt idx="1">
                  <c:v>67</c:v>
                </c:pt>
                <c:pt idx="2" formatCode="General">
                  <c:v>69</c:v>
                </c:pt>
                <c:pt idx="3" formatCode="General">
                  <c:v>68</c:v>
                </c:pt>
              </c:numCache>
            </c:numRef>
          </c:val>
          <c:extLst xmlns:c16r2="http://schemas.microsoft.com/office/drawing/2015/06/chart">
            <c:ext xmlns:c16="http://schemas.microsoft.com/office/drawing/2014/chart" uri="{C3380CC4-5D6E-409C-BE32-E72D297353CC}">
              <c16:uniqueId val="{00000001-9CFA-4082-84F5-1DF4DE30953F}"/>
            </c:ext>
          </c:extLst>
        </c:ser>
        <c:dLbls>
          <c:showVal val="1"/>
        </c:dLbls>
        <c:gapWidth val="40"/>
        <c:overlap val="100"/>
        <c:axId val="156621824"/>
        <c:axId val="157204864"/>
      </c:barChart>
      <c:barChart>
        <c:barDir val="bar"/>
        <c:grouping val="clustered"/>
        <c:ser>
          <c:idx val="0"/>
          <c:order val="0"/>
          <c:tx>
            <c:strRef>
              <c:f>Sheet2!$B$1</c:f>
              <c:strCache>
                <c:ptCount val="1"/>
                <c:pt idx="0">
                  <c:v>Strongly Support</c:v>
                </c:pt>
              </c:strCache>
            </c:strRef>
          </c:tx>
          <c:spPr>
            <a:solidFill>
              <a:srgbClr val="0085B4"/>
            </a:solidFill>
            <a:ln w="13277">
              <a:solidFill>
                <a:srgbClr val="FFFFFF"/>
              </a:solidFill>
              <a:prstDash val="solid"/>
            </a:ln>
          </c:spPr>
          <c:dLbls>
            <c:spPr>
              <a:noFill/>
              <a:ln w="26555">
                <a:noFill/>
              </a:ln>
            </c:spPr>
            <c:txPr>
              <a:bodyPr/>
              <a:lstStyle/>
              <a:p>
                <a:pPr>
                  <a:defRPr sz="20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Sheet2!$A$2:$A$5</c:f>
              <c:strCache>
                <c:ptCount val="4"/>
                <c:pt idx="0">
                  <c:v>Eliminate the “carried interest loophole,” which allows big Wall Street money managers to pay lower tax rates than middle income families</c:v>
                </c:pt>
                <c:pt idx="1">
                  <c:v>Eliminate the “performance pay loophole” which allows Fortune 500 companies to lower their tax bills by deducting CEO bonuses over a million dollars</c:v>
                </c:pt>
                <c:pt idx="2">
                  <c:v>Separating commercial banking from investment banking so banks will not be able to take investment risks with government-insured customer deposits</c:v>
                </c:pt>
                <c:pt idx="3">
                  <c:v>Break up the biggest banks, and cap how big any bank can grow in order to prevent a government bailout in the event of another financial crisis</c:v>
                </c:pt>
              </c:strCache>
            </c:strRef>
          </c:cat>
          <c:val>
            <c:numRef>
              <c:f>Sheet2!$B$2:$B$5</c:f>
              <c:numCache>
                <c:formatCode>General</c:formatCode>
                <c:ptCount val="4"/>
                <c:pt idx="0">
                  <c:v>55</c:v>
                </c:pt>
                <c:pt idx="1">
                  <c:v>53</c:v>
                </c:pt>
                <c:pt idx="2">
                  <c:v>51</c:v>
                </c:pt>
                <c:pt idx="3">
                  <c:v>45</c:v>
                </c:pt>
              </c:numCache>
            </c:numRef>
          </c:val>
          <c:extLst xmlns:c16r2="http://schemas.microsoft.com/office/drawing/2015/06/chart">
            <c:ext xmlns:c16="http://schemas.microsoft.com/office/drawing/2014/chart" uri="{C3380CC4-5D6E-409C-BE32-E72D297353CC}">
              <c16:uniqueId val="{00000002-9CFA-4082-84F5-1DF4DE30953F}"/>
            </c:ext>
          </c:extLst>
        </c:ser>
        <c:dLbls>
          <c:showVal val="1"/>
        </c:dLbls>
        <c:gapWidth val="40"/>
        <c:overlap val="100"/>
        <c:axId val="157266688"/>
        <c:axId val="157268992"/>
      </c:barChart>
      <c:catAx>
        <c:axId val="156621824"/>
        <c:scaling>
          <c:orientation val="maxMin"/>
        </c:scaling>
        <c:axPos val="l"/>
        <c:numFmt formatCode="General" sourceLinked="1"/>
        <c:majorTickMark val="none"/>
        <c:tickLblPos val="low"/>
        <c:spPr>
          <a:ln w="3319">
            <a:solidFill>
              <a:srgbClr val="000000"/>
            </a:solidFill>
            <a:prstDash val="solid"/>
          </a:ln>
        </c:spPr>
        <c:txPr>
          <a:bodyPr rot="0" vert="horz"/>
          <a:lstStyle/>
          <a:p>
            <a:pPr>
              <a:defRPr sz="1400" b="1" i="0" u="none" strike="noStrike" baseline="0">
                <a:solidFill>
                  <a:srgbClr val="000000"/>
                </a:solidFill>
                <a:latin typeface="Calibri"/>
                <a:ea typeface="Calibri"/>
                <a:cs typeface="Calibri"/>
              </a:defRPr>
            </a:pPr>
            <a:endParaRPr lang="en-US"/>
          </a:p>
        </c:txPr>
        <c:crossAx val="157204864"/>
        <c:crosses val="autoZero"/>
        <c:auto val="1"/>
        <c:lblAlgn val="ctr"/>
        <c:lblOffset val="100"/>
        <c:tickLblSkip val="1"/>
        <c:tickMarkSkip val="1"/>
      </c:catAx>
      <c:valAx>
        <c:axId val="157204864"/>
        <c:scaling>
          <c:orientation val="minMax"/>
          <c:max val="100"/>
          <c:min val="0"/>
        </c:scaling>
        <c:delete val="1"/>
        <c:axPos val="t"/>
        <c:numFmt formatCode="General" sourceLinked="1"/>
        <c:tickLblPos val="nextTo"/>
        <c:crossAx val="156621824"/>
        <c:crosses val="autoZero"/>
        <c:crossBetween val="between"/>
      </c:valAx>
      <c:catAx>
        <c:axId val="157266688"/>
        <c:scaling>
          <c:orientation val="maxMin"/>
        </c:scaling>
        <c:delete val="1"/>
        <c:axPos val="l"/>
        <c:numFmt formatCode="General" sourceLinked="1"/>
        <c:tickLblPos val="nextTo"/>
        <c:crossAx val="157268992"/>
        <c:crosses val="autoZero"/>
        <c:auto val="1"/>
        <c:lblAlgn val="ctr"/>
        <c:lblOffset val="100"/>
      </c:catAx>
      <c:valAx>
        <c:axId val="157268992"/>
        <c:scaling>
          <c:orientation val="minMax"/>
        </c:scaling>
        <c:delete val="1"/>
        <c:axPos val="b"/>
        <c:numFmt formatCode="General" sourceLinked="1"/>
        <c:tickLblPos val="nextTo"/>
        <c:crossAx val="157266688"/>
        <c:crosses val="max"/>
        <c:crossBetween val="between"/>
      </c:valAx>
      <c:spPr>
        <a:noFill/>
        <a:ln w="26555">
          <a:noFill/>
        </a:ln>
      </c:spPr>
    </c:plotArea>
    <c:legend>
      <c:legendPos val="t"/>
      <c:layout>
        <c:manualLayout>
          <c:xMode val="edge"/>
          <c:yMode val="edge"/>
          <c:x val="0.42163933857758273"/>
          <c:y val="0.17479040912542135"/>
          <c:w val="0.30448532295342762"/>
          <c:h val="4.6595119783479952E-2"/>
        </c:manualLayout>
      </c:layout>
      <c:txPr>
        <a:bodyPr/>
        <a:lstStyle/>
        <a:p>
          <a:pPr>
            <a:defRPr sz="1400" b="1">
              <a:latin typeface="+mj-lt"/>
            </a:defRPr>
          </a:pPr>
          <a:endParaRPr lang="en-US"/>
        </a:p>
      </c:txPr>
    </c:legend>
    <c:plotVisOnly val="1"/>
    <c:dispBlanksAs val="gap"/>
  </c:chart>
  <c:spPr>
    <a:noFill/>
    <a:ln>
      <a:noFill/>
    </a:ln>
  </c:spPr>
  <c:txPr>
    <a:bodyPr/>
    <a:lstStyle/>
    <a:p>
      <a:pPr>
        <a:defRPr sz="1098" b="0" i="0" u="none" strike="noStrike" baseline="0">
          <a:solidFill>
            <a:srgbClr val="000000"/>
          </a:solidFill>
          <a:latin typeface="Arial"/>
          <a:ea typeface="Arial"/>
          <a:cs typeface="Arial"/>
        </a:defRPr>
      </a:pPr>
      <a:endParaRPr lang="en-US"/>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sz="1800" b="1">
                <a:latin typeface="+mn-lt"/>
              </a:defRPr>
            </a:pPr>
            <a:r>
              <a:rPr lang="en-US" sz="1800" b="1" dirty="0">
                <a:latin typeface="+mn-lt"/>
              </a:rPr>
              <a:t>Proposals to Reform Wall Street</a:t>
            </a:r>
            <a:r>
              <a:rPr lang="en-US" sz="1800" b="1" baseline="0" dirty="0">
                <a:latin typeface="+mn-lt"/>
              </a:rPr>
              <a:t> </a:t>
            </a:r>
            <a:endParaRPr lang="en-US" sz="1800" b="1" dirty="0">
              <a:latin typeface="+mn-lt"/>
            </a:endParaRPr>
          </a:p>
        </c:rich>
      </c:tx>
      <c:layout>
        <c:manualLayout>
          <c:xMode val="edge"/>
          <c:yMode val="edge"/>
          <c:x val="0.32183213671945687"/>
          <c:y val="0.13214738459435244"/>
        </c:manualLayout>
      </c:layout>
      <c:spPr>
        <a:solidFill>
          <a:srgbClr val="FFFFFF">
            <a:lumMod val="85000"/>
          </a:srgbClr>
        </a:solidFill>
        <a:ln>
          <a:solidFill>
            <a:srgbClr val="FFFFFF"/>
          </a:solidFill>
        </a:ln>
        <a:effectLst>
          <a:outerShdw blurRad="63500" dist="50800" dir="5400000" algn="ctr" rotWithShape="0">
            <a:srgbClr val="000000">
              <a:alpha val="43137"/>
            </a:srgbClr>
          </a:outerShdw>
        </a:effectLst>
      </c:spPr>
    </c:title>
    <c:plotArea>
      <c:layout>
        <c:manualLayout>
          <c:layoutTarget val="inner"/>
          <c:xMode val="edge"/>
          <c:yMode val="edge"/>
          <c:x val="0.3945181757770217"/>
          <c:y val="0.19187975522773168"/>
          <c:w val="0.60548182422297869"/>
          <c:h val="0.7708444289912314"/>
        </c:manualLayout>
      </c:layout>
      <c:barChart>
        <c:barDir val="bar"/>
        <c:grouping val="clustered"/>
        <c:ser>
          <c:idx val="1"/>
          <c:order val="1"/>
          <c:tx>
            <c:strRef>
              <c:f>Sheet2!$C$1</c:f>
              <c:strCache>
                <c:ptCount val="1"/>
                <c:pt idx="0">
                  <c:v>Oppose</c:v>
                </c:pt>
              </c:strCache>
            </c:strRef>
          </c:tx>
          <c:spPr>
            <a:solidFill>
              <a:srgbClr val="FFC979"/>
            </a:solidFill>
            <a:ln w="3319">
              <a:solidFill>
                <a:srgbClr val="FFFFFF"/>
              </a:solidFill>
              <a:prstDash val="solid"/>
            </a:ln>
          </c:spPr>
          <c:dLbls>
            <c:dLbl>
              <c:idx val="2"/>
              <c:layout>
                <c:manualLayout>
                  <c:x val="-3.3215692243795799E-3"/>
                  <c:y val="2.8935367124447416E-3"/>
                </c:manualLayout>
              </c:layout>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202F-40BD-A6A8-ACE067A1D38C}"/>
                </c:ext>
              </c:extLst>
            </c:dLbl>
            <c:spPr>
              <a:noFill/>
              <a:ln w="26555">
                <a:noFill/>
              </a:ln>
            </c:spPr>
            <c:txPr>
              <a:bodyPr/>
              <a:lstStyle/>
              <a:p>
                <a:pPr>
                  <a:defRPr sz="2000" b="1" i="0" u="none" strike="noStrike" baseline="0">
                    <a:solidFill>
                      <a:srgbClr val="000000"/>
                    </a:solidFill>
                    <a:latin typeface="Calibri"/>
                    <a:ea typeface="Calibri"/>
                    <a:cs typeface="Calibri"/>
                  </a:defRPr>
                </a:pPr>
                <a:endParaRPr lang="en-US"/>
              </a:p>
            </c:txPr>
            <c:showVal val="1"/>
            <c:extLst xmlns:c16r2="http://schemas.microsoft.com/office/drawing/2015/06/chart">
              <c:ext xmlns:c15="http://schemas.microsoft.com/office/drawing/2012/chart" uri="{CE6537A1-D6FC-4f65-9D91-7224C49458BB}">
                <c15:showLeaderLines val="0"/>
              </c:ext>
            </c:extLst>
          </c:dLbls>
          <c:cat>
            <c:strRef>
              <c:f>Sheet2!$A$2:$A$2</c:f>
              <c:strCache>
                <c:ptCount val="1"/>
                <c:pt idx="0">
                  <c:v>Prohibit financial industry firms from giving senior employees bonuses for going to work in high power government jobs</c:v>
                </c:pt>
              </c:strCache>
            </c:strRef>
          </c:cat>
          <c:val>
            <c:numRef>
              <c:f>Sheet2!$C$2:$C$2</c:f>
              <c:numCache>
                <c:formatCode>General</c:formatCode>
                <c:ptCount val="1"/>
                <c:pt idx="0">
                  <c:v>-32</c:v>
                </c:pt>
              </c:numCache>
            </c:numRef>
          </c:val>
          <c:extLst xmlns:c16r2="http://schemas.microsoft.com/office/drawing/2015/06/chart">
            <c:ext xmlns:c16="http://schemas.microsoft.com/office/drawing/2014/chart" uri="{C3380CC4-5D6E-409C-BE32-E72D297353CC}">
              <c16:uniqueId val="{00000001-202F-40BD-A6A8-ACE067A1D38C}"/>
            </c:ext>
          </c:extLst>
        </c:ser>
        <c:ser>
          <c:idx val="3"/>
          <c:order val="3"/>
          <c:tx>
            <c:strRef>
              <c:f>Sheet2!$E$1</c:f>
              <c:strCache>
                <c:ptCount val="1"/>
                <c:pt idx="0">
                  <c:v>Support</c:v>
                </c:pt>
              </c:strCache>
            </c:strRef>
          </c:tx>
          <c:spPr>
            <a:solidFill>
              <a:srgbClr val="AFDFFF"/>
            </a:solidFill>
          </c:spPr>
          <c:dLbls>
            <c:spPr>
              <a:noFill/>
              <a:ln>
                <a:noFill/>
              </a:ln>
              <a:effectLst/>
            </c:spPr>
            <c:txPr>
              <a:bodyPr wrap="square" lIns="38100" tIns="19050" rIns="38100" bIns="19050" anchor="ctr">
                <a:spAutoFit/>
              </a:bodyPr>
              <a:lstStyle/>
              <a:p>
                <a:pPr>
                  <a:defRPr sz="2000" b="1">
                    <a:latin typeface="+mj-lt"/>
                  </a:defRPr>
                </a:pPr>
                <a:endParaRPr lang="en-US"/>
              </a:p>
            </c:txPr>
            <c:showVal val="1"/>
            <c:extLst xmlns:c16r2="http://schemas.microsoft.com/office/drawing/2015/06/chart">
              <c:ext xmlns:c15="http://schemas.microsoft.com/office/drawing/2012/chart" uri="{CE6537A1-D6FC-4f65-9D91-7224C49458BB}">
                <c15:showLeaderLines val="1"/>
              </c:ext>
            </c:extLst>
          </c:dLbls>
          <c:cat>
            <c:strRef>
              <c:f>Sheet2!$A$2:$A$2</c:f>
              <c:strCache>
                <c:ptCount val="1"/>
                <c:pt idx="0">
                  <c:v>Prohibit financial industry firms from giving senior employees bonuses for going to work in high power government jobs</c:v>
                </c:pt>
              </c:strCache>
            </c:strRef>
          </c:cat>
          <c:val>
            <c:numRef>
              <c:f>Sheet2!$E$2:$E$2</c:f>
              <c:numCache>
                <c:formatCode>General</c:formatCode>
                <c:ptCount val="1"/>
                <c:pt idx="0">
                  <c:v>51</c:v>
                </c:pt>
              </c:numCache>
            </c:numRef>
          </c:val>
          <c:extLst xmlns:c16r2="http://schemas.microsoft.com/office/drawing/2015/06/chart">
            <c:ext xmlns:c16="http://schemas.microsoft.com/office/drawing/2014/chart" uri="{C3380CC4-5D6E-409C-BE32-E72D297353CC}">
              <c16:uniqueId val="{00000002-202F-40BD-A6A8-ACE067A1D38C}"/>
            </c:ext>
          </c:extLst>
        </c:ser>
        <c:dLbls/>
        <c:gapWidth val="40"/>
        <c:overlap val="100"/>
        <c:axId val="174146304"/>
        <c:axId val="174147840"/>
      </c:barChart>
      <c:barChart>
        <c:barDir val="bar"/>
        <c:grouping val="clustered"/>
        <c:ser>
          <c:idx val="0"/>
          <c:order val="0"/>
          <c:tx>
            <c:strRef>
              <c:f>Sheet2!$B$1</c:f>
              <c:strCache>
                <c:ptCount val="1"/>
                <c:pt idx="0">
                  <c:v>Strongly Oppose</c:v>
                </c:pt>
              </c:strCache>
            </c:strRef>
          </c:tx>
          <c:spPr>
            <a:solidFill>
              <a:srgbClr val="DE8400"/>
            </a:solidFill>
            <a:ln w="13277">
              <a:solidFill>
                <a:srgbClr val="FFFFFF"/>
              </a:solidFill>
              <a:prstDash val="solid"/>
            </a:ln>
          </c:spPr>
          <c:dLbls>
            <c:spPr>
              <a:noFill/>
              <a:ln w="26555">
                <a:noFill/>
              </a:ln>
            </c:spPr>
            <c:txPr>
              <a:bodyPr/>
              <a:lstStyle/>
              <a:p>
                <a:pPr>
                  <a:defRPr sz="2000" b="1" i="0" u="none" strike="noStrike" baseline="0">
                    <a:solidFill>
                      <a:srgbClr val="FFFFFF"/>
                    </a:solidFill>
                    <a:latin typeface="Calibri"/>
                    <a:ea typeface="Calibri"/>
                    <a:cs typeface="Calibri"/>
                  </a:defRPr>
                </a:pPr>
                <a:endParaRPr lang="en-US"/>
              </a:p>
            </c:txPr>
            <c:dLblPos val="ctr"/>
            <c:showVal val="1"/>
            <c:extLst xmlns:c16r2="http://schemas.microsoft.com/office/drawing/2015/06/chart">
              <c:ext xmlns:c15="http://schemas.microsoft.com/office/drawing/2012/chart" uri="{CE6537A1-D6FC-4f65-9D91-7224C49458BB}">
                <c15:showLeaderLines val="0"/>
              </c:ext>
            </c:extLst>
          </c:dLbls>
          <c:cat>
            <c:strRef>
              <c:f>Sheet2!$A$2:$A$2</c:f>
              <c:strCache>
                <c:ptCount val="1"/>
                <c:pt idx="0">
                  <c:v>Prohibit financial industry firms from giving senior employees bonuses for going to work in high power government jobs</c:v>
                </c:pt>
              </c:strCache>
            </c:strRef>
          </c:cat>
          <c:val>
            <c:numRef>
              <c:f>Sheet2!$B$2:$B$2</c:f>
              <c:numCache>
                <c:formatCode>General</c:formatCode>
                <c:ptCount val="1"/>
                <c:pt idx="0">
                  <c:v>-19</c:v>
                </c:pt>
              </c:numCache>
            </c:numRef>
          </c:val>
          <c:extLst xmlns:c16r2="http://schemas.microsoft.com/office/drawing/2015/06/chart">
            <c:ext xmlns:c16="http://schemas.microsoft.com/office/drawing/2014/chart" uri="{C3380CC4-5D6E-409C-BE32-E72D297353CC}">
              <c16:uniqueId val="{00000003-202F-40BD-A6A8-ACE067A1D38C}"/>
            </c:ext>
          </c:extLst>
        </c:ser>
        <c:ser>
          <c:idx val="2"/>
          <c:order val="2"/>
          <c:tx>
            <c:strRef>
              <c:f>Sheet2!$D$1</c:f>
              <c:strCache>
                <c:ptCount val="1"/>
                <c:pt idx="0">
                  <c:v>Strongly Support</c:v>
                </c:pt>
              </c:strCache>
            </c:strRef>
          </c:tx>
          <c:spPr>
            <a:solidFill>
              <a:srgbClr val="0085B4"/>
            </a:solidFill>
          </c:spPr>
          <c:dLbls>
            <c:spPr>
              <a:noFill/>
              <a:ln>
                <a:noFill/>
              </a:ln>
              <a:effectLst/>
            </c:spPr>
            <c:txPr>
              <a:bodyPr wrap="square" lIns="38100" tIns="19050" rIns="38100" bIns="19050" anchor="ctr">
                <a:spAutoFit/>
              </a:bodyPr>
              <a:lstStyle/>
              <a:p>
                <a:pPr>
                  <a:defRPr sz="2000" b="1">
                    <a:solidFill>
                      <a:schemeClr val="bg1"/>
                    </a:solidFill>
                    <a:latin typeface="+mj-lt"/>
                  </a:defRPr>
                </a:pPr>
                <a:endParaRPr lang="en-US"/>
              </a:p>
            </c:txPr>
            <c:dLblPos val="ctr"/>
            <c:showVal val="1"/>
            <c:extLst xmlns:c16r2="http://schemas.microsoft.com/office/drawing/2015/06/chart">
              <c:ext xmlns:c15="http://schemas.microsoft.com/office/drawing/2012/chart" uri="{CE6537A1-D6FC-4f65-9D91-7224C49458BB}">
                <c15:showLeaderLines val="1"/>
              </c:ext>
            </c:extLst>
          </c:dLbls>
          <c:cat>
            <c:strRef>
              <c:f>Sheet2!$A$2:$A$2</c:f>
              <c:strCache>
                <c:ptCount val="1"/>
                <c:pt idx="0">
                  <c:v>Prohibit financial industry firms from giving senior employees bonuses for going to work in high power government jobs</c:v>
                </c:pt>
              </c:strCache>
            </c:strRef>
          </c:cat>
          <c:val>
            <c:numRef>
              <c:f>Sheet2!$D$2:$D$2</c:f>
              <c:numCache>
                <c:formatCode>General</c:formatCode>
                <c:ptCount val="1"/>
                <c:pt idx="0">
                  <c:v>36</c:v>
                </c:pt>
              </c:numCache>
            </c:numRef>
          </c:val>
          <c:extLst xmlns:c16r2="http://schemas.microsoft.com/office/drawing/2015/06/chart">
            <c:ext xmlns:c16="http://schemas.microsoft.com/office/drawing/2014/chart" uri="{C3380CC4-5D6E-409C-BE32-E72D297353CC}">
              <c16:uniqueId val="{00000004-202F-40BD-A6A8-ACE067A1D38C}"/>
            </c:ext>
          </c:extLst>
        </c:ser>
        <c:dLbls/>
        <c:gapWidth val="40"/>
        <c:overlap val="100"/>
        <c:axId val="174157824"/>
        <c:axId val="174159360"/>
      </c:barChart>
      <c:catAx>
        <c:axId val="174146304"/>
        <c:scaling>
          <c:orientation val="maxMin"/>
        </c:scaling>
        <c:axPos val="l"/>
        <c:numFmt formatCode="General" sourceLinked="1"/>
        <c:majorTickMark val="none"/>
        <c:tickLblPos val="low"/>
        <c:spPr>
          <a:ln w="3319">
            <a:solidFill>
              <a:srgbClr val="000000"/>
            </a:solidFill>
            <a:prstDash val="solid"/>
          </a:ln>
        </c:spPr>
        <c:txPr>
          <a:bodyPr rot="0" vert="horz"/>
          <a:lstStyle/>
          <a:p>
            <a:pPr>
              <a:defRPr sz="1400" b="1" i="0" u="none" strike="noStrike" baseline="0">
                <a:solidFill>
                  <a:srgbClr val="000000"/>
                </a:solidFill>
                <a:latin typeface="Calibri"/>
                <a:ea typeface="Calibri"/>
                <a:cs typeface="Calibri"/>
              </a:defRPr>
            </a:pPr>
            <a:endParaRPr lang="en-US"/>
          </a:p>
        </c:txPr>
        <c:crossAx val="174147840"/>
        <c:crosses val="autoZero"/>
        <c:auto val="1"/>
        <c:lblAlgn val="ctr"/>
        <c:lblOffset val="100"/>
        <c:tickLblSkip val="1"/>
        <c:tickMarkSkip val="1"/>
      </c:catAx>
      <c:valAx>
        <c:axId val="174147840"/>
        <c:scaling>
          <c:orientation val="minMax"/>
          <c:max val="80"/>
          <c:min val="-40"/>
        </c:scaling>
        <c:delete val="1"/>
        <c:axPos val="t"/>
        <c:numFmt formatCode="General" sourceLinked="1"/>
        <c:tickLblPos val="nextTo"/>
        <c:crossAx val="174146304"/>
        <c:crosses val="autoZero"/>
        <c:crossBetween val="between"/>
      </c:valAx>
      <c:catAx>
        <c:axId val="174157824"/>
        <c:scaling>
          <c:orientation val="maxMin"/>
        </c:scaling>
        <c:delete val="1"/>
        <c:axPos val="l"/>
        <c:numFmt formatCode="General" sourceLinked="1"/>
        <c:tickLblPos val="nextTo"/>
        <c:crossAx val="174159360"/>
        <c:crosses val="autoZero"/>
        <c:auto val="1"/>
        <c:lblAlgn val="ctr"/>
        <c:lblOffset val="100"/>
      </c:catAx>
      <c:valAx>
        <c:axId val="174159360"/>
        <c:scaling>
          <c:orientation val="minMax"/>
        </c:scaling>
        <c:delete val="1"/>
        <c:axPos val="b"/>
        <c:numFmt formatCode="General" sourceLinked="1"/>
        <c:tickLblPos val="nextTo"/>
        <c:crossAx val="174157824"/>
        <c:crosses val="max"/>
        <c:crossBetween val="between"/>
      </c:valAx>
      <c:spPr>
        <a:noFill/>
        <a:ln w="26555">
          <a:noFill/>
        </a:ln>
      </c:spPr>
    </c:plotArea>
    <c:plotVisOnly val="1"/>
    <c:dispBlanksAs val="gap"/>
  </c:chart>
  <c:spPr>
    <a:noFill/>
    <a:ln>
      <a:noFill/>
    </a:ln>
  </c:spPr>
  <c:txPr>
    <a:bodyPr/>
    <a:lstStyle/>
    <a:p>
      <a:pPr>
        <a:defRPr sz="1098" b="0" i="0" u="none" strike="noStrike" baseline="0">
          <a:solidFill>
            <a:srgbClr val="000000"/>
          </a:solidFill>
          <a:latin typeface="Arial"/>
          <a:ea typeface="Arial"/>
          <a:cs typeface="Arial"/>
        </a:defRPr>
      </a:pPr>
      <a:endParaRPr lang="en-US"/>
    </a:p>
  </c:txPr>
  <c:externalData r:id="rId2"/>
</c:chartSpace>
</file>

<file path=ppt/drawings/drawing1.xml><?xml version="1.0" encoding="utf-8"?>
<c:userShapes xmlns:c="http://schemas.openxmlformats.org/drawingml/2006/chart">
  <cdr:relSizeAnchor xmlns:cdr="http://schemas.openxmlformats.org/drawingml/2006/chartDrawing">
    <cdr:from>
      <cdr:x>0.1495</cdr:x>
      <cdr:y>0.12364</cdr:y>
    </cdr:from>
    <cdr:to>
      <cdr:x>0.37867</cdr:x>
      <cdr:y>0.20698</cdr:y>
    </cdr:to>
    <cdr:sp macro="" textlink="">
      <cdr:nvSpPr>
        <cdr:cNvPr id="2" name="TextBox 1"/>
        <cdr:cNvSpPr txBox="1"/>
      </cdr:nvSpPr>
      <cdr:spPr>
        <a:xfrm xmlns:a="http://schemas.openxmlformats.org/drawingml/2006/main">
          <a:off x="1367028" y="565264"/>
          <a:ext cx="2095523" cy="381030"/>
        </a:xfrm>
        <a:prstGeom xmlns:a="http://schemas.openxmlformats.org/drawingml/2006/main" prst="rect">
          <a:avLst/>
        </a:prstGeom>
        <a:solidFill xmlns:a="http://schemas.openxmlformats.org/drawingml/2006/main">
          <a:schemeClr val="bg1">
            <a:lumMod val="85000"/>
          </a:schemeClr>
        </a:solidFill>
        <a:ln xmlns:a="http://schemas.openxmlformats.org/drawingml/2006/main">
          <a:solidFill>
            <a:schemeClr val="bg1"/>
          </a:solidFill>
        </a:ln>
        <a:effectLst xmlns:a="http://schemas.openxmlformats.org/drawingml/2006/main">
          <a:outerShdw blurRad="63500" dist="50800" dir="5400000" algn="ctr" rotWithShape="0">
            <a:srgbClr val="000000">
              <a:alpha val="43137"/>
            </a:srgbClr>
          </a:outerShdw>
        </a:effectLst>
      </cdr:spPr>
      <cdr:txBody>
        <a:bodyPr xmlns:a="http://schemas.openxmlformats.org/drawingml/2006/main" vertOverflow="clip" wrap="square" rtlCol="0"/>
        <a:lstStyle xmlns:a="http://schemas.openxmlformats.org/drawingml/2006/main"/>
        <a:p xmlns:a="http://schemas.openxmlformats.org/drawingml/2006/main">
          <a:pPr algn="ctr"/>
          <a:r>
            <a:rPr lang="en-US" sz="1800" b="1" dirty="0"/>
            <a:t>Initial Senate Ballot</a:t>
          </a:r>
        </a:p>
      </cdr:txBody>
    </cdr:sp>
  </cdr:relSizeAnchor>
</c:userShapes>
</file>

<file path=ppt/drawings/drawing2.xml><?xml version="1.0" encoding="utf-8"?>
<c:userShapes xmlns:c="http://schemas.openxmlformats.org/drawingml/2006/chart">
  <cdr:relSizeAnchor xmlns:cdr="http://schemas.openxmlformats.org/drawingml/2006/chartDrawing">
    <cdr:from>
      <cdr:x>0.14153</cdr:x>
      <cdr:y>0.12836</cdr:y>
    </cdr:from>
    <cdr:to>
      <cdr:x>0.3745</cdr:x>
      <cdr:y>0.2117</cdr:y>
    </cdr:to>
    <cdr:sp macro="" textlink="">
      <cdr:nvSpPr>
        <cdr:cNvPr id="2" name="TextBox 1"/>
        <cdr:cNvSpPr txBox="1"/>
      </cdr:nvSpPr>
      <cdr:spPr>
        <a:xfrm xmlns:a="http://schemas.openxmlformats.org/drawingml/2006/main">
          <a:off x="1294150" y="586862"/>
          <a:ext cx="2130300" cy="381030"/>
        </a:xfrm>
        <a:prstGeom xmlns:a="http://schemas.openxmlformats.org/drawingml/2006/main" prst="rect">
          <a:avLst/>
        </a:prstGeom>
        <a:solidFill xmlns:a="http://schemas.openxmlformats.org/drawingml/2006/main">
          <a:schemeClr val="bg1">
            <a:lumMod val="85000"/>
          </a:schemeClr>
        </a:solidFill>
        <a:ln xmlns:a="http://schemas.openxmlformats.org/drawingml/2006/main">
          <a:solidFill>
            <a:schemeClr val="bg1"/>
          </a:solidFill>
        </a:ln>
        <a:effectLst xmlns:a="http://schemas.openxmlformats.org/drawingml/2006/main">
          <a:outerShdw blurRad="63500" dist="50800" dir="5400000" algn="ctr" rotWithShape="0">
            <a:srgbClr val="000000">
              <a:alpha val="43137"/>
            </a:srgbClr>
          </a:outerShdw>
        </a:effectLst>
      </cdr:spPr>
      <cdr:txBody>
        <a:bodyPr xmlns:a="http://schemas.openxmlformats.org/drawingml/2006/main" vertOverflow="clip" wrap="square" rtlCol="0"/>
        <a:lstStyle xmlns:a="http://schemas.openxmlformats.org/drawingml/2006/main"/>
        <a:p xmlns:a="http://schemas.openxmlformats.org/drawingml/2006/main">
          <a:pPr algn="ctr"/>
          <a:r>
            <a:rPr lang="en-US" sz="1800" b="1" dirty="0"/>
            <a:t>Initial Senate Ballot</a:t>
          </a:r>
        </a:p>
      </cdr:txBody>
    </cdr:sp>
  </cdr:relSizeAnchor>
</c:userShapes>
</file>

<file path=ppt/drawings/drawing3.xml><?xml version="1.0" encoding="utf-8"?>
<c:userShapes xmlns:c="http://schemas.openxmlformats.org/drawingml/2006/chart">
  <cdr:relSizeAnchor xmlns:cdr="http://schemas.openxmlformats.org/drawingml/2006/chartDrawing">
    <cdr:from>
      <cdr:x>0.04167</cdr:x>
      <cdr:y>0.13293</cdr:y>
    </cdr:from>
    <cdr:to>
      <cdr:x>0.45203</cdr:x>
      <cdr:y>0.33333</cdr:y>
    </cdr:to>
    <cdr:sp macro="" textlink="">
      <cdr:nvSpPr>
        <cdr:cNvPr id="2" name="TextBox 1"/>
        <cdr:cNvSpPr txBox="1"/>
      </cdr:nvSpPr>
      <cdr:spPr>
        <a:xfrm xmlns:a="http://schemas.openxmlformats.org/drawingml/2006/main">
          <a:off x="381030" y="638143"/>
          <a:ext cx="3752306" cy="962057"/>
        </a:xfrm>
        <a:prstGeom xmlns:a="http://schemas.openxmlformats.org/drawingml/2006/main" prst="rect">
          <a:avLst/>
        </a:prstGeom>
        <a:solidFill xmlns:a="http://schemas.openxmlformats.org/drawingml/2006/main">
          <a:schemeClr val="bg1">
            <a:lumMod val="85000"/>
          </a:schemeClr>
        </a:solidFill>
        <a:ln xmlns:a="http://schemas.openxmlformats.org/drawingml/2006/main">
          <a:solidFill>
            <a:schemeClr val="bg1"/>
          </a:solidFill>
        </a:ln>
        <a:effectLst xmlns:a="http://schemas.openxmlformats.org/drawingml/2006/main">
          <a:outerShdw blurRad="63500" dist="50800" dir="5400000" algn="ctr" rotWithShape="0">
            <a:srgbClr val="000000">
              <a:alpha val="43137"/>
            </a:srgbClr>
          </a:outerShdw>
        </a:effectLst>
      </cdr:spPr>
      <cdr:txBody>
        <a:bodyPr xmlns:a="http://schemas.openxmlformats.org/drawingml/2006/main" vertOverflow="clip" wrap="square" rtlCol="0"/>
        <a:lstStyle xmlns:a="http://schemas.openxmlformats.org/drawingml/2006/main"/>
        <a:p xmlns:a="http://schemas.openxmlformats.org/drawingml/2006/main">
          <a:pPr algn="ctr"/>
          <a:r>
            <a:rPr lang="en-US" sz="1800" b="1" dirty="0"/>
            <a:t>Received significant campaign donations from big banks and Wall Street executives* </a:t>
          </a:r>
        </a:p>
      </cdr:txBody>
    </cdr:sp>
  </cdr:relSizeAnchor>
</c:userShapes>
</file>

<file path=ppt/drawings/drawing4.xml><?xml version="1.0" encoding="utf-8"?>
<c:userShapes xmlns:c="http://schemas.openxmlformats.org/drawingml/2006/chart">
  <cdr:relSizeAnchor xmlns:cdr="http://schemas.openxmlformats.org/drawingml/2006/chartDrawing">
    <cdr:from>
      <cdr:x>0.1</cdr:x>
      <cdr:y>0.13293</cdr:y>
    </cdr:from>
    <cdr:to>
      <cdr:x>0.40032</cdr:x>
      <cdr:y>0.2381</cdr:y>
    </cdr:to>
    <cdr:sp macro="" textlink="">
      <cdr:nvSpPr>
        <cdr:cNvPr id="2" name="TextBox 1"/>
        <cdr:cNvSpPr txBox="1"/>
      </cdr:nvSpPr>
      <cdr:spPr>
        <a:xfrm xmlns:a="http://schemas.openxmlformats.org/drawingml/2006/main">
          <a:off x="914400" y="638144"/>
          <a:ext cx="2746126" cy="504856"/>
        </a:xfrm>
        <a:prstGeom xmlns:a="http://schemas.openxmlformats.org/drawingml/2006/main" prst="rect">
          <a:avLst/>
        </a:prstGeom>
        <a:solidFill xmlns:a="http://schemas.openxmlformats.org/drawingml/2006/main">
          <a:schemeClr val="bg1">
            <a:lumMod val="85000"/>
          </a:schemeClr>
        </a:solidFill>
        <a:ln xmlns:a="http://schemas.openxmlformats.org/drawingml/2006/main">
          <a:solidFill>
            <a:schemeClr val="bg1"/>
          </a:solidFill>
        </a:ln>
        <a:effectLst xmlns:a="http://schemas.openxmlformats.org/drawingml/2006/main">
          <a:outerShdw blurRad="63500" dist="50800" dir="5400000" algn="ctr" rotWithShape="0">
            <a:srgbClr val="000000">
              <a:alpha val="43137"/>
            </a:srgbClr>
          </a:outerShdw>
        </a:effectLst>
      </cdr:spPr>
      <cdr:txBody>
        <a:bodyPr xmlns:a="http://schemas.openxmlformats.org/drawingml/2006/main" vertOverflow="clip" wrap="square" rtlCol="0"/>
        <a:lstStyle xmlns:a="http://schemas.openxmlformats.org/drawingml/2006/main"/>
        <a:p xmlns:a="http://schemas.openxmlformats.org/drawingml/2006/main">
          <a:pPr algn="ctr"/>
          <a:r>
            <a:rPr lang="en-US" sz="1800" b="1" dirty="0"/>
            <a:t>Centrist vs. Conservative*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0"/>
            <a:ext cx="3038474" cy="465138"/>
          </a:xfrm>
          <a:prstGeom prst="rect">
            <a:avLst/>
          </a:prstGeom>
        </p:spPr>
        <p:txBody>
          <a:bodyPr vert="horz" lIns="91365" tIns="45682" rIns="91365" bIns="45682" rtlCol="0"/>
          <a:lstStyle>
            <a:lvl1pPr algn="l">
              <a:defRPr sz="1200"/>
            </a:lvl1pPr>
          </a:lstStyle>
          <a:p>
            <a:endParaRPr lang="en-US" dirty="0"/>
          </a:p>
        </p:txBody>
      </p:sp>
      <p:sp>
        <p:nvSpPr>
          <p:cNvPr id="3" name="Date Placeholder 2"/>
          <p:cNvSpPr>
            <a:spLocks noGrp="1"/>
          </p:cNvSpPr>
          <p:nvPr>
            <p:ph type="dt" sz="quarter" idx="1"/>
          </p:nvPr>
        </p:nvSpPr>
        <p:spPr>
          <a:xfrm>
            <a:off x="3970343" y="0"/>
            <a:ext cx="3038474" cy="465138"/>
          </a:xfrm>
          <a:prstGeom prst="rect">
            <a:avLst/>
          </a:prstGeom>
        </p:spPr>
        <p:txBody>
          <a:bodyPr vert="horz" lIns="91365" tIns="45682" rIns="91365" bIns="45682" rtlCol="0"/>
          <a:lstStyle>
            <a:lvl1pPr algn="r">
              <a:defRPr sz="1200"/>
            </a:lvl1pPr>
          </a:lstStyle>
          <a:p>
            <a:fld id="{A3C5533E-16E8-4036-8E35-AAE5D75D029F}" type="datetimeFigureOut">
              <a:rPr lang="en-US" smtClean="0"/>
              <a:pPr/>
              <a:t>10/11/2016</a:t>
            </a:fld>
            <a:endParaRPr lang="en-US" dirty="0"/>
          </a:p>
        </p:txBody>
      </p:sp>
      <p:sp>
        <p:nvSpPr>
          <p:cNvPr id="4" name="Footer Placeholder 3"/>
          <p:cNvSpPr>
            <a:spLocks noGrp="1"/>
          </p:cNvSpPr>
          <p:nvPr>
            <p:ph type="ftr" sz="quarter" idx="2"/>
          </p:nvPr>
        </p:nvSpPr>
        <p:spPr>
          <a:xfrm>
            <a:off x="5" y="8829675"/>
            <a:ext cx="3038474" cy="465138"/>
          </a:xfrm>
          <a:prstGeom prst="rect">
            <a:avLst/>
          </a:prstGeom>
        </p:spPr>
        <p:txBody>
          <a:bodyPr vert="horz" lIns="91365" tIns="45682" rIns="91365" bIns="4568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3" y="8829675"/>
            <a:ext cx="3038474" cy="465138"/>
          </a:xfrm>
          <a:prstGeom prst="rect">
            <a:avLst/>
          </a:prstGeom>
        </p:spPr>
        <p:txBody>
          <a:bodyPr vert="horz" lIns="91365" tIns="45682" rIns="91365" bIns="45682" rtlCol="0" anchor="b"/>
          <a:lstStyle>
            <a:lvl1pPr algn="r">
              <a:defRPr sz="1200"/>
            </a:lvl1pPr>
          </a:lstStyle>
          <a:p>
            <a:fld id="{C0D1CB46-0543-4E16-BAFF-7EC927BD20A7}" type="slidenum">
              <a:rPr lang="en-US" smtClean="0"/>
              <a:pPr/>
              <a:t>‹#›</a:t>
            </a:fld>
            <a:endParaRPr lang="en-US" dirty="0"/>
          </a:p>
        </p:txBody>
      </p:sp>
    </p:spTree>
    <p:extLst>
      <p:ext uri="{BB962C8B-B14F-4D97-AF65-F5344CB8AC3E}">
        <p14:creationId xmlns:p14="http://schemas.microsoft.com/office/powerpoint/2010/main" xmlns="" val="2846357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37840" cy="464818"/>
          </a:xfrm>
          <a:prstGeom prst="rect">
            <a:avLst/>
          </a:prstGeom>
        </p:spPr>
        <p:txBody>
          <a:bodyPr vert="horz" lIns="91956" tIns="45976" rIns="91956" bIns="45976" rtlCol="0"/>
          <a:lstStyle>
            <a:lvl1pPr algn="l">
              <a:defRPr sz="1200"/>
            </a:lvl1pPr>
          </a:lstStyle>
          <a:p>
            <a:endParaRPr lang="en-US" dirty="0"/>
          </a:p>
        </p:txBody>
      </p:sp>
      <p:sp>
        <p:nvSpPr>
          <p:cNvPr id="3" name="Date Placeholder 2"/>
          <p:cNvSpPr>
            <a:spLocks noGrp="1"/>
          </p:cNvSpPr>
          <p:nvPr>
            <p:ph type="dt" idx="1"/>
          </p:nvPr>
        </p:nvSpPr>
        <p:spPr>
          <a:xfrm>
            <a:off x="3970943" y="3"/>
            <a:ext cx="3037840" cy="464818"/>
          </a:xfrm>
          <a:prstGeom prst="rect">
            <a:avLst/>
          </a:prstGeom>
        </p:spPr>
        <p:txBody>
          <a:bodyPr vert="horz" lIns="91956" tIns="45976" rIns="91956" bIns="45976" rtlCol="0"/>
          <a:lstStyle>
            <a:lvl1pPr algn="r">
              <a:defRPr sz="1200"/>
            </a:lvl1pPr>
          </a:lstStyle>
          <a:p>
            <a:fld id="{6FF66739-E12E-4231-A366-6481477AEC44}" type="datetimeFigureOut">
              <a:rPr lang="en-US" smtClean="0"/>
              <a:pPr/>
              <a:t>10/11/2016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56" tIns="45976" rIns="91956" bIns="45976" rtlCol="0" anchor="ctr"/>
          <a:lstStyle/>
          <a:p>
            <a:endParaRPr lang="en-US" dirty="0"/>
          </a:p>
        </p:txBody>
      </p:sp>
      <p:sp>
        <p:nvSpPr>
          <p:cNvPr id="5" name="Notes Placeholder 4"/>
          <p:cNvSpPr>
            <a:spLocks noGrp="1"/>
          </p:cNvSpPr>
          <p:nvPr>
            <p:ph type="body" sz="quarter" idx="3"/>
          </p:nvPr>
        </p:nvSpPr>
        <p:spPr>
          <a:xfrm>
            <a:off x="701042" y="4415792"/>
            <a:ext cx="5608320" cy="4183380"/>
          </a:xfrm>
          <a:prstGeom prst="rect">
            <a:avLst/>
          </a:prstGeom>
        </p:spPr>
        <p:txBody>
          <a:bodyPr vert="horz" lIns="91956" tIns="45976" rIns="91956" bIns="459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69"/>
            <a:ext cx="3037840" cy="464818"/>
          </a:xfrm>
          <a:prstGeom prst="rect">
            <a:avLst/>
          </a:prstGeom>
        </p:spPr>
        <p:txBody>
          <a:bodyPr vert="horz" lIns="91956" tIns="45976" rIns="91956" bIns="4597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3" y="8829969"/>
            <a:ext cx="3037840" cy="464818"/>
          </a:xfrm>
          <a:prstGeom prst="rect">
            <a:avLst/>
          </a:prstGeom>
        </p:spPr>
        <p:txBody>
          <a:bodyPr vert="horz" lIns="91956" tIns="45976" rIns="91956" bIns="45976" rtlCol="0" anchor="b"/>
          <a:lstStyle>
            <a:lvl1pPr algn="r">
              <a:defRPr sz="1200"/>
            </a:lvl1pPr>
          </a:lstStyle>
          <a:p>
            <a:fld id="{C9D671DA-A3E1-4EB4-AB9B-1B701DCEAED9}" type="slidenum">
              <a:rPr lang="en-US" smtClean="0"/>
              <a:pPr/>
              <a:t>‹#›</a:t>
            </a:fld>
            <a:endParaRPr lang="en-US" dirty="0"/>
          </a:p>
        </p:txBody>
      </p:sp>
    </p:spTree>
    <p:extLst>
      <p:ext uri="{BB962C8B-B14F-4D97-AF65-F5344CB8AC3E}">
        <p14:creationId xmlns:p14="http://schemas.microsoft.com/office/powerpoint/2010/main" xmlns="" val="198417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D671DA-A3E1-4EB4-AB9B-1B701DCEAED9}" type="slidenum">
              <a:rPr lang="en-US" smtClean="0"/>
              <a:pPr/>
              <a:t>4</a:t>
            </a:fld>
            <a:endParaRPr lang="en-US" dirty="0"/>
          </a:p>
        </p:txBody>
      </p:sp>
    </p:spTree>
    <p:extLst>
      <p:ext uri="{BB962C8B-B14F-4D97-AF65-F5344CB8AC3E}">
        <p14:creationId xmlns:p14="http://schemas.microsoft.com/office/powerpoint/2010/main" xmlns="" val="309541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a:solidFill>
            <a:srgbClr val="FFFFFF"/>
          </a:solidFill>
          <a:ln/>
        </p:spPr>
      </p:sp>
      <p:sp>
        <p:nvSpPr>
          <p:cNvPr id="39938" name="Rectangle 2"/>
          <p:cNvSpPr>
            <a:spLocks noGrp="1" noChangeArrowheads="1"/>
          </p:cNvSpPr>
          <p:nvPr>
            <p:ph type="body" idx="1"/>
          </p:nvPr>
        </p:nvSpPr>
        <p:spPr>
          <a:ln/>
        </p:spPr>
        <p:txBody>
          <a:bodyPr/>
          <a:lstStyle/>
          <a:p>
            <a:pPr eaLnBrk="1" hangingPunct="1">
              <a:defRPr/>
            </a:pPr>
            <a:endParaRPr lang="en-US" dirty="0">
              <a:latin typeface="Helvetica" charset="0"/>
              <a:cs typeface="Helvetica" charset="0"/>
              <a:sym typeface="Helvetica" charset="0"/>
            </a:endParaRPr>
          </a:p>
        </p:txBody>
      </p:sp>
    </p:spTree>
    <p:extLst>
      <p:ext uri="{BB962C8B-B14F-4D97-AF65-F5344CB8AC3E}">
        <p14:creationId xmlns:p14="http://schemas.microsoft.com/office/powerpoint/2010/main" xmlns="" val="4889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think this slide misses the bigger</a:t>
            </a:r>
            <a:r>
              <a:rPr lang="en-US" baseline="0" dirty="0"/>
              <a:t> take away from this data – namely the more or less uniform response from Democrats, Republicans and Independents (with Republicans being the single most likely to say this would impact them).</a:t>
            </a:r>
          </a:p>
        </p:txBody>
      </p:sp>
      <p:sp>
        <p:nvSpPr>
          <p:cNvPr id="4" name="Slide Number Placeholder 3"/>
          <p:cNvSpPr>
            <a:spLocks noGrp="1"/>
          </p:cNvSpPr>
          <p:nvPr>
            <p:ph type="sldNum" sz="quarter" idx="10"/>
          </p:nvPr>
        </p:nvSpPr>
        <p:spPr/>
        <p:txBody>
          <a:bodyPr/>
          <a:lstStyle/>
          <a:p>
            <a:fld id="{C9D671DA-A3E1-4EB4-AB9B-1B701DCEAED9}" type="slidenum">
              <a:rPr lang="en-US" smtClean="0"/>
              <a:pPr/>
              <a:t>20</a:t>
            </a:fld>
            <a:endParaRPr lang="en-US" dirty="0"/>
          </a:p>
        </p:txBody>
      </p:sp>
    </p:spTree>
    <p:extLst>
      <p:ext uri="{BB962C8B-B14F-4D97-AF65-F5344CB8AC3E}">
        <p14:creationId xmlns:p14="http://schemas.microsoft.com/office/powerpoint/2010/main" xmlns="" val="2185115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D671DA-A3E1-4EB4-AB9B-1B701DCEAED9}"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xmlns="" val="195204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D671DA-A3E1-4EB4-AB9B-1B701DCEAED9}"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xmlns="" val="106866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D671DA-A3E1-4EB4-AB9B-1B701DCEAED9}"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xmlns="" val="796170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5.jpe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29808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CDD886A-B273-42EE-A0B7-86F42690BBB8}" type="slidenum">
              <a:rPr lang="en-US">
                <a:solidFill>
                  <a:srgbClr val="000000"/>
                </a:solidFill>
              </a:rPr>
              <a:pPr>
                <a:defRPr/>
              </a:pPr>
              <a:t>‹#›</a:t>
            </a:fld>
            <a:endParaRPr lang="en-US" dirty="0">
              <a:solidFill>
                <a:srgbClr val="000000"/>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20820605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863" y="228600"/>
            <a:ext cx="7788275" cy="1058863"/>
          </a:xfrm>
        </p:spPr>
        <p:txBody>
          <a:bodyPr/>
          <a:lstStyle/>
          <a:p>
            <a:r>
              <a:rPr lang="en-US"/>
              <a:t>Click to edit Master title style</a:t>
            </a:r>
          </a:p>
        </p:txBody>
      </p:sp>
      <p:sp>
        <p:nvSpPr>
          <p:cNvPr id="3" name="Content Placeholder 2"/>
          <p:cNvSpPr>
            <a:spLocks noGrp="1"/>
          </p:cNvSpPr>
          <p:nvPr>
            <p:ph sz="quarter" idx="1"/>
          </p:nvPr>
        </p:nvSpPr>
        <p:spPr>
          <a:xfrm>
            <a:off x="6858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D19358B9-D6F2-8041-B646-9D956A643A9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29051913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0594" name="Picture 2"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59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67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0596" name="Rectangle 4"/>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110597" name="Rectangle 5"/>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98542479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fld id="{F1024883-127F-4022-8B82-ECA6CB2C9E5A}"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19541378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fld id="{B2254900-BFCE-4BAD-82DF-A39EDDB6EE3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0317722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fld id="{3FC318EE-097D-4590-91ED-939617E8621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8429517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fld id="{C5AD4E3F-B11A-4364-9485-89A56106DD1B}"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41620103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fld id="{C36BF282-A453-4C96-A15A-48A4C777F20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22682272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52B5707C-5F41-4EFD-8976-9F78FCC7B503}"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611475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385821CD-C909-4E7E-9396-B09B1C3DAEC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3502109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8CFF8F22-6698-4E06-88EF-19D2DC623441}"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08041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1F3E69A-069E-4FB4-9342-84A009BCBEA3}" type="slidenum">
              <a:rPr lang="en-US">
                <a:solidFill>
                  <a:srgbClr val="000000"/>
                </a:solidFill>
              </a:rPr>
              <a:pPr>
                <a:defRPr/>
              </a:pPr>
              <a:t>‹#›</a:t>
            </a:fld>
            <a:endParaRPr lang="en-US" dirty="0">
              <a:solidFill>
                <a:srgbClr val="000000"/>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1698947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fld id="{D4731C61-C576-4160-AEA2-B03AEE56D96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57337157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fld id="{24A0E5D4-F9A3-4F8F-B0AA-DC758DFD67D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17947857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74556"/>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460" name="Rectangle 4"/>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19461" name="Rectangle 5"/>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pic>
        <p:nvPicPr>
          <p:cNvPr id="1026" name="Picture 1" descr="IMAS_logo_big(2000x1000px)"/>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7620000" y="6041231"/>
            <a:ext cx="113347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3262477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78D3228-22F0-4848-A28F-905EF37A59D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35061402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D4424008-F125-461D-A43D-CF1F75171C7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44782485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02101963-8F40-4CE3-880A-3E6B4A455D8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6903666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56EE5ECF-702D-4ED8-9AE6-0BC01B8E9BE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25825550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F677E529-FF27-45B0-BF04-F1492ED1B45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3174492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E91EB2AD-FECB-483D-8CD0-64BF28803B3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38155918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BD8159EB-772D-4C12-BBE2-EB02F783887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07733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D5A7CE78-598E-48D1-B8F4-7F2B969B39F6}" type="slidenum">
              <a:rPr lang="en-US">
                <a:solidFill>
                  <a:srgbClr val="000000"/>
                </a:solidFill>
              </a:rPr>
              <a:pPr>
                <a:defRPr/>
              </a:pPr>
              <a:t>‹#›</a:t>
            </a:fld>
            <a:endParaRPr lang="en-US" dirty="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40906562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9A2AAD8D-B380-4E43-8FD4-93A9770E785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110569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8A5B82D-7E3C-470E-969F-4CD10C6B178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4526735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7BB003DE-58D3-4441-9E17-BF1E66D4A2E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2786076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129A8384-2A9B-4751-A1EC-5F8B92B1598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77536155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ig-puzzle3"/>
          <p:cNvPicPr>
            <a:picLocks noChangeAspect="1" noChangeArrowheads="1"/>
          </p:cNvPicPr>
          <p:nvPr/>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0180" name="Rectangle 4"/>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0181" name="Rectangle 5"/>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363731848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0852B9DC-296E-4113-8E24-5729309D0F1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326785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just">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lgn="just">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FE775019-B355-428F-8141-EDC510CC00E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76744908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32F46C24-BD9C-4E16-97D8-8DE71E12305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79137741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61A75A42-131F-4C63-9938-28C0566FEC1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48677757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28958E8F-C152-4F96-92F4-0B8E80EF4A8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98770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863" y="228600"/>
            <a:ext cx="7788275" cy="1058863"/>
          </a:xfrm>
        </p:spPr>
        <p:txBody>
          <a:bodyPr/>
          <a:lstStyle/>
          <a:p>
            <a:r>
              <a:rPr lang="en-US"/>
              <a:t>Click to edit Master title style</a:t>
            </a:r>
          </a:p>
        </p:txBody>
      </p:sp>
      <p:sp>
        <p:nvSpPr>
          <p:cNvPr id="3" name="Content Placeholder 2"/>
          <p:cNvSpPr>
            <a:spLocks noGrp="1"/>
          </p:cNvSpPr>
          <p:nvPr>
            <p:ph sz="quarter" idx="1"/>
          </p:nvPr>
        </p:nvSpPr>
        <p:spPr>
          <a:xfrm>
            <a:off x="6858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81116363-71F5-4769-BFDB-5C4738A56318}" type="slidenum">
              <a:rPr lang="en-US">
                <a:solidFill>
                  <a:srgbClr val="000000"/>
                </a:solidFill>
              </a:rPr>
              <a:pPr>
                <a:defRPr/>
              </a:pPr>
              <a:t>‹#›</a:t>
            </a:fld>
            <a:endParaRPr lang="en-US" dirty="0">
              <a:solidFill>
                <a:srgbClr val="000000"/>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117452201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28BB3181-66B7-4C98-980D-B6EDE28EF9E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58369244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9E3201E9-03FD-4681-A16D-669622D19254}"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131726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6D251706-C4E5-4CC7-90A8-AB538759B1D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2025615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4870389-3540-4C0A-95D4-B680D3F6496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55572425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03910901-530E-4C6D-84CC-9E35D12479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29805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258902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2E27AE1-3EA2-435D-933D-FD4B2AD1648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65751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90281DAB-1C2A-4DF7-A780-DBDC0835EE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130015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0942CE82-FE1C-4C2D-91C4-35A163E97B4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17527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0F289EC9-C4BD-4E30-ADE6-163CF0AD3CB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46826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98EE076E-91B0-4511-934A-B66F92430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6494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2E27AE1-3EA2-435D-933D-FD4B2AD16481}" type="slidenum">
              <a:rPr lang="en-US">
                <a:solidFill>
                  <a:srgbClr val="000000"/>
                </a:solidFill>
              </a:rPr>
              <a:pPr>
                <a:defRPr/>
              </a:pPr>
              <a:t>‹#›</a:t>
            </a:fld>
            <a:endParaRPr lang="en-US" dirty="0">
              <a:solidFill>
                <a:srgbClr val="000000"/>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2593693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ED4AE8CA-62FE-4B1A-8D04-DBAD7E944FF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158832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4353C83C-2C76-498F-B7FC-5E4D730915A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109516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F7A2E598-3906-4F15-B6CC-449F74ACABA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528314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CDD886A-B273-42EE-A0B7-86F42690BBB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940020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1F3E69A-069E-4FB4-9342-84A009BCBEA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1044635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D5A7CE78-598E-48D1-B8F4-7F2B969B39F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510499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863" y="228600"/>
            <a:ext cx="7788275" cy="1058863"/>
          </a:xfrm>
        </p:spPr>
        <p:txBody>
          <a:bodyPr/>
          <a:lstStyle/>
          <a:p>
            <a:r>
              <a:rPr lang="en-US"/>
              <a:t>Click to edit Master title style</a:t>
            </a:r>
          </a:p>
        </p:txBody>
      </p:sp>
      <p:sp>
        <p:nvSpPr>
          <p:cNvPr id="3" name="Content Placeholder 2"/>
          <p:cNvSpPr>
            <a:spLocks noGrp="1"/>
          </p:cNvSpPr>
          <p:nvPr>
            <p:ph sz="quarter" idx="1"/>
          </p:nvPr>
        </p:nvSpPr>
        <p:spPr>
          <a:xfrm>
            <a:off x="6858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81116363-71F5-4769-BFDB-5C4738A5631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878290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275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C185BD5-6B72-0F41-8F30-08A80F0C6D0D}" type="slidenum">
              <a:rPr lang="en-US">
                <a:solidFill>
                  <a:srgbClr val="000000"/>
                </a:solidFill>
              </a:rPr>
              <a:pPr>
                <a:defRPr/>
              </a:pPr>
              <a:t>‹#›</a:t>
            </a:fld>
            <a:endParaRPr lang="en-US" dirty="0">
              <a:solidFill>
                <a:srgbClr val="000000"/>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9539464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EDC97ECD-172A-B14B-A5A4-C0966EBFE58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54036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90281DAB-1C2A-4DF7-A780-DBDC0835EE16}" type="slidenum">
              <a:rPr lang="en-US">
                <a:solidFill>
                  <a:srgbClr val="000000"/>
                </a:solidFill>
              </a:rPr>
              <a:pPr>
                <a:defRPr/>
              </a:pPr>
              <a:t>‹#›</a:t>
            </a:fld>
            <a:endParaRPr lang="en-US" dirty="0">
              <a:solidFill>
                <a:srgbClr val="000000"/>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586204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BE1CAA59-39FB-B64E-9FB7-80B1480D6CD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081063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E9BDB326-819E-2B4C-91B9-4D36744BFB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772638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0DB6BC01-4650-0740-B705-2CEE5C35ED5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170917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B5D8A032-801B-EE42-B029-D6B06625B1B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5985171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5BFCD6EF-B7A3-3142-B8FB-A2A6038EBF5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6278307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19C6BDF2-1092-024C-B942-8CE90BA1A9B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488969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D9886F4A-B13B-6343-9DF8-903E56DC581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9965935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C0A21AA-F419-9345-A8EB-CBC84B716E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743787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7BE50695-DD12-894F-ACF9-4D98D2B01B9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6801750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863" y="228600"/>
            <a:ext cx="7788275" cy="1058863"/>
          </a:xfrm>
        </p:spPr>
        <p:txBody>
          <a:bodyPr/>
          <a:lstStyle/>
          <a:p>
            <a:r>
              <a:rPr lang="en-US"/>
              <a:t>Click to edit Master title style</a:t>
            </a:r>
          </a:p>
        </p:txBody>
      </p:sp>
      <p:sp>
        <p:nvSpPr>
          <p:cNvPr id="3" name="Content Placeholder 2"/>
          <p:cNvSpPr>
            <a:spLocks noGrp="1"/>
          </p:cNvSpPr>
          <p:nvPr>
            <p:ph sz="quarter" idx="1"/>
          </p:nvPr>
        </p:nvSpPr>
        <p:spPr>
          <a:xfrm>
            <a:off x="6858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D19358B9-D6F2-8041-B646-9D956A643A9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541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0942CE82-FE1C-4C2D-91C4-35A163E97B4C}" type="slidenum">
              <a:rPr lang="en-US">
                <a:solidFill>
                  <a:srgbClr val="000000"/>
                </a:solidFill>
              </a:rPr>
              <a:pPr>
                <a:defRPr/>
              </a:pPr>
              <a:t>‹#›</a:t>
            </a:fld>
            <a:endParaRPr lang="en-US" dirty="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567713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21785110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C185BD5-6B72-0F41-8F30-08A80F0C6D0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7250863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EDC97ECD-172A-B14B-A5A4-C0966EBFE58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350948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BE1CAA59-39FB-B64E-9FB7-80B1480D6CD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08613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E9BDB326-819E-2B4C-91B9-4D36744BFB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202916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0DB6BC01-4650-0740-B705-2CEE5C35ED5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4196498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B5D8A032-801B-EE42-B029-D6B06625B1B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869403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5BFCD6EF-B7A3-3142-B8FB-A2A6038EBF5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3596261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19C6BDF2-1092-024C-B942-8CE90BA1A9B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6964329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D9886F4A-B13B-6343-9DF8-903E56DC581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52191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0F289EC9-C4BD-4E30-ADE6-163CF0AD3CB6}" type="slidenum">
              <a:rPr lang="en-US">
                <a:solidFill>
                  <a:srgbClr val="000000"/>
                </a:solidFill>
              </a:rPr>
              <a:pPr>
                <a:defRPr/>
              </a:pPr>
              <a:t>‹#›</a:t>
            </a:fld>
            <a:endParaRPr lang="en-US" dirty="0">
              <a:solidFill>
                <a:srgbClr val="000000"/>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7408829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C0A21AA-F419-9345-A8EB-CBC84B716E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0078878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7BE50695-DD12-894F-ACF9-4D98D2B01B9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9000824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863" y="228600"/>
            <a:ext cx="7788275" cy="1058863"/>
          </a:xfrm>
        </p:spPr>
        <p:txBody>
          <a:bodyPr/>
          <a:lstStyle/>
          <a:p>
            <a:r>
              <a:rPr lang="en-US"/>
              <a:t>Click to edit Master title style</a:t>
            </a:r>
          </a:p>
        </p:txBody>
      </p:sp>
      <p:sp>
        <p:nvSpPr>
          <p:cNvPr id="3" name="Content Placeholder 2"/>
          <p:cNvSpPr>
            <a:spLocks noGrp="1"/>
          </p:cNvSpPr>
          <p:nvPr>
            <p:ph sz="quarter" idx="1"/>
          </p:nvPr>
        </p:nvSpPr>
        <p:spPr>
          <a:xfrm>
            <a:off x="6858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D19358B9-D6F2-8041-B646-9D956A643A9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7339554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5815882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2E27AE1-3EA2-435D-933D-FD4B2AD1648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7813422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90281DAB-1C2A-4DF7-A780-DBDC0835EE1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023409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0942CE82-FE1C-4C2D-91C4-35A163E97B4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3823849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0F289EC9-C4BD-4E30-ADE6-163CF0AD3CB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4370678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98EE076E-91B0-4511-934A-B66F92430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0911661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ED4AE8CA-62FE-4B1A-8D04-DBAD7E944FF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28138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98EE076E-91B0-4511-934A-B66F92430596}" type="slidenum">
              <a:rPr lang="en-US">
                <a:solidFill>
                  <a:srgbClr val="000000"/>
                </a:solidFill>
              </a:rPr>
              <a:pPr>
                <a:defRPr/>
              </a:pPr>
              <a:t>‹#›</a:t>
            </a:fld>
            <a:endParaRPr lang="en-US" dirty="0">
              <a:solidFill>
                <a:srgbClr val="000000"/>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4912153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4353C83C-2C76-498F-B7FC-5E4D730915A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154031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F7A2E598-3906-4F15-B6CC-449F74ACABA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412817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CDD886A-B273-42EE-A0B7-86F42690BBB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073780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1F3E69A-069E-4FB4-9342-84A009BCBEA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5243975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D5A7CE78-598E-48D1-B8F4-7F2B969B39F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894918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863" y="228600"/>
            <a:ext cx="7788275" cy="1058863"/>
          </a:xfrm>
        </p:spPr>
        <p:txBody>
          <a:bodyPr/>
          <a:lstStyle/>
          <a:p>
            <a:r>
              <a:rPr lang="en-US"/>
              <a:t>Click to edit Master title style</a:t>
            </a:r>
          </a:p>
        </p:txBody>
      </p:sp>
      <p:sp>
        <p:nvSpPr>
          <p:cNvPr id="3" name="Content Placeholder 2"/>
          <p:cNvSpPr>
            <a:spLocks noGrp="1"/>
          </p:cNvSpPr>
          <p:nvPr>
            <p:ph sz="quarter" idx="1"/>
          </p:nvPr>
        </p:nvSpPr>
        <p:spPr>
          <a:xfrm>
            <a:off x="6858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4800"/>
            <a:ext cx="3810000" cy="229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17963"/>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81116363-71F5-4769-BFDB-5C4738A5631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4005784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24579774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73F538B3-6344-4D6D-8E78-7675B5C8A48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753080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B8347156-F85D-4183-86CE-D29C9819871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1656231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3CC45CD1-B356-4B68-9874-05CB9241F5F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44171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ED4AE8CA-62FE-4B1A-8D04-DBAD7E944FF0}" type="slidenum">
              <a:rPr lang="en-US">
                <a:solidFill>
                  <a:srgbClr val="000000"/>
                </a:solidFill>
              </a:rPr>
              <a:pPr>
                <a:defRPr/>
              </a:pPr>
              <a:t>‹#›</a:t>
            </a:fld>
            <a:endParaRPr lang="en-US" dirty="0">
              <a:solidFill>
                <a:srgbClr val="00000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26179267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A66DEFB8-04DD-4476-81E9-67A6CB8E7B1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8659371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400F4F9E-AB18-4BA7-8EA5-24DA46A909A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4327792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4963052C-2DE7-4326-8A83-CF72276102A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3643511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085B6D9D-65A2-4180-B801-AFCADE16447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6399954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B432F168-EE89-4F36-A642-84B2474B0C0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3980537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16F6ED57-3608-4705-B324-10FE693097D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6137764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0193D416-EBAE-4EA0-AA00-E7820A395A4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0692230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lgn="just">
              <a:buFontTx/>
              <a:buNone/>
              <a:defRPr/>
            </a:lvl1pPr>
          </a:lstStyle>
          <a:p>
            <a:pPr lvl="0"/>
            <a:r>
              <a:rPr lang="en-US" noProof="0" dirty="0"/>
              <a:t>October 25-31, 2007</a:t>
            </a:r>
          </a:p>
        </p:txBody>
      </p:sp>
    </p:spTree>
    <p:extLst>
      <p:ext uri="{BB962C8B-B14F-4D97-AF65-F5344CB8AC3E}">
        <p14:creationId xmlns:p14="http://schemas.microsoft.com/office/powerpoint/2010/main" xmlns="" val="6001083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73F538B3-6344-4D6D-8E78-7675B5C8A48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9041101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B8347156-F85D-4183-86CE-D29C9819871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91303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4353C83C-2C76-498F-B7FC-5E4D730915A0}" type="slidenum">
              <a:rPr lang="en-US">
                <a:solidFill>
                  <a:srgbClr val="000000"/>
                </a:solidFill>
              </a:rPr>
              <a:pPr>
                <a:defRPr/>
              </a:pPr>
              <a:t>‹#›</a:t>
            </a:fld>
            <a:endParaRPr lang="en-US" dirty="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9735695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3CC45CD1-B356-4B68-9874-05CB9241F5F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8788025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A66DEFB8-04DD-4476-81E9-67A6CB8E7B1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2541510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400F4F9E-AB18-4BA7-8EA5-24DA46A909A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5514165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4963052C-2DE7-4326-8A83-CF72276102A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0445076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085B6D9D-65A2-4180-B801-AFCADE16447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7695440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B432F168-EE89-4F36-A642-84B2474B0C0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2784050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16F6ED57-3608-4705-B324-10FE693097D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291092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0193D416-EBAE-4EA0-AA00-E7820A395A4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4131524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ig-puzzle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r="1144"/>
          <a:stretch>
            <a:fillRect/>
          </a:stretch>
        </p:blipFill>
        <p:spPr bwMode="auto">
          <a:xfrm>
            <a:off x="14288" y="-9525"/>
            <a:ext cx="9158287"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5932488"/>
            <a:ext cx="1524000" cy="6477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518152" name="Rectangle 8"/>
          <p:cNvSpPr>
            <a:spLocks noGrp="1" noChangeArrowheads="1"/>
          </p:cNvSpPr>
          <p:nvPr>
            <p:ph type="ctrTitle" sz="quarter"/>
          </p:nvPr>
        </p:nvSpPr>
        <p:spPr>
          <a:xfrm>
            <a:off x="685800" y="2130425"/>
            <a:ext cx="7772400" cy="733425"/>
          </a:xfrm>
        </p:spPr>
        <p:txBody>
          <a:bodyPr/>
          <a:lstStyle>
            <a:lvl1pPr>
              <a:defRPr sz="3600" baseline="-10000"/>
            </a:lvl1pPr>
          </a:lstStyle>
          <a:p>
            <a:pPr lvl="0"/>
            <a:r>
              <a:rPr lang="en-US" noProof="0"/>
              <a:t>Click to edit Master title style</a:t>
            </a:r>
          </a:p>
        </p:txBody>
      </p:sp>
      <p:sp>
        <p:nvSpPr>
          <p:cNvPr id="518153" name="Rectangle 9"/>
          <p:cNvSpPr>
            <a:spLocks noGrp="1" noChangeArrowheads="1"/>
          </p:cNvSpPr>
          <p:nvPr>
            <p:ph type="subTitle" idx="1"/>
          </p:nvPr>
        </p:nvSpPr>
        <p:spPr>
          <a:xfrm>
            <a:off x="1371600" y="3632200"/>
            <a:ext cx="6400800" cy="762000"/>
          </a:xfrm>
        </p:spPr>
        <p:txBody>
          <a:bodyPr/>
          <a:lstStyle>
            <a:lvl1pPr marL="0" indent="0">
              <a:buFontTx/>
              <a:buNone/>
              <a:defRPr/>
            </a:lvl1pPr>
          </a:lstStyle>
          <a:p>
            <a:pPr lvl="0"/>
            <a:r>
              <a:rPr lang="en-US" noProof="0"/>
              <a:t>October 25-31, 2007</a:t>
            </a:r>
          </a:p>
        </p:txBody>
      </p:sp>
    </p:spTree>
    <p:extLst>
      <p:ext uri="{BB962C8B-B14F-4D97-AF65-F5344CB8AC3E}">
        <p14:creationId xmlns:p14="http://schemas.microsoft.com/office/powerpoint/2010/main" xmlns="" val="35019674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9C185BD5-6B72-0F41-8F30-08A80F0C6D0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26835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F7A2E598-3906-4F15-B6CC-449F74ACABAE}" type="slidenum">
              <a:rPr lang="en-US">
                <a:solidFill>
                  <a:srgbClr val="000000"/>
                </a:solidFill>
              </a:rPr>
              <a:pPr>
                <a:defRPr/>
              </a:pPr>
              <a:t>‹#›</a:t>
            </a:fld>
            <a:endParaRPr lang="en-US" dirty="0">
              <a:solidFill>
                <a:srgbClr val="000000"/>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23386884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fld id="{EDC97ECD-172A-B14B-A5A4-C0966EBFE58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3174175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4800"/>
            <a:ext cx="38100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BE1CAA59-39FB-B64E-9FB7-80B1480D6CD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6367114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fld id="{E9BDB326-819E-2B4C-91B9-4D36744BFBF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634650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fld id="{0DB6BC01-4650-0740-B705-2CEE5C35ED5D}"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0310533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B5D8A032-801B-EE42-B029-D6B06625B1B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8916839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5BFCD6EF-B7A3-3142-B8FB-A2A6038EBF5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15288033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fld id="{19C6BDF2-1092-024C-B942-8CE90BA1A9B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66492596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D9886F4A-B13B-6343-9DF8-903E56DC5813}"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285224082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228600"/>
            <a:ext cx="1946275" cy="6080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7863" y="228600"/>
            <a:ext cx="5689600" cy="6080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fld id="{EC0A21AA-F419-9345-A8EB-CBC84B716EFB}"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42400984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788275" cy="1058863"/>
          </a:xfrm>
        </p:spPr>
        <p:txBody>
          <a:bodyPr/>
          <a:lstStyle/>
          <a:p>
            <a:r>
              <a:rPr lang="en-US"/>
              <a:t>Click to edit Master title style</a:t>
            </a:r>
          </a:p>
        </p:txBody>
      </p:sp>
      <p:sp>
        <p:nvSpPr>
          <p:cNvPr id="3" name="ClipArt Placeholder 2"/>
          <p:cNvSpPr>
            <a:spLocks noGrp="1"/>
          </p:cNvSpPr>
          <p:nvPr>
            <p:ph type="clipArt" sz="half" idx="1"/>
          </p:nvPr>
        </p:nvSpPr>
        <p:spPr>
          <a:xfrm>
            <a:off x="685800" y="1574800"/>
            <a:ext cx="3810000" cy="4733925"/>
          </a:xfrm>
        </p:spPr>
        <p:txBody>
          <a:bodyPr/>
          <a:lstStyle/>
          <a:p>
            <a:pPr lvl="0"/>
            <a:endParaRPr lang="en-US" noProof="0" dirty="0"/>
          </a:p>
        </p:txBody>
      </p:sp>
      <p:sp>
        <p:nvSpPr>
          <p:cNvPr id="4" name="Text Placeholder 3"/>
          <p:cNvSpPr>
            <a:spLocks noGrp="1"/>
          </p:cNvSpPr>
          <p:nvPr>
            <p:ph type="body" sz="half" idx="2"/>
          </p:nvPr>
        </p:nvSpPr>
        <p:spPr>
          <a:xfrm>
            <a:off x="4648200" y="1574800"/>
            <a:ext cx="3810000" cy="473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fld id="{7BE50695-DD12-894F-ACF9-4D98D2B01B95}"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xmlns="" val="300371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0.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1.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3.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pn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image" Target="../media/image1.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6.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image" Target="../media/image1.png"/><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7.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image" Target="../media/image1.png"/><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9.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vl1pPr>
          </a:lstStyle>
          <a:p>
            <a:pPr fontAlgn="base">
              <a:spcBef>
                <a:spcPct val="0"/>
              </a:spcBef>
              <a:spcAft>
                <a:spcPct val="0"/>
              </a:spcAft>
              <a:defRPr/>
            </a:pPr>
            <a:fld id="{3715CFFB-94DC-48FD-A162-5E09FC600A3B}" type="slidenum">
              <a:rPr lang="en-US">
                <a:solidFill>
                  <a:srgbClr val="000000"/>
                </a:solidFill>
                <a:cs typeface="Times New Roman" pitchFamily="18" charset="0"/>
              </a:rPr>
              <a:pPr fontAlgn="base">
                <a:spcBef>
                  <a:spcPct val="0"/>
                </a:spcBef>
                <a:spcAft>
                  <a:spcPct val="0"/>
                </a:spcAft>
                <a:defRPr/>
              </a:pPr>
              <a:t>‹#›</a:t>
            </a:fld>
            <a:endParaRPr lang="en-US" dirty="0">
              <a:solidFill>
                <a:srgbClr val="000000"/>
              </a:solidFill>
              <a:cs typeface="Times New Roman" pitchFamily="18" charset="0"/>
            </a:endParaRPr>
          </a:p>
        </p:txBody>
      </p:sp>
      <p:pic>
        <p:nvPicPr>
          <p:cNvPr id="1029" name="Picture 1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6515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436"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atin typeface="+mn-lt"/>
              </a:defRPr>
            </a:lvl1pPr>
          </a:lstStyle>
          <a:p>
            <a:pPr fontAlgn="base">
              <a:spcBef>
                <a:spcPct val="0"/>
              </a:spcBef>
              <a:spcAft>
                <a:spcPct val="0"/>
              </a:spcAft>
              <a:defRPr/>
            </a:pPr>
            <a:fld id="{DC01F1A5-56BB-4407-A81F-0CE2E8F16AEE}" type="slidenum">
              <a:rPr lang="en-US">
                <a:solidFill>
                  <a:srgbClr val="000000"/>
                </a:solidFill>
                <a:cs typeface="Times New Roman" pitchFamily="18" charset="0"/>
              </a:rPr>
              <a:pPr fontAlgn="base">
                <a:spcBef>
                  <a:spcPct val="0"/>
                </a:spcBef>
                <a:spcAft>
                  <a:spcPct val="0"/>
                </a:spcAft>
                <a:defRPr/>
              </a:pPr>
              <a:t>‹#›</a:t>
            </a:fld>
            <a:endParaRPr lang="en-US" dirty="0">
              <a:solidFill>
                <a:srgbClr val="000000"/>
              </a:solidFill>
              <a:cs typeface="Times New Roman" pitchFamily="18" charset="0"/>
            </a:endParaRPr>
          </a:p>
        </p:txBody>
      </p:sp>
      <p:pic>
        <p:nvPicPr>
          <p:cNvPr id="1029" name="Picture 5"/>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9703980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6" name="Rectangle 4"/>
          <p:cNvSpPr>
            <a:spLocks noGrp="1" noChangeArrowheads="1"/>
          </p:cNvSpPr>
          <p:nvPr>
            <p:ph type="ftr" sz="quarter" idx="3"/>
          </p:nvPr>
        </p:nvSpPr>
        <p:spPr bwMode="auto">
          <a:xfrm>
            <a:off x="8558213" y="6302375"/>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atin typeface="+mn-lt"/>
              </a:defRPr>
            </a:lvl1pPr>
          </a:lstStyle>
          <a:p>
            <a:pPr fontAlgn="base">
              <a:spcBef>
                <a:spcPct val="0"/>
              </a:spcBef>
              <a:spcAft>
                <a:spcPct val="0"/>
              </a:spcAft>
              <a:defRPr/>
            </a:pPr>
            <a:fld id="{BE7CF5EA-ADFD-41C9-9293-33CD13B82139}" type="slidenum">
              <a:rPr lang="en-US">
                <a:solidFill>
                  <a:srgbClr val="000000"/>
                </a:solidFill>
              </a:rPr>
              <a:pPr fontAlgn="base">
                <a:spcBef>
                  <a:spcPct val="0"/>
                </a:spcBef>
                <a:spcAft>
                  <a:spcPct val="0"/>
                </a:spcAft>
                <a:defRPr/>
              </a:pPr>
              <a:t>‹#›</a:t>
            </a:fld>
            <a:endParaRPr lang="en-US" dirty="0">
              <a:solidFill>
                <a:srgbClr val="000000"/>
              </a:solidFill>
            </a:endParaRPr>
          </a:p>
        </p:txBody>
      </p:sp>
      <p:pic>
        <p:nvPicPr>
          <p:cNvPr id="1029" name="Picture 5"/>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077200" y="6403975"/>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5236809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vl1pPr>
          </a:lstStyle>
          <a:p>
            <a:pPr fontAlgn="base">
              <a:spcBef>
                <a:spcPct val="0"/>
              </a:spcBef>
              <a:spcAft>
                <a:spcPct val="0"/>
              </a:spcAft>
              <a:defRPr/>
            </a:pPr>
            <a:fld id="{3715CFFB-94DC-48FD-A162-5E09FC600A3B}" type="slidenum">
              <a:rPr lang="en-US">
                <a:solidFill>
                  <a:srgbClr val="000000"/>
                </a:solidFill>
                <a:cs typeface="Times New Roman" pitchFamily="18" charset="0"/>
              </a:rPr>
              <a:pPr fontAlgn="base">
                <a:spcBef>
                  <a:spcPct val="0"/>
                </a:spcBef>
                <a:spcAft>
                  <a:spcPct val="0"/>
                </a:spcAft>
                <a:defRPr/>
              </a:pPr>
              <a:t>‹#›</a:t>
            </a:fld>
            <a:endParaRPr lang="en-US" dirty="0">
              <a:solidFill>
                <a:srgbClr val="000000"/>
              </a:solidFill>
              <a:cs typeface="Times New Roman" pitchFamily="18" charset="0"/>
            </a:endParaRPr>
          </a:p>
        </p:txBody>
      </p:sp>
      <p:pic>
        <p:nvPicPr>
          <p:cNvPr id="1029" name="Picture 1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p:cNvPicPr>
          <p:nvPr userDrawn="1"/>
        </p:nvPicPr>
        <p:blipFill>
          <a:blip r:embed="rId16"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3936662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517123"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900">
                <a:cs typeface="Times New Roman" charset="0"/>
              </a:defRPr>
            </a:lvl1pPr>
          </a:lstStyle>
          <a:p>
            <a:pPr fontAlgn="base">
              <a:spcBef>
                <a:spcPct val="0"/>
              </a:spcBef>
              <a:spcAft>
                <a:spcPct val="0"/>
              </a:spcAft>
              <a:defRPr/>
            </a:pPr>
            <a:fld id="{A68A9C45-2D76-5647-8203-F6915A65F3AB}" type="slidenum">
              <a:rPr lang="en-US">
                <a:solidFill>
                  <a:srgbClr val="000000"/>
                </a:solidFill>
              </a:rPr>
              <a:pPr fontAlgn="base">
                <a:spcBef>
                  <a:spcPct val="0"/>
                </a:spcBef>
                <a:spcAft>
                  <a:spcPct val="0"/>
                </a:spcAft>
                <a:defRPr/>
              </a:pPr>
              <a:t>‹#›</a:t>
            </a:fld>
            <a:endParaRPr lang="en-US" dirty="0">
              <a:solidFill>
                <a:srgbClr val="000000"/>
              </a:solidFill>
            </a:endParaRPr>
          </a:p>
        </p:txBody>
      </p:sp>
      <p:pic>
        <p:nvPicPr>
          <p:cNvPr id="517133" name="Picture 1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5"/>
          <p:cNvPicPr>
            <a:picLocks noChangeAspect="1"/>
          </p:cNvPicPr>
          <p:nvPr userDrawn="1"/>
        </p:nvPicPr>
        <p:blipFill>
          <a:blip r:embed="rId16"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73507944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sldNum="0" hdr="0" dt="0"/>
  <p:txStyles>
    <p:titleStyle>
      <a:lvl1pPr algn="l" rtl="0" eaLnBrk="0" fontAlgn="base" hangingPunct="0">
        <a:spcBef>
          <a:spcPct val="0"/>
        </a:spcBef>
        <a:spcAft>
          <a:spcPct val="0"/>
        </a:spcAft>
        <a:defRPr sz="2800">
          <a:solidFill>
            <a:srgbClr val="0085B4"/>
          </a:solidFill>
          <a:latin typeface="+mj-lt"/>
          <a:ea typeface="+mj-ea"/>
          <a:cs typeface="ＭＳ Ｐゴシック" charset="0"/>
        </a:defRPr>
      </a:lvl1pPr>
      <a:lvl2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2pPr>
      <a:lvl3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3pPr>
      <a:lvl4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4pPr>
      <a:lvl5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5pPr>
      <a:lvl6pPr marL="457200" algn="l" rtl="0" fontAlgn="base">
        <a:spcBef>
          <a:spcPct val="0"/>
        </a:spcBef>
        <a:spcAft>
          <a:spcPct val="0"/>
        </a:spcAft>
        <a:defRPr sz="2800">
          <a:solidFill>
            <a:srgbClr val="0085B4"/>
          </a:solidFill>
          <a:latin typeface="Calibri" charset="0"/>
          <a:ea typeface="ＭＳ Ｐゴシック" charset="0"/>
        </a:defRPr>
      </a:lvl6pPr>
      <a:lvl7pPr marL="914400" algn="l" rtl="0" fontAlgn="base">
        <a:spcBef>
          <a:spcPct val="0"/>
        </a:spcBef>
        <a:spcAft>
          <a:spcPct val="0"/>
        </a:spcAft>
        <a:defRPr sz="2800">
          <a:solidFill>
            <a:srgbClr val="0085B4"/>
          </a:solidFill>
          <a:latin typeface="Calibri" charset="0"/>
          <a:ea typeface="ＭＳ Ｐゴシック" charset="0"/>
        </a:defRPr>
      </a:lvl7pPr>
      <a:lvl8pPr marL="1371600" algn="l" rtl="0" fontAlgn="base">
        <a:spcBef>
          <a:spcPct val="0"/>
        </a:spcBef>
        <a:spcAft>
          <a:spcPct val="0"/>
        </a:spcAft>
        <a:defRPr sz="2800">
          <a:solidFill>
            <a:srgbClr val="0085B4"/>
          </a:solidFill>
          <a:latin typeface="Calibri" charset="0"/>
          <a:ea typeface="ＭＳ Ｐゴシック" charset="0"/>
        </a:defRPr>
      </a:lvl8pPr>
      <a:lvl9pPr marL="1828800" algn="l" rtl="0" fontAlgn="base">
        <a:spcBef>
          <a:spcPct val="0"/>
        </a:spcBef>
        <a:spcAft>
          <a:spcPct val="0"/>
        </a:spcAft>
        <a:defRPr sz="2800">
          <a:solidFill>
            <a:srgbClr val="0085B4"/>
          </a:solidFill>
          <a:latin typeface="Calibri" charset="0"/>
          <a:ea typeface="ＭＳ Ｐゴシック"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2"/>
        </a:buClr>
        <a:buFont typeface="Times New Roman" charset="0"/>
        <a:buChar char="–"/>
        <a:defRPr sz="20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ea typeface="+mn-ea"/>
        </a:defRPr>
      </a:lvl5pPr>
      <a:lvl6pPr marL="2514600" indent="-228600" algn="l" rtl="0" fontAlgn="base">
        <a:spcBef>
          <a:spcPct val="20000"/>
        </a:spcBef>
        <a:spcAft>
          <a:spcPct val="0"/>
        </a:spcAft>
        <a:buClr>
          <a:schemeClr val="tx2"/>
        </a:buClr>
        <a:buChar char="»"/>
        <a:defRPr sz="1600">
          <a:solidFill>
            <a:schemeClr val="tx1"/>
          </a:solidFill>
          <a:latin typeface="+mn-lt"/>
          <a:ea typeface="+mn-ea"/>
        </a:defRPr>
      </a:lvl6pPr>
      <a:lvl7pPr marL="2971800" indent="-228600" algn="l" rtl="0" fontAlgn="base">
        <a:spcBef>
          <a:spcPct val="20000"/>
        </a:spcBef>
        <a:spcAft>
          <a:spcPct val="0"/>
        </a:spcAft>
        <a:buClr>
          <a:schemeClr val="tx2"/>
        </a:buClr>
        <a:buChar char="»"/>
        <a:defRPr sz="1600">
          <a:solidFill>
            <a:schemeClr val="tx1"/>
          </a:solidFill>
          <a:latin typeface="+mn-lt"/>
          <a:ea typeface="+mn-ea"/>
        </a:defRPr>
      </a:lvl7pPr>
      <a:lvl8pPr marL="3429000" indent="-228600" algn="l" rtl="0" fontAlgn="base">
        <a:spcBef>
          <a:spcPct val="20000"/>
        </a:spcBef>
        <a:spcAft>
          <a:spcPct val="0"/>
        </a:spcAft>
        <a:buClr>
          <a:schemeClr val="tx2"/>
        </a:buClr>
        <a:buChar char="»"/>
        <a:defRPr sz="1600">
          <a:solidFill>
            <a:schemeClr val="tx1"/>
          </a:solidFill>
          <a:latin typeface="+mn-lt"/>
          <a:ea typeface="+mn-ea"/>
        </a:defRPr>
      </a:lvl8pPr>
      <a:lvl9pPr marL="3886200" indent="-228600" algn="l" rtl="0" fontAlgn="base">
        <a:spcBef>
          <a:spcPct val="20000"/>
        </a:spcBef>
        <a:spcAft>
          <a:spcPct val="0"/>
        </a:spcAft>
        <a:buClr>
          <a:schemeClr val="tx2"/>
        </a:buClr>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517123"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900">
                <a:cs typeface="Times New Roman" charset="0"/>
              </a:defRPr>
            </a:lvl1pPr>
          </a:lstStyle>
          <a:p>
            <a:pPr fontAlgn="base">
              <a:spcBef>
                <a:spcPct val="0"/>
              </a:spcBef>
              <a:spcAft>
                <a:spcPct val="0"/>
              </a:spcAft>
              <a:defRPr/>
            </a:pPr>
            <a:fld id="{A68A9C45-2D76-5647-8203-F6915A65F3AB}" type="slidenum">
              <a:rPr lang="en-US">
                <a:solidFill>
                  <a:srgbClr val="000000"/>
                </a:solidFill>
              </a:rPr>
              <a:pPr fontAlgn="base">
                <a:spcBef>
                  <a:spcPct val="0"/>
                </a:spcBef>
                <a:spcAft>
                  <a:spcPct val="0"/>
                </a:spcAft>
                <a:defRPr/>
              </a:pPr>
              <a:t>‹#›</a:t>
            </a:fld>
            <a:endParaRPr lang="en-US" dirty="0">
              <a:solidFill>
                <a:srgbClr val="000000"/>
              </a:solidFill>
            </a:endParaRPr>
          </a:p>
        </p:txBody>
      </p:sp>
      <p:pic>
        <p:nvPicPr>
          <p:cNvPr id="517133" name="Picture 1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5"/>
          <p:cNvPicPr>
            <a:picLocks noChangeAspect="1"/>
          </p:cNvPicPr>
          <p:nvPr userDrawn="1"/>
        </p:nvPicPr>
        <p:blipFill>
          <a:blip r:embed="rId16" cstate="print">
            <a:extLst>
              <a:ext uri="{28A0092B-C50C-407E-A947-70E740481C1C}">
                <a14:useLocalDpi xmlns:a14="http://schemas.microsoft.com/office/drawing/2010/main" xmlns="" val="0"/>
              </a:ext>
            </a:extLst>
          </a:blip>
          <a:stretch>
            <a:fillRect/>
          </a:stretch>
        </p:blipFill>
        <p:spPr>
          <a:xfrm>
            <a:off x="7907871" y="6363951"/>
            <a:ext cx="1143000" cy="487073"/>
          </a:xfrm>
          <a:prstGeom prst="rect">
            <a:avLst/>
          </a:prstGeom>
          <a:solidFill>
            <a:schemeClr val="bg1"/>
          </a:solidFill>
        </p:spPr>
      </p:pic>
    </p:spTree>
    <p:extLst>
      <p:ext uri="{BB962C8B-B14F-4D97-AF65-F5344CB8AC3E}">
        <p14:creationId xmlns:p14="http://schemas.microsoft.com/office/powerpoint/2010/main" xmlns="" val="384767972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sldNum="0" hdr="0" dt="0"/>
  <p:txStyles>
    <p:titleStyle>
      <a:lvl1pPr algn="l" rtl="0" eaLnBrk="0" fontAlgn="base" hangingPunct="0">
        <a:spcBef>
          <a:spcPct val="0"/>
        </a:spcBef>
        <a:spcAft>
          <a:spcPct val="0"/>
        </a:spcAft>
        <a:defRPr sz="2800">
          <a:solidFill>
            <a:srgbClr val="0085B4"/>
          </a:solidFill>
          <a:latin typeface="+mj-lt"/>
          <a:ea typeface="+mj-ea"/>
          <a:cs typeface="ＭＳ Ｐゴシック" charset="0"/>
        </a:defRPr>
      </a:lvl1pPr>
      <a:lvl2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2pPr>
      <a:lvl3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3pPr>
      <a:lvl4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4pPr>
      <a:lvl5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5pPr>
      <a:lvl6pPr marL="457200" algn="l" rtl="0" fontAlgn="base">
        <a:spcBef>
          <a:spcPct val="0"/>
        </a:spcBef>
        <a:spcAft>
          <a:spcPct val="0"/>
        </a:spcAft>
        <a:defRPr sz="2800">
          <a:solidFill>
            <a:srgbClr val="0085B4"/>
          </a:solidFill>
          <a:latin typeface="Calibri" charset="0"/>
          <a:ea typeface="ＭＳ Ｐゴシック" charset="0"/>
        </a:defRPr>
      </a:lvl6pPr>
      <a:lvl7pPr marL="914400" algn="l" rtl="0" fontAlgn="base">
        <a:spcBef>
          <a:spcPct val="0"/>
        </a:spcBef>
        <a:spcAft>
          <a:spcPct val="0"/>
        </a:spcAft>
        <a:defRPr sz="2800">
          <a:solidFill>
            <a:srgbClr val="0085B4"/>
          </a:solidFill>
          <a:latin typeface="Calibri" charset="0"/>
          <a:ea typeface="ＭＳ Ｐゴシック" charset="0"/>
        </a:defRPr>
      </a:lvl7pPr>
      <a:lvl8pPr marL="1371600" algn="l" rtl="0" fontAlgn="base">
        <a:spcBef>
          <a:spcPct val="0"/>
        </a:spcBef>
        <a:spcAft>
          <a:spcPct val="0"/>
        </a:spcAft>
        <a:defRPr sz="2800">
          <a:solidFill>
            <a:srgbClr val="0085B4"/>
          </a:solidFill>
          <a:latin typeface="Calibri" charset="0"/>
          <a:ea typeface="ＭＳ Ｐゴシック" charset="0"/>
        </a:defRPr>
      </a:lvl8pPr>
      <a:lvl9pPr marL="1828800" algn="l" rtl="0" fontAlgn="base">
        <a:spcBef>
          <a:spcPct val="0"/>
        </a:spcBef>
        <a:spcAft>
          <a:spcPct val="0"/>
        </a:spcAft>
        <a:defRPr sz="2800">
          <a:solidFill>
            <a:srgbClr val="0085B4"/>
          </a:solidFill>
          <a:latin typeface="Calibri" charset="0"/>
          <a:ea typeface="ＭＳ Ｐゴシック"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2"/>
        </a:buClr>
        <a:buFont typeface="Times New Roman" charset="0"/>
        <a:buChar char="–"/>
        <a:defRPr sz="20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ea typeface="+mn-ea"/>
        </a:defRPr>
      </a:lvl5pPr>
      <a:lvl6pPr marL="2514600" indent="-228600" algn="l" rtl="0" fontAlgn="base">
        <a:spcBef>
          <a:spcPct val="20000"/>
        </a:spcBef>
        <a:spcAft>
          <a:spcPct val="0"/>
        </a:spcAft>
        <a:buClr>
          <a:schemeClr val="tx2"/>
        </a:buClr>
        <a:buChar char="»"/>
        <a:defRPr sz="1600">
          <a:solidFill>
            <a:schemeClr val="tx1"/>
          </a:solidFill>
          <a:latin typeface="+mn-lt"/>
          <a:ea typeface="+mn-ea"/>
        </a:defRPr>
      </a:lvl6pPr>
      <a:lvl7pPr marL="2971800" indent="-228600" algn="l" rtl="0" fontAlgn="base">
        <a:spcBef>
          <a:spcPct val="20000"/>
        </a:spcBef>
        <a:spcAft>
          <a:spcPct val="0"/>
        </a:spcAft>
        <a:buClr>
          <a:schemeClr val="tx2"/>
        </a:buClr>
        <a:buChar char="»"/>
        <a:defRPr sz="1600">
          <a:solidFill>
            <a:schemeClr val="tx1"/>
          </a:solidFill>
          <a:latin typeface="+mn-lt"/>
          <a:ea typeface="+mn-ea"/>
        </a:defRPr>
      </a:lvl7pPr>
      <a:lvl8pPr marL="3429000" indent="-228600" algn="l" rtl="0" fontAlgn="base">
        <a:spcBef>
          <a:spcPct val="20000"/>
        </a:spcBef>
        <a:spcAft>
          <a:spcPct val="0"/>
        </a:spcAft>
        <a:buClr>
          <a:schemeClr val="tx2"/>
        </a:buClr>
        <a:buChar char="»"/>
        <a:defRPr sz="1600">
          <a:solidFill>
            <a:schemeClr val="tx1"/>
          </a:solidFill>
          <a:latin typeface="+mn-lt"/>
          <a:ea typeface="+mn-ea"/>
        </a:defRPr>
      </a:lvl8pPr>
      <a:lvl9pPr marL="3886200" indent="-228600" algn="l" rtl="0" fontAlgn="base">
        <a:spcBef>
          <a:spcPct val="20000"/>
        </a:spcBef>
        <a:spcAft>
          <a:spcPct val="0"/>
        </a:spcAft>
        <a:buClr>
          <a:schemeClr val="tx2"/>
        </a:buClr>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vl1pPr>
          </a:lstStyle>
          <a:p>
            <a:pPr fontAlgn="base">
              <a:spcBef>
                <a:spcPct val="0"/>
              </a:spcBef>
              <a:spcAft>
                <a:spcPct val="0"/>
              </a:spcAft>
              <a:defRPr/>
            </a:pPr>
            <a:fld id="{3715CFFB-94DC-48FD-A162-5E09FC600A3B}" type="slidenum">
              <a:rPr lang="en-US">
                <a:solidFill>
                  <a:srgbClr val="000000"/>
                </a:solidFill>
                <a:cs typeface="Times New Roman" pitchFamily="18" charset="0"/>
              </a:rPr>
              <a:pPr fontAlgn="base">
                <a:spcBef>
                  <a:spcPct val="0"/>
                </a:spcBef>
                <a:spcAft>
                  <a:spcPct val="0"/>
                </a:spcAft>
                <a:defRPr/>
              </a:pPr>
              <a:t>‹#›</a:t>
            </a:fld>
            <a:endParaRPr lang="en-US" dirty="0">
              <a:solidFill>
                <a:srgbClr val="000000"/>
              </a:solidFill>
              <a:cs typeface="Times New Roman" pitchFamily="18" charset="0"/>
            </a:endParaRPr>
          </a:p>
        </p:txBody>
      </p:sp>
      <p:pic>
        <p:nvPicPr>
          <p:cNvPr id="1029" name="Picture 1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487565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vl1pPr>
          </a:lstStyle>
          <a:p>
            <a:pPr fontAlgn="base">
              <a:spcBef>
                <a:spcPct val="0"/>
              </a:spcBef>
              <a:spcAft>
                <a:spcPct val="0"/>
              </a:spcAft>
              <a:defRPr/>
            </a:pPr>
            <a:fld id="{7614D6E7-6B4D-4186-BFC8-FC18F20A60B1}" type="slidenum">
              <a:rPr lang="en-US">
                <a:solidFill>
                  <a:srgbClr val="000000"/>
                </a:solidFill>
                <a:cs typeface="Times New Roman" pitchFamily="18" charset="0"/>
              </a:rPr>
              <a:pPr fontAlgn="base">
                <a:spcBef>
                  <a:spcPct val="0"/>
                </a:spcBef>
                <a:spcAft>
                  <a:spcPct val="0"/>
                </a:spcAft>
                <a:defRPr/>
              </a:pPr>
              <a:t>‹#›</a:t>
            </a:fld>
            <a:endParaRPr lang="en-US" dirty="0">
              <a:solidFill>
                <a:srgbClr val="000000"/>
              </a:solidFill>
              <a:cs typeface="Times New Roman" pitchFamily="18" charset="0"/>
            </a:endParaRPr>
          </a:p>
        </p:txBody>
      </p:sp>
      <p:pic>
        <p:nvPicPr>
          <p:cNvPr id="1029" name="Picture 13"/>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9600210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27"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vl1pPr>
          </a:lstStyle>
          <a:p>
            <a:pPr fontAlgn="base">
              <a:spcBef>
                <a:spcPct val="0"/>
              </a:spcBef>
              <a:spcAft>
                <a:spcPct val="0"/>
              </a:spcAft>
              <a:defRPr/>
            </a:pPr>
            <a:fld id="{7614D6E7-6B4D-4186-BFC8-FC18F20A60B1}" type="slidenum">
              <a:rPr lang="en-US">
                <a:solidFill>
                  <a:srgbClr val="000000"/>
                </a:solidFill>
                <a:cs typeface="Times New Roman" pitchFamily="18" charset="0"/>
              </a:rPr>
              <a:pPr fontAlgn="base">
                <a:spcBef>
                  <a:spcPct val="0"/>
                </a:spcBef>
                <a:spcAft>
                  <a:spcPct val="0"/>
                </a:spcAft>
                <a:defRPr/>
              </a:pPr>
              <a:t>‹#›</a:t>
            </a:fld>
            <a:endParaRPr lang="en-US" dirty="0">
              <a:solidFill>
                <a:srgbClr val="000000"/>
              </a:solidFill>
              <a:cs typeface="Times New Roman" pitchFamily="18" charset="0"/>
            </a:endParaRPr>
          </a:p>
        </p:txBody>
      </p:sp>
      <p:pic>
        <p:nvPicPr>
          <p:cNvPr id="1029" name="Picture 13"/>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5623316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dt="0"/>
  <p:txStyles>
    <p:titleStyle>
      <a:lvl1pPr algn="l" rtl="0" eaLnBrk="0" fontAlgn="base" hangingPunct="0">
        <a:spcBef>
          <a:spcPct val="0"/>
        </a:spcBef>
        <a:spcAft>
          <a:spcPct val="0"/>
        </a:spcAft>
        <a:defRPr sz="2800">
          <a:solidFill>
            <a:srgbClr val="0085B4"/>
          </a:solidFill>
          <a:latin typeface="+mj-lt"/>
          <a:ea typeface="+mj-ea"/>
          <a:cs typeface="+mj-cs"/>
        </a:defRPr>
      </a:lvl1pPr>
      <a:lvl2pPr algn="l" rtl="0" eaLnBrk="0" fontAlgn="base" hangingPunct="0">
        <a:spcBef>
          <a:spcPct val="0"/>
        </a:spcBef>
        <a:spcAft>
          <a:spcPct val="0"/>
        </a:spcAft>
        <a:defRPr sz="2800">
          <a:solidFill>
            <a:srgbClr val="0085B4"/>
          </a:solidFill>
          <a:latin typeface="Calibri" pitchFamily="34" charset="0"/>
        </a:defRPr>
      </a:lvl2pPr>
      <a:lvl3pPr algn="l" rtl="0" eaLnBrk="0" fontAlgn="base" hangingPunct="0">
        <a:spcBef>
          <a:spcPct val="0"/>
        </a:spcBef>
        <a:spcAft>
          <a:spcPct val="0"/>
        </a:spcAft>
        <a:defRPr sz="2800">
          <a:solidFill>
            <a:srgbClr val="0085B4"/>
          </a:solidFill>
          <a:latin typeface="Calibri" pitchFamily="34" charset="0"/>
        </a:defRPr>
      </a:lvl3pPr>
      <a:lvl4pPr algn="l" rtl="0" eaLnBrk="0" fontAlgn="base" hangingPunct="0">
        <a:spcBef>
          <a:spcPct val="0"/>
        </a:spcBef>
        <a:spcAft>
          <a:spcPct val="0"/>
        </a:spcAft>
        <a:defRPr sz="2800">
          <a:solidFill>
            <a:srgbClr val="0085B4"/>
          </a:solidFill>
          <a:latin typeface="Calibri" pitchFamily="34" charset="0"/>
        </a:defRPr>
      </a:lvl4pPr>
      <a:lvl5pPr algn="l" rtl="0" eaLnBrk="0" fontAlgn="base" hangingPunct="0">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517123"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7124" name="Rectangle 4"/>
          <p:cNvSpPr>
            <a:spLocks noGrp="1" noChangeArrowheads="1"/>
          </p:cNvSpPr>
          <p:nvPr>
            <p:ph type="ftr" sz="quarter" idx="3"/>
          </p:nvPr>
        </p:nvSpPr>
        <p:spPr bwMode="auto">
          <a:xfrm>
            <a:off x="8458200" y="6170613"/>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900">
                <a:cs typeface="Times New Roman" charset="0"/>
              </a:defRPr>
            </a:lvl1pPr>
          </a:lstStyle>
          <a:p>
            <a:pPr fontAlgn="base">
              <a:spcBef>
                <a:spcPct val="0"/>
              </a:spcBef>
              <a:spcAft>
                <a:spcPct val="0"/>
              </a:spcAft>
              <a:defRPr/>
            </a:pPr>
            <a:fld id="{A68A9C45-2D76-5647-8203-F6915A65F3AB}" type="slidenum">
              <a:rPr lang="en-US">
                <a:solidFill>
                  <a:srgbClr val="000000"/>
                </a:solidFill>
              </a:rPr>
              <a:pPr fontAlgn="base">
                <a:spcBef>
                  <a:spcPct val="0"/>
                </a:spcBef>
                <a:spcAft>
                  <a:spcPct val="0"/>
                </a:spcAft>
                <a:defRPr/>
              </a:pPr>
              <a:t>‹#›</a:t>
            </a:fld>
            <a:endParaRPr lang="en-US" dirty="0">
              <a:solidFill>
                <a:srgbClr val="000000"/>
              </a:solidFill>
            </a:endParaRPr>
          </a:p>
        </p:txBody>
      </p:sp>
      <p:pic>
        <p:nvPicPr>
          <p:cNvPr id="517133" name="Picture 13"/>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357085528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hf sldNum="0" hdr="0" dt="0"/>
  <p:txStyles>
    <p:titleStyle>
      <a:lvl1pPr algn="l" rtl="0" eaLnBrk="0" fontAlgn="base" hangingPunct="0">
        <a:spcBef>
          <a:spcPct val="0"/>
        </a:spcBef>
        <a:spcAft>
          <a:spcPct val="0"/>
        </a:spcAft>
        <a:defRPr sz="2800">
          <a:solidFill>
            <a:srgbClr val="0085B4"/>
          </a:solidFill>
          <a:latin typeface="+mj-lt"/>
          <a:ea typeface="+mj-ea"/>
          <a:cs typeface="ＭＳ Ｐゴシック" charset="0"/>
        </a:defRPr>
      </a:lvl1pPr>
      <a:lvl2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2pPr>
      <a:lvl3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3pPr>
      <a:lvl4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4pPr>
      <a:lvl5pPr algn="l" rtl="0" eaLnBrk="0" fontAlgn="base" hangingPunct="0">
        <a:spcBef>
          <a:spcPct val="0"/>
        </a:spcBef>
        <a:spcAft>
          <a:spcPct val="0"/>
        </a:spcAft>
        <a:defRPr sz="2800">
          <a:solidFill>
            <a:srgbClr val="0085B4"/>
          </a:solidFill>
          <a:latin typeface="Calibri" charset="0"/>
          <a:ea typeface="ＭＳ Ｐゴシック" charset="0"/>
          <a:cs typeface="ＭＳ Ｐゴシック" charset="0"/>
        </a:defRPr>
      </a:lvl5pPr>
      <a:lvl6pPr marL="457200" algn="l" rtl="0" fontAlgn="base">
        <a:spcBef>
          <a:spcPct val="0"/>
        </a:spcBef>
        <a:spcAft>
          <a:spcPct val="0"/>
        </a:spcAft>
        <a:defRPr sz="2800">
          <a:solidFill>
            <a:srgbClr val="0085B4"/>
          </a:solidFill>
          <a:latin typeface="Calibri" charset="0"/>
          <a:ea typeface="ＭＳ Ｐゴシック" charset="0"/>
        </a:defRPr>
      </a:lvl6pPr>
      <a:lvl7pPr marL="914400" algn="l" rtl="0" fontAlgn="base">
        <a:spcBef>
          <a:spcPct val="0"/>
        </a:spcBef>
        <a:spcAft>
          <a:spcPct val="0"/>
        </a:spcAft>
        <a:defRPr sz="2800">
          <a:solidFill>
            <a:srgbClr val="0085B4"/>
          </a:solidFill>
          <a:latin typeface="Calibri" charset="0"/>
          <a:ea typeface="ＭＳ Ｐゴシック" charset="0"/>
        </a:defRPr>
      </a:lvl7pPr>
      <a:lvl8pPr marL="1371600" algn="l" rtl="0" fontAlgn="base">
        <a:spcBef>
          <a:spcPct val="0"/>
        </a:spcBef>
        <a:spcAft>
          <a:spcPct val="0"/>
        </a:spcAft>
        <a:defRPr sz="2800">
          <a:solidFill>
            <a:srgbClr val="0085B4"/>
          </a:solidFill>
          <a:latin typeface="Calibri" charset="0"/>
          <a:ea typeface="ＭＳ Ｐゴシック" charset="0"/>
        </a:defRPr>
      </a:lvl8pPr>
      <a:lvl9pPr marL="1828800" algn="l" rtl="0" fontAlgn="base">
        <a:spcBef>
          <a:spcPct val="0"/>
        </a:spcBef>
        <a:spcAft>
          <a:spcPct val="0"/>
        </a:spcAft>
        <a:defRPr sz="2800">
          <a:solidFill>
            <a:srgbClr val="0085B4"/>
          </a:solidFill>
          <a:latin typeface="Calibri" charset="0"/>
          <a:ea typeface="ＭＳ Ｐゴシック" charset="0"/>
        </a:defRPr>
      </a:lvl9pPr>
    </p:titleStyle>
    <p:bodyStyle>
      <a:lvl1pPr marL="342900" indent="-342900" algn="l" rtl="0" eaLnBrk="0" fontAlgn="base" hangingPunct="0">
        <a:spcBef>
          <a:spcPct val="20000"/>
        </a:spcBef>
        <a:spcAft>
          <a:spcPct val="0"/>
        </a:spcAft>
        <a:buClr>
          <a:schemeClr val="tx2"/>
        </a:buClr>
        <a:buChar char="•"/>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2"/>
        </a:buClr>
        <a:buFont typeface="Times New Roman" charset="0"/>
        <a:buChar char="–"/>
        <a:defRPr sz="20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ea typeface="+mn-ea"/>
        </a:defRPr>
      </a:lvl5pPr>
      <a:lvl6pPr marL="2514600" indent="-228600" algn="l" rtl="0" fontAlgn="base">
        <a:spcBef>
          <a:spcPct val="20000"/>
        </a:spcBef>
        <a:spcAft>
          <a:spcPct val="0"/>
        </a:spcAft>
        <a:buClr>
          <a:schemeClr val="tx2"/>
        </a:buClr>
        <a:buChar char="»"/>
        <a:defRPr sz="1600">
          <a:solidFill>
            <a:schemeClr val="tx1"/>
          </a:solidFill>
          <a:latin typeface="+mn-lt"/>
          <a:ea typeface="+mn-ea"/>
        </a:defRPr>
      </a:lvl6pPr>
      <a:lvl7pPr marL="2971800" indent="-228600" algn="l" rtl="0" fontAlgn="base">
        <a:spcBef>
          <a:spcPct val="20000"/>
        </a:spcBef>
        <a:spcAft>
          <a:spcPct val="0"/>
        </a:spcAft>
        <a:buClr>
          <a:schemeClr val="tx2"/>
        </a:buClr>
        <a:buChar char="»"/>
        <a:defRPr sz="1600">
          <a:solidFill>
            <a:schemeClr val="tx1"/>
          </a:solidFill>
          <a:latin typeface="+mn-lt"/>
          <a:ea typeface="+mn-ea"/>
        </a:defRPr>
      </a:lvl7pPr>
      <a:lvl8pPr marL="3429000" indent="-228600" algn="l" rtl="0" fontAlgn="base">
        <a:spcBef>
          <a:spcPct val="20000"/>
        </a:spcBef>
        <a:spcAft>
          <a:spcPct val="0"/>
        </a:spcAft>
        <a:buClr>
          <a:schemeClr val="tx2"/>
        </a:buClr>
        <a:buChar char="»"/>
        <a:defRPr sz="1600">
          <a:solidFill>
            <a:schemeClr val="tx1"/>
          </a:solidFill>
          <a:latin typeface="+mn-lt"/>
          <a:ea typeface="+mn-ea"/>
        </a:defRPr>
      </a:lvl8pPr>
      <a:lvl9pPr marL="3886200" indent="-228600" algn="l" rtl="0" fontAlgn="base">
        <a:spcBef>
          <a:spcPct val="20000"/>
        </a:spcBef>
        <a:spcAft>
          <a:spcPct val="0"/>
        </a:spcAft>
        <a:buClr>
          <a:schemeClr val="tx2"/>
        </a:buClr>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677863" y="228600"/>
            <a:ext cx="7788275" cy="1058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Title: </a:t>
            </a:r>
          </a:p>
        </p:txBody>
      </p:sp>
      <p:sp>
        <p:nvSpPr>
          <p:cNvPr id="109571" name="Rectangle 3"/>
          <p:cNvSpPr>
            <a:spLocks noGrp="1" noChangeArrowheads="1"/>
          </p:cNvSpPr>
          <p:nvPr>
            <p:ph type="body" idx="1"/>
          </p:nvPr>
        </p:nvSpPr>
        <p:spPr bwMode="auto">
          <a:xfrm>
            <a:off x="685800" y="1574800"/>
            <a:ext cx="7772400"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9572" name="Rectangle 4"/>
          <p:cNvSpPr>
            <a:spLocks noGrp="1" noChangeArrowheads="1"/>
          </p:cNvSpPr>
          <p:nvPr>
            <p:ph type="ftr" sz="quarter" idx="3"/>
          </p:nvPr>
        </p:nvSpPr>
        <p:spPr bwMode="auto">
          <a:xfrm>
            <a:off x="8382000" y="6248400"/>
            <a:ext cx="685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atin typeface="+mn-lt"/>
              </a:defRPr>
            </a:lvl1pPr>
          </a:lstStyle>
          <a:p>
            <a:pPr fontAlgn="base">
              <a:spcBef>
                <a:spcPct val="0"/>
              </a:spcBef>
              <a:spcAft>
                <a:spcPct val="0"/>
              </a:spcAft>
            </a:pPr>
            <a:fld id="{B22E6367-5EA6-418E-B692-6D31D3B90D79}" type="slidenum">
              <a:rPr lang="en-US" smtClean="0">
                <a:solidFill>
                  <a:srgbClr val="000000"/>
                </a:solidFill>
                <a:cs typeface="Times New Roman" pitchFamily="18" charset="0"/>
              </a:rPr>
              <a:pPr fontAlgn="base">
                <a:spcBef>
                  <a:spcPct val="0"/>
                </a:spcBef>
                <a:spcAft>
                  <a:spcPct val="0"/>
                </a:spcAft>
              </a:pPr>
              <a:t>‹#›</a:t>
            </a:fld>
            <a:endParaRPr lang="en-US" dirty="0">
              <a:solidFill>
                <a:srgbClr val="000000"/>
              </a:solidFill>
              <a:cs typeface="Times New Roman" pitchFamily="18" charset="0"/>
            </a:endParaRPr>
          </a:p>
        </p:txBody>
      </p:sp>
      <p:pic>
        <p:nvPicPr>
          <p:cNvPr id="109573" name="Picture 5"/>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924800" y="6380163"/>
            <a:ext cx="1066800" cy="4540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025432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dt="0"/>
  <p:txStyles>
    <p:titleStyle>
      <a:lvl1pPr algn="l" rtl="0" fontAlgn="base">
        <a:spcBef>
          <a:spcPct val="0"/>
        </a:spcBef>
        <a:spcAft>
          <a:spcPct val="0"/>
        </a:spcAft>
        <a:defRPr sz="2800">
          <a:solidFill>
            <a:srgbClr val="0085B4"/>
          </a:solidFill>
          <a:latin typeface="+mj-lt"/>
          <a:ea typeface="+mj-ea"/>
          <a:cs typeface="+mj-cs"/>
        </a:defRPr>
      </a:lvl1pPr>
      <a:lvl2pPr algn="l" rtl="0" fontAlgn="base">
        <a:spcBef>
          <a:spcPct val="0"/>
        </a:spcBef>
        <a:spcAft>
          <a:spcPct val="0"/>
        </a:spcAft>
        <a:defRPr sz="2800">
          <a:solidFill>
            <a:srgbClr val="0085B4"/>
          </a:solidFill>
          <a:latin typeface="Calibri" pitchFamily="34" charset="0"/>
        </a:defRPr>
      </a:lvl2pPr>
      <a:lvl3pPr algn="l" rtl="0" fontAlgn="base">
        <a:spcBef>
          <a:spcPct val="0"/>
        </a:spcBef>
        <a:spcAft>
          <a:spcPct val="0"/>
        </a:spcAft>
        <a:defRPr sz="2800">
          <a:solidFill>
            <a:srgbClr val="0085B4"/>
          </a:solidFill>
          <a:latin typeface="Calibri" pitchFamily="34" charset="0"/>
        </a:defRPr>
      </a:lvl3pPr>
      <a:lvl4pPr algn="l" rtl="0" fontAlgn="base">
        <a:spcBef>
          <a:spcPct val="0"/>
        </a:spcBef>
        <a:spcAft>
          <a:spcPct val="0"/>
        </a:spcAft>
        <a:defRPr sz="2800">
          <a:solidFill>
            <a:srgbClr val="0085B4"/>
          </a:solidFill>
          <a:latin typeface="Calibri" pitchFamily="34" charset="0"/>
        </a:defRPr>
      </a:lvl4pPr>
      <a:lvl5pPr algn="l" rtl="0" fontAlgn="base">
        <a:spcBef>
          <a:spcPct val="0"/>
        </a:spcBef>
        <a:spcAft>
          <a:spcPct val="0"/>
        </a:spcAft>
        <a:defRPr sz="2800">
          <a:solidFill>
            <a:srgbClr val="0085B4"/>
          </a:solidFill>
          <a:latin typeface="Calibri" pitchFamily="34" charset="0"/>
        </a:defRPr>
      </a:lvl5pPr>
      <a:lvl6pPr marL="457200" algn="l" rtl="0" fontAlgn="base">
        <a:spcBef>
          <a:spcPct val="0"/>
        </a:spcBef>
        <a:spcAft>
          <a:spcPct val="0"/>
        </a:spcAft>
        <a:defRPr sz="2800">
          <a:solidFill>
            <a:srgbClr val="0085B4"/>
          </a:solidFill>
          <a:latin typeface="Calibri" pitchFamily="34" charset="0"/>
        </a:defRPr>
      </a:lvl6pPr>
      <a:lvl7pPr marL="914400" algn="l" rtl="0" fontAlgn="base">
        <a:spcBef>
          <a:spcPct val="0"/>
        </a:spcBef>
        <a:spcAft>
          <a:spcPct val="0"/>
        </a:spcAft>
        <a:defRPr sz="2800">
          <a:solidFill>
            <a:srgbClr val="0085B4"/>
          </a:solidFill>
          <a:latin typeface="Calibri" pitchFamily="34" charset="0"/>
        </a:defRPr>
      </a:lvl7pPr>
      <a:lvl8pPr marL="1371600" algn="l" rtl="0" fontAlgn="base">
        <a:spcBef>
          <a:spcPct val="0"/>
        </a:spcBef>
        <a:spcAft>
          <a:spcPct val="0"/>
        </a:spcAft>
        <a:defRPr sz="2800">
          <a:solidFill>
            <a:srgbClr val="0085B4"/>
          </a:solidFill>
          <a:latin typeface="Calibri" pitchFamily="34" charset="0"/>
        </a:defRPr>
      </a:lvl8pPr>
      <a:lvl9pPr marL="1828800" algn="l" rtl="0" fontAlgn="base">
        <a:spcBef>
          <a:spcPct val="0"/>
        </a:spcBef>
        <a:spcAft>
          <a:spcPct val="0"/>
        </a:spcAft>
        <a:defRPr sz="2800">
          <a:solidFill>
            <a:srgbClr val="0085B4"/>
          </a:solidFill>
          <a:latin typeface="Calibri" pitchFamily="34" charset="0"/>
        </a:defRPr>
      </a:lvl9pPr>
    </p:titleStyle>
    <p:bodyStyle>
      <a:lvl1pPr marL="342900" indent="-342900" algn="l" rtl="0" fontAlgn="base">
        <a:spcBef>
          <a:spcPct val="20000"/>
        </a:spcBef>
        <a:spcAft>
          <a:spcPct val="0"/>
        </a:spcAft>
        <a:buClr>
          <a:schemeClr val="tx2"/>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Times New Roman" pitchFamily="18" charset="0"/>
        <a:buChar char="–"/>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tx2"/>
        </a:buClr>
        <a:buChar char="–"/>
        <a:defRPr sz="1600">
          <a:solidFill>
            <a:schemeClr val="tx1"/>
          </a:solidFill>
          <a:latin typeface="+mn-lt"/>
        </a:defRPr>
      </a:lvl4pPr>
      <a:lvl5pPr marL="2057400" indent="-228600" algn="l" rtl="0" fontAlgn="base">
        <a:spcBef>
          <a:spcPct val="20000"/>
        </a:spcBef>
        <a:spcAft>
          <a:spcPct val="0"/>
        </a:spcAft>
        <a:buClr>
          <a:schemeClr val="tx2"/>
        </a:buClr>
        <a:buChar char="»"/>
        <a:defRPr sz="1600">
          <a:solidFill>
            <a:schemeClr val="tx1"/>
          </a:solidFill>
          <a:latin typeface="+mn-lt"/>
        </a:defRPr>
      </a:lvl5pPr>
      <a:lvl6pPr marL="2514600" indent="-228600" algn="l" rtl="0" fontAlgn="base">
        <a:spcBef>
          <a:spcPct val="20000"/>
        </a:spcBef>
        <a:spcAft>
          <a:spcPct val="0"/>
        </a:spcAft>
        <a:buClr>
          <a:schemeClr val="tx2"/>
        </a:buClr>
        <a:buChar char="»"/>
        <a:defRPr sz="1600">
          <a:solidFill>
            <a:schemeClr val="tx1"/>
          </a:solidFill>
          <a:latin typeface="+mn-lt"/>
        </a:defRPr>
      </a:lvl6pPr>
      <a:lvl7pPr marL="2971800" indent="-228600" algn="l" rtl="0" fontAlgn="base">
        <a:spcBef>
          <a:spcPct val="20000"/>
        </a:spcBef>
        <a:spcAft>
          <a:spcPct val="0"/>
        </a:spcAft>
        <a:buClr>
          <a:schemeClr val="tx2"/>
        </a:buClr>
        <a:buChar char="»"/>
        <a:defRPr sz="1600">
          <a:solidFill>
            <a:schemeClr val="tx1"/>
          </a:solidFill>
          <a:latin typeface="+mn-lt"/>
        </a:defRPr>
      </a:lvl7pPr>
      <a:lvl8pPr marL="3429000" indent="-228600" algn="l" rtl="0" fontAlgn="base">
        <a:spcBef>
          <a:spcPct val="20000"/>
        </a:spcBef>
        <a:spcAft>
          <a:spcPct val="0"/>
        </a:spcAft>
        <a:buClr>
          <a:schemeClr val="tx2"/>
        </a:buClr>
        <a:buChar char="»"/>
        <a:defRPr sz="1600">
          <a:solidFill>
            <a:schemeClr val="tx1"/>
          </a:solidFill>
          <a:latin typeface="+mn-lt"/>
        </a:defRPr>
      </a:lvl8pPr>
      <a:lvl9pPr marL="3886200" indent="-228600" algn="l" rtl="0" fontAlgn="base">
        <a:spcBef>
          <a:spcPct val="20000"/>
        </a:spcBef>
        <a:spcAft>
          <a:spcPct val="0"/>
        </a:spcAft>
        <a:buClr>
          <a:schemeClr val="tx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akeresearch.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mailto:clake@lakeresearch.com" TargetMode="External"/><Relationship Id="rId2" Type="http://schemas.openxmlformats.org/officeDocument/2006/relationships/hyperlink" Target="http://www.lakeresearch.co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dgotoff@lakeresearch.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04800" y="1752600"/>
            <a:ext cx="8534400" cy="2365375"/>
          </a:xfrm>
        </p:spPr>
        <p:txBody>
          <a:bodyPr/>
          <a:lstStyle/>
          <a:p>
            <a:pPr algn="ctr">
              <a:lnSpc>
                <a:spcPts val="3100"/>
              </a:lnSpc>
            </a:pPr>
            <a:r>
              <a:rPr lang="en-US" sz="4800" dirty="0"/>
              <a:t>Taking on Wall Street</a:t>
            </a:r>
            <a:r>
              <a:rPr lang="en-US" sz="4800" baseline="0" dirty="0"/>
              <a:t> </a:t>
            </a:r>
            <a:r>
              <a:rPr lang="en-US" sz="4800" dirty="0"/>
              <a:t/>
            </a:r>
            <a:br>
              <a:rPr lang="en-US" sz="4800" dirty="0"/>
            </a:br>
            <a:r>
              <a:rPr lang="en-US" sz="4800" dirty="0"/>
              <a:t/>
            </a:r>
            <a:br>
              <a:rPr lang="en-US" sz="4800" dirty="0"/>
            </a:br>
            <a:r>
              <a:rPr lang="en-US" sz="4000" i="1" dirty="0">
                <a:latin typeface="+mn-lt"/>
              </a:rPr>
              <a:t>Analysis of Findings from a Survey of </a:t>
            </a:r>
            <a:br>
              <a:rPr lang="en-US" sz="4000" i="1" dirty="0">
                <a:latin typeface="+mn-lt"/>
              </a:rPr>
            </a:br>
            <a:r>
              <a:rPr lang="en-US" sz="4000" i="1" dirty="0">
                <a:latin typeface="+mn-lt"/>
              </a:rPr>
              <a:t>1,000 Likely 2016 Voters in</a:t>
            </a:r>
            <a:br>
              <a:rPr lang="en-US" sz="4000" i="1" dirty="0">
                <a:latin typeface="+mn-lt"/>
              </a:rPr>
            </a:br>
            <a:r>
              <a:rPr lang="en-US" sz="4000" i="1" dirty="0">
                <a:latin typeface="+mn-lt"/>
              </a:rPr>
              <a:t>Florida,</a:t>
            </a:r>
            <a:r>
              <a:rPr lang="en-US" sz="4000" i="1" baseline="0" dirty="0">
                <a:latin typeface="+mn-lt"/>
              </a:rPr>
              <a:t> </a:t>
            </a:r>
            <a:r>
              <a:rPr lang="en-US" sz="4000" i="1" dirty="0">
                <a:latin typeface="+mn-lt"/>
              </a:rPr>
              <a:t>Missouri, Ohio, and Pennsylvania</a:t>
            </a:r>
            <a:r>
              <a:rPr lang="en-US" sz="4000" i="1" baseline="0" dirty="0">
                <a:latin typeface="+mn-lt"/>
              </a:rPr>
              <a:t> </a:t>
            </a:r>
            <a:endParaRPr lang="en-US" sz="4000" i="1" dirty="0">
              <a:latin typeface="+mn-lt"/>
            </a:endParaRPr>
          </a:p>
        </p:txBody>
      </p:sp>
      <p:sp>
        <p:nvSpPr>
          <p:cNvPr id="5" name="Rectangle 4"/>
          <p:cNvSpPr>
            <a:spLocks noGrp="1" noChangeArrowheads="1"/>
          </p:cNvSpPr>
          <p:nvPr/>
        </p:nvSpPr>
        <p:spPr bwMode="auto">
          <a:xfrm>
            <a:off x="2250121" y="4343400"/>
            <a:ext cx="4643756" cy="11436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lc="http://schemas.openxmlformats.org/drawingml/2006/lockedCanvas"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tx2"/>
              </a:buClr>
              <a:buFontTx/>
              <a:buNone/>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2"/>
              </a:buClr>
              <a:buFont typeface="Times New Roman" charset="0"/>
              <a:buChar char="–"/>
              <a:defRPr sz="20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ea typeface="+mn-ea"/>
              </a:defRPr>
            </a:lvl5pPr>
            <a:lvl6pPr marL="2514600" indent="-228600" algn="l" rtl="0" fontAlgn="base">
              <a:spcBef>
                <a:spcPct val="20000"/>
              </a:spcBef>
              <a:spcAft>
                <a:spcPct val="0"/>
              </a:spcAft>
              <a:buClr>
                <a:schemeClr val="tx2"/>
              </a:buClr>
              <a:buChar char="»"/>
              <a:defRPr sz="1600">
                <a:solidFill>
                  <a:schemeClr val="tx1"/>
                </a:solidFill>
                <a:latin typeface="+mn-lt"/>
                <a:ea typeface="+mn-ea"/>
              </a:defRPr>
            </a:lvl6pPr>
            <a:lvl7pPr marL="2971800" indent="-228600" algn="l" rtl="0" fontAlgn="base">
              <a:spcBef>
                <a:spcPct val="20000"/>
              </a:spcBef>
              <a:spcAft>
                <a:spcPct val="0"/>
              </a:spcAft>
              <a:buClr>
                <a:schemeClr val="tx2"/>
              </a:buClr>
              <a:buChar char="»"/>
              <a:defRPr sz="1600">
                <a:solidFill>
                  <a:schemeClr val="tx1"/>
                </a:solidFill>
                <a:latin typeface="+mn-lt"/>
                <a:ea typeface="+mn-ea"/>
              </a:defRPr>
            </a:lvl7pPr>
            <a:lvl8pPr marL="3429000" indent="-228600" algn="l" rtl="0" fontAlgn="base">
              <a:spcBef>
                <a:spcPct val="20000"/>
              </a:spcBef>
              <a:spcAft>
                <a:spcPct val="0"/>
              </a:spcAft>
              <a:buClr>
                <a:schemeClr val="tx2"/>
              </a:buClr>
              <a:buChar char="»"/>
              <a:defRPr sz="1600">
                <a:solidFill>
                  <a:schemeClr val="tx1"/>
                </a:solidFill>
                <a:latin typeface="+mn-lt"/>
                <a:ea typeface="+mn-ea"/>
              </a:defRPr>
            </a:lvl8pPr>
            <a:lvl9pPr marL="3886200" indent="-228600" algn="l" rtl="0" fontAlgn="base">
              <a:spcBef>
                <a:spcPct val="20000"/>
              </a:spcBef>
              <a:spcAft>
                <a:spcPct val="0"/>
              </a:spcAft>
              <a:buClr>
                <a:schemeClr val="tx2"/>
              </a:buClr>
              <a:buChar char="»"/>
              <a:defRPr sz="1600">
                <a:solidFill>
                  <a:schemeClr val="tx1"/>
                </a:solidFill>
                <a:latin typeface="+mn-lt"/>
                <a:ea typeface="+mn-ea"/>
              </a:defRPr>
            </a:lvl9pPr>
          </a:lstStyle>
          <a:p>
            <a:pPr algn="ctr" eaLnBrk="1" hangingPunct="1">
              <a:defRPr/>
            </a:pPr>
            <a:r>
              <a:rPr lang="en-US" sz="1800" dirty="0">
                <a:cs typeface="+mn-cs"/>
              </a:rPr>
              <a:t>Celinda Lake and Daniel Gotoff</a:t>
            </a:r>
          </a:p>
          <a:p>
            <a:pPr algn="ctr" eaLnBrk="1" hangingPunct="1">
              <a:defRPr/>
            </a:pPr>
            <a:r>
              <a:rPr lang="en-US" sz="1600" dirty="0">
                <a:cs typeface="+mn-cs"/>
              </a:rPr>
              <a:t>Washington, DC | Berkeley, CA | New York, NY</a:t>
            </a:r>
          </a:p>
          <a:p>
            <a:pPr algn="ctr" eaLnBrk="1" hangingPunct="1">
              <a:spcBef>
                <a:spcPct val="0"/>
              </a:spcBef>
              <a:buClrTx/>
              <a:defRPr/>
            </a:pPr>
            <a:r>
              <a:rPr lang="en-US" sz="1600" dirty="0">
                <a:cs typeface="+mn-cs"/>
                <a:hlinkClick r:id="rId2"/>
              </a:rPr>
              <a:t>LakeResearch.com</a:t>
            </a:r>
            <a:endParaRPr lang="en-US" sz="1600" dirty="0">
              <a:cs typeface="+mn-cs"/>
            </a:endParaRPr>
          </a:p>
          <a:p>
            <a:pPr algn="ctr" eaLnBrk="1" hangingPunct="1">
              <a:defRPr/>
            </a:pPr>
            <a:r>
              <a:rPr lang="en-US" sz="1600" dirty="0">
                <a:cs typeface="+mn-cs"/>
              </a:rPr>
              <a:t>202.776.9066</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2400" y="5715000"/>
            <a:ext cx="2292396" cy="976872"/>
          </a:xfrm>
          <a:prstGeom prst="rect">
            <a:avLst/>
          </a:prstGeom>
          <a:solidFill>
            <a:schemeClr val="bg1"/>
          </a:solidFill>
        </p:spPr>
      </p:pic>
    </p:spTree>
    <p:extLst>
      <p:ext uri="{BB962C8B-B14F-4D97-AF65-F5344CB8AC3E}">
        <p14:creationId xmlns:p14="http://schemas.microsoft.com/office/powerpoint/2010/main" xmlns="" val="193780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Wall Street banks and big banks more generally are viewed negatively by a majority of battleground voters. Hedge fund managers are not a household name, but those who can rate them feel solidly negative.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10</a:t>
            </a:fld>
            <a:endParaRPr lang="en-US" dirty="0">
              <a:solidFill>
                <a:srgbClr val="000000"/>
              </a:solidFill>
            </a:endParaRPr>
          </a:p>
        </p:txBody>
      </p:sp>
      <p:sp>
        <p:nvSpPr>
          <p:cNvPr id="5" name="Rectangle 4"/>
          <p:cNvSpPr/>
          <p:nvPr/>
        </p:nvSpPr>
        <p:spPr>
          <a:xfrm>
            <a:off x="304800" y="6096000"/>
            <a:ext cx="6703438" cy="784830"/>
          </a:xfrm>
          <a:prstGeom prst="rect">
            <a:avLst/>
          </a:prstGeom>
        </p:spPr>
        <p:txBody>
          <a:bodyPr wrap="square">
            <a:spAutoFit/>
          </a:bodyPr>
          <a:lstStyle/>
          <a:p>
            <a:pPr algn="just"/>
            <a:r>
              <a:rPr lang="en-US" sz="900" i="1" dirty="0">
                <a:ea typeface="Times New Roman" panose="02020603050405020304" pitchFamily="18" charset="0"/>
                <a:cs typeface="Times New Roman" panose="02020603050405020304" pitchFamily="18" charset="0"/>
              </a:rPr>
              <a:t>*asked of half the sample</a:t>
            </a:r>
            <a:endParaRPr lang="en-US" sz="900" dirty="0"/>
          </a:p>
          <a:p>
            <a:pPr algn="just"/>
            <a:r>
              <a:rPr lang="en-US" sz="900" dirty="0"/>
              <a:t>Now I'd like to ask you about some public figures and institutions. For each, please tell me whether you have a VERY favorable, SOMEWHAT favorable, somewhat UNFAVORABLE, or VERY unfavorable impression. If you have heard of the person or institution, but do not know enough to have an opinion, or if you have never heard of them, just say so, and we will move on. </a:t>
            </a:r>
          </a:p>
          <a:p>
            <a:pPr algn="just"/>
            <a:endParaRPr lang="en-US" sz="900" dirty="0"/>
          </a:p>
        </p:txBody>
      </p:sp>
      <p:graphicFrame>
        <p:nvGraphicFramePr>
          <p:cNvPr id="6" name="Object 12"/>
          <p:cNvGraphicFramePr>
            <a:graphicFrameLocks noChangeAspect="1"/>
          </p:cNvGraphicFramePr>
          <p:nvPr>
            <p:extLst>
              <p:ext uri="{D42A27DB-BD31-4B8C-83A1-F6EECF244321}">
                <p14:modId xmlns:p14="http://schemas.microsoft.com/office/powerpoint/2010/main" xmlns="" val="1061302154"/>
              </p:ext>
            </p:extLst>
          </p:nvPr>
        </p:nvGraphicFramePr>
        <p:xfrm>
          <a:off x="76200" y="1847507"/>
          <a:ext cx="6237202" cy="438984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15"/>
          <p:cNvSpPr txBox="1">
            <a:spLocks noChangeArrowheads="1"/>
          </p:cNvSpPr>
          <p:nvPr/>
        </p:nvSpPr>
        <p:spPr bwMode="auto">
          <a:xfrm>
            <a:off x="2947547" y="2074457"/>
            <a:ext cx="1228927" cy="338554"/>
          </a:xfrm>
          <a:prstGeom prst="rect">
            <a:avLst/>
          </a:prstGeom>
          <a:solidFill>
            <a:schemeClr val="bg1">
              <a:lumMod val="85000"/>
            </a:schemeClr>
          </a:solidFill>
          <a:ln>
            <a:noFill/>
          </a:ln>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600" b="1" dirty="0">
                <a:solidFill>
                  <a:srgbClr val="000000"/>
                </a:solidFill>
              </a:rPr>
              <a:t>Unfavorable</a:t>
            </a:r>
          </a:p>
        </p:txBody>
      </p:sp>
      <p:sp>
        <p:nvSpPr>
          <p:cNvPr id="8" name="Rectangle 2"/>
          <p:cNvSpPr>
            <a:spLocks noChangeArrowheads="1"/>
          </p:cNvSpPr>
          <p:nvPr/>
        </p:nvSpPr>
        <p:spPr bwMode="auto">
          <a:xfrm>
            <a:off x="6401044" y="1794620"/>
            <a:ext cx="609600" cy="4322429"/>
          </a:xfrm>
          <a:prstGeom prst="rect">
            <a:avLst/>
          </a:prstGeom>
          <a:solidFill>
            <a:schemeClr val="bg1">
              <a:lumMod val="85000"/>
            </a:schemeClr>
          </a:solidFill>
          <a:ln>
            <a:noFill/>
          </a:ln>
          <a:effectLs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9" name="Text Box 5"/>
          <p:cNvSpPr txBox="1">
            <a:spLocks noChangeArrowheads="1"/>
          </p:cNvSpPr>
          <p:nvPr/>
        </p:nvSpPr>
        <p:spPr bwMode="auto">
          <a:xfrm>
            <a:off x="6409085" y="1811869"/>
            <a:ext cx="601559"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p:txBody>
      </p:sp>
      <p:sp>
        <p:nvSpPr>
          <p:cNvPr id="10" name="Rectangle 17"/>
          <p:cNvSpPr>
            <a:spLocks noChangeArrowheads="1"/>
          </p:cNvSpPr>
          <p:nvPr/>
        </p:nvSpPr>
        <p:spPr bwMode="auto">
          <a:xfrm>
            <a:off x="7086844" y="1795994"/>
            <a:ext cx="612775" cy="4322429"/>
          </a:xfrm>
          <a:prstGeom prst="rect">
            <a:avLst/>
          </a:prstGeom>
          <a:solidFill>
            <a:schemeClr val="bg1">
              <a:lumMod val="85000"/>
            </a:schemeClr>
          </a:solidFill>
          <a:ln>
            <a:noFill/>
          </a:ln>
          <a:effectLs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11" name="Text Box 18"/>
          <p:cNvSpPr txBox="1">
            <a:spLocks noChangeArrowheads="1"/>
          </p:cNvSpPr>
          <p:nvPr/>
        </p:nvSpPr>
        <p:spPr bwMode="auto">
          <a:xfrm>
            <a:off x="7098285" y="1826568"/>
            <a:ext cx="588303"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NO/NH</a:t>
            </a:r>
          </a:p>
        </p:txBody>
      </p:sp>
      <p:sp>
        <p:nvSpPr>
          <p:cNvPr id="12" name="TextBox 11"/>
          <p:cNvSpPr txBox="1"/>
          <p:nvPr/>
        </p:nvSpPr>
        <p:spPr>
          <a:xfrm>
            <a:off x="6397870" y="2618601"/>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-40</a:t>
            </a:r>
            <a:endParaRPr lang="en-US" sz="1800" b="1" i="1" dirty="0"/>
          </a:p>
        </p:txBody>
      </p:sp>
      <p:sp>
        <p:nvSpPr>
          <p:cNvPr id="13" name="TextBox 12"/>
          <p:cNvSpPr txBox="1"/>
          <p:nvPr/>
        </p:nvSpPr>
        <p:spPr>
          <a:xfrm>
            <a:off x="7094781" y="2618600"/>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27/3</a:t>
            </a:r>
            <a:endParaRPr lang="en-US" sz="1800" b="1" dirty="0"/>
          </a:p>
        </p:txBody>
      </p:sp>
      <p:sp>
        <p:nvSpPr>
          <p:cNvPr id="14" name="Text Box 7"/>
          <p:cNvSpPr txBox="1">
            <a:spLocks noChangeArrowheads="1"/>
          </p:cNvSpPr>
          <p:nvPr/>
        </p:nvSpPr>
        <p:spPr bwMode="auto">
          <a:xfrm>
            <a:off x="3441017" y="1504890"/>
            <a:ext cx="2261966" cy="400110"/>
          </a:xfrm>
          <a:prstGeom prst="rect">
            <a:avLst/>
          </a:prstGeom>
          <a:solidFill>
            <a:schemeClr val="bg1">
              <a:lumMod val="85000"/>
            </a:schemeClr>
          </a:solidFill>
          <a:ln>
            <a:noFill/>
          </a:ln>
          <a:effectLst>
            <a:outerShdw blurRad="63500" dist="50800" dir="5400000" algn="ctr" rotWithShape="0">
              <a:srgbClr val="000000">
                <a:alpha val="43137"/>
              </a:srgbClr>
            </a:outerShdw>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2000" b="1" dirty="0">
                <a:solidFill>
                  <a:srgbClr val="000000"/>
                </a:solidFill>
              </a:rPr>
              <a:t>Favorability Ratings</a:t>
            </a:r>
          </a:p>
        </p:txBody>
      </p:sp>
      <p:sp>
        <p:nvSpPr>
          <p:cNvPr id="15" name="Text Box 15"/>
          <p:cNvSpPr txBox="1">
            <a:spLocks noChangeArrowheads="1"/>
          </p:cNvSpPr>
          <p:nvPr/>
        </p:nvSpPr>
        <p:spPr bwMode="auto">
          <a:xfrm>
            <a:off x="4495800" y="2071480"/>
            <a:ext cx="1011302" cy="338554"/>
          </a:xfrm>
          <a:prstGeom prst="rect">
            <a:avLst/>
          </a:prstGeom>
          <a:solidFill>
            <a:schemeClr val="bg1">
              <a:lumMod val="85000"/>
            </a:schemeClr>
          </a:solidFill>
          <a:ln>
            <a:noFill/>
          </a:ln>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600" b="1" dirty="0">
                <a:solidFill>
                  <a:srgbClr val="000000"/>
                </a:solidFill>
              </a:rPr>
              <a:t>Favorable</a:t>
            </a:r>
          </a:p>
        </p:txBody>
      </p:sp>
      <p:sp>
        <p:nvSpPr>
          <p:cNvPr id="24" name="TextBox 23"/>
          <p:cNvSpPr txBox="1"/>
          <p:nvPr/>
        </p:nvSpPr>
        <p:spPr>
          <a:xfrm>
            <a:off x="6397870" y="3338757"/>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-27</a:t>
            </a:r>
            <a:endParaRPr lang="en-US" sz="1800" b="1" i="1" dirty="0"/>
          </a:p>
        </p:txBody>
      </p:sp>
      <p:sp>
        <p:nvSpPr>
          <p:cNvPr id="25" name="TextBox 24"/>
          <p:cNvSpPr txBox="1"/>
          <p:nvPr/>
        </p:nvSpPr>
        <p:spPr>
          <a:xfrm>
            <a:off x="7094781" y="3338756"/>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21/2</a:t>
            </a:r>
            <a:endParaRPr lang="en-US" sz="1800" b="1" dirty="0"/>
          </a:p>
        </p:txBody>
      </p:sp>
      <p:sp>
        <p:nvSpPr>
          <p:cNvPr id="28" name="TextBox 27"/>
          <p:cNvSpPr txBox="1"/>
          <p:nvPr/>
        </p:nvSpPr>
        <p:spPr>
          <a:xfrm>
            <a:off x="6398446" y="4097833"/>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-13</a:t>
            </a:r>
            <a:endParaRPr lang="en-US" sz="1800" b="1" i="1" dirty="0"/>
          </a:p>
        </p:txBody>
      </p:sp>
      <p:sp>
        <p:nvSpPr>
          <p:cNvPr id="29" name="TextBox 28"/>
          <p:cNvSpPr txBox="1"/>
          <p:nvPr/>
        </p:nvSpPr>
        <p:spPr>
          <a:xfrm>
            <a:off x="7095357" y="4097832"/>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23/1</a:t>
            </a:r>
            <a:endParaRPr lang="en-US" sz="1800" b="1" dirty="0"/>
          </a:p>
        </p:txBody>
      </p:sp>
      <p:sp>
        <p:nvSpPr>
          <p:cNvPr id="32" name="TextBox 31"/>
          <p:cNvSpPr txBox="1"/>
          <p:nvPr/>
        </p:nvSpPr>
        <p:spPr>
          <a:xfrm>
            <a:off x="6397870" y="4878243"/>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-36</a:t>
            </a:r>
            <a:endParaRPr lang="en-US" sz="1800" b="1" i="1" dirty="0"/>
          </a:p>
        </p:txBody>
      </p:sp>
      <p:sp>
        <p:nvSpPr>
          <p:cNvPr id="33" name="TextBox 32"/>
          <p:cNvSpPr txBox="1"/>
          <p:nvPr/>
        </p:nvSpPr>
        <p:spPr>
          <a:xfrm>
            <a:off x="7094781" y="4878242"/>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29/14</a:t>
            </a:r>
            <a:endParaRPr lang="en-US" sz="1800" b="1" dirty="0"/>
          </a:p>
        </p:txBody>
      </p:sp>
      <p:sp>
        <p:nvSpPr>
          <p:cNvPr id="36" name="TextBox 35"/>
          <p:cNvSpPr txBox="1"/>
          <p:nvPr/>
        </p:nvSpPr>
        <p:spPr>
          <a:xfrm>
            <a:off x="6397870" y="5601735"/>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-24</a:t>
            </a:r>
            <a:endParaRPr lang="en-US" sz="1800" b="1" i="1" dirty="0"/>
          </a:p>
        </p:txBody>
      </p:sp>
      <p:sp>
        <p:nvSpPr>
          <p:cNvPr id="37" name="TextBox 36"/>
          <p:cNvSpPr txBox="1"/>
          <p:nvPr/>
        </p:nvSpPr>
        <p:spPr>
          <a:xfrm>
            <a:off x="7094781" y="5601734"/>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37/10</a:t>
            </a:r>
            <a:endParaRPr lang="en-US" sz="1800" b="1" dirty="0"/>
          </a:p>
        </p:txBody>
      </p:sp>
      <p:sp>
        <p:nvSpPr>
          <p:cNvPr id="40" name="Oval 39"/>
          <p:cNvSpPr/>
          <p:nvPr/>
        </p:nvSpPr>
        <p:spPr bwMode="auto">
          <a:xfrm>
            <a:off x="7049112" y="4589979"/>
            <a:ext cx="696912" cy="1531914"/>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41" name="Rounded Rectangle 40"/>
          <p:cNvSpPr/>
          <p:nvPr/>
        </p:nvSpPr>
        <p:spPr bwMode="auto">
          <a:xfrm>
            <a:off x="228600" y="2438400"/>
            <a:ext cx="7983416" cy="639799"/>
          </a:xfrm>
          <a:prstGeom prst="roundRect">
            <a:avLst/>
          </a:prstGeom>
          <a:noFill/>
          <a:ln w="25400" cap="flat" cmpd="sng" algn="ctr">
            <a:solidFill>
              <a:srgbClr val="FF0000"/>
            </a:solidFill>
            <a:prstDash val="dash"/>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Tree>
    <p:extLst>
      <p:ext uri="{BB962C8B-B14F-4D97-AF65-F5344CB8AC3E}">
        <p14:creationId xmlns:p14="http://schemas.microsoft.com/office/powerpoint/2010/main" xmlns="" val="420843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285999" cy="6096000"/>
          </a:xfrm>
        </p:spPr>
        <p:txBody>
          <a:bodyPr/>
          <a:lstStyle/>
          <a:p>
            <a:pPr algn="l"/>
            <a:r>
              <a:rPr lang="en-US" dirty="0"/>
              <a:t>Wall Street banks fare negatively across demographic groups. They are even net negative among Republicans. </a:t>
            </a:r>
          </a:p>
        </p:txBody>
      </p:sp>
      <p:sp>
        <p:nvSpPr>
          <p:cNvPr id="4" name="Footer Placeholder 3"/>
          <p:cNvSpPr>
            <a:spLocks noGrp="1"/>
          </p:cNvSpPr>
          <p:nvPr>
            <p:ph type="ftr" sz="quarter" idx="10"/>
          </p:nvPr>
        </p:nvSpPr>
        <p:spPr>
          <a:xfrm>
            <a:off x="8549054" y="6169968"/>
            <a:ext cx="685800" cy="304800"/>
          </a:xfrm>
        </p:spPr>
        <p:txBody>
          <a:bodyPr/>
          <a:lstStyle/>
          <a:p>
            <a:pPr>
              <a:defRPr/>
            </a:pPr>
            <a:fld id="{E2E27AE1-3EA2-435D-933D-FD4B2AD16481}" type="slidenum">
              <a:rPr lang="en-US" smtClean="0">
                <a:solidFill>
                  <a:srgbClr val="000000"/>
                </a:solidFill>
              </a:rPr>
              <a:pPr>
                <a:defRPr/>
              </a:pPr>
              <a:t>11</a:t>
            </a:fld>
            <a:endParaRPr lang="en-US" dirty="0">
              <a:solidFill>
                <a:srgbClr val="000000"/>
              </a:solidFill>
            </a:endParaRPr>
          </a:p>
        </p:txBody>
      </p:sp>
      <p:sp>
        <p:nvSpPr>
          <p:cNvPr id="5" name="Rectangle 4"/>
          <p:cNvSpPr/>
          <p:nvPr/>
        </p:nvSpPr>
        <p:spPr>
          <a:xfrm>
            <a:off x="611762" y="6392537"/>
            <a:ext cx="6703438" cy="430887"/>
          </a:xfrm>
          <a:prstGeom prst="rect">
            <a:avLst/>
          </a:prstGeom>
        </p:spPr>
        <p:txBody>
          <a:bodyPr wrap="square">
            <a:spAutoFit/>
          </a:bodyPr>
          <a:lstStyle/>
          <a:p>
            <a:pPr algn="just"/>
            <a:r>
              <a:rPr lang="en-US" sz="1100" dirty="0">
                <a:ea typeface="Times New Roman" panose="02020603050405020304" pitchFamily="18" charset="0"/>
                <a:cs typeface="Times New Roman" panose="02020603050405020304" pitchFamily="18" charset="0"/>
              </a:rPr>
              <a:t>Do you have a VERY favorable, SOMEWHAT favorable, somewhat UNFAVORABLE, or VERY unfavorable  impression of Wall Street banks?</a:t>
            </a:r>
            <a:endParaRPr lang="en-US" sz="1100" dirty="0"/>
          </a:p>
        </p:txBody>
      </p:sp>
      <p:graphicFrame>
        <p:nvGraphicFramePr>
          <p:cNvPr id="6" name="Object 4"/>
          <p:cNvGraphicFramePr>
            <a:graphicFrameLocks noChangeAspect="1"/>
          </p:cNvGraphicFramePr>
          <p:nvPr>
            <p:extLst>
              <p:ext uri="{D42A27DB-BD31-4B8C-83A1-F6EECF244321}">
                <p14:modId xmlns:p14="http://schemas.microsoft.com/office/powerpoint/2010/main" xmlns="" val="3635230555"/>
              </p:ext>
            </p:extLst>
          </p:nvPr>
        </p:nvGraphicFramePr>
        <p:xfrm>
          <a:off x="2705100" y="350837"/>
          <a:ext cx="4876800" cy="59277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886200" y="76200"/>
            <a:ext cx="4172050" cy="338554"/>
          </a:xfrm>
          <a:prstGeom prst="rect">
            <a:avLst/>
          </a:prstGeom>
          <a:solidFill>
            <a:schemeClr val="bg1">
              <a:lumMod val="85000"/>
            </a:schemeClr>
          </a:solidFill>
          <a:effectLst>
            <a:outerShdw blurRad="63500" dist="50800" dir="5400000" algn="ctr" rotWithShape="0">
              <a:srgbClr val="000000">
                <a:alpha val="43137"/>
              </a:srgbClr>
            </a:outerShdw>
          </a:effectLst>
        </p:spPr>
        <p:txBody>
          <a:bodyPr wrap="square" rtlCol="0">
            <a:spAutoFit/>
          </a:bodyPr>
          <a:lstStyle/>
          <a:p>
            <a:pPr algn="ctr"/>
            <a:r>
              <a:rPr lang="en-US" sz="1600" b="1" dirty="0">
                <a:solidFill>
                  <a:srgbClr val="000000"/>
                </a:solidFill>
              </a:rPr>
              <a:t>Wall Street Banks Favorability Contours</a:t>
            </a:r>
          </a:p>
        </p:txBody>
      </p:sp>
      <p:sp>
        <p:nvSpPr>
          <p:cNvPr id="8" name="Rectangle 2"/>
          <p:cNvSpPr>
            <a:spLocks noChangeArrowheads="1"/>
          </p:cNvSpPr>
          <p:nvPr/>
        </p:nvSpPr>
        <p:spPr bwMode="auto">
          <a:xfrm>
            <a:off x="7620000" y="482691"/>
            <a:ext cx="523802" cy="5537109"/>
          </a:xfrm>
          <a:prstGeom prst="rect">
            <a:avLst/>
          </a:prstGeom>
          <a:solidFill>
            <a:schemeClr val="bg1">
              <a:lumMod val="85000"/>
            </a:schemeClr>
          </a:solidFill>
          <a:ln>
            <a:noFill/>
          </a:ln>
          <a:effectLst/>
          <a:extLst/>
        </p:spPr>
        <p:txBody>
          <a:bodyPr wrap="none" anchor="ctr"/>
          <a:lstStyle/>
          <a:p>
            <a:endParaRPr lang="en-US" dirty="0">
              <a:solidFill>
                <a:srgbClr val="000000"/>
              </a:solidFill>
              <a:latin typeface="Arial" charset="0"/>
            </a:endParaRPr>
          </a:p>
        </p:txBody>
      </p:sp>
      <p:sp>
        <p:nvSpPr>
          <p:cNvPr id="9" name="Text Box 5"/>
          <p:cNvSpPr txBox="1">
            <a:spLocks noChangeArrowheads="1"/>
          </p:cNvSpPr>
          <p:nvPr/>
        </p:nvSpPr>
        <p:spPr bwMode="auto">
          <a:xfrm>
            <a:off x="7620000" y="457200"/>
            <a:ext cx="533400"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500" b="1" dirty="0">
                <a:solidFill>
                  <a:srgbClr val="000000"/>
                </a:solidFill>
              </a:rPr>
              <a:t>Net</a:t>
            </a:r>
          </a:p>
        </p:txBody>
      </p:sp>
      <p:sp>
        <p:nvSpPr>
          <p:cNvPr id="10" name="Rectangle 2"/>
          <p:cNvSpPr>
            <a:spLocks noChangeArrowheads="1"/>
          </p:cNvSpPr>
          <p:nvPr/>
        </p:nvSpPr>
        <p:spPr bwMode="auto">
          <a:xfrm>
            <a:off x="8229599" y="454968"/>
            <a:ext cx="538199" cy="5564832"/>
          </a:xfrm>
          <a:prstGeom prst="rect">
            <a:avLst/>
          </a:prstGeom>
          <a:solidFill>
            <a:schemeClr val="bg1">
              <a:lumMod val="85000"/>
            </a:schemeClr>
          </a:solidFill>
          <a:ln>
            <a:noFill/>
          </a:ln>
          <a:effectLst/>
          <a:extLst/>
        </p:spPr>
        <p:txBody>
          <a:bodyPr wrap="none" anchor="ctr"/>
          <a:lstStyle/>
          <a:p>
            <a:endParaRPr lang="en-US" dirty="0">
              <a:solidFill>
                <a:srgbClr val="000000"/>
              </a:solidFill>
              <a:latin typeface="Arial" charset="0"/>
            </a:endParaRPr>
          </a:p>
        </p:txBody>
      </p:sp>
      <p:sp>
        <p:nvSpPr>
          <p:cNvPr id="11" name="Text Box 7"/>
          <p:cNvSpPr txBox="1">
            <a:spLocks noChangeArrowheads="1"/>
          </p:cNvSpPr>
          <p:nvPr/>
        </p:nvSpPr>
        <p:spPr bwMode="auto">
          <a:xfrm>
            <a:off x="8229600" y="6858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31</a:t>
            </a:r>
          </a:p>
        </p:txBody>
      </p:sp>
      <p:sp>
        <p:nvSpPr>
          <p:cNvPr id="12" name="Text Box 7"/>
          <p:cNvSpPr txBox="1">
            <a:spLocks noChangeArrowheads="1"/>
          </p:cNvSpPr>
          <p:nvPr/>
        </p:nvSpPr>
        <p:spPr bwMode="auto">
          <a:xfrm>
            <a:off x="7620000" y="6858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-40</a:t>
            </a:r>
          </a:p>
        </p:txBody>
      </p:sp>
      <p:sp>
        <p:nvSpPr>
          <p:cNvPr id="17" name="Text Box 7"/>
          <p:cNvSpPr txBox="1">
            <a:spLocks noChangeArrowheads="1"/>
          </p:cNvSpPr>
          <p:nvPr/>
        </p:nvSpPr>
        <p:spPr bwMode="auto">
          <a:xfrm>
            <a:off x="8229600" y="10799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40</a:t>
            </a:r>
          </a:p>
        </p:txBody>
      </p:sp>
      <p:sp>
        <p:nvSpPr>
          <p:cNvPr id="21" name="Text Box 7"/>
          <p:cNvSpPr txBox="1">
            <a:spLocks noChangeArrowheads="1"/>
          </p:cNvSpPr>
          <p:nvPr/>
        </p:nvSpPr>
        <p:spPr bwMode="auto">
          <a:xfrm>
            <a:off x="7620000" y="10799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-53</a:t>
            </a:r>
          </a:p>
        </p:txBody>
      </p:sp>
      <p:sp>
        <p:nvSpPr>
          <p:cNvPr id="23" name="Text Box 7"/>
          <p:cNvSpPr txBox="1">
            <a:spLocks noChangeArrowheads="1"/>
          </p:cNvSpPr>
          <p:nvPr/>
        </p:nvSpPr>
        <p:spPr bwMode="auto">
          <a:xfrm>
            <a:off x="8229600" y="1524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25</a:t>
            </a:r>
          </a:p>
        </p:txBody>
      </p:sp>
      <p:sp>
        <p:nvSpPr>
          <p:cNvPr id="26" name="Text Box 7"/>
          <p:cNvSpPr txBox="1">
            <a:spLocks noChangeArrowheads="1"/>
          </p:cNvSpPr>
          <p:nvPr/>
        </p:nvSpPr>
        <p:spPr bwMode="auto">
          <a:xfrm>
            <a:off x="8229600" y="17657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35</a:t>
            </a:r>
            <a:endParaRPr lang="en-US" sz="1400" b="1" dirty="0">
              <a:solidFill>
                <a:srgbClr val="FF0000"/>
              </a:solidFill>
            </a:endParaRPr>
          </a:p>
        </p:txBody>
      </p:sp>
      <p:sp>
        <p:nvSpPr>
          <p:cNvPr id="27" name="Text Box 7"/>
          <p:cNvSpPr txBox="1">
            <a:spLocks noChangeArrowheads="1"/>
          </p:cNvSpPr>
          <p:nvPr/>
        </p:nvSpPr>
        <p:spPr bwMode="auto">
          <a:xfrm>
            <a:off x="7620000" y="1524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-47</a:t>
            </a:r>
          </a:p>
        </p:txBody>
      </p:sp>
      <p:sp>
        <p:nvSpPr>
          <p:cNvPr id="29" name="Text Box 7"/>
          <p:cNvSpPr txBox="1">
            <a:spLocks noChangeArrowheads="1"/>
          </p:cNvSpPr>
          <p:nvPr/>
        </p:nvSpPr>
        <p:spPr bwMode="auto">
          <a:xfrm>
            <a:off x="8229600" y="19812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30</a:t>
            </a:r>
          </a:p>
        </p:txBody>
      </p:sp>
      <p:sp>
        <p:nvSpPr>
          <p:cNvPr id="30" name="Text Box 7"/>
          <p:cNvSpPr txBox="1">
            <a:spLocks noChangeArrowheads="1"/>
          </p:cNvSpPr>
          <p:nvPr/>
        </p:nvSpPr>
        <p:spPr bwMode="auto">
          <a:xfrm>
            <a:off x="7620000" y="17526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-44</a:t>
            </a:r>
          </a:p>
        </p:txBody>
      </p:sp>
      <p:sp>
        <p:nvSpPr>
          <p:cNvPr id="32" name="Text Box 7"/>
          <p:cNvSpPr txBox="1">
            <a:spLocks noChangeArrowheads="1"/>
          </p:cNvSpPr>
          <p:nvPr/>
        </p:nvSpPr>
        <p:spPr bwMode="auto">
          <a:xfrm>
            <a:off x="8229600" y="22098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29</a:t>
            </a:r>
          </a:p>
        </p:txBody>
      </p:sp>
      <p:sp>
        <p:nvSpPr>
          <p:cNvPr id="33" name="Text Box 7"/>
          <p:cNvSpPr txBox="1">
            <a:spLocks noChangeArrowheads="1"/>
          </p:cNvSpPr>
          <p:nvPr/>
        </p:nvSpPr>
        <p:spPr bwMode="auto">
          <a:xfrm>
            <a:off x="7620000" y="19812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-24</a:t>
            </a:r>
          </a:p>
        </p:txBody>
      </p:sp>
      <p:sp>
        <p:nvSpPr>
          <p:cNvPr id="36" name="Text Box 7"/>
          <p:cNvSpPr txBox="1">
            <a:spLocks noChangeArrowheads="1"/>
          </p:cNvSpPr>
          <p:nvPr/>
        </p:nvSpPr>
        <p:spPr bwMode="auto">
          <a:xfrm>
            <a:off x="7620000" y="22098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-43</a:t>
            </a:r>
          </a:p>
        </p:txBody>
      </p:sp>
      <p:sp>
        <p:nvSpPr>
          <p:cNvPr id="38" name="Text Box 7"/>
          <p:cNvSpPr txBox="1">
            <a:spLocks noChangeArrowheads="1"/>
          </p:cNvSpPr>
          <p:nvPr/>
        </p:nvSpPr>
        <p:spPr bwMode="auto">
          <a:xfrm>
            <a:off x="8229600" y="2667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27</a:t>
            </a:r>
          </a:p>
        </p:txBody>
      </p:sp>
      <p:sp>
        <p:nvSpPr>
          <p:cNvPr id="39" name="Text Box 7"/>
          <p:cNvSpPr txBox="1">
            <a:spLocks noChangeArrowheads="1"/>
          </p:cNvSpPr>
          <p:nvPr/>
        </p:nvSpPr>
        <p:spPr bwMode="auto">
          <a:xfrm>
            <a:off x="7620000" y="2667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-48</a:t>
            </a:r>
          </a:p>
        </p:txBody>
      </p:sp>
      <p:sp>
        <p:nvSpPr>
          <p:cNvPr id="41" name="Text Box 7"/>
          <p:cNvSpPr txBox="1">
            <a:spLocks noChangeArrowheads="1"/>
          </p:cNvSpPr>
          <p:nvPr/>
        </p:nvSpPr>
        <p:spPr bwMode="auto">
          <a:xfrm>
            <a:off x="8229600" y="28956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27</a:t>
            </a:r>
            <a:endParaRPr lang="en-US" sz="1400" b="1" dirty="0">
              <a:solidFill>
                <a:srgbClr val="FF0000"/>
              </a:solidFill>
            </a:endParaRPr>
          </a:p>
        </p:txBody>
      </p:sp>
      <p:sp>
        <p:nvSpPr>
          <p:cNvPr id="42" name="Text Box 7"/>
          <p:cNvSpPr txBox="1">
            <a:spLocks noChangeArrowheads="1"/>
          </p:cNvSpPr>
          <p:nvPr/>
        </p:nvSpPr>
        <p:spPr bwMode="auto">
          <a:xfrm>
            <a:off x="7620000" y="28956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-46</a:t>
            </a:r>
          </a:p>
        </p:txBody>
      </p:sp>
      <p:sp>
        <p:nvSpPr>
          <p:cNvPr id="44" name="Text Box 7"/>
          <p:cNvSpPr txBox="1">
            <a:spLocks noChangeArrowheads="1"/>
          </p:cNvSpPr>
          <p:nvPr/>
        </p:nvSpPr>
        <p:spPr bwMode="auto">
          <a:xfrm>
            <a:off x="8229600" y="31242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36</a:t>
            </a:r>
          </a:p>
        </p:txBody>
      </p:sp>
      <p:sp>
        <p:nvSpPr>
          <p:cNvPr id="45" name="Text Box 7"/>
          <p:cNvSpPr txBox="1">
            <a:spLocks noChangeArrowheads="1"/>
          </p:cNvSpPr>
          <p:nvPr/>
        </p:nvSpPr>
        <p:spPr bwMode="auto">
          <a:xfrm>
            <a:off x="7620000" y="31242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-25</a:t>
            </a:r>
          </a:p>
        </p:txBody>
      </p:sp>
      <p:sp>
        <p:nvSpPr>
          <p:cNvPr id="47" name="Text Box 7"/>
          <p:cNvSpPr txBox="1">
            <a:spLocks noChangeArrowheads="1"/>
          </p:cNvSpPr>
          <p:nvPr/>
        </p:nvSpPr>
        <p:spPr bwMode="auto">
          <a:xfrm>
            <a:off x="8229600" y="35945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36</a:t>
            </a:r>
          </a:p>
        </p:txBody>
      </p:sp>
      <p:sp>
        <p:nvSpPr>
          <p:cNvPr id="48" name="Text Box 7"/>
          <p:cNvSpPr txBox="1">
            <a:spLocks noChangeArrowheads="1"/>
          </p:cNvSpPr>
          <p:nvPr/>
        </p:nvSpPr>
        <p:spPr bwMode="auto">
          <a:xfrm>
            <a:off x="7620000" y="35814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-35</a:t>
            </a:r>
          </a:p>
        </p:txBody>
      </p:sp>
      <p:sp>
        <p:nvSpPr>
          <p:cNvPr id="50" name="Text Box 7"/>
          <p:cNvSpPr txBox="1">
            <a:spLocks noChangeArrowheads="1"/>
          </p:cNvSpPr>
          <p:nvPr/>
        </p:nvSpPr>
        <p:spPr bwMode="auto">
          <a:xfrm>
            <a:off x="8229600" y="3810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34</a:t>
            </a:r>
          </a:p>
        </p:txBody>
      </p:sp>
      <p:sp>
        <p:nvSpPr>
          <p:cNvPr id="51" name="Text Box 7"/>
          <p:cNvSpPr txBox="1">
            <a:spLocks noChangeArrowheads="1"/>
          </p:cNvSpPr>
          <p:nvPr/>
        </p:nvSpPr>
        <p:spPr bwMode="auto">
          <a:xfrm>
            <a:off x="7620000" y="3810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-46</a:t>
            </a:r>
          </a:p>
        </p:txBody>
      </p:sp>
      <p:sp>
        <p:nvSpPr>
          <p:cNvPr id="53" name="Text Box 7"/>
          <p:cNvSpPr txBox="1">
            <a:spLocks noChangeArrowheads="1"/>
          </p:cNvSpPr>
          <p:nvPr/>
        </p:nvSpPr>
        <p:spPr bwMode="auto">
          <a:xfrm>
            <a:off x="8229600" y="40386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23</a:t>
            </a:r>
          </a:p>
        </p:txBody>
      </p:sp>
      <p:sp>
        <p:nvSpPr>
          <p:cNvPr id="54" name="Text Box 7"/>
          <p:cNvSpPr txBox="1">
            <a:spLocks noChangeArrowheads="1"/>
          </p:cNvSpPr>
          <p:nvPr/>
        </p:nvSpPr>
        <p:spPr bwMode="auto">
          <a:xfrm>
            <a:off x="7620000" y="40386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-35</a:t>
            </a:r>
          </a:p>
        </p:txBody>
      </p:sp>
      <p:sp>
        <p:nvSpPr>
          <p:cNvPr id="56" name="Text Box 7"/>
          <p:cNvSpPr txBox="1">
            <a:spLocks noChangeArrowheads="1"/>
          </p:cNvSpPr>
          <p:nvPr/>
        </p:nvSpPr>
        <p:spPr bwMode="auto">
          <a:xfrm>
            <a:off x="8229600" y="42803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28</a:t>
            </a:r>
            <a:endParaRPr lang="en-US" sz="1400" b="1" dirty="0">
              <a:solidFill>
                <a:srgbClr val="FF0000"/>
              </a:solidFill>
            </a:endParaRPr>
          </a:p>
        </p:txBody>
      </p:sp>
      <p:sp>
        <p:nvSpPr>
          <p:cNvPr id="57" name="Text Box 7"/>
          <p:cNvSpPr txBox="1">
            <a:spLocks noChangeArrowheads="1"/>
          </p:cNvSpPr>
          <p:nvPr/>
        </p:nvSpPr>
        <p:spPr bwMode="auto">
          <a:xfrm>
            <a:off x="7620000" y="42672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-40</a:t>
            </a:r>
          </a:p>
        </p:txBody>
      </p:sp>
      <p:sp>
        <p:nvSpPr>
          <p:cNvPr id="59" name="Text Box 7"/>
          <p:cNvSpPr txBox="1">
            <a:spLocks noChangeArrowheads="1"/>
          </p:cNvSpPr>
          <p:nvPr/>
        </p:nvSpPr>
        <p:spPr bwMode="auto">
          <a:xfrm>
            <a:off x="8229600" y="47244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32</a:t>
            </a:r>
          </a:p>
        </p:txBody>
      </p:sp>
      <p:sp>
        <p:nvSpPr>
          <p:cNvPr id="60" name="Text Box 7"/>
          <p:cNvSpPr txBox="1">
            <a:spLocks noChangeArrowheads="1"/>
          </p:cNvSpPr>
          <p:nvPr/>
        </p:nvSpPr>
        <p:spPr bwMode="auto">
          <a:xfrm>
            <a:off x="7620000" y="47244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-44</a:t>
            </a:r>
          </a:p>
        </p:txBody>
      </p:sp>
      <p:sp>
        <p:nvSpPr>
          <p:cNvPr id="62" name="Text Box 7"/>
          <p:cNvSpPr txBox="1">
            <a:spLocks noChangeArrowheads="1"/>
          </p:cNvSpPr>
          <p:nvPr/>
        </p:nvSpPr>
        <p:spPr bwMode="auto">
          <a:xfrm>
            <a:off x="8229600" y="4953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35</a:t>
            </a:r>
          </a:p>
        </p:txBody>
      </p:sp>
      <p:sp>
        <p:nvSpPr>
          <p:cNvPr id="63" name="Text Box 7"/>
          <p:cNvSpPr txBox="1">
            <a:spLocks noChangeArrowheads="1"/>
          </p:cNvSpPr>
          <p:nvPr/>
        </p:nvSpPr>
        <p:spPr bwMode="auto">
          <a:xfrm>
            <a:off x="7620000" y="4953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-32</a:t>
            </a:r>
          </a:p>
        </p:txBody>
      </p:sp>
      <p:sp>
        <p:nvSpPr>
          <p:cNvPr id="65" name="Text Box 7"/>
          <p:cNvSpPr txBox="1">
            <a:spLocks noChangeArrowheads="1"/>
          </p:cNvSpPr>
          <p:nvPr/>
        </p:nvSpPr>
        <p:spPr bwMode="auto">
          <a:xfrm>
            <a:off x="8229600" y="51054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28</a:t>
            </a:r>
          </a:p>
        </p:txBody>
      </p:sp>
      <p:sp>
        <p:nvSpPr>
          <p:cNvPr id="66" name="Text Box 7"/>
          <p:cNvSpPr txBox="1">
            <a:spLocks noChangeArrowheads="1"/>
          </p:cNvSpPr>
          <p:nvPr/>
        </p:nvSpPr>
        <p:spPr bwMode="auto">
          <a:xfrm>
            <a:off x="7620000" y="51054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-44</a:t>
            </a:r>
          </a:p>
        </p:txBody>
      </p:sp>
      <p:sp>
        <p:nvSpPr>
          <p:cNvPr id="68" name="Text Box 7"/>
          <p:cNvSpPr txBox="1">
            <a:spLocks noChangeArrowheads="1"/>
          </p:cNvSpPr>
          <p:nvPr/>
        </p:nvSpPr>
        <p:spPr bwMode="auto">
          <a:xfrm>
            <a:off x="8229600" y="5334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28</a:t>
            </a:r>
            <a:endParaRPr lang="en-US" sz="1400" b="1" dirty="0">
              <a:solidFill>
                <a:srgbClr val="FF0000"/>
              </a:solidFill>
            </a:endParaRPr>
          </a:p>
        </p:txBody>
      </p:sp>
      <p:sp>
        <p:nvSpPr>
          <p:cNvPr id="69" name="Text Box 7"/>
          <p:cNvSpPr txBox="1">
            <a:spLocks noChangeArrowheads="1"/>
          </p:cNvSpPr>
          <p:nvPr/>
        </p:nvSpPr>
        <p:spPr bwMode="auto">
          <a:xfrm>
            <a:off x="7620000" y="53471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-38</a:t>
            </a:r>
          </a:p>
        </p:txBody>
      </p:sp>
      <p:sp>
        <p:nvSpPr>
          <p:cNvPr id="3" name="Rectangle 2"/>
          <p:cNvSpPr/>
          <p:nvPr/>
        </p:nvSpPr>
        <p:spPr bwMode="auto">
          <a:xfrm>
            <a:off x="2819400" y="1079956"/>
            <a:ext cx="6248400" cy="215444"/>
          </a:xfrm>
          <a:prstGeom prst="rect">
            <a:avLst/>
          </a:prstGeom>
          <a:noFill/>
          <a:ln w="25400" cap="flat" cmpd="sng" algn="ctr">
            <a:solidFill>
              <a:srgbClr val="00B050"/>
            </a:solidFill>
            <a:prstDash val="sysDot"/>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77" name="Rectangle 76"/>
          <p:cNvSpPr/>
          <p:nvPr/>
        </p:nvSpPr>
        <p:spPr bwMode="auto">
          <a:xfrm>
            <a:off x="2895600" y="1475601"/>
            <a:ext cx="6167401" cy="276999"/>
          </a:xfrm>
          <a:prstGeom prst="rect">
            <a:avLst/>
          </a:prstGeom>
          <a:noFill/>
          <a:ln w="25400" cap="flat" cmpd="sng" algn="ctr">
            <a:solidFill>
              <a:srgbClr val="00B050"/>
            </a:solidFill>
            <a:prstDash val="sysDot"/>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a:latin typeface="Calibri" pitchFamily="34" charset="0"/>
              <a:cs typeface="Times New Roman" pitchFamily="18" charset="0"/>
            </a:endParaRPr>
          </a:p>
        </p:txBody>
      </p:sp>
      <p:sp>
        <p:nvSpPr>
          <p:cNvPr id="79" name="Text Box 5"/>
          <p:cNvSpPr txBox="1">
            <a:spLocks noChangeArrowheads="1"/>
          </p:cNvSpPr>
          <p:nvPr/>
        </p:nvSpPr>
        <p:spPr bwMode="auto">
          <a:xfrm>
            <a:off x="8224801" y="457200"/>
            <a:ext cx="614399"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500" b="1" dirty="0">
                <a:solidFill>
                  <a:srgbClr val="000000"/>
                </a:solidFill>
              </a:rPr>
              <a:t>NO/NH</a:t>
            </a:r>
          </a:p>
        </p:txBody>
      </p:sp>
      <p:sp>
        <p:nvSpPr>
          <p:cNvPr id="49" name="Text Box 7"/>
          <p:cNvSpPr txBox="1">
            <a:spLocks noChangeArrowheads="1"/>
          </p:cNvSpPr>
          <p:nvPr/>
        </p:nvSpPr>
        <p:spPr bwMode="auto">
          <a:xfrm>
            <a:off x="7620000" y="57281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-31</a:t>
            </a:r>
          </a:p>
        </p:txBody>
      </p:sp>
      <p:sp>
        <p:nvSpPr>
          <p:cNvPr id="52" name="Text Box 7"/>
          <p:cNvSpPr txBox="1">
            <a:spLocks noChangeArrowheads="1"/>
          </p:cNvSpPr>
          <p:nvPr/>
        </p:nvSpPr>
        <p:spPr bwMode="auto">
          <a:xfrm>
            <a:off x="8229600" y="57281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43</a:t>
            </a:r>
            <a:endParaRPr lang="en-US" sz="1400" b="1" dirty="0">
              <a:solidFill>
                <a:srgbClr val="FF0000"/>
              </a:solidFill>
            </a:endParaRPr>
          </a:p>
        </p:txBody>
      </p:sp>
    </p:spTree>
    <p:extLst>
      <p:ext uri="{BB962C8B-B14F-4D97-AF65-F5344CB8AC3E}">
        <p14:creationId xmlns:p14="http://schemas.microsoft.com/office/powerpoint/2010/main" xmlns="" val="43947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28600"/>
            <a:ext cx="2285999" cy="6096000"/>
          </a:xfrm>
        </p:spPr>
        <p:txBody>
          <a:bodyPr/>
          <a:lstStyle/>
          <a:p>
            <a:pPr algn="l"/>
            <a:r>
              <a:rPr lang="en-US" sz="2400" dirty="0"/>
              <a:t>Wall Street, more generally is not popular, but has a slightly greater reservoir of good will among Republicans. Among all other groups, impressions of Wall Street are net negative. </a:t>
            </a:r>
          </a:p>
        </p:txBody>
      </p:sp>
      <p:sp>
        <p:nvSpPr>
          <p:cNvPr id="4" name="Footer Placeholder 3"/>
          <p:cNvSpPr>
            <a:spLocks noGrp="1"/>
          </p:cNvSpPr>
          <p:nvPr>
            <p:ph type="ftr" sz="quarter" idx="10"/>
          </p:nvPr>
        </p:nvSpPr>
        <p:spPr>
          <a:xfrm>
            <a:off x="8549054" y="6169968"/>
            <a:ext cx="685800" cy="304800"/>
          </a:xfrm>
        </p:spPr>
        <p:txBody>
          <a:bodyPr/>
          <a:lstStyle/>
          <a:p>
            <a:pPr>
              <a:defRPr/>
            </a:pPr>
            <a:fld id="{E2E27AE1-3EA2-435D-933D-FD4B2AD16481}" type="slidenum">
              <a:rPr lang="en-US" smtClean="0">
                <a:solidFill>
                  <a:srgbClr val="000000"/>
                </a:solidFill>
              </a:rPr>
              <a:pPr>
                <a:defRPr/>
              </a:pPr>
              <a:t>12</a:t>
            </a:fld>
            <a:endParaRPr lang="en-US" dirty="0">
              <a:solidFill>
                <a:srgbClr val="000000"/>
              </a:solidFill>
            </a:endParaRPr>
          </a:p>
        </p:txBody>
      </p:sp>
      <p:sp>
        <p:nvSpPr>
          <p:cNvPr id="5" name="Rectangle 4"/>
          <p:cNvSpPr/>
          <p:nvPr/>
        </p:nvSpPr>
        <p:spPr>
          <a:xfrm>
            <a:off x="611762" y="6392537"/>
            <a:ext cx="6703438" cy="430887"/>
          </a:xfrm>
          <a:prstGeom prst="rect">
            <a:avLst/>
          </a:prstGeom>
        </p:spPr>
        <p:txBody>
          <a:bodyPr wrap="square">
            <a:spAutoFit/>
          </a:bodyPr>
          <a:lstStyle/>
          <a:p>
            <a:pPr algn="just"/>
            <a:r>
              <a:rPr lang="en-US" sz="1100" dirty="0">
                <a:ea typeface="Times New Roman" panose="02020603050405020304" pitchFamily="18" charset="0"/>
                <a:cs typeface="Times New Roman" panose="02020603050405020304" pitchFamily="18" charset="0"/>
              </a:rPr>
              <a:t>Do you have a VERY favorable, SOMEWHAT favorable, somewhat UNFAVORABLE, or VERY unfavorable  impression of Wall Street ?</a:t>
            </a:r>
            <a:endParaRPr lang="en-US" sz="1100" dirty="0"/>
          </a:p>
        </p:txBody>
      </p:sp>
      <p:graphicFrame>
        <p:nvGraphicFramePr>
          <p:cNvPr id="6" name="Object 4"/>
          <p:cNvGraphicFramePr>
            <a:graphicFrameLocks noChangeAspect="1"/>
          </p:cNvGraphicFramePr>
          <p:nvPr>
            <p:extLst>
              <p:ext uri="{D42A27DB-BD31-4B8C-83A1-F6EECF244321}">
                <p14:modId xmlns:p14="http://schemas.microsoft.com/office/powerpoint/2010/main" xmlns="" val="3133534117"/>
              </p:ext>
            </p:extLst>
          </p:nvPr>
        </p:nvGraphicFramePr>
        <p:xfrm>
          <a:off x="2743200" y="395442"/>
          <a:ext cx="4876800" cy="59277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886200" y="76200"/>
            <a:ext cx="4172050" cy="338554"/>
          </a:xfrm>
          <a:prstGeom prst="rect">
            <a:avLst/>
          </a:prstGeom>
          <a:solidFill>
            <a:schemeClr val="bg1">
              <a:lumMod val="85000"/>
            </a:schemeClr>
          </a:solidFill>
          <a:effectLst>
            <a:outerShdw blurRad="63500" dist="50800" dir="5400000" algn="ctr" rotWithShape="0">
              <a:srgbClr val="000000">
                <a:alpha val="43137"/>
              </a:srgbClr>
            </a:outerShdw>
          </a:effectLst>
        </p:spPr>
        <p:txBody>
          <a:bodyPr wrap="square" rtlCol="0">
            <a:spAutoFit/>
          </a:bodyPr>
          <a:lstStyle/>
          <a:p>
            <a:pPr algn="ctr"/>
            <a:r>
              <a:rPr lang="en-US" sz="1600" b="1" dirty="0">
                <a:solidFill>
                  <a:srgbClr val="000000"/>
                </a:solidFill>
              </a:rPr>
              <a:t>Wall Street Favorability Contours</a:t>
            </a:r>
          </a:p>
        </p:txBody>
      </p:sp>
      <p:sp>
        <p:nvSpPr>
          <p:cNvPr id="8" name="Rectangle 2"/>
          <p:cNvSpPr>
            <a:spLocks noChangeArrowheads="1"/>
          </p:cNvSpPr>
          <p:nvPr/>
        </p:nvSpPr>
        <p:spPr bwMode="auto">
          <a:xfrm>
            <a:off x="7620000" y="482691"/>
            <a:ext cx="523802" cy="5537109"/>
          </a:xfrm>
          <a:prstGeom prst="rect">
            <a:avLst/>
          </a:prstGeom>
          <a:solidFill>
            <a:schemeClr val="bg1">
              <a:lumMod val="85000"/>
            </a:schemeClr>
          </a:solidFill>
          <a:ln>
            <a:noFill/>
          </a:ln>
          <a:effectLst/>
          <a:extLst/>
        </p:spPr>
        <p:txBody>
          <a:bodyPr wrap="none" anchor="ctr"/>
          <a:lstStyle/>
          <a:p>
            <a:endParaRPr lang="en-US" dirty="0">
              <a:solidFill>
                <a:srgbClr val="000000"/>
              </a:solidFill>
              <a:latin typeface="Arial" charset="0"/>
            </a:endParaRPr>
          </a:p>
        </p:txBody>
      </p:sp>
      <p:sp>
        <p:nvSpPr>
          <p:cNvPr id="9" name="Text Box 5"/>
          <p:cNvSpPr txBox="1">
            <a:spLocks noChangeArrowheads="1"/>
          </p:cNvSpPr>
          <p:nvPr/>
        </p:nvSpPr>
        <p:spPr bwMode="auto">
          <a:xfrm>
            <a:off x="7620000" y="457200"/>
            <a:ext cx="533400"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500" b="1" dirty="0">
                <a:solidFill>
                  <a:srgbClr val="000000"/>
                </a:solidFill>
              </a:rPr>
              <a:t>Net</a:t>
            </a:r>
          </a:p>
        </p:txBody>
      </p:sp>
      <p:sp>
        <p:nvSpPr>
          <p:cNvPr id="10" name="Rectangle 2"/>
          <p:cNvSpPr>
            <a:spLocks noChangeArrowheads="1"/>
          </p:cNvSpPr>
          <p:nvPr/>
        </p:nvSpPr>
        <p:spPr bwMode="auto">
          <a:xfrm>
            <a:off x="8229599" y="454968"/>
            <a:ext cx="538199" cy="5564832"/>
          </a:xfrm>
          <a:prstGeom prst="rect">
            <a:avLst/>
          </a:prstGeom>
          <a:solidFill>
            <a:schemeClr val="bg1">
              <a:lumMod val="85000"/>
            </a:schemeClr>
          </a:solidFill>
          <a:ln>
            <a:noFill/>
          </a:ln>
          <a:effectLst/>
          <a:extLst/>
        </p:spPr>
        <p:txBody>
          <a:bodyPr wrap="none" anchor="ctr"/>
          <a:lstStyle/>
          <a:p>
            <a:endParaRPr lang="en-US" dirty="0">
              <a:solidFill>
                <a:srgbClr val="000000"/>
              </a:solidFill>
              <a:latin typeface="Arial" charset="0"/>
            </a:endParaRPr>
          </a:p>
        </p:txBody>
      </p:sp>
      <p:sp>
        <p:nvSpPr>
          <p:cNvPr id="11" name="Text Box 7"/>
          <p:cNvSpPr txBox="1">
            <a:spLocks noChangeArrowheads="1"/>
          </p:cNvSpPr>
          <p:nvPr/>
        </p:nvSpPr>
        <p:spPr bwMode="auto">
          <a:xfrm>
            <a:off x="8229600" y="6858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24</a:t>
            </a:r>
          </a:p>
        </p:txBody>
      </p:sp>
      <p:sp>
        <p:nvSpPr>
          <p:cNvPr id="12" name="Text Box 7"/>
          <p:cNvSpPr txBox="1">
            <a:spLocks noChangeArrowheads="1"/>
          </p:cNvSpPr>
          <p:nvPr/>
        </p:nvSpPr>
        <p:spPr bwMode="auto">
          <a:xfrm>
            <a:off x="7620000" y="6858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-13</a:t>
            </a:r>
          </a:p>
        </p:txBody>
      </p:sp>
      <p:sp>
        <p:nvSpPr>
          <p:cNvPr id="17" name="Text Box 7"/>
          <p:cNvSpPr txBox="1">
            <a:spLocks noChangeArrowheads="1"/>
          </p:cNvSpPr>
          <p:nvPr/>
        </p:nvSpPr>
        <p:spPr bwMode="auto">
          <a:xfrm>
            <a:off x="8224801" y="11561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34</a:t>
            </a:r>
          </a:p>
        </p:txBody>
      </p:sp>
      <p:sp>
        <p:nvSpPr>
          <p:cNvPr id="21" name="Text Box 7"/>
          <p:cNvSpPr txBox="1">
            <a:spLocks noChangeArrowheads="1"/>
          </p:cNvSpPr>
          <p:nvPr/>
        </p:nvSpPr>
        <p:spPr bwMode="auto">
          <a:xfrm>
            <a:off x="7620000" y="1143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-30</a:t>
            </a:r>
          </a:p>
        </p:txBody>
      </p:sp>
      <p:sp>
        <p:nvSpPr>
          <p:cNvPr id="23" name="Text Box 7"/>
          <p:cNvSpPr txBox="1">
            <a:spLocks noChangeArrowheads="1"/>
          </p:cNvSpPr>
          <p:nvPr/>
        </p:nvSpPr>
        <p:spPr bwMode="auto">
          <a:xfrm>
            <a:off x="8229600" y="16002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23</a:t>
            </a:r>
          </a:p>
        </p:txBody>
      </p:sp>
      <p:sp>
        <p:nvSpPr>
          <p:cNvPr id="26" name="Text Box 7"/>
          <p:cNvSpPr txBox="1">
            <a:spLocks noChangeArrowheads="1"/>
          </p:cNvSpPr>
          <p:nvPr/>
        </p:nvSpPr>
        <p:spPr bwMode="auto">
          <a:xfrm>
            <a:off x="8229600" y="18419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33</a:t>
            </a:r>
            <a:endParaRPr lang="en-US" sz="1400" b="1" dirty="0">
              <a:solidFill>
                <a:srgbClr val="FF0000"/>
              </a:solidFill>
            </a:endParaRPr>
          </a:p>
        </p:txBody>
      </p:sp>
      <p:sp>
        <p:nvSpPr>
          <p:cNvPr id="27" name="Text Box 7"/>
          <p:cNvSpPr txBox="1">
            <a:spLocks noChangeArrowheads="1"/>
          </p:cNvSpPr>
          <p:nvPr/>
        </p:nvSpPr>
        <p:spPr bwMode="auto">
          <a:xfrm>
            <a:off x="7620000" y="16002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-15</a:t>
            </a:r>
          </a:p>
        </p:txBody>
      </p:sp>
      <p:sp>
        <p:nvSpPr>
          <p:cNvPr id="29" name="Text Box 7"/>
          <p:cNvSpPr txBox="1">
            <a:spLocks noChangeArrowheads="1"/>
          </p:cNvSpPr>
          <p:nvPr/>
        </p:nvSpPr>
        <p:spPr bwMode="auto">
          <a:xfrm>
            <a:off x="8229600" y="20705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19</a:t>
            </a:r>
          </a:p>
        </p:txBody>
      </p:sp>
      <p:sp>
        <p:nvSpPr>
          <p:cNvPr id="30" name="Text Box 7"/>
          <p:cNvSpPr txBox="1">
            <a:spLocks noChangeArrowheads="1"/>
          </p:cNvSpPr>
          <p:nvPr/>
        </p:nvSpPr>
        <p:spPr bwMode="auto">
          <a:xfrm>
            <a:off x="7620000" y="18288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-16</a:t>
            </a:r>
          </a:p>
        </p:txBody>
      </p:sp>
      <p:sp>
        <p:nvSpPr>
          <p:cNvPr id="32" name="Text Box 7"/>
          <p:cNvSpPr txBox="1">
            <a:spLocks noChangeArrowheads="1"/>
          </p:cNvSpPr>
          <p:nvPr/>
        </p:nvSpPr>
        <p:spPr bwMode="auto">
          <a:xfrm>
            <a:off x="8229600" y="2286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22</a:t>
            </a:r>
          </a:p>
        </p:txBody>
      </p:sp>
      <p:sp>
        <p:nvSpPr>
          <p:cNvPr id="33" name="Text Box 7"/>
          <p:cNvSpPr txBox="1">
            <a:spLocks noChangeArrowheads="1"/>
          </p:cNvSpPr>
          <p:nvPr/>
        </p:nvSpPr>
        <p:spPr bwMode="auto">
          <a:xfrm>
            <a:off x="7620000" y="20574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-7</a:t>
            </a:r>
          </a:p>
        </p:txBody>
      </p:sp>
      <p:sp>
        <p:nvSpPr>
          <p:cNvPr id="36" name="Text Box 7"/>
          <p:cNvSpPr txBox="1">
            <a:spLocks noChangeArrowheads="1"/>
          </p:cNvSpPr>
          <p:nvPr/>
        </p:nvSpPr>
        <p:spPr bwMode="auto">
          <a:xfrm>
            <a:off x="7620000" y="2286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-13</a:t>
            </a:r>
          </a:p>
        </p:txBody>
      </p:sp>
      <p:sp>
        <p:nvSpPr>
          <p:cNvPr id="38" name="Text Box 7"/>
          <p:cNvSpPr txBox="1">
            <a:spLocks noChangeArrowheads="1"/>
          </p:cNvSpPr>
          <p:nvPr/>
        </p:nvSpPr>
        <p:spPr bwMode="auto">
          <a:xfrm>
            <a:off x="8229600" y="26801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23</a:t>
            </a:r>
          </a:p>
        </p:txBody>
      </p:sp>
      <p:sp>
        <p:nvSpPr>
          <p:cNvPr id="39" name="Text Box 7"/>
          <p:cNvSpPr txBox="1">
            <a:spLocks noChangeArrowheads="1"/>
          </p:cNvSpPr>
          <p:nvPr/>
        </p:nvSpPr>
        <p:spPr bwMode="auto">
          <a:xfrm>
            <a:off x="7620000" y="26801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-31</a:t>
            </a:r>
          </a:p>
        </p:txBody>
      </p:sp>
      <p:sp>
        <p:nvSpPr>
          <p:cNvPr id="41" name="Text Box 7"/>
          <p:cNvSpPr txBox="1">
            <a:spLocks noChangeArrowheads="1"/>
          </p:cNvSpPr>
          <p:nvPr/>
        </p:nvSpPr>
        <p:spPr bwMode="auto">
          <a:xfrm>
            <a:off x="8229600" y="28956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27</a:t>
            </a:r>
            <a:endParaRPr lang="en-US" sz="1400" b="1" dirty="0">
              <a:solidFill>
                <a:srgbClr val="FF0000"/>
              </a:solidFill>
            </a:endParaRPr>
          </a:p>
        </p:txBody>
      </p:sp>
      <p:sp>
        <p:nvSpPr>
          <p:cNvPr id="42" name="Text Box 7"/>
          <p:cNvSpPr txBox="1">
            <a:spLocks noChangeArrowheads="1"/>
          </p:cNvSpPr>
          <p:nvPr/>
        </p:nvSpPr>
        <p:spPr bwMode="auto">
          <a:xfrm>
            <a:off x="7620000" y="29087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-17</a:t>
            </a:r>
          </a:p>
        </p:txBody>
      </p:sp>
      <p:sp>
        <p:nvSpPr>
          <p:cNvPr id="44" name="Text Box 7"/>
          <p:cNvSpPr txBox="1">
            <a:spLocks noChangeArrowheads="1"/>
          </p:cNvSpPr>
          <p:nvPr/>
        </p:nvSpPr>
        <p:spPr bwMode="auto">
          <a:xfrm>
            <a:off x="8229600" y="31373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22</a:t>
            </a:r>
          </a:p>
        </p:txBody>
      </p:sp>
      <p:sp>
        <p:nvSpPr>
          <p:cNvPr id="45" name="Text Box 7"/>
          <p:cNvSpPr txBox="1">
            <a:spLocks noChangeArrowheads="1"/>
          </p:cNvSpPr>
          <p:nvPr/>
        </p:nvSpPr>
        <p:spPr bwMode="auto">
          <a:xfrm>
            <a:off x="7620000" y="31373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+12</a:t>
            </a:r>
          </a:p>
        </p:txBody>
      </p:sp>
      <p:sp>
        <p:nvSpPr>
          <p:cNvPr id="47" name="Text Box 7"/>
          <p:cNvSpPr txBox="1">
            <a:spLocks noChangeArrowheads="1"/>
          </p:cNvSpPr>
          <p:nvPr/>
        </p:nvSpPr>
        <p:spPr bwMode="auto">
          <a:xfrm>
            <a:off x="8229600" y="36576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25</a:t>
            </a:r>
          </a:p>
        </p:txBody>
      </p:sp>
      <p:sp>
        <p:nvSpPr>
          <p:cNvPr id="48" name="Text Box 7"/>
          <p:cNvSpPr txBox="1">
            <a:spLocks noChangeArrowheads="1"/>
          </p:cNvSpPr>
          <p:nvPr/>
        </p:nvSpPr>
        <p:spPr bwMode="auto">
          <a:xfrm>
            <a:off x="7620000" y="36576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-19</a:t>
            </a:r>
          </a:p>
        </p:txBody>
      </p:sp>
      <p:sp>
        <p:nvSpPr>
          <p:cNvPr id="50" name="Text Box 7"/>
          <p:cNvSpPr txBox="1">
            <a:spLocks noChangeArrowheads="1"/>
          </p:cNvSpPr>
          <p:nvPr/>
        </p:nvSpPr>
        <p:spPr bwMode="auto">
          <a:xfrm>
            <a:off x="8229600" y="3810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34</a:t>
            </a:r>
          </a:p>
        </p:txBody>
      </p:sp>
      <p:sp>
        <p:nvSpPr>
          <p:cNvPr id="51" name="Text Box 7"/>
          <p:cNvSpPr txBox="1">
            <a:spLocks noChangeArrowheads="1"/>
          </p:cNvSpPr>
          <p:nvPr/>
        </p:nvSpPr>
        <p:spPr bwMode="auto">
          <a:xfrm>
            <a:off x="7620000" y="3810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-17</a:t>
            </a:r>
          </a:p>
        </p:txBody>
      </p:sp>
      <p:sp>
        <p:nvSpPr>
          <p:cNvPr id="53" name="Text Box 7"/>
          <p:cNvSpPr txBox="1">
            <a:spLocks noChangeArrowheads="1"/>
          </p:cNvSpPr>
          <p:nvPr/>
        </p:nvSpPr>
        <p:spPr bwMode="auto">
          <a:xfrm>
            <a:off x="8229600" y="40517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16</a:t>
            </a:r>
          </a:p>
        </p:txBody>
      </p:sp>
      <p:sp>
        <p:nvSpPr>
          <p:cNvPr id="54" name="Text Box 7"/>
          <p:cNvSpPr txBox="1">
            <a:spLocks noChangeArrowheads="1"/>
          </p:cNvSpPr>
          <p:nvPr/>
        </p:nvSpPr>
        <p:spPr bwMode="auto">
          <a:xfrm>
            <a:off x="7620000" y="40517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-2</a:t>
            </a:r>
          </a:p>
        </p:txBody>
      </p:sp>
      <p:sp>
        <p:nvSpPr>
          <p:cNvPr id="56" name="Text Box 7"/>
          <p:cNvSpPr txBox="1">
            <a:spLocks noChangeArrowheads="1"/>
          </p:cNvSpPr>
          <p:nvPr/>
        </p:nvSpPr>
        <p:spPr bwMode="auto">
          <a:xfrm>
            <a:off x="8229600" y="42803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17</a:t>
            </a:r>
            <a:endParaRPr lang="en-US" sz="1400" b="1" dirty="0">
              <a:solidFill>
                <a:srgbClr val="FF0000"/>
              </a:solidFill>
            </a:endParaRPr>
          </a:p>
        </p:txBody>
      </p:sp>
      <p:sp>
        <p:nvSpPr>
          <p:cNvPr id="57" name="Text Box 7"/>
          <p:cNvSpPr txBox="1">
            <a:spLocks noChangeArrowheads="1"/>
          </p:cNvSpPr>
          <p:nvPr/>
        </p:nvSpPr>
        <p:spPr bwMode="auto">
          <a:xfrm>
            <a:off x="7620000" y="42672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-9</a:t>
            </a:r>
          </a:p>
        </p:txBody>
      </p:sp>
      <p:sp>
        <p:nvSpPr>
          <p:cNvPr id="59" name="Text Box 7"/>
          <p:cNvSpPr txBox="1">
            <a:spLocks noChangeArrowheads="1"/>
          </p:cNvSpPr>
          <p:nvPr/>
        </p:nvSpPr>
        <p:spPr bwMode="auto">
          <a:xfrm>
            <a:off x="8229600" y="47375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21</a:t>
            </a:r>
          </a:p>
        </p:txBody>
      </p:sp>
      <p:sp>
        <p:nvSpPr>
          <p:cNvPr id="60" name="Text Box 7"/>
          <p:cNvSpPr txBox="1">
            <a:spLocks noChangeArrowheads="1"/>
          </p:cNvSpPr>
          <p:nvPr/>
        </p:nvSpPr>
        <p:spPr bwMode="auto">
          <a:xfrm>
            <a:off x="7620000" y="47244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-6</a:t>
            </a:r>
          </a:p>
        </p:txBody>
      </p:sp>
      <p:sp>
        <p:nvSpPr>
          <p:cNvPr id="62" name="Text Box 7"/>
          <p:cNvSpPr txBox="1">
            <a:spLocks noChangeArrowheads="1"/>
          </p:cNvSpPr>
          <p:nvPr/>
        </p:nvSpPr>
        <p:spPr bwMode="auto">
          <a:xfrm>
            <a:off x="8229600" y="49530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28</a:t>
            </a:r>
          </a:p>
        </p:txBody>
      </p:sp>
      <p:sp>
        <p:nvSpPr>
          <p:cNvPr id="63" name="Text Box 7"/>
          <p:cNvSpPr txBox="1">
            <a:spLocks noChangeArrowheads="1"/>
          </p:cNvSpPr>
          <p:nvPr/>
        </p:nvSpPr>
        <p:spPr bwMode="auto">
          <a:xfrm>
            <a:off x="7620000" y="49530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-19</a:t>
            </a:r>
          </a:p>
        </p:txBody>
      </p:sp>
      <p:sp>
        <p:nvSpPr>
          <p:cNvPr id="65" name="Text Box 7"/>
          <p:cNvSpPr txBox="1">
            <a:spLocks noChangeArrowheads="1"/>
          </p:cNvSpPr>
          <p:nvPr/>
        </p:nvSpPr>
        <p:spPr bwMode="auto">
          <a:xfrm>
            <a:off x="8229600" y="51816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29</a:t>
            </a:r>
          </a:p>
        </p:txBody>
      </p:sp>
      <p:sp>
        <p:nvSpPr>
          <p:cNvPr id="66" name="Text Box 7"/>
          <p:cNvSpPr txBox="1">
            <a:spLocks noChangeArrowheads="1"/>
          </p:cNvSpPr>
          <p:nvPr/>
        </p:nvSpPr>
        <p:spPr bwMode="auto">
          <a:xfrm>
            <a:off x="7620000" y="51816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-13</a:t>
            </a:r>
          </a:p>
        </p:txBody>
      </p:sp>
      <p:sp>
        <p:nvSpPr>
          <p:cNvPr id="69" name="Text Box 7"/>
          <p:cNvSpPr txBox="1">
            <a:spLocks noChangeArrowheads="1"/>
          </p:cNvSpPr>
          <p:nvPr/>
        </p:nvSpPr>
        <p:spPr bwMode="auto">
          <a:xfrm>
            <a:off x="7620000" y="5410200"/>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-13</a:t>
            </a:r>
          </a:p>
        </p:txBody>
      </p:sp>
      <p:sp>
        <p:nvSpPr>
          <p:cNvPr id="3" name="Rectangle 2"/>
          <p:cNvSpPr/>
          <p:nvPr/>
        </p:nvSpPr>
        <p:spPr bwMode="auto">
          <a:xfrm>
            <a:off x="2819400" y="1116688"/>
            <a:ext cx="6172200" cy="344267"/>
          </a:xfrm>
          <a:prstGeom prst="rect">
            <a:avLst/>
          </a:prstGeom>
          <a:noFill/>
          <a:ln w="25400" cap="flat" cmpd="sng" algn="ctr">
            <a:solidFill>
              <a:srgbClr val="00B050"/>
            </a:solidFill>
            <a:prstDash val="sysDot"/>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79" name="Text Box 5"/>
          <p:cNvSpPr txBox="1">
            <a:spLocks noChangeArrowheads="1"/>
          </p:cNvSpPr>
          <p:nvPr/>
        </p:nvSpPr>
        <p:spPr bwMode="auto">
          <a:xfrm>
            <a:off x="8224801" y="457200"/>
            <a:ext cx="614399"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500" b="1" dirty="0">
                <a:solidFill>
                  <a:srgbClr val="000000"/>
                </a:solidFill>
              </a:rPr>
              <a:t>NO/NH</a:t>
            </a:r>
          </a:p>
        </p:txBody>
      </p:sp>
      <p:sp>
        <p:nvSpPr>
          <p:cNvPr id="49" name="Text Box 7"/>
          <p:cNvSpPr txBox="1">
            <a:spLocks noChangeArrowheads="1"/>
          </p:cNvSpPr>
          <p:nvPr/>
        </p:nvSpPr>
        <p:spPr bwMode="auto">
          <a:xfrm>
            <a:off x="7620000" y="5804356"/>
            <a:ext cx="533400"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i="1" dirty="0">
                <a:solidFill>
                  <a:srgbClr val="000000"/>
                </a:solidFill>
              </a:rPr>
              <a:t>-4</a:t>
            </a:r>
          </a:p>
        </p:txBody>
      </p:sp>
      <p:sp>
        <p:nvSpPr>
          <p:cNvPr id="52" name="Text Box 7"/>
          <p:cNvSpPr txBox="1">
            <a:spLocks noChangeArrowheads="1"/>
          </p:cNvSpPr>
          <p:nvPr/>
        </p:nvSpPr>
        <p:spPr bwMode="auto">
          <a:xfrm>
            <a:off x="8229600" y="5804356"/>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35</a:t>
            </a:r>
            <a:endParaRPr lang="en-US" sz="1400" b="1" dirty="0">
              <a:solidFill>
                <a:srgbClr val="FF0000"/>
              </a:solidFill>
            </a:endParaRPr>
          </a:p>
        </p:txBody>
      </p:sp>
      <p:sp>
        <p:nvSpPr>
          <p:cNvPr id="55" name="Text Box 7"/>
          <p:cNvSpPr txBox="1">
            <a:spLocks noChangeArrowheads="1"/>
          </p:cNvSpPr>
          <p:nvPr/>
        </p:nvSpPr>
        <p:spPr bwMode="auto">
          <a:xfrm>
            <a:off x="8229600" y="5410200"/>
            <a:ext cx="538199" cy="215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hangingPunct="1"/>
            <a:r>
              <a:rPr lang="en-US" sz="1400" b="1" dirty="0">
                <a:solidFill>
                  <a:srgbClr val="000000"/>
                </a:solidFill>
              </a:rPr>
              <a:t>18</a:t>
            </a:r>
          </a:p>
        </p:txBody>
      </p:sp>
    </p:spTree>
    <p:extLst>
      <p:ext uri="{BB962C8B-B14F-4D97-AF65-F5344CB8AC3E}">
        <p14:creationId xmlns:p14="http://schemas.microsoft.com/office/powerpoint/2010/main" xmlns="" val="411895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 majority of voters has at least heard of the CFPB and expresses positive favorability toward the agency. Only 30% of voters know enough to rate the Reform Act, and views are mixed among them.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13</a:t>
            </a:fld>
            <a:endParaRPr lang="en-US" dirty="0">
              <a:solidFill>
                <a:srgbClr val="000000"/>
              </a:solidFill>
            </a:endParaRPr>
          </a:p>
        </p:txBody>
      </p:sp>
      <p:sp>
        <p:nvSpPr>
          <p:cNvPr id="5" name="Rectangle 4"/>
          <p:cNvSpPr/>
          <p:nvPr/>
        </p:nvSpPr>
        <p:spPr>
          <a:xfrm>
            <a:off x="1066800" y="6172200"/>
            <a:ext cx="6703438" cy="784830"/>
          </a:xfrm>
          <a:prstGeom prst="rect">
            <a:avLst/>
          </a:prstGeom>
        </p:spPr>
        <p:txBody>
          <a:bodyPr wrap="square">
            <a:spAutoFit/>
          </a:bodyPr>
          <a:lstStyle/>
          <a:p>
            <a:pPr algn="just"/>
            <a:endParaRPr lang="en-US" sz="900" dirty="0"/>
          </a:p>
          <a:p>
            <a:pPr algn="just"/>
            <a:r>
              <a:rPr lang="en-US" sz="900" dirty="0"/>
              <a:t>Now I'd like to ask you about some public figures and institutions. For each, please tell me whether you have a VERY favorable, SOMEWHAT favorable, somewhat UNFAVORABLE, or VERY unfavorable impression. If you have heard of the person or institution, but do not know enough to have an opinion, or if you have never heard of them, just say so, and we will move on. </a:t>
            </a:r>
          </a:p>
          <a:p>
            <a:pPr algn="just"/>
            <a:endParaRPr lang="en-US" sz="900" dirty="0"/>
          </a:p>
        </p:txBody>
      </p:sp>
      <p:graphicFrame>
        <p:nvGraphicFramePr>
          <p:cNvPr id="6" name="Object 12"/>
          <p:cNvGraphicFramePr>
            <a:graphicFrameLocks noChangeAspect="1"/>
          </p:cNvGraphicFramePr>
          <p:nvPr>
            <p:extLst>
              <p:ext uri="{D42A27DB-BD31-4B8C-83A1-F6EECF244321}">
                <p14:modId xmlns:p14="http://schemas.microsoft.com/office/powerpoint/2010/main" xmlns="" val="1789387145"/>
              </p:ext>
            </p:extLst>
          </p:nvPr>
        </p:nvGraphicFramePr>
        <p:xfrm>
          <a:off x="76200" y="1847507"/>
          <a:ext cx="6237202" cy="438984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15"/>
          <p:cNvSpPr txBox="1">
            <a:spLocks noChangeArrowheads="1"/>
          </p:cNvSpPr>
          <p:nvPr/>
        </p:nvSpPr>
        <p:spPr bwMode="auto">
          <a:xfrm>
            <a:off x="2947547" y="2074457"/>
            <a:ext cx="1228927" cy="338554"/>
          </a:xfrm>
          <a:prstGeom prst="rect">
            <a:avLst/>
          </a:prstGeom>
          <a:solidFill>
            <a:schemeClr val="bg1">
              <a:lumMod val="85000"/>
            </a:schemeClr>
          </a:solidFill>
          <a:ln>
            <a:noFill/>
          </a:ln>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600" b="1" dirty="0">
                <a:solidFill>
                  <a:srgbClr val="000000"/>
                </a:solidFill>
              </a:rPr>
              <a:t>Unfavorable</a:t>
            </a:r>
          </a:p>
        </p:txBody>
      </p:sp>
      <p:sp>
        <p:nvSpPr>
          <p:cNvPr id="8" name="Rectangle 2"/>
          <p:cNvSpPr>
            <a:spLocks noChangeArrowheads="1"/>
          </p:cNvSpPr>
          <p:nvPr/>
        </p:nvSpPr>
        <p:spPr bwMode="auto">
          <a:xfrm>
            <a:off x="6401044" y="1794620"/>
            <a:ext cx="609600" cy="4322429"/>
          </a:xfrm>
          <a:prstGeom prst="rect">
            <a:avLst/>
          </a:prstGeom>
          <a:solidFill>
            <a:schemeClr val="bg1">
              <a:lumMod val="85000"/>
            </a:schemeClr>
          </a:solidFill>
          <a:ln>
            <a:noFill/>
          </a:ln>
          <a:effectLs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9" name="Text Box 5"/>
          <p:cNvSpPr txBox="1">
            <a:spLocks noChangeArrowheads="1"/>
          </p:cNvSpPr>
          <p:nvPr/>
        </p:nvSpPr>
        <p:spPr bwMode="auto">
          <a:xfrm>
            <a:off x="6409085" y="1811869"/>
            <a:ext cx="601559"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p:txBody>
      </p:sp>
      <p:sp>
        <p:nvSpPr>
          <p:cNvPr id="10" name="Rectangle 17"/>
          <p:cNvSpPr>
            <a:spLocks noChangeArrowheads="1"/>
          </p:cNvSpPr>
          <p:nvPr/>
        </p:nvSpPr>
        <p:spPr bwMode="auto">
          <a:xfrm>
            <a:off x="7086844" y="1795994"/>
            <a:ext cx="612775" cy="4322429"/>
          </a:xfrm>
          <a:prstGeom prst="rect">
            <a:avLst/>
          </a:prstGeom>
          <a:solidFill>
            <a:schemeClr val="bg1">
              <a:lumMod val="85000"/>
            </a:schemeClr>
          </a:solidFill>
          <a:ln>
            <a:noFill/>
          </a:ln>
          <a:effectLs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11" name="Text Box 18"/>
          <p:cNvSpPr txBox="1">
            <a:spLocks noChangeArrowheads="1"/>
          </p:cNvSpPr>
          <p:nvPr/>
        </p:nvSpPr>
        <p:spPr bwMode="auto">
          <a:xfrm>
            <a:off x="7098285" y="1826568"/>
            <a:ext cx="588303" cy="2308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NO/NH</a:t>
            </a:r>
          </a:p>
        </p:txBody>
      </p:sp>
      <p:sp>
        <p:nvSpPr>
          <p:cNvPr id="12" name="TextBox 11"/>
          <p:cNvSpPr txBox="1"/>
          <p:nvPr/>
        </p:nvSpPr>
        <p:spPr>
          <a:xfrm>
            <a:off x="6397870" y="3200400"/>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+28</a:t>
            </a:r>
            <a:endParaRPr lang="en-US" sz="1800" b="1" i="1" dirty="0"/>
          </a:p>
        </p:txBody>
      </p:sp>
      <p:sp>
        <p:nvSpPr>
          <p:cNvPr id="13" name="TextBox 12"/>
          <p:cNvSpPr txBox="1"/>
          <p:nvPr/>
        </p:nvSpPr>
        <p:spPr>
          <a:xfrm>
            <a:off x="7094781" y="3200400"/>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28/16</a:t>
            </a:r>
            <a:endParaRPr lang="en-US" sz="1800" b="1" dirty="0"/>
          </a:p>
        </p:txBody>
      </p:sp>
      <p:sp>
        <p:nvSpPr>
          <p:cNvPr id="14" name="Text Box 7"/>
          <p:cNvSpPr txBox="1">
            <a:spLocks noChangeArrowheads="1"/>
          </p:cNvSpPr>
          <p:nvPr/>
        </p:nvSpPr>
        <p:spPr bwMode="auto">
          <a:xfrm>
            <a:off x="3441017" y="1504890"/>
            <a:ext cx="2261966" cy="400110"/>
          </a:xfrm>
          <a:prstGeom prst="rect">
            <a:avLst/>
          </a:prstGeom>
          <a:solidFill>
            <a:schemeClr val="bg1">
              <a:lumMod val="85000"/>
            </a:schemeClr>
          </a:solidFill>
          <a:ln>
            <a:noFill/>
          </a:ln>
          <a:effectLst>
            <a:outerShdw blurRad="63500" dist="50800" dir="5400000" algn="ctr" rotWithShape="0">
              <a:srgbClr val="000000">
                <a:alpha val="43137"/>
              </a:srgbClr>
            </a:outerShdw>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2000" b="1" dirty="0">
                <a:solidFill>
                  <a:srgbClr val="000000"/>
                </a:solidFill>
              </a:rPr>
              <a:t>Favorability Ratings</a:t>
            </a:r>
          </a:p>
        </p:txBody>
      </p:sp>
      <p:sp>
        <p:nvSpPr>
          <p:cNvPr id="15" name="Text Box 15"/>
          <p:cNvSpPr txBox="1">
            <a:spLocks noChangeArrowheads="1"/>
          </p:cNvSpPr>
          <p:nvPr/>
        </p:nvSpPr>
        <p:spPr bwMode="auto">
          <a:xfrm>
            <a:off x="4495800" y="2071480"/>
            <a:ext cx="1011302" cy="338554"/>
          </a:xfrm>
          <a:prstGeom prst="rect">
            <a:avLst/>
          </a:prstGeom>
          <a:solidFill>
            <a:schemeClr val="bg1">
              <a:lumMod val="85000"/>
            </a:schemeClr>
          </a:solidFill>
          <a:ln>
            <a:noFill/>
          </a:ln>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600" b="1" dirty="0">
                <a:solidFill>
                  <a:srgbClr val="000000"/>
                </a:solidFill>
              </a:rPr>
              <a:t>Favorable</a:t>
            </a:r>
          </a:p>
        </p:txBody>
      </p:sp>
      <p:sp>
        <p:nvSpPr>
          <p:cNvPr id="24" name="TextBox 23"/>
          <p:cNvSpPr txBox="1"/>
          <p:nvPr/>
        </p:nvSpPr>
        <p:spPr>
          <a:xfrm>
            <a:off x="6397870" y="5181600"/>
            <a:ext cx="612774" cy="276999"/>
          </a:xfrm>
          <a:prstGeom prst="rect">
            <a:avLst/>
          </a:prstGeom>
          <a:noFill/>
        </p:spPr>
        <p:txBody>
          <a:bodyPr wrap="square" lIns="0" tIns="0" rIns="0" bIns="0" rtlCol="0">
            <a:spAutoFit/>
          </a:bodyPr>
          <a:lstStyle/>
          <a:p>
            <a:pPr algn="ctr" fontAlgn="base">
              <a:spcBef>
                <a:spcPct val="0"/>
              </a:spcBef>
              <a:spcAft>
                <a:spcPct val="0"/>
              </a:spcAft>
            </a:pPr>
            <a:r>
              <a:rPr lang="en-US" b="1" i="1" dirty="0"/>
              <a:t>-2</a:t>
            </a:r>
            <a:endParaRPr lang="en-US" sz="1800" b="1" i="1" dirty="0"/>
          </a:p>
        </p:txBody>
      </p:sp>
      <p:sp>
        <p:nvSpPr>
          <p:cNvPr id="25" name="TextBox 24"/>
          <p:cNvSpPr txBox="1"/>
          <p:nvPr/>
        </p:nvSpPr>
        <p:spPr>
          <a:xfrm>
            <a:off x="7094781" y="5181600"/>
            <a:ext cx="604838" cy="276999"/>
          </a:xfrm>
          <a:prstGeom prst="rect">
            <a:avLst/>
          </a:prstGeom>
          <a:noFill/>
        </p:spPr>
        <p:txBody>
          <a:bodyPr wrap="square" lIns="0" tIns="0" rIns="0" bIns="0" rtlCol="0">
            <a:spAutoFit/>
          </a:bodyPr>
          <a:lstStyle/>
          <a:p>
            <a:pPr algn="ctr" fontAlgn="base">
              <a:spcBef>
                <a:spcPct val="0"/>
              </a:spcBef>
              <a:spcAft>
                <a:spcPct val="0"/>
              </a:spcAft>
            </a:pPr>
            <a:r>
              <a:rPr lang="en-US" b="1" dirty="0"/>
              <a:t>26/45</a:t>
            </a:r>
            <a:endParaRPr lang="en-US" sz="1800" b="1" dirty="0"/>
          </a:p>
        </p:txBody>
      </p:sp>
    </p:spTree>
    <p:extLst>
      <p:ext uri="{BB962C8B-B14F-4D97-AF65-F5344CB8AC3E}">
        <p14:creationId xmlns:p14="http://schemas.microsoft.com/office/powerpoint/2010/main" xmlns="" val="63728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12737"/>
            <a:ext cx="7788275" cy="1058863"/>
          </a:xfrm>
        </p:spPr>
        <p:txBody>
          <a:bodyPr/>
          <a:lstStyle/>
          <a:p>
            <a:r>
              <a:rPr lang="en-US" sz="2400" dirty="0"/>
              <a:t>Men place higher priority on the issue of Wall Street reform, particularly Democratic and independent men and those in Ohio. African Americans are also disproportionately concerned.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14</a:t>
            </a:fld>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2644933786"/>
              </p:ext>
            </p:extLst>
          </p:nvPr>
        </p:nvGraphicFramePr>
        <p:xfrm>
          <a:off x="2286000" y="2124456"/>
          <a:ext cx="4740556" cy="2846832"/>
        </p:xfrm>
        <a:graphic>
          <a:graphicData uri="http://schemas.openxmlformats.org/drawingml/2006/table">
            <a:tbl>
              <a:tblPr firstRow="1" bandRow="1">
                <a:tableStyleId>{5C22544A-7EE6-4342-B048-85BDC9FD1C3A}</a:tableStyleId>
              </a:tblPr>
              <a:tblGrid>
                <a:gridCol w="3069082">
                  <a:extLst>
                    <a:ext uri="{9D8B030D-6E8A-4147-A177-3AD203B41FA5}">
                      <a16:colId xmlns:a16="http://schemas.microsoft.com/office/drawing/2014/main" xmlns="" val="20000"/>
                    </a:ext>
                  </a:extLst>
                </a:gridCol>
                <a:gridCol w="913828">
                  <a:extLst>
                    <a:ext uri="{9D8B030D-6E8A-4147-A177-3AD203B41FA5}">
                      <a16:colId xmlns:a16="http://schemas.microsoft.com/office/drawing/2014/main" xmlns="" val="20001"/>
                    </a:ext>
                  </a:extLst>
                </a:gridCol>
                <a:gridCol w="757646">
                  <a:extLst>
                    <a:ext uri="{9D8B030D-6E8A-4147-A177-3AD203B41FA5}">
                      <a16:colId xmlns:a16="http://schemas.microsoft.com/office/drawing/2014/main" xmlns="" val="20002"/>
                    </a:ext>
                  </a:extLst>
                </a:gridCol>
              </a:tblGrid>
              <a:tr h="152400">
                <a:tc>
                  <a:txBody>
                    <a:bodyPr/>
                    <a:lstStyle/>
                    <a:p>
                      <a:pPr algn="ctr"/>
                      <a:r>
                        <a:rPr lang="en-US" sz="1600" dirty="0"/>
                        <a:t>Importance</a:t>
                      </a:r>
                      <a:r>
                        <a:rPr lang="en-US" sz="1600" baseline="0" dirty="0"/>
                        <a:t> of Wall Street Reform</a:t>
                      </a:r>
                    </a:p>
                    <a:p>
                      <a:pPr algn="ctr"/>
                      <a:r>
                        <a:rPr lang="en-US" sz="1600" baseline="0" dirty="0"/>
                        <a:t>(0 to 10 scale) </a:t>
                      </a:r>
                      <a:endParaRPr lang="en-US" sz="1600" dirty="0"/>
                    </a:p>
                  </a:txBody>
                  <a:tcPr marT="27432" marB="27432" anchor="ctr">
                    <a:solidFill>
                      <a:schemeClr val="tx2"/>
                    </a:solidFill>
                  </a:tcPr>
                </a:tc>
                <a:tc>
                  <a:txBody>
                    <a:bodyPr/>
                    <a:lstStyle/>
                    <a:p>
                      <a:pPr algn="ctr"/>
                      <a:r>
                        <a:rPr lang="en-US" sz="1600" dirty="0"/>
                        <a:t>% rated</a:t>
                      </a:r>
                      <a:r>
                        <a:rPr lang="en-US" sz="1600" baseline="0" dirty="0"/>
                        <a:t> </a:t>
                      </a:r>
                    </a:p>
                    <a:p>
                      <a:pPr algn="ctr"/>
                      <a:r>
                        <a:rPr lang="en-US" sz="1600" baseline="0" dirty="0"/>
                        <a:t>“6-10”</a:t>
                      </a:r>
                      <a:endParaRPr lang="en-US" sz="1600" dirty="0"/>
                    </a:p>
                  </a:txBody>
                  <a:tcPr marT="27432" marB="27432" anchor="ctr">
                    <a:solidFill>
                      <a:schemeClr val="tx2"/>
                    </a:solidFill>
                  </a:tcPr>
                </a:tc>
                <a:tc>
                  <a:txBody>
                    <a:bodyPr/>
                    <a:lstStyle/>
                    <a:p>
                      <a:pPr algn="ctr"/>
                      <a:r>
                        <a:rPr lang="en-US" sz="1600" dirty="0"/>
                        <a:t>Mean</a:t>
                      </a:r>
                    </a:p>
                  </a:txBody>
                  <a:tcPr marT="27432" marB="27432" anchor="ctr">
                    <a:solidFill>
                      <a:schemeClr val="tx2"/>
                    </a:solidFill>
                  </a:tcPr>
                </a:tc>
                <a:extLst>
                  <a:ext uri="{0D108BD9-81ED-4DB2-BD59-A6C34878D82A}">
                    <a16:rowId xmlns:a16="http://schemas.microsoft.com/office/drawing/2014/main" xmlns="" val="10000"/>
                  </a:ext>
                </a:extLst>
              </a:tr>
              <a:tr h="121920">
                <a:tc>
                  <a:txBody>
                    <a:bodyPr/>
                    <a:lstStyle/>
                    <a:p>
                      <a:r>
                        <a:rPr lang="en-US" sz="1800" dirty="0"/>
                        <a:t>Total</a:t>
                      </a:r>
                    </a:p>
                  </a:txBody>
                  <a:tcPr marT="27432" marB="27432" anchor="ctr">
                    <a:solidFill>
                      <a:schemeClr val="bg1">
                        <a:lumMod val="85000"/>
                      </a:schemeClr>
                    </a:solidFill>
                  </a:tcPr>
                </a:tc>
                <a:tc>
                  <a:txBody>
                    <a:bodyPr/>
                    <a:lstStyle/>
                    <a:p>
                      <a:pPr algn="ctr"/>
                      <a:r>
                        <a:rPr lang="en-US" sz="1800" dirty="0"/>
                        <a:t>46%</a:t>
                      </a:r>
                    </a:p>
                  </a:txBody>
                  <a:tcPr marT="27432" marB="27432" anchor="ctr">
                    <a:solidFill>
                      <a:schemeClr val="bg1">
                        <a:lumMod val="85000"/>
                      </a:schemeClr>
                    </a:solidFill>
                  </a:tcPr>
                </a:tc>
                <a:tc>
                  <a:txBody>
                    <a:bodyPr/>
                    <a:lstStyle/>
                    <a:p>
                      <a:pPr algn="ctr"/>
                      <a:r>
                        <a:rPr lang="en-US" sz="1800" dirty="0"/>
                        <a:t>5.8</a:t>
                      </a:r>
                    </a:p>
                  </a:txBody>
                  <a:tcPr marT="27432" marB="27432" anchor="ctr">
                    <a:solidFill>
                      <a:schemeClr val="bg1">
                        <a:lumMod val="85000"/>
                      </a:schemeClr>
                    </a:solidFill>
                  </a:tcPr>
                </a:tc>
                <a:extLst>
                  <a:ext uri="{0D108BD9-81ED-4DB2-BD59-A6C34878D82A}">
                    <a16:rowId xmlns:a16="http://schemas.microsoft.com/office/drawing/2014/main" xmlns="" val="3692617885"/>
                  </a:ext>
                </a:extLst>
              </a:tr>
              <a:tr h="121920">
                <a:tc>
                  <a:txBody>
                    <a:bodyPr/>
                    <a:lstStyle/>
                    <a:p>
                      <a:r>
                        <a:rPr lang="en-US" sz="1800" dirty="0"/>
                        <a:t>Democratic men</a:t>
                      </a:r>
                    </a:p>
                  </a:txBody>
                  <a:tcPr marT="27432" marB="27432" anchor="ctr">
                    <a:solidFill>
                      <a:schemeClr val="bg1">
                        <a:lumMod val="85000"/>
                      </a:schemeClr>
                    </a:solidFill>
                  </a:tcPr>
                </a:tc>
                <a:tc>
                  <a:txBody>
                    <a:bodyPr/>
                    <a:lstStyle/>
                    <a:p>
                      <a:pPr algn="ctr"/>
                      <a:r>
                        <a:rPr lang="en-US" sz="1800" dirty="0"/>
                        <a:t>58%</a:t>
                      </a:r>
                    </a:p>
                  </a:txBody>
                  <a:tcPr marT="27432" marB="27432" anchor="ctr">
                    <a:solidFill>
                      <a:schemeClr val="bg1">
                        <a:lumMod val="85000"/>
                      </a:schemeClr>
                    </a:solidFill>
                  </a:tcPr>
                </a:tc>
                <a:tc>
                  <a:txBody>
                    <a:bodyPr/>
                    <a:lstStyle/>
                    <a:p>
                      <a:pPr algn="ctr"/>
                      <a:r>
                        <a:rPr lang="en-US" sz="1800" dirty="0"/>
                        <a:t>6.5</a:t>
                      </a:r>
                    </a:p>
                  </a:txBody>
                  <a:tcPr marT="27432" marB="27432" anchor="ctr">
                    <a:solidFill>
                      <a:schemeClr val="bg1">
                        <a:lumMod val="85000"/>
                      </a:schemeClr>
                    </a:solidFill>
                  </a:tcPr>
                </a:tc>
                <a:extLst>
                  <a:ext uri="{0D108BD9-81ED-4DB2-BD59-A6C34878D82A}">
                    <a16:rowId xmlns:a16="http://schemas.microsoft.com/office/drawing/2014/main" xmlns="" val="10001"/>
                  </a:ext>
                </a:extLst>
              </a:tr>
              <a:tr h="152404">
                <a:tc>
                  <a:txBody>
                    <a:bodyPr/>
                    <a:lstStyle/>
                    <a:p>
                      <a:r>
                        <a:rPr lang="en-US" sz="1800" dirty="0"/>
                        <a:t>Independent</a:t>
                      </a:r>
                      <a:r>
                        <a:rPr lang="en-US" sz="1800" baseline="0" dirty="0"/>
                        <a:t> men</a:t>
                      </a:r>
                      <a:endParaRPr lang="en-US" sz="1800" dirty="0"/>
                    </a:p>
                  </a:txBody>
                  <a:tcPr marT="27432" marB="27432" anchor="ctr">
                    <a:solidFill>
                      <a:schemeClr val="bg1">
                        <a:lumMod val="85000"/>
                      </a:schemeClr>
                    </a:solidFill>
                  </a:tcPr>
                </a:tc>
                <a:tc>
                  <a:txBody>
                    <a:bodyPr/>
                    <a:lstStyle/>
                    <a:p>
                      <a:pPr algn="ctr"/>
                      <a:r>
                        <a:rPr lang="en-US" sz="1800" dirty="0"/>
                        <a:t>57%</a:t>
                      </a:r>
                    </a:p>
                  </a:txBody>
                  <a:tcPr marT="27432" marB="27432" anchor="ctr">
                    <a:solidFill>
                      <a:schemeClr val="bg1">
                        <a:lumMod val="85000"/>
                      </a:schemeClr>
                    </a:solidFill>
                  </a:tcPr>
                </a:tc>
                <a:tc>
                  <a:txBody>
                    <a:bodyPr/>
                    <a:lstStyle/>
                    <a:p>
                      <a:pPr algn="ctr"/>
                      <a:r>
                        <a:rPr lang="en-US" sz="1800" dirty="0"/>
                        <a:t>6.1</a:t>
                      </a:r>
                    </a:p>
                  </a:txBody>
                  <a:tcPr marT="27432" marB="27432" anchor="ctr">
                    <a:solidFill>
                      <a:schemeClr val="bg1">
                        <a:lumMod val="85000"/>
                      </a:schemeClr>
                    </a:solidFill>
                  </a:tcPr>
                </a:tc>
                <a:extLst>
                  <a:ext uri="{0D108BD9-81ED-4DB2-BD59-A6C34878D82A}">
                    <a16:rowId xmlns:a16="http://schemas.microsoft.com/office/drawing/2014/main" xmlns="" val="10002"/>
                  </a:ext>
                </a:extLst>
              </a:tr>
              <a:tr h="152404">
                <a:tc>
                  <a:txBody>
                    <a:bodyPr/>
                    <a:lstStyle/>
                    <a:p>
                      <a:r>
                        <a:rPr lang="en-US" sz="1800" dirty="0"/>
                        <a:t>Strong Democrats</a:t>
                      </a:r>
                    </a:p>
                  </a:txBody>
                  <a:tcPr marT="27432" marB="27432" anchor="ctr">
                    <a:solidFill>
                      <a:schemeClr val="bg1">
                        <a:lumMod val="85000"/>
                      </a:schemeClr>
                    </a:solidFill>
                  </a:tcPr>
                </a:tc>
                <a:tc>
                  <a:txBody>
                    <a:bodyPr/>
                    <a:lstStyle/>
                    <a:p>
                      <a:pPr algn="ctr"/>
                      <a:r>
                        <a:rPr lang="en-US" sz="1800" dirty="0"/>
                        <a:t>57%</a:t>
                      </a:r>
                    </a:p>
                  </a:txBody>
                  <a:tcPr marT="27432" marB="27432" anchor="ctr">
                    <a:solidFill>
                      <a:schemeClr val="bg1">
                        <a:lumMod val="85000"/>
                      </a:schemeClr>
                    </a:solidFill>
                  </a:tcPr>
                </a:tc>
                <a:tc>
                  <a:txBody>
                    <a:bodyPr/>
                    <a:lstStyle/>
                    <a:p>
                      <a:pPr algn="ctr"/>
                      <a:r>
                        <a:rPr lang="en-US" sz="1800" dirty="0"/>
                        <a:t>6.5</a:t>
                      </a:r>
                    </a:p>
                  </a:txBody>
                  <a:tcPr marT="27432" marB="27432" anchor="ctr">
                    <a:solidFill>
                      <a:schemeClr val="bg1">
                        <a:lumMod val="85000"/>
                      </a:schemeClr>
                    </a:solidFill>
                  </a:tcPr>
                </a:tc>
                <a:extLst>
                  <a:ext uri="{0D108BD9-81ED-4DB2-BD59-A6C34878D82A}">
                    <a16:rowId xmlns:a16="http://schemas.microsoft.com/office/drawing/2014/main" xmlns="" val="10003"/>
                  </a:ext>
                </a:extLst>
              </a:tr>
              <a:tr h="152404">
                <a:tc>
                  <a:txBody>
                    <a:bodyPr/>
                    <a:lstStyle/>
                    <a:p>
                      <a:r>
                        <a:rPr lang="en-US" sz="1800" dirty="0"/>
                        <a:t>Ohio men</a:t>
                      </a:r>
                    </a:p>
                  </a:txBody>
                  <a:tcPr marT="27432" marB="27432" anchor="ctr">
                    <a:solidFill>
                      <a:schemeClr val="bg1">
                        <a:lumMod val="85000"/>
                      </a:schemeClr>
                    </a:solidFill>
                  </a:tcPr>
                </a:tc>
                <a:tc>
                  <a:txBody>
                    <a:bodyPr/>
                    <a:lstStyle/>
                    <a:p>
                      <a:pPr algn="ctr"/>
                      <a:r>
                        <a:rPr lang="en-US" sz="1800" dirty="0"/>
                        <a:t>55%</a:t>
                      </a:r>
                    </a:p>
                  </a:txBody>
                  <a:tcPr marT="27432" marB="27432" anchor="ctr">
                    <a:solidFill>
                      <a:schemeClr val="bg1">
                        <a:lumMod val="85000"/>
                      </a:schemeClr>
                    </a:solidFill>
                  </a:tcPr>
                </a:tc>
                <a:tc>
                  <a:txBody>
                    <a:bodyPr/>
                    <a:lstStyle/>
                    <a:p>
                      <a:pPr algn="ctr"/>
                      <a:r>
                        <a:rPr lang="en-US" sz="1800" dirty="0"/>
                        <a:t>6.0</a:t>
                      </a:r>
                    </a:p>
                  </a:txBody>
                  <a:tcPr marT="27432" marB="27432" anchor="ctr">
                    <a:solidFill>
                      <a:schemeClr val="bg1">
                        <a:lumMod val="85000"/>
                      </a:schemeClr>
                    </a:solidFill>
                  </a:tcPr>
                </a:tc>
                <a:extLst>
                  <a:ext uri="{0D108BD9-81ED-4DB2-BD59-A6C34878D82A}">
                    <a16:rowId xmlns:a16="http://schemas.microsoft.com/office/drawing/2014/main" xmlns="" val="10004"/>
                  </a:ext>
                </a:extLst>
              </a:tr>
              <a:tr h="152404">
                <a:tc>
                  <a:txBody>
                    <a:bodyPr/>
                    <a:lstStyle/>
                    <a:p>
                      <a:r>
                        <a:rPr lang="en-US" sz="1800" dirty="0"/>
                        <a:t>African American voters</a:t>
                      </a:r>
                    </a:p>
                  </a:txBody>
                  <a:tcPr marT="27432" marB="27432" anchor="ctr">
                    <a:solidFill>
                      <a:schemeClr val="bg1">
                        <a:lumMod val="85000"/>
                      </a:schemeClr>
                    </a:solidFill>
                  </a:tcPr>
                </a:tc>
                <a:tc>
                  <a:txBody>
                    <a:bodyPr/>
                    <a:lstStyle/>
                    <a:p>
                      <a:pPr algn="ctr"/>
                      <a:r>
                        <a:rPr lang="en-US" sz="1800" dirty="0"/>
                        <a:t>54%</a:t>
                      </a:r>
                    </a:p>
                  </a:txBody>
                  <a:tcPr marT="27432" marB="27432" anchor="ctr">
                    <a:solidFill>
                      <a:schemeClr val="bg1">
                        <a:lumMod val="85000"/>
                      </a:schemeClr>
                    </a:solidFill>
                  </a:tcPr>
                </a:tc>
                <a:tc>
                  <a:txBody>
                    <a:bodyPr/>
                    <a:lstStyle/>
                    <a:p>
                      <a:pPr algn="ctr"/>
                      <a:r>
                        <a:rPr lang="en-US" sz="1800" dirty="0"/>
                        <a:t>6.2</a:t>
                      </a:r>
                    </a:p>
                  </a:txBody>
                  <a:tcPr marT="27432" marB="27432" anchor="ctr">
                    <a:solidFill>
                      <a:schemeClr val="bg1">
                        <a:lumMod val="85000"/>
                      </a:schemeClr>
                    </a:solidFill>
                  </a:tcPr>
                </a:tc>
                <a:extLst>
                  <a:ext uri="{0D108BD9-81ED-4DB2-BD59-A6C34878D82A}">
                    <a16:rowId xmlns:a16="http://schemas.microsoft.com/office/drawing/2014/main" xmlns="" val="10005"/>
                  </a:ext>
                </a:extLst>
              </a:tr>
              <a:tr h="152404">
                <a:tc>
                  <a:txBody>
                    <a:bodyPr/>
                    <a:lstStyle/>
                    <a:p>
                      <a:r>
                        <a:rPr lang="en-US" sz="1800" i="1" dirty="0">
                          <a:solidFill>
                            <a:schemeClr val="bg1">
                              <a:lumMod val="50000"/>
                            </a:schemeClr>
                          </a:solidFill>
                        </a:rPr>
                        <a:t>Total</a:t>
                      </a:r>
                    </a:p>
                  </a:txBody>
                  <a:tcPr marT="27432" marB="27432" anchor="ctr">
                    <a:solidFill>
                      <a:schemeClr val="bg1">
                        <a:lumMod val="85000"/>
                      </a:schemeClr>
                    </a:solidFill>
                  </a:tcPr>
                </a:tc>
                <a:tc>
                  <a:txBody>
                    <a:bodyPr/>
                    <a:lstStyle/>
                    <a:p>
                      <a:pPr algn="ctr"/>
                      <a:r>
                        <a:rPr lang="en-US" sz="1800" i="1" dirty="0">
                          <a:solidFill>
                            <a:schemeClr val="bg1">
                              <a:lumMod val="50000"/>
                            </a:schemeClr>
                          </a:solidFill>
                        </a:rPr>
                        <a:t>46%</a:t>
                      </a:r>
                    </a:p>
                  </a:txBody>
                  <a:tcPr marT="27432" marB="27432" anchor="ctr">
                    <a:solidFill>
                      <a:schemeClr val="bg1">
                        <a:lumMod val="85000"/>
                      </a:schemeClr>
                    </a:solidFill>
                  </a:tcPr>
                </a:tc>
                <a:tc>
                  <a:txBody>
                    <a:bodyPr/>
                    <a:lstStyle/>
                    <a:p>
                      <a:pPr algn="ctr"/>
                      <a:r>
                        <a:rPr lang="en-US" sz="1800" i="1" dirty="0">
                          <a:solidFill>
                            <a:schemeClr val="bg1">
                              <a:lumMod val="50000"/>
                            </a:schemeClr>
                          </a:solidFill>
                        </a:rPr>
                        <a:t>5.8</a:t>
                      </a:r>
                    </a:p>
                  </a:txBody>
                  <a:tcPr marT="27432" marB="27432" anchor="ctr">
                    <a:solidFill>
                      <a:schemeClr val="bg1">
                        <a:lumMod val="85000"/>
                      </a:schemeClr>
                    </a:solidFill>
                  </a:tcPr>
                </a:tc>
                <a:extLst>
                  <a:ext uri="{0D108BD9-81ED-4DB2-BD59-A6C34878D82A}">
                    <a16:rowId xmlns:a16="http://schemas.microsoft.com/office/drawing/2014/main" xmlns="" val="10006"/>
                  </a:ext>
                </a:extLst>
              </a:tr>
            </a:tbl>
          </a:graphicData>
        </a:graphic>
      </p:graphicFrame>
      <p:sp>
        <p:nvSpPr>
          <p:cNvPr id="5" name="Rectangle 4"/>
          <p:cNvSpPr/>
          <p:nvPr/>
        </p:nvSpPr>
        <p:spPr>
          <a:xfrm>
            <a:off x="-35857" y="6101683"/>
            <a:ext cx="7732058" cy="769441"/>
          </a:xfrm>
          <a:prstGeom prst="rect">
            <a:avLst/>
          </a:prstGeom>
        </p:spPr>
        <p:txBody>
          <a:bodyPr wrap="square">
            <a:spAutoFit/>
          </a:bodyPr>
          <a:lstStyle/>
          <a:p>
            <a:r>
              <a:rPr lang="en-US" sz="1100" dirty="0"/>
              <a:t>I want you to think about all the issues that are important to you in determining whom you vote for in elections, like job creation, gun control, immigration, college affordability, and terrorism and national security.  …how important is reforming Wall Street</a:t>
            </a:r>
            <a:r>
              <a:rPr lang="en-US" sz="1100" b="1" dirty="0"/>
              <a:t> </a:t>
            </a:r>
            <a:r>
              <a:rPr lang="en-US" sz="1100" dirty="0"/>
              <a:t>in determining whom you vote for? Please rate your response on a scale from 0 to 10, where 0 means Wall Street Reform is not at all important, and 10 means it is extremely important—the most important issue—and you can be anywhere in between.</a:t>
            </a:r>
            <a:endParaRPr lang="en-US" sz="1100" dirty="0">
              <a:solidFill>
                <a:srgbClr val="000000"/>
              </a:solidFill>
            </a:endParaRPr>
          </a:p>
        </p:txBody>
      </p:sp>
    </p:spTree>
    <p:extLst>
      <p:ext uri="{BB962C8B-B14F-4D97-AF65-F5344CB8AC3E}">
        <p14:creationId xmlns:p14="http://schemas.microsoft.com/office/powerpoint/2010/main" xmlns="" val="161510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390775"/>
            <a:ext cx="7772400" cy="733425"/>
          </a:xfrm>
        </p:spPr>
        <p:txBody>
          <a:bodyPr/>
          <a:lstStyle/>
          <a:p>
            <a:pPr algn="ctr"/>
            <a:r>
              <a:rPr lang="en-US" sz="4400" dirty="0"/>
              <a:t>The Political Environment and Support for Reform</a:t>
            </a:r>
          </a:p>
        </p:txBody>
      </p:sp>
      <p:sp>
        <p:nvSpPr>
          <p:cNvPr id="3" name="Subtitle 2"/>
          <p:cNvSpPr>
            <a:spLocks noGrp="1"/>
          </p:cNvSpPr>
          <p:nvPr>
            <p:ph type="subTitle" idx="1"/>
          </p:nvPr>
        </p:nvSpPr>
        <p:spPr>
          <a:xfrm>
            <a:off x="1524000" y="3124200"/>
            <a:ext cx="6324600" cy="3429000"/>
          </a:xfrm>
        </p:spPr>
        <p:txBody>
          <a:bodyPr/>
          <a:lstStyle/>
          <a:p>
            <a:pPr algn="just"/>
            <a:r>
              <a:rPr lang="en-US" sz="1800" dirty="0"/>
              <a:t>The data reveal competitive races for President and U.S. Senate across the four battleground states. Championing a reform agenda can give Democratic Senate candidates in these states a critical boost—especially among younger and independent voters. Forsaking campaign contributions from big banks and Wall Street has real power to help voters’ differentiate between the candidates as well. </a:t>
            </a:r>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505200" y="173565"/>
            <a:ext cx="2560320" cy="23410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212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After hearing an engaged debate over Wall Street and a battery of pro-reform messages, the Democratic candidates across the four states move into a lead.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16</a:t>
            </a:fld>
            <a:endParaRPr lang="en-US" dirty="0">
              <a:solidFill>
                <a:srgbClr val="000000"/>
              </a:solidFill>
            </a:endParaRPr>
          </a:p>
        </p:txBody>
      </p:sp>
      <p:graphicFrame>
        <p:nvGraphicFramePr>
          <p:cNvPr id="6" name="Object 4"/>
          <p:cNvGraphicFramePr>
            <a:graphicFrameLocks noChangeAspect="1"/>
          </p:cNvGraphicFramePr>
          <p:nvPr>
            <p:extLst>
              <p:ext uri="{D42A27DB-BD31-4B8C-83A1-F6EECF244321}">
                <p14:modId xmlns:p14="http://schemas.microsoft.com/office/powerpoint/2010/main" xmlns="" val="3605336838"/>
              </p:ext>
            </p:extLst>
          </p:nvPr>
        </p:nvGraphicFramePr>
        <p:xfrm>
          <a:off x="4550" y="1394346"/>
          <a:ext cx="9143999" cy="4572000"/>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bwMode="auto">
          <a:xfrm>
            <a:off x="4724400" y="2112308"/>
            <a:ext cx="0" cy="4058305"/>
          </a:xfrm>
          <a:prstGeom prst="line">
            <a:avLst/>
          </a:prstGeom>
          <a:solidFill>
            <a:srgbClr val="EAEAEA"/>
          </a:solidFill>
          <a:ln w="25400"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TextBox 1"/>
          <p:cNvSpPr txBox="1"/>
          <p:nvPr/>
        </p:nvSpPr>
        <p:spPr>
          <a:xfrm>
            <a:off x="5047554" y="1959610"/>
            <a:ext cx="3733800" cy="411867"/>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t>Post-Positive Messages Senate Ballot</a:t>
            </a:r>
          </a:p>
        </p:txBody>
      </p:sp>
      <p:sp>
        <p:nvSpPr>
          <p:cNvPr id="11" name="AutoShape 5"/>
          <p:cNvSpPr>
            <a:spLocks noChangeArrowheads="1"/>
          </p:cNvSpPr>
          <p:nvPr/>
        </p:nvSpPr>
        <p:spPr bwMode="auto">
          <a:xfrm>
            <a:off x="1219200" y="2688609"/>
            <a:ext cx="557065" cy="381000"/>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+1</a:t>
            </a:r>
          </a:p>
        </p:txBody>
      </p:sp>
      <p:sp>
        <p:nvSpPr>
          <p:cNvPr id="12" name="AutoShape 5"/>
          <p:cNvSpPr>
            <a:spLocks noChangeArrowheads="1"/>
          </p:cNvSpPr>
          <p:nvPr/>
        </p:nvSpPr>
        <p:spPr bwMode="auto">
          <a:xfrm>
            <a:off x="5981700" y="2730929"/>
            <a:ext cx="533400" cy="381000"/>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+7</a:t>
            </a:r>
          </a:p>
        </p:txBody>
      </p:sp>
      <p:sp>
        <p:nvSpPr>
          <p:cNvPr id="14" name="Rectangle 13"/>
          <p:cNvSpPr/>
          <p:nvPr/>
        </p:nvSpPr>
        <p:spPr>
          <a:xfrm>
            <a:off x="228600" y="6248400"/>
            <a:ext cx="6685854" cy="453970"/>
          </a:xfrm>
          <a:prstGeom prst="rect">
            <a:avLst/>
          </a:prstGeom>
        </p:spPr>
        <p:txBody>
          <a:bodyPr wrap="square">
            <a:spAutoFit/>
          </a:bodyPr>
          <a:lstStyle/>
          <a:p>
            <a:pPr algn="just"/>
            <a:r>
              <a:rPr lang="en-US" sz="750" i="1" dirty="0">
                <a:ea typeface="Times New Roman" panose="02020603050405020304" pitchFamily="18" charset="0"/>
                <a:cs typeface="Times New Roman" panose="02020603050405020304" pitchFamily="18" charset="0"/>
              </a:rPr>
              <a:t>Darker colors indicate intensity</a:t>
            </a:r>
          </a:p>
          <a:p>
            <a:pPr algn="just"/>
            <a:r>
              <a:rPr lang="en-US" sz="800" dirty="0"/>
              <a:t>Assuming the Democratic candidate for Senate in your state supports the reforms we just discussed. .If the election for </a:t>
            </a:r>
            <a:r>
              <a:rPr lang="en-US" sz="800" b="1" dirty="0"/>
              <a:t>US Senate</a:t>
            </a:r>
            <a:r>
              <a:rPr lang="en-US" sz="800" dirty="0"/>
              <a:t> were held today, would you vote for the _Republican Candidate, the _Democratic candidate, [or] are you undecided?</a:t>
            </a:r>
            <a:endParaRPr lang="en-US" sz="750" i="1"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385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932737" cy="1058863"/>
          </a:xfrm>
        </p:spPr>
        <p:txBody>
          <a:bodyPr/>
          <a:lstStyle/>
          <a:p>
            <a:r>
              <a:rPr lang="en-US" sz="2000" dirty="0"/>
              <a:t>The Democratic candidates maintain that lead, even after voters then hear a short battery of Republican attacks on Wall Street reform.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17</a:t>
            </a:fld>
            <a:endParaRPr lang="en-US" dirty="0">
              <a:solidFill>
                <a:srgbClr val="000000"/>
              </a:solidFill>
            </a:endParaRPr>
          </a:p>
        </p:txBody>
      </p:sp>
      <p:graphicFrame>
        <p:nvGraphicFramePr>
          <p:cNvPr id="6" name="Object 4"/>
          <p:cNvGraphicFramePr>
            <a:graphicFrameLocks noChangeAspect="1"/>
          </p:cNvGraphicFramePr>
          <p:nvPr>
            <p:extLst>
              <p:ext uri="{D42A27DB-BD31-4B8C-83A1-F6EECF244321}">
                <p14:modId xmlns:p14="http://schemas.microsoft.com/office/powerpoint/2010/main" xmlns="" val="2973980853"/>
              </p:ext>
            </p:extLst>
          </p:nvPr>
        </p:nvGraphicFramePr>
        <p:xfrm>
          <a:off x="4550" y="1394346"/>
          <a:ext cx="9143999" cy="4572000"/>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bwMode="auto">
          <a:xfrm rot="5400000">
            <a:off x="2733348" y="3570753"/>
            <a:ext cx="3524905" cy="1588"/>
          </a:xfrm>
          <a:prstGeom prst="line">
            <a:avLst/>
          </a:prstGeom>
          <a:solidFill>
            <a:srgbClr val="EAEAEA"/>
          </a:solidFill>
          <a:ln w="25400"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AutoShape 5"/>
          <p:cNvSpPr>
            <a:spLocks noChangeArrowheads="1"/>
          </p:cNvSpPr>
          <p:nvPr/>
        </p:nvSpPr>
        <p:spPr bwMode="auto">
          <a:xfrm>
            <a:off x="1195535" y="2743200"/>
            <a:ext cx="557065" cy="381000"/>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+1</a:t>
            </a:r>
          </a:p>
        </p:txBody>
      </p:sp>
      <p:sp>
        <p:nvSpPr>
          <p:cNvPr id="13" name="AutoShape 5"/>
          <p:cNvSpPr>
            <a:spLocks noChangeArrowheads="1"/>
          </p:cNvSpPr>
          <p:nvPr/>
        </p:nvSpPr>
        <p:spPr bwMode="auto">
          <a:xfrm>
            <a:off x="5943600" y="2819400"/>
            <a:ext cx="557065" cy="381000"/>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+7</a:t>
            </a:r>
          </a:p>
        </p:txBody>
      </p:sp>
      <p:sp>
        <p:nvSpPr>
          <p:cNvPr id="14" name="Rectangle 13"/>
          <p:cNvSpPr/>
          <p:nvPr/>
        </p:nvSpPr>
        <p:spPr>
          <a:xfrm>
            <a:off x="228600" y="6013103"/>
            <a:ext cx="6685854" cy="692497"/>
          </a:xfrm>
          <a:prstGeom prst="rect">
            <a:avLst/>
          </a:prstGeom>
        </p:spPr>
        <p:txBody>
          <a:bodyPr wrap="square">
            <a:spAutoFit/>
          </a:bodyPr>
          <a:lstStyle/>
          <a:p>
            <a:pPr algn="just"/>
            <a:r>
              <a:rPr lang="en-US" sz="750" i="1" dirty="0">
                <a:ea typeface="Times New Roman" panose="02020603050405020304" pitchFamily="18" charset="0"/>
                <a:cs typeface="Times New Roman" panose="02020603050405020304" pitchFamily="18" charset="0"/>
              </a:rPr>
              <a:t>Darker colors indicate intensity</a:t>
            </a:r>
          </a:p>
          <a:p>
            <a:pPr algn="just"/>
            <a:r>
              <a:rPr lang="en-US" sz="800" dirty="0"/>
              <a:t>Assuming the Republican candidate for Senate in your state OPPOSES the reforms we just discussed. If the election for </a:t>
            </a:r>
            <a:r>
              <a:rPr lang="en-US" sz="800" b="1" dirty="0"/>
              <a:t>US Senate</a:t>
            </a:r>
            <a:r>
              <a:rPr lang="en-US" sz="800" dirty="0"/>
              <a:t> were held today, would you vote for the _Republican Candidate, the _Democratic candidate, [or] are you undecided?</a:t>
            </a:r>
          </a:p>
          <a:p>
            <a:pPr algn="just"/>
            <a:endParaRPr lang="en-US" sz="800" dirty="0"/>
          </a:p>
          <a:p>
            <a:pPr algn="just"/>
            <a:endParaRPr lang="en-US" sz="750" i="1" dirty="0">
              <a:ea typeface="Times New Roman" panose="02020603050405020304" pitchFamily="18" charset="0"/>
              <a:cs typeface="Times New Roman" panose="02020603050405020304" pitchFamily="18" charset="0"/>
            </a:endParaRPr>
          </a:p>
        </p:txBody>
      </p:sp>
      <p:sp>
        <p:nvSpPr>
          <p:cNvPr id="12" name="TextBox 1"/>
          <p:cNvSpPr txBox="1"/>
          <p:nvPr/>
        </p:nvSpPr>
        <p:spPr>
          <a:xfrm>
            <a:off x="4919267" y="1961495"/>
            <a:ext cx="3576851" cy="629305"/>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smtClean="0"/>
              <a:t>After both pro- and anti- reform messages</a:t>
            </a:r>
            <a:endParaRPr lang="en-US" sz="1800" b="1" dirty="0"/>
          </a:p>
        </p:txBody>
      </p:sp>
    </p:spTree>
    <p:extLst>
      <p:ext uri="{BB962C8B-B14F-4D97-AF65-F5344CB8AC3E}">
        <p14:creationId xmlns:p14="http://schemas.microsoft.com/office/powerpoint/2010/main" xmlns="" val="194477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12737"/>
            <a:ext cx="7788275" cy="1058863"/>
          </a:xfrm>
        </p:spPr>
        <p:txBody>
          <a:bodyPr/>
          <a:lstStyle/>
          <a:p>
            <a:r>
              <a:rPr lang="en-US" sz="2200" dirty="0"/>
              <a:t>A Democratic candidate that aligns with a reform agenda stands to gain ground with key targets: independents and younger voters.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18</a:t>
            </a:fld>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3133082755"/>
              </p:ext>
            </p:extLst>
          </p:nvPr>
        </p:nvGraphicFramePr>
        <p:xfrm>
          <a:off x="2636520" y="2124456"/>
          <a:ext cx="3840480" cy="2880360"/>
        </p:xfrm>
        <a:graphic>
          <a:graphicData uri="http://schemas.openxmlformats.org/drawingml/2006/table">
            <a:tbl>
              <a:tblPr firstRow="1" bandRow="1">
                <a:tableStyleId>{5C22544A-7EE6-4342-B048-85BDC9FD1C3A}</a:tableStyleId>
              </a:tblPr>
              <a:tblGrid>
                <a:gridCol w="292608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152400">
                <a:tc>
                  <a:txBody>
                    <a:bodyPr/>
                    <a:lstStyle/>
                    <a:p>
                      <a:pPr algn="ctr"/>
                      <a:r>
                        <a:rPr lang="en-US" sz="1600" dirty="0"/>
                        <a:t>Assuming</a:t>
                      </a:r>
                      <a:r>
                        <a:rPr lang="en-US" sz="1600" baseline="0" dirty="0"/>
                        <a:t> Democrat candidate supports reform </a:t>
                      </a:r>
                      <a:endParaRPr lang="en-US" sz="1600" dirty="0"/>
                    </a:p>
                  </a:txBody>
                  <a:tcPr marT="27432" marB="27432" anchor="ctr">
                    <a:solidFill>
                      <a:schemeClr val="tx2"/>
                    </a:solidFill>
                  </a:tcPr>
                </a:tc>
                <a:tc>
                  <a:txBody>
                    <a:bodyPr/>
                    <a:lstStyle/>
                    <a:p>
                      <a:pPr algn="ctr"/>
                      <a:r>
                        <a:rPr lang="en-US" sz="1200" dirty="0"/>
                        <a:t>% shifted</a:t>
                      </a:r>
                      <a:r>
                        <a:rPr lang="en-US" sz="1200" baseline="0" dirty="0"/>
                        <a:t> toward Democrat</a:t>
                      </a:r>
                    </a:p>
                  </a:txBody>
                  <a:tcPr marT="27432" marB="27432" anchor="ctr">
                    <a:solidFill>
                      <a:schemeClr val="tx2"/>
                    </a:solidFill>
                  </a:tcPr>
                </a:tc>
                <a:extLst>
                  <a:ext uri="{0D108BD9-81ED-4DB2-BD59-A6C34878D82A}">
                    <a16:rowId xmlns:a16="http://schemas.microsoft.com/office/drawing/2014/main" xmlns="" val="10000"/>
                  </a:ext>
                </a:extLst>
              </a:tr>
              <a:tr h="121920">
                <a:tc>
                  <a:txBody>
                    <a:bodyPr/>
                    <a:lstStyle/>
                    <a:p>
                      <a:r>
                        <a:rPr lang="en-US" sz="1300" dirty="0"/>
                        <a:t>Younger</a:t>
                      </a:r>
                      <a:r>
                        <a:rPr lang="en-US" sz="1300" baseline="0" dirty="0"/>
                        <a:t> independents</a:t>
                      </a:r>
                      <a:endParaRPr lang="en-US" sz="1300" dirty="0"/>
                    </a:p>
                  </a:txBody>
                  <a:tcPr marT="27432" marB="27432" anchor="ctr">
                    <a:solidFill>
                      <a:schemeClr val="bg1">
                        <a:lumMod val="85000"/>
                      </a:schemeClr>
                    </a:solidFill>
                  </a:tcPr>
                </a:tc>
                <a:tc>
                  <a:txBody>
                    <a:bodyPr/>
                    <a:lstStyle/>
                    <a:p>
                      <a:pPr algn="ctr"/>
                      <a:r>
                        <a:rPr lang="en-US" sz="1300" dirty="0"/>
                        <a:t>18%</a:t>
                      </a:r>
                    </a:p>
                  </a:txBody>
                  <a:tcPr marT="27432" marB="27432" anchor="ctr">
                    <a:solidFill>
                      <a:schemeClr val="bg1">
                        <a:lumMod val="85000"/>
                      </a:schemeClr>
                    </a:solidFill>
                  </a:tcPr>
                </a:tc>
                <a:extLst>
                  <a:ext uri="{0D108BD9-81ED-4DB2-BD59-A6C34878D82A}">
                    <a16:rowId xmlns:a16="http://schemas.microsoft.com/office/drawing/2014/main" xmlns="" val="10001"/>
                  </a:ext>
                </a:extLst>
              </a:tr>
              <a:tr h="152404">
                <a:tc>
                  <a:txBody>
                    <a:bodyPr/>
                    <a:lstStyle/>
                    <a:p>
                      <a:r>
                        <a:rPr lang="en-US" sz="1300" dirty="0"/>
                        <a:t>Independent</a:t>
                      </a:r>
                      <a:r>
                        <a:rPr lang="en-US" sz="1300" baseline="0" dirty="0"/>
                        <a:t> women</a:t>
                      </a:r>
                      <a:endParaRPr lang="en-US" sz="1300" dirty="0"/>
                    </a:p>
                  </a:txBody>
                  <a:tcPr marT="27432" marB="27432" anchor="ctr">
                    <a:solidFill>
                      <a:schemeClr val="bg1">
                        <a:lumMod val="85000"/>
                      </a:schemeClr>
                    </a:solidFill>
                  </a:tcPr>
                </a:tc>
                <a:tc>
                  <a:txBody>
                    <a:bodyPr/>
                    <a:lstStyle/>
                    <a:p>
                      <a:pPr algn="ctr"/>
                      <a:r>
                        <a:rPr lang="en-US" sz="1300" dirty="0"/>
                        <a:t>17%</a:t>
                      </a:r>
                    </a:p>
                  </a:txBody>
                  <a:tcPr marT="27432" marB="27432" anchor="ctr">
                    <a:solidFill>
                      <a:schemeClr val="bg1">
                        <a:lumMod val="85000"/>
                      </a:schemeClr>
                    </a:solidFill>
                  </a:tcPr>
                </a:tc>
                <a:extLst>
                  <a:ext uri="{0D108BD9-81ED-4DB2-BD59-A6C34878D82A}">
                    <a16:rowId xmlns:a16="http://schemas.microsoft.com/office/drawing/2014/main" xmlns="" val="10002"/>
                  </a:ext>
                </a:extLst>
              </a:tr>
              <a:tr h="152404">
                <a:tc>
                  <a:txBody>
                    <a:bodyPr/>
                    <a:lstStyle/>
                    <a:p>
                      <a:r>
                        <a:rPr lang="en-US" sz="1300" dirty="0"/>
                        <a:t>Younger</a:t>
                      </a:r>
                      <a:r>
                        <a:rPr lang="en-US" sz="1300" baseline="0" dirty="0"/>
                        <a:t> Florida voters</a:t>
                      </a:r>
                      <a:endParaRPr lang="en-US" sz="1300" dirty="0"/>
                    </a:p>
                  </a:txBody>
                  <a:tcPr marT="27432" marB="27432" anchor="ctr">
                    <a:solidFill>
                      <a:schemeClr val="bg1">
                        <a:lumMod val="85000"/>
                      </a:schemeClr>
                    </a:solidFill>
                  </a:tcPr>
                </a:tc>
                <a:tc>
                  <a:txBody>
                    <a:bodyPr/>
                    <a:lstStyle/>
                    <a:p>
                      <a:pPr algn="ctr"/>
                      <a:r>
                        <a:rPr lang="en-US" sz="1300" dirty="0"/>
                        <a:t>15%</a:t>
                      </a:r>
                    </a:p>
                  </a:txBody>
                  <a:tcPr marT="27432" marB="27432" anchor="ctr">
                    <a:solidFill>
                      <a:schemeClr val="bg1">
                        <a:lumMod val="85000"/>
                      </a:schemeClr>
                    </a:solidFill>
                  </a:tcPr>
                </a:tc>
                <a:extLst>
                  <a:ext uri="{0D108BD9-81ED-4DB2-BD59-A6C34878D82A}">
                    <a16:rowId xmlns:a16="http://schemas.microsoft.com/office/drawing/2014/main" xmlns="" val="10003"/>
                  </a:ext>
                </a:extLst>
              </a:tr>
              <a:tr h="152404">
                <a:tc>
                  <a:txBody>
                    <a:bodyPr/>
                    <a:lstStyle/>
                    <a:p>
                      <a:r>
                        <a:rPr lang="en-US" sz="1300" dirty="0"/>
                        <a:t>Younger</a:t>
                      </a:r>
                      <a:r>
                        <a:rPr lang="en-US" sz="1300" baseline="0" dirty="0"/>
                        <a:t> Ohio voters</a:t>
                      </a:r>
                      <a:endParaRPr lang="en-US" sz="1300" dirty="0"/>
                    </a:p>
                  </a:txBody>
                  <a:tcPr marT="27432" marB="27432" anchor="ctr">
                    <a:solidFill>
                      <a:schemeClr val="bg1">
                        <a:lumMod val="85000"/>
                      </a:schemeClr>
                    </a:solidFill>
                  </a:tcPr>
                </a:tc>
                <a:tc>
                  <a:txBody>
                    <a:bodyPr/>
                    <a:lstStyle/>
                    <a:p>
                      <a:pPr algn="ctr"/>
                      <a:r>
                        <a:rPr lang="en-US" sz="1300" dirty="0"/>
                        <a:t>14%</a:t>
                      </a:r>
                    </a:p>
                  </a:txBody>
                  <a:tcPr marT="27432" marB="27432" anchor="ctr">
                    <a:solidFill>
                      <a:schemeClr val="bg1">
                        <a:lumMod val="85000"/>
                      </a:schemeClr>
                    </a:solidFill>
                  </a:tcPr>
                </a:tc>
                <a:extLst>
                  <a:ext uri="{0D108BD9-81ED-4DB2-BD59-A6C34878D82A}">
                    <a16:rowId xmlns:a16="http://schemas.microsoft.com/office/drawing/2014/main" xmlns="" val="10004"/>
                  </a:ext>
                </a:extLst>
              </a:tr>
              <a:tr h="152404">
                <a:tc>
                  <a:txBody>
                    <a:bodyPr/>
                    <a:lstStyle/>
                    <a:p>
                      <a:r>
                        <a:rPr lang="en-US" sz="1300" dirty="0"/>
                        <a:t>Weak</a:t>
                      </a:r>
                      <a:r>
                        <a:rPr lang="en-US" sz="1300" baseline="0" dirty="0"/>
                        <a:t> Democrats</a:t>
                      </a:r>
                      <a:endParaRPr lang="en-US" sz="1300" dirty="0"/>
                    </a:p>
                  </a:txBody>
                  <a:tcPr marT="27432" marB="27432" anchor="ctr">
                    <a:solidFill>
                      <a:schemeClr val="bg1">
                        <a:lumMod val="85000"/>
                      </a:schemeClr>
                    </a:solidFill>
                  </a:tcPr>
                </a:tc>
                <a:tc>
                  <a:txBody>
                    <a:bodyPr/>
                    <a:lstStyle/>
                    <a:p>
                      <a:pPr algn="ctr"/>
                      <a:r>
                        <a:rPr lang="en-US" sz="1300" dirty="0"/>
                        <a:t>14%</a:t>
                      </a:r>
                    </a:p>
                  </a:txBody>
                  <a:tcPr marT="27432" marB="27432" anchor="ctr">
                    <a:solidFill>
                      <a:schemeClr val="bg1">
                        <a:lumMod val="85000"/>
                      </a:schemeClr>
                    </a:solidFill>
                  </a:tcPr>
                </a:tc>
                <a:extLst>
                  <a:ext uri="{0D108BD9-81ED-4DB2-BD59-A6C34878D82A}">
                    <a16:rowId xmlns:a16="http://schemas.microsoft.com/office/drawing/2014/main" xmlns="" val="10005"/>
                  </a:ext>
                </a:extLst>
              </a:tr>
              <a:tr h="152404">
                <a:tc>
                  <a:txBody>
                    <a:bodyPr/>
                    <a:lstStyle/>
                    <a:p>
                      <a:r>
                        <a:rPr lang="en-US" sz="1300" dirty="0"/>
                        <a:t>Independents</a:t>
                      </a:r>
                    </a:p>
                  </a:txBody>
                  <a:tcPr marT="27432" marB="27432" anchor="ctr">
                    <a:solidFill>
                      <a:schemeClr val="bg1">
                        <a:lumMod val="85000"/>
                      </a:schemeClr>
                    </a:solidFill>
                  </a:tcPr>
                </a:tc>
                <a:tc>
                  <a:txBody>
                    <a:bodyPr/>
                    <a:lstStyle/>
                    <a:p>
                      <a:pPr algn="ctr"/>
                      <a:r>
                        <a:rPr lang="en-US" sz="1300" dirty="0"/>
                        <a:t>14%</a:t>
                      </a:r>
                    </a:p>
                  </a:txBody>
                  <a:tcPr marT="27432" marB="27432" anchor="ctr">
                    <a:solidFill>
                      <a:schemeClr val="bg1">
                        <a:lumMod val="85000"/>
                      </a:schemeClr>
                    </a:solidFill>
                  </a:tcPr>
                </a:tc>
                <a:extLst>
                  <a:ext uri="{0D108BD9-81ED-4DB2-BD59-A6C34878D82A}">
                    <a16:rowId xmlns:a16="http://schemas.microsoft.com/office/drawing/2014/main" xmlns="" val="10006"/>
                  </a:ext>
                </a:extLst>
              </a:tr>
              <a:tr h="152404">
                <a:tc>
                  <a:txBody>
                    <a:bodyPr/>
                    <a:lstStyle/>
                    <a:p>
                      <a:r>
                        <a:rPr lang="en-US" sz="1300" dirty="0"/>
                        <a:t>Undecided</a:t>
                      </a:r>
                      <a:r>
                        <a:rPr lang="en-US" sz="1300" baseline="0" dirty="0"/>
                        <a:t> on presidential ballot</a:t>
                      </a:r>
                      <a:endParaRPr lang="en-US" sz="1300" dirty="0"/>
                    </a:p>
                  </a:txBody>
                  <a:tcPr marT="27432" marB="27432" anchor="ctr">
                    <a:solidFill>
                      <a:schemeClr val="bg1">
                        <a:lumMod val="85000"/>
                      </a:schemeClr>
                    </a:solidFill>
                  </a:tcPr>
                </a:tc>
                <a:tc>
                  <a:txBody>
                    <a:bodyPr/>
                    <a:lstStyle/>
                    <a:p>
                      <a:pPr algn="ctr"/>
                      <a:r>
                        <a:rPr lang="en-US" sz="1300" dirty="0"/>
                        <a:t>14%</a:t>
                      </a:r>
                    </a:p>
                  </a:txBody>
                  <a:tcPr marT="27432" marB="27432" anchor="ctr">
                    <a:solidFill>
                      <a:schemeClr val="bg1">
                        <a:lumMod val="85000"/>
                      </a:schemeClr>
                    </a:solidFill>
                  </a:tcPr>
                </a:tc>
                <a:extLst>
                  <a:ext uri="{0D108BD9-81ED-4DB2-BD59-A6C34878D82A}">
                    <a16:rowId xmlns:a16="http://schemas.microsoft.com/office/drawing/2014/main" xmlns="" val="10007"/>
                  </a:ext>
                </a:extLst>
              </a:tr>
              <a:tr h="152404">
                <a:tc>
                  <a:txBody>
                    <a:bodyPr/>
                    <a:lstStyle/>
                    <a:p>
                      <a:r>
                        <a:rPr lang="en-US" sz="1300" dirty="0"/>
                        <a:t>Weak Republicans</a:t>
                      </a:r>
                    </a:p>
                  </a:txBody>
                  <a:tcPr marT="27432" marB="27432" anchor="ctr">
                    <a:solidFill>
                      <a:schemeClr val="bg1">
                        <a:lumMod val="85000"/>
                      </a:schemeClr>
                    </a:solidFill>
                  </a:tcPr>
                </a:tc>
                <a:tc>
                  <a:txBody>
                    <a:bodyPr/>
                    <a:lstStyle/>
                    <a:p>
                      <a:pPr algn="ctr"/>
                      <a:r>
                        <a:rPr lang="en-US" sz="1300" dirty="0"/>
                        <a:t>13%</a:t>
                      </a:r>
                    </a:p>
                  </a:txBody>
                  <a:tcPr marT="27432" marB="27432" anchor="ctr">
                    <a:solidFill>
                      <a:schemeClr val="bg1">
                        <a:lumMod val="85000"/>
                      </a:schemeClr>
                    </a:solidFill>
                  </a:tcPr>
                </a:tc>
                <a:extLst>
                  <a:ext uri="{0D108BD9-81ED-4DB2-BD59-A6C34878D82A}">
                    <a16:rowId xmlns:a16="http://schemas.microsoft.com/office/drawing/2014/main" xmlns="" val="10008"/>
                  </a:ext>
                </a:extLst>
              </a:tr>
              <a:tr h="152404">
                <a:tc>
                  <a:txBody>
                    <a:bodyPr/>
                    <a:lstStyle/>
                    <a:p>
                      <a:r>
                        <a:rPr lang="en-US" sz="1300" i="1" dirty="0">
                          <a:solidFill>
                            <a:schemeClr val="bg1">
                              <a:lumMod val="50000"/>
                            </a:schemeClr>
                          </a:solidFill>
                        </a:rPr>
                        <a:t>Total</a:t>
                      </a:r>
                    </a:p>
                  </a:txBody>
                  <a:tcPr marT="27432" marB="27432" anchor="ctr">
                    <a:solidFill>
                      <a:schemeClr val="bg1">
                        <a:lumMod val="85000"/>
                      </a:schemeClr>
                    </a:solidFill>
                  </a:tcPr>
                </a:tc>
                <a:tc>
                  <a:txBody>
                    <a:bodyPr/>
                    <a:lstStyle/>
                    <a:p>
                      <a:pPr algn="ctr"/>
                      <a:r>
                        <a:rPr lang="en-US" sz="1300" i="1" dirty="0">
                          <a:solidFill>
                            <a:schemeClr val="bg1">
                              <a:lumMod val="50000"/>
                            </a:schemeClr>
                          </a:solidFill>
                        </a:rPr>
                        <a:t>9%</a:t>
                      </a:r>
                    </a:p>
                  </a:txBody>
                  <a:tcPr marT="27432" marB="27432" anchor="ctr">
                    <a:solidFill>
                      <a:schemeClr val="bg1">
                        <a:lumMod val="85000"/>
                      </a:schemeClr>
                    </a:solidFill>
                  </a:tcPr>
                </a:tc>
                <a:extLst>
                  <a:ext uri="{0D108BD9-81ED-4DB2-BD59-A6C34878D82A}">
                    <a16:rowId xmlns:a16="http://schemas.microsoft.com/office/drawing/2014/main" xmlns="" val="10009"/>
                  </a:ext>
                </a:extLst>
              </a:tr>
            </a:tbl>
          </a:graphicData>
        </a:graphic>
      </p:graphicFrame>
      <p:sp>
        <p:nvSpPr>
          <p:cNvPr id="6" name="Oval 5"/>
          <p:cNvSpPr/>
          <p:nvPr/>
        </p:nvSpPr>
        <p:spPr bwMode="auto">
          <a:xfrm>
            <a:off x="5608320" y="2743200"/>
            <a:ext cx="868680" cy="4572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Tree>
    <p:extLst>
      <p:ext uri="{BB962C8B-B14F-4D97-AF65-F5344CB8AC3E}">
        <p14:creationId xmlns:p14="http://schemas.microsoft.com/office/powerpoint/2010/main" xmlns="" val="147702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856537" cy="1058863"/>
          </a:xfrm>
        </p:spPr>
        <p:txBody>
          <a:bodyPr/>
          <a:lstStyle/>
          <a:p>
            <a:r>
              <a:rPr lang="en-US" sz="2000" dirty="0"/>
              <a:t>There is definite potential for anger over the role of Wall Street money in politics to shape these Senate races. Half of voters see campaign contributions from Wall Street interests as relevant and a central criterion in determining their choice.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19</a:t>
            </a:fld>
            <a:endParaRPr lang="en-US" dirty="0">
              <a:solidFill>
                <a:srgbClr val="000000"/>
              </a:solidFill>
            </a:endParaRPr>
          </a:p>
        </p:txBody>
      </p:sp>
      <p:sp>
        <p:nvSpPr>
          <p:cNvPr id="5" name="Rectangle 4"/>
          <p:cNvSpPr/>
          <p:nvPr/>
        </p:nvSpPr>
        <p:spPr>
          <a:xfrm>
            <a:off x="304800" y="6096000"/>
            <a:ext cx="6703438" cy="738664"/>
          </a:xfrm>
          <a:prstGeom prst="rect">
            <a:avLst/>
          </a:prstGeom>
        </p:spPr>
        <p:txBody>
          <a:bodyPr wrap="square">
            <a:spAutoFit/>
          </a:bodyPr>
          <a:lstStyle/>
          <a:p>
            <a:r>
              <a:rPr lang="en-US" sz="1050" dirty="0"/>
              <a:t>*Asked of half the sample. Darker colors indicate intensity. </a:t>
            </a:r>
          </a:p>
          <a:p>
            <a:r>
              <a:rPr lang="en-US" sz="1050" dirty="0"/>
              <a:t>If you knew that a candidate or member of Congress had [received significant campaign donations/refused to accept campaign donations]  from big banks and Wall Street executives would that make you more or less likely to vote for them, or would it not make a difference to you?</a:t>
            </a:r>
          </a:p>
        </p:txBody>
      </p:sp>
      <p:graphicFrame>
        <p:nvGraphicFramePr>
          <p:cNvPr id="6" name="Object 4"/>
          <p:cNvGraphicFramePr>
            <a:graphicFrameLocks noChangeAspect="1"/>
          </p:cNvGraphicFramePr>
          <p:nvPr>
            <p:extLst>
              <p:ext uri="{D42A27DB-BD31-4B8C-83A1-F6EECF244321}">
                <p14:modId xmlns:p14="http://schemas.microsoft.com/office/powerpoint/2010/main" xmlns="" val="439521883"/>
              </p:ext>
            </p:extLst>
          </p:nvPr>
        </p:nvGraphicFramePr>
        <p:xfrm>
          <a:off x="0" y="1447800"/>
          <a:ext cx="9143999"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1"/>
          <p:cNvSpPr txBox="1"/>
          <p:nvPr/>
        </p:nvSpPr>
        <p:spPr>
          <a:xfrm>
            <a:off x="5010664" y="2057400"/>
            <a:ext cx="3523735" cy="914400"/>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t>Refused to accept campaign donations from big banks and Wall Street executives*</a:t>
            </a:r>
          </a:p>
        </p:txBody>
      </p:sp>
      <p:cxnSp>
        <p:nvCxnSpPr>
          <p:cNvPr id="8" name="Straight Connector 7"/>
          <p:cNvCxnSpPr/>
          <p:nvPr/>
        </p:nvCxnSpPr>
        <p:spPr bwMode="auto">
          <a:xfrm>
            <a:off x="4572000" y="2057400"/>
            <a:ext cx="0" cy="4058305"/>
          </a:xfrm>
          <a:prstGeom prst="line">
            <a:avLst/>
          </a:prstGeom>
          <a:solidFill>
            <a:srgbClr val="EAEAEA"/>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AutoShape 5"/>
          <p:cNvSpPr>
            <a:spLocks noChangeArrowheads="1"/>
          </p:cNvSpPr>
          <p:nvPr/>
        </p:nvSpPr>
        <p:spPr bwMode="auto">
          <a:xfrm>
            <a:off x="1143000" y="3713518"/>
            <a:ext cx="540944" cy="373033"/>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a:t>
            </a:r>
            <a:r>
              <a:rPr lang="en-US" sz="2000" b="1">
                <a:solidFill>
                  <a:schemeClr val="tx2"/>
                </a:solidFill>
                <a:cs typeface="Times New Roman" pitchFamily="18" charset="0"/>
              </a:rPr>
              <a:t>43</a:t>
            </a:r>
            <a:endParaRPr lang="en-US" sz="2000" b="1" dirty="0">
              <a:solidFill>
                <a:schemeClr val="tx2"/>
              </a:solidFill>
              <a:cs typeface="Times New Roman" pitchFamily="18" charset="0"/>
            </a:endParaRPr>
          </a:p>
        </p:txBody>
      </p:sp>
      <p:sp>
        <p:nvSpPr>
          <p:cNvPr id="12" name="AutoShape 5"/>
          <p:cNvSpPr>
            <a:spLocks noChangeArrowheads="1"/>
          </p:cNvSpPr>
          <p:nvPr/>
        </p:nvSpPr>
        <p:spPr bwMode="auto">
          <a:xfrm>
            <a:off x="6019800" y="3713518"/>
            <a:ext cx="540944" cy="373033"/>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+39</a:t>
            </a:r>
          </a:p>
        </p:txBody>
      </p:sp>
    </p:spTree>
    <p:extLst>
      <p:ext uri="{BB962C8B-B14F-4D97-AF65-F5344CB8AC3E}">
        <p14:creationId xmlns:p14="http://schemas.microsoft.com/office/powerpoint/2010/main" xmlns="" val="257983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D1756B7A-1519-46FD-8150-7E3531EF66C9}" type="slidenum">
              <a:rPr lang="en-US">
                <a:solidFill>
                  <a:srgbClr val="000000"/>
                </a:solidFill>
              </a:rPr>
              <a:pPr>
                <a:defRPr/>
              </a:pPr>
              <a:t>2</a:t>
            </a:fld>
            <a:endParaRPr lang="en-US" dirty="0">
              <a:solidFill>
                <a:srgbClr val="000000"/>
              </a:solidFill>
            </a:endParaRPr>
          </a:p>
        </p:txBody>
      </p:sp>
      <p:sp>
        <p:nvSpPr>
          <p:cNvPr id="18435" name="Rectangle 2"/>
          <p:cNvSpPr>
            <a:spLocks noGrp="1" noChangeArrowheads="1"/>
          </p:cNvSpPr>
          <p:nvPr>
            <p:ph type="title"/>
          </p:nvPr>
        </p:nvSpPr>
        <p:spPr/>
        <p:txBody>
          <a:bodyPr/>
          <a:lstStyle/>
          <a:p>
            <a:pPr eaLnBrk="1" hangingPunct="1"/>
            <a:r>
              <a:rPr lang="en-US" dirty="0"/>
              <a:t>Methodology</a:t>
            </a:r>
            <a:endParaRPr lang="en-US" dirty="0">
              <a:solidFill>
                <a:schemeClr val="folHlink"/>
              </a:solidFill>
            </a:endParaRPr>
          </a:p>
        </p:txBody>
      </p:sp>
      <p:sp>
        <p:nvSpPr>
          <p:cNvPr id="18436" name="Rectangle 3"/>
          <p:cNvSpPr>
            <a:spLocks noGrp="1" noChangeArrowheads="1"/>
          </p:cNvSpPr>
          <p:nvPr>
            <p:ph type="body" idx="1"/>
          </p:nvPr>
        </p:nvSpPr>
        <p:spPr>
          <a:xfrm>
            <a:off x="685800" y="1143000"/>
            <a:ext cx="7772400" cy="4733925"/>
          </a:xfrm>
        </p:spPr>
        <p:txBody>
          <a:bodyPr/>
          <a:lstStyle/>
          <a:p>
            <a:pPr algn="just" eaLnBrk="1" hangingPunct="1">
              <a:lnSpc>
                <a:spcPct val="80000"/>
              </a:lnSpc>
            </a:pPr>
            <a:r>
              <a:rPr lang="en-US" sz="1800" dirty="0"/>
              <a:t>Lake Research Partners designed and administered this survey, which was conducted by phone using professional interviewers. The survey reached a total of 1,000 likely 2016 general election voters across Florida, Missouri, Ohio, and Pennsylvania. The survey was conducted August 28</a:t>
            </a:r>
            <a:r>
              <a:rPr lang="en-US" sz="1800" baseline="30000" dirty="0"/>
              <a:t>th</a:t>
            </a:r>
            <a:r>
              <a:rPr lang="en-US" sz="1800" dirty="0"/>
              <a:t> – September 5</a:t>
            </a:r>
            <a:r>
              <a:rPr lang="en-US" sz="1800" baseline="30000" dirty="0"/>
              <a:t>th</a:t>
            </a:r>
            <a:r>
              <a:rPr lang="en-US" sz="1800" dirty="0"/>
              <a:t>, 2016.</a:t>
            </a:r>
          </a:p>
          <a:p>
            <a:pPr algn="just" eaLnBrk="1" hangingPunct="1">
              <a:lnSpc>
                <a:spcPct val="80000"/>
              </a:lnSpc>
            </a:pPr>
            <a:endParaRPr lang="en-US" sz="1800" dirty="0">
              <a:solidFill>
                <a:srgbClr val="FF0000"/>
              </a:solidFill>
            </a:endParaRPr>
          </a:p>
          <a:p>
            <a:pPr algn="just" eaLnBrk="1" hangingPunct="1">
              <a:lnSpc>
                <a:spcPct val="80000"/>
              </a:lnSpc>
            </a:pPr>
            <a:r>
              <a:rPr lang="en-US" sz="1800" dirty="0"/>
              <a:t>Telephone numbers for the survey were drawn using a file of registered voters. The sample was stratified geographically to reflect the expected turnout of 2016 General Election voters. The margin of error for the overall sample is +/-3.1% and larger for subgroups. Subgroup analysis in this report is focused on the 4-state sample, not within individual states, unless otherwise noted. </a:t>
            </a:r>
          </a:p>
          <a:p>
            <a:pPr algn="just" eaLnBrk="1" hangingPunct="1">
              <a:lnSpc>
                <a:spcPct val="80000"/>
              </a:lnSpc>
            </a:pPr>
            <a:endParaRPr lang="en-US" sz="1800" dirty="0">
              <a:solidFill>
                <a:srgbClr val="FF0000"/>
              </a:solidFill>
            </a:endParaRPr>
          </a:p>
          <a:p>
            <a:pPr algn="just" eaLnBrk="1" hangingPunct="1">
              <a:lnSpc>
                <a:spcPct val="80000"/>
              </a:lnSpc>
            </a:pPr>
            <a:r>
              <a:rPr lang="en-US" sz="1800" dirty="0"/>
              <a:t>In interpreting survey results, all sample surveys are subject to possible sampling error; that is, the results of a survey may differ from those that would be obtained if the entire population were interviewed. The size of the sampling error depends upon both the total number of respondents in the survey and the percentage distribution of responses to a particular question. For example, if 50% of respondents in the total sample answered “yes” to a particular question, we can be 95% confident that the true percentage will fall within +/-3.1 percentage points of this percentage or between 46.9% and 53.1%. </a:t>
            </a:r>
          </a:p>
        </p:txBody>
      </p:sp>
    </p:spTree>
    <p:extLst>
      <p:ext uri="{BB962C8B-B14F-4D97-AF65-F5344CB8AC3E}">
        <p14:creationId xmlns:p14="http://schemas.microsoft.com/office/powerpoint/2010/main" xmlns="" val="796130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175848"/>
            <a:ext cx="7788275" cy="1058863"/>
          </a:xfrm>
        </p:spPr>
        <p:txBody>
          <a:bodyPr/>
          <a:lstStyle/>
          <a:p>
            <a:r>
              <a:rPr lang="en-US" sz="2400" dirty="0"/>
              <a:t>This issue has particular relevance for men, particularly younger and non-college educated men, younger voters, and among independents and undecided voters.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20</a:t>
            </a:fld>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720071758"/>
              </p:ext>
            </p:extLst>
          </p:nvPr>
        </p:nvGraphicFramePr>
        <p:xfrm>
          <a:off x="1295400" y="1371600"/>
          <a:ext cx="6343714" cy="5202936"/>
        </p:xfrm>
        <a:graphic>
          <a:graphicData uri="http://schemas.openxmlformats.org/drawingml/2006/table">
            <a:tbl>
              <a:tblPr firstRow="1" bandRow="1">
                <a:tableStyleId>{5C22544A-7EE6-4342-B048-85BDC9FD1C3A}</a:tableStyleId>
              </a:tblPr>
              <a:tblGrid>
                <a:gridCol w="1588834">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468880">
                  <a:extLst>
                    <a:ext uri="{9D8B030D-6E8A-4147-A177-3AD203B41FA5}">
                      <a16:colId xmlns:a16="http://schemas.microsoft.com/office/drawing/2014/main" xmlns="" val="20002"/>
                    </a:ext>
                  </a:extLst>
                </a:gridCol>
              </a:tblGrid>
              <a:tr h="370840">
                <a:tc>
                  <a:txBody>
                    <a:bodyPr/>
                    <a:lstStyle/>
                    <a:p>
                      <a:r>
                        <a:rPr lang="en-US" sz="1300" i="1" baseline="0" dirty="0"/>
                        <a:t>More/Less Likely to Vote for Candidate Who…</a:t>
                      </a:r>
                      <a:endParaRPr lang="en-US" sz="1300" i="1" dirty="0"/>
                    </a:p>
                  </a:txBody>
                  <a:tcPr marL="27432" marR="27432" marT="27432" marB="27432" anchor="ctr">
                    <a:solidFill>
                      <a:schemeClr val="tx2"/>
                    </a:solidFill>
                  </a:tcPr>
                </a:tc>
                <a:tc>
                  <a:txBody>
                    <a:bodyPr/>
                    <a:lstStyle/>
                    <a:p>
                      <a:pPr algn="ctr"/>
                      <a:r>
                        <a:rPr lang="en-US" sz="1300" baseline="0" dirty="0"/>
                        <a:t>Received contributions from Wall Street </a:t>
                      </a:r>
                    </a:p>
                    <a:p>
                      <a:pPr algn="ctr"/>
                      <a:r>
                        <a:rPr lang="en-US" sz="1300" baseline="0" dirty="0"/>
                        <a:t>% </a:t>
                      </a:r>
                      <a:r>
                        <a:rPr lang="en-US" sz="1300" u="sng" baseline="0" dirty="0"/>
                        <a:t>less</a:t>
                      </a:r>
                      <a:r>
                        <a:rPr lang="en-US" sz="1300" baseline="0" dirty="0"/>
                        <a:t> likely (% </a:t>
                      </a:r>
                      <a:r>
                        <a:rPr lang="en-US" sz="1300" i="1" baseline="0" dirty="0"/>
                        <a:t>much</a:t>
                      </a:r>
                      <a:r>
                        <a:rPr lang="en-US" sz="1300" baseline="0" dirty="0"/>
                        <a:t> </a:t>
                      </a:r>
                      <a:r>
                        <a:rPr lang="en-US" sz="1300" u="none" baseline="0" dirty="0"/>
                        <a:t>less</a:t>
                      </a:r>
                      <a:r>
                        <a:rPr lang="en-US" sz="1300" baseline="0" dirty="0"/>
                        <a:t> likely)</a:t>
                      </a:r>
                    </a:p>
                  </a:txBody>
                  <a:tcPr marL="27432" marR="27432" marT="27432" marB="27432" anchor="ctr">
                    <a:solidFill>
                      <a:schemeClr val="tx2"/>
                    </a:solidFill>
                  </a:tcPr>
                </a:tc>
                <a:tc>
                  <a:txBody>
                    <a:bodyPr/>
                    <a:lstStyle/>
                    <a:p>
                      <a:pPr algn="ctr"/>
                      <a:r>
                        <a:rPr lang="en-US" sz="1300" dirty="0"/>
                        <a:t>Refused</a:t>
                      </a:r>
                      <a:r>
                        <a:rPr lang="en-US" sz="1300" baseline="0" dirty="0"/>
                        <a:t> contributions from Wall Street</a:t>
                      </a:r>
                    </a:p>
                    <a:p>
                      <a:pPr algn="ctr"/>
                      <a:r>
                        <a:rPr lang="en-US" sz="1300" baseline="0" dirty="0"/>
                        <a:t>% </a:t>
                      </a:r>
                      <a:r>
                        <a:rPr lang="en-US" sz="1300" u="sng" baseline="0" dirty="0"/>
                        <a:t>more</a:t>
                      </a:r>
                      <a:r>
                        <a:rPr lang="en-US" sz="1300" baseline="0" dirty="0"/>
                        <a:t> likely (% </a:t>
                      </a:r>
                      <a:r>
                        <a:rPr lang="en-US" sz="1300" i="1" baseline="0" dirty="0"/>
                        <a:t>much</a:t>
                      </a:r>
                      <a:r>
                        <a:rPr lang="en-US" sz="1300" baseline="0" dirty="0"/>
                        <a:t> </a:t>
                      </a:r>
                      <a:r>
                        <a:rPr lang="en-US" sz="1300" u="none" baseline="0" dirty="0"/>
                        <a:t>more</a:t>
                      </a:r>
                      <a:r>
                        <a:rPr lang="en-US" sz="1300" baseline="0" dirty="0"/>
                        <a:t> likely)</a:t>
                      </a:r>
                      <a:endParaRPr lang="en-US" sz="1300" dirty="0"/>
                    </a:p>
                  </a:txBody>
                  <a:tcPr marL="27432" marR="27432" marT="27432" marB="27432" anchor="ctr">
                    <a:solidFill>
                      <a:schemeClr val="tx2"/>
                    </a:solidFill>
                  </a:tcPr>
                </a:tc>
                <a:extLst>
                  <a:ext uri="{0D108BD9-81ED-4DB2-BD59-A6C34878D82A}">
                    <a16:rowId xmlns:a16="http://schemas.microsoft.com/office/drawing/2014/main" xmlns="" val="10000"/>
                  </a:ext>
                </a:extLst>
              </a:tr>
              <a:tr h="142240">
                <a:tc>
                  <a:txBody>
                    <a:bodyPr/>
                    <a:lstStyle/>
                    <a:p>
                      <a:pPr algn="l" fontAlgn="b"/>
                      <a:r>
                        <a:rPr lang="en-US" sz="1400" b="0" i="0" u="none" strike="noStrike" dirty="0">
                          <a:solidFill>
                            <a:srgbClr val="000000"/>
                          </a:solidFill>
                          <a:effectLst/>
                          <a:latin typeface="+mj-lt"/>
                        </a:rPr>
                        <a:t>Total </a:t>
                      </a:r>
                    </a:p>
                  </a:txBody>
                  <a:tcPr marL="7620" marR="7620" marT="7620" marB="0" anchor="b">
                    <a:solidFill>
                      <a:schemeClr val="bg1">
                        <a:lumMod val="85000"/>
                      </a:schemeClr>
                    </a:solidFill>
                  </a:tcPr>
                </a:tc>
                <a:tc>
                  <a:txBody>
                    <a:bodyPr/>
                    <a:lstStyle/>
                    <a:p>
                      <a:pPr algn="ctr"/>
                      <a:r>
                        <a:rPr lang="en-US" sz="1300" b="0" dirty="0">
                          <a:solidFill>
                            <a:schemeClr val="tx1"/>
                          </a:solidFill>
                        </a:rPr>
                        <a:t>50 (32)</a:t>
                      </a:r>
                    </a:p>
                  </a:txBody>
                  <a:tcPr marL="27432" marR="27432" marT="27432" marB="27432" anchor="ctr">
                    <a:solidFill>
                      <a:schemeClr val="bg1">
                        <a:lumMod val="85000"/>
                      </a:schemeClr>
                    </a:solidFill>
                  </a:tcPr>
                </a:tc>
                <a:tc>
                  <a:txBody>
                    <a:bodyPr/>
                    <a:lstStyle/>
                    <a:p>
                      <a:pPr algn="ctr"/>
                      <a:r>
                        <a:rPr lang="en-US" sz="1300" b="0" dirty="0">
                          <a:solidFill>
                            <a:schemeClr val="tx1"/>
                          </a:solidFill>
                        </a:rPr>
                        <a:t>49 (33)</a:t>
                      </a:r>
                    </a:p>
                  </a:txBody>
                  <a:tcPr marL="27432" marR="27432" marT="27432" marB="27432" anchor="ctr">
                    <a:solidFill>
                      <a:schemeClr val="bg1">
                        <a:lumMod val="85000"/>
                      </a:schemeClr>
                    </a:solidFill>
                  </a:tcPr>
                </a:tc>
                <a:extLst>
                  <a:ext uri="{0D108BD9-81ED-4DB2-BD59-A6C34878D82A}">
                    <a16:rowId xmlns:a16="http://schemas.microsoft.com/office/drawing/2014/main" xmlns="" val="10001"/>
                  </a:ext>
                </a:extLst>
              </a:tr>
              <a:tr h="142240">
                <a:tc>
                  <a:txBody>
                    <a:bodyPr/>
                    <a:lstStyle/>
                    <a:p>
                      <a:pPr algn="l" fontAlgn="b"/>
                      <a:r>
                        <a:rPr lang="en-US" sz="1400" b="0" i="0" u="none" strike="noStrike" dirty="0">
                          <a:solidFill>
                            <a:srgbClr val="000000"/>
                          </a:solidFill>
                          <a:effectLst/>
                          <a:latin typeface="+mj-lt"/>
                        </a:rPr>
                        <a:t>All under 30</a:t>
                      </a:r>
                    </a:p>
                  </a:txBody>
                  <a:tcPr marL="7620" marR="7620" marT="7620" marB="0" anchor="b">
                    <a:solidFill>
                      <a:schemeClr val="bg1">
                        <a:lumMod val="85000"/>
                      </a:schemeClr>
                    </a:solidFill>
                  </a:tcPr>
                </a:tc>
                <a:tc>
                  <a:txBody>
                    <a:bodyPr/>
                    <a:lstStyle/>
                    <a:p>
                      <a:pPr algn="ctr"/>
                      <a:r>
                        <a:rPr lang="en-US" sz="1300" b="0" dirty="0">
                          <a:solidFill>
                            <a:schemeClr val="tx1"/>
                          </a:solidFill>
                        </a:rPr>
                        <a:t>51(37)</a:t>
                      </a:r>
                    </a:p>
                  </a:txBody>
                  <a:tcPr marL="27432" marR="27432" marT="27432" marB="27432" anchor="ctr">
                    <a:solidFill>
                      <a:schemeClr val="bg1">
                        <a:lumMod val="85000"/>
                      </a:schemeClr>
                    </a:solidFill>
                  </a:tcPr>
                </a:tc>
                <a:tc>
                  <a:txBody>
                    <a:bodyPr/>
                    <a:lstStyle/>
                    <a:p>
                      <a:pPr algn="ctr"/>
                      <a:r>
                        <a:rPr lang="en-US" sz="1300" b="0" dirty="0">
                          <a:solidFill>
                            <a:schemeClr val="tx1"/>
                          </a:solidFill>
                        </a:rPr>
                        <a:t>63(36)</a:t>
                      </a:r>
                    </a:p>
                  </a:txBody>
                  <a:tcPr marL="27432" marR="27432" marT="27432" marB="27432" anchor="ctr">
                    <a:solidFill>
                      <a:schemeClr val="bg1">
                        <a:lumMod val="85000"/>
                      </a:schemeClr>
                    </a:solidFill>
                  </a:tcPr>
                </a:tc>
                <a:extLst>
                  <a:ext uri="{0D108BD9-81ED-4DB2-BD59-A6C34878D82A}">
                    <a16:rowId xmlns:a16="http://schemas.microsoft.com/office/drawing/2014/main" xmlns="" val="10018"/>
                  </a:ext>
                </a:extLst>
              </a:tr>
              <a:tr h="142240">
                <a:tc>
                  <a:txBody>
                    <a:bodyPr/>
                    <a:lstStyle/>
                    <a:p>
                      <a:pPr algn="l" fontAlgn="b"/>
                      <a:r>
                        <a:rPr lang="en-US" sz="1400" b="0" i="0" u="none" strike="noStrike" dirty="0">
                          <a:solidFill>
                            <a:srgbClr val="000000"/>
                          </a:solidFill>
                          <a:effectLst/>
                          <a:latin typeface="+mj-lt"/>
                        </a:rPr>
                        <a:t>Men &lt; 50</a:t>
                      </a:r>
                    </a:p>
                  </a:txBody>
                  <a:tcPr marL="7620" marR="7620" marT="7620" marB="0" anchor="b">
                    <a:solidFill>
                      <a:schemeClr val="bg1">
                        <a:lumMod val="85000"/>
                      </a:schemeClr>
                    </a:solidFill>
                  </a:tcPr>
                </a:tc>
                <a:tc>
                  <a:txBody>
                    <a:bodyPr/>
                    <a:lstStyle/>
                    <a:p>
                      <a:pPr algn="ctr"/>
                      <a:r>
                        <a:rPr lang="en-US" sz="1300" b="0" dirty="0">
                          <a:solidFill>
                            <a:schemeClr val="tx1"/>
                          </a:solidFill>
                        </a:rPr>
                        <a:t>57 (42)</a:t>
                      </a:r>
                    </a:p>
                  </a:txBody>
                  <a:tcPr marL="27432" marR="27432" marT="27432" marB="27432" anchor="ctr">
                    <a:solidFill>
                      <a:schemeClr val="bg1">
                        <a:lumMod val="85000"/>
                      </a:schemeClr>
                    </a:solidFill>
                  </a:tcPr>
                </a:tc>
                <a:tc>
                  <a:txBody>
                    <a:bodyPr/>
                    <a:lstStyle/>
                    <a:p>
                      <a:pPr algn="ctr"/>
                      <a:r>
                        <a:rPr lang="en-US" sz="1300" b="0" dirty="0">
                          <a:solidFill>
                            <a:schemeClr val="tx1"/>
                          </a:solidFill>
                        </a:rPr>
                        <a:t>51 (34)</a:t>
                      </a:r>
                    </a:p>
                  </a:txBody>
                  <a:tcPr marL="27432" marR="27432" marT="27432" marB="27432" anchor="ctr">
                    <a:solidFill>
                      <a:schemeClr val="bg1">
                        <a:lumMod val="85000"/>
                      </a:schemeClr>
                    </a:solidFill>
                  </a:tcPr>
                </a:tc>
                <a:extLst>
                  <a:ext uri="{0D108BD9-81ED-4DB2-BD59-A6C34878D82A}">
                    <a16:rowId xmlns:a16="http://schemas.microsoft.com/office/drawing/2014/main" xmlns="" val="10002"/>
                  </a:ext>
                </a:extLst>
              </a:tr>
              <a:tr h="142240">
                <a:tc>
                  <a:txBody>
                    <a:bodyPr/>
                    <a:lstStyle/>
                    <a:p>
                      <a:pPr algn="l" fontAlgn="b"/>
                      <a:r>
                        <a:rPr lang="en-US" sz="1400" b="0" i="0" u="none" strike="noStrike" dirty="0">
                          <a:solidFill>
                            <a:srgbClr val="000000"/>
                          </a:solidFill>
                          <a:effectLst/>
                          <a:latin typeface="+mj-lt"/>
                        </a:rPr>
                        <a:t>Women &lt; 50</a:t>
                      </a:r>
                    </a:p>
                  </a:txBody>
                  <a:tcPr marL="7620" marR="7620" marT="7620" marB="0" anchor="b">
                    <a:solidFill>
                      <a:schemeClr val="bg1">
                        <a:lumMod val="85000"/>
                      </a:schemeClr>
                    </a:solidFill>
                  </a:tcPr>
                </a:tc>
                <a:tc>
                  <a:txBody>
                    <a:bodyPr/>
                    <a:lstStyle/>
                    <a:p>
                      <a:pPr algn="ctr"/>
                      <a:r>
                        <a:rPr lang="en-US" sz="1300" b="0" dirty="0">
                          <a:solidFill>
                            <a:schemeClr val="tx1"/>
                          </a:solidFill>
                        </a:rPr>
                        <a:t>44 (26)</a:t>
                      </a:r>
                    </a:p>
                  </a:txBody>
                  <a:tcPr marL="27432" marR="27432" marT="27432" marB="27432" anchor="ctr">
                    <a:solidFill>
                      <a:schemeClr val="bg1">
                        <a:lumMod val="85000"/>
                      </a:schemeClr>
                    </a:solidFill>
                  </a:tcPr>
                </a:tc>
                <a:tc>
                  <a:txBody>
                    <a:bodyPr/>
                    <a:lstStyle/>
                    <a:p>
                      <a:pPr algn="ctr"/>
                      <a:r>
                        <a:rPr lang="en-US" sz="1300" b="0" dirty="0">
                          <a:solidFill>
                            <a:schemeClr val="tx1"/>
                          </a:solidFill>
                        </a:rPr>
                        <a:t>56 (32)</a:t>
                      </a:r>
                    </a:p>
                  </a:txBody>
                  <a:tcPr marL="27432" marR="27432" marT="27432" marB="27432" anchor="ctr">
                    <a:solidFill>
                      <a:schemeClr val="bg1">
                        <a:lumMod val="85000"/>
                      </a:schemeClr>
                    </a:solidFill>
                  </a:tcPr>
                </a:tc>
                <a:extLst>
                  <a:ext uri="{0D108BD9-81ED-4DB2-BD59-A6C34878D82A}">
                    <a16:rowId xmlns:a16="http://schemas.microsoft.com/office/drawing/2014/main" xmlns="" val="10003"/>
                  </a:ext>
                </a:extLst>
              </a:tr>
              <a:tr h="142240">
                <a:tc>
                  <a:txBody>
                    <a:bodyPr/>
                    <a:lstStyle/>
                    <a:p>
                      <a:pPr algn="l" fontAlgn="b"/>
                      <a:r>
                        <a:rPr lang="en-US" sz="1400" b="0" i="0" u="none" strike="noStrike" dirty="0">
                          <a:solidFill>
                            <a:srgbClr val="000000"/>
                          </a:solidFill>
                          <a:effectLst/>
                          <a:latin typeface="+mj-lt"/>
                        </a:rPr>
                        <a:t>Men 50+</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51 (29)</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43 (34)</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142240">
                <a:tc>
                  <a:txBody>
                    <a:bodyPr/>
                    <a:lstStyle/>
                    <a:p>
                      <a:pPr algn="l" fontAlgn="b"/>
                      <a:r>
                        <a:rPr lang="en-US" sz="1400" b="0" i="0" u="none" strike="noStrike" dirty="0">
                          <a:solidFill>
                            <a:srgbClr val="000000"/>
                          </a:solidFill>
                          <a:effectLst/>
                          <a:latin typeface="+mj-lt"/>
                        </a:rPr>
                        <a:t>Women 50+</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48 (33)</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47 (33)</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05"/>
                  </a:ext>
                </a:extLst>
              </a:tr>
              <a:tr h="142240">
                <a:tc>
                  <a:txBody>
                    <a:bodyPr/>
                    <a:lstStyle/>
                    <a:p>
                      <a:pPr algn="l" fontAlgn="b"/>
                      <a:r>
                        <a:rPr lang="en-US" sz="1400" b="0" i="0" u="none" strike="noStrike" dirty="0">
                          <a:solidFill>
                            <a:srgbClr val="000000"/>
                          </a:solidFill>
                          <a:effectLst/>
                          <a:latin typeface="+mj-lt"/>
                        </a:rPr>
                        <a:t>Democrats</a:t>
                      </a:r>
                    </a:p>
                  </a:txBody>
                  <a:tcPr marL="7620" marR="7620" marT="7620" marB="0" anchor="b">
                    <a:solidFill>
                      <a:schemeClr val="bg1">
                        <a:lumMod val="85000"/>
                      </a:schemeClr>
                    </a:solidFill>
                  </a:tcPr>
                </a:tc>
                <a:tc>
                  <a:txBody>
                    <a:bodyPr/>
                    <a:lstStyle/>
                    <a:p>
                      <a:pPr algn="ctr"/>
                      <a:r>
                        <a:rPr lang="en-US" sz="1300" b="0" dirty="0">
                          <a:solidFill>
                            <a:schemeClr val="tx1"/>
                          </a:solidFill>
                        </a:rPr>
                        <a:t>50 (30)</a:t>
                      </a:r>
                    </a:p>
                  </a:txBody>
                  <a:tcPr marL="27432" marR="27432" marT="27432" marB="27432" anchor="ctr">
                    <a:solidFill>
                      <a:schemeClr val="bg1">
                        <a:lumMod val="85000"/>
                      </a:schemeClr>
                    </a:solidFill>
                  </a:tcPr>
                </a:tc>
                <a:tc>
                  <a:txBody>
                    <a:bodyPr/>
                    <a:lstStyle/>
                    <a:p>
                      <a:pPr algn="ctr"/>
                      <a:r>
                        <a:rPr lang="en-US" sz="1300" b="0" dirty="0">
                          <a:solidFill>
                            <a:schemeClr val="tx1"/>
                          </a:solidFill>
                        </a:rPr>
                        <a:t>53 (33)</a:t>
                      </a:r>
                    </a:p>
                  </a:txBody>
                  <a:tcPr marL="27432" marR="27432" marT="27432" marB="27432" anchor="ctr">
                    <a:solidFill>
                      <a:schemeClr val="bg1">
                        <a:lumMod val="85000"/>
                      </a:schemeClr>
                    </a:solidFill>
                  </a:tcPr>
                </a:tc>
                <a:extLst>
                  <a:ext uri="{0D108BD9-81ED-4DB2-BD59-A6C34878D82A}">
                    <a16:rowId xmlns:a16="http://schemas.microsoft.com/office/drawing/2014/main" xmlns="" val="10006"/>
                  </a:ext>
                </a:extLst>
              </a:tr>
              <a:tr h="142240">
                <a:tc>
                  <a:txBody>
                    <a:bodyPr/>
                    <a:lstStyle/>
                    <a:p>
                      <a:pPr algn="l" fontAlgn="b"/>
                      <a:r>
                        <a:rPr lang="en-US" sz="1400" b="0" i="0" u="none" strike="noStrike" dirty="0">
                          <a:solidFill>
                            <a:srgbClr val="000000"/>
                          </a:solidFill>
                          <a:effectLst/>
                          <a:latin typeface="+mj-lt"/>
                        </a:rPr>
                        <a:t>Independent/DK</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46 (37)</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56 (37)</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7"/>
                  </a:ext>
                </a:extLst>
              </a:tr>
              <a:tr h="142240">
                <a:tc>
                  <a:txBody>
                    <a:bodyPr/>
                    <a:lstStyle/>
                    <a:p>
                      <a:pPr algn="l" fontAlgn="b"/>
                      <a:r>
                        <a:rPr lang="en-US" sz="1400" b="0" i="0" u="none" strike="noStrike" dirty="0">
                          <a:solidFill>
                            <a:srgbClr val="000000"/>
                          </a:solidFill>
                          <a:effectLst/>
                          <a:latin typeface="+mj-lt"/>
                        </a:rPr>
                        <a:t>Republicans</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51 (32)</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42 (33)</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08"/>
                  </a:ext>
                </a:extLst>
              </a:tr>
              <a:tr h="142240">
                <a:tc>
                  <a:txBody>
                    <a:bodyPr/>
                    <a:lstStyle/>
                    <a:p>
                      <a:pPr algn="l" fontAlgn="b"/>
                      <a:r>
                        <a:rPr lang="en-US" sz="1400" b="0" i="0" u="none" strike="noStrike" dirty="0">
                          <a:solidFill>
                            <a:srgbClr val="000000"/>
                          </a:solidFill>
                          <a:effectLst/>
                          <a:latin typeface="+mj-lt"/>
                        </a:rPr>
                        <a:t>Non-college men</a:t>
                      </a:r>
                    </a:p>
                  </a:txBody>
                  <a:tcPr marL="7620" marR="7620" marT="7620" marB="0" anchor="b">
                    <a:solidFill>
                      <a:schemeClr val="bg1">
                        <a:lumMod val="85000"/>
                      </a:schemeClr>
                    </a:solidFill>
                  </a:tcPr>
                </a:tc>
                <a:tc>
                  <a:txBody>
                    <a:bodyPr/>
                    <a:lstStyle/>
                    <a:p>
                      <a:pPr algn="ctr"/>
                      <a:r>
                        <a:rPr lang="en-US" sz="1300" b="0" dirty="0">
                          <a:solidFill>
                            <a:schemeClr val="tx1"/>
                          </a:solidFill>
                        </a:rPr>
                        <a:t>58 (39)</a:t>
                      </a:r>
                    </a:p>
                  </a:txBody>
                  <a:tcPr marL="27432" marR="27432" marT="27432" marB="27432" anchor="ctr">
                    <a:solidFill>
                      <a:schemeClr val="bg1">
                        <a:lumMod val="85000"/>
                      </a:schemeClr>
                    </a:solidFill>
                  </a:tcPr>
                </a:tc>
                <a:tc>
                  <a:txBody>
                    <a:bodyPr/>
                    <a:lstStyle/>
                    <a:p>
                      <a:pPr algn="ctr"/>
                      <a:r>
                        <a:rPr lang="en-US" sz="1300" b="0" dirty="0">
                          <a:solidFill>
                            <a:schemeClr val="tx1"/>
                          </a:solidFill>
                        </a:rPr>
                        <a:t>50 (42)</a:t>
                      </a:r>
                    </a:p>
                  </a:txBody>
                  <a:tcPr marL="27432" marR="27432" marT="27432" marB="27432" anchor="ctr">
                    <a:solidFill>
                      <a:schemeClr val="bg1">
                        <a:lumMod val="85000"/>
                      </a:schemeClr>
                    </a:solidFill>
                  </a:tcPr>
                </a:tc>
                <a:extLst>
                  <a:ext uri="{0D108BD9-81ED-4DB2-BD59-A6C34878D82A}">
                    <a16:rowId xmlns:a16="http://schemas.microsoft.com/office/drawing/2014/main" xmlns="" val="10009"/>
                  </a:ext>
                </a:extLst>
              </a:tr>
              <a:tr h="142240">
                <a:tc>
                  <a:txBody>
                    <a:bodyPr/>
                    <a:lstStyle/>
                    <a:p>
                      <a:pPr algn="l" fontAlgn="b"/>
                      <a:r>
                        <a:rPr lang="en-US" sz="1400" b="0" i="0" u="none" strike="noStrike" dirty="0">
                          <a:solidFill>
                            <a:srgbClr val="000000"/>
                          </a:solidFill>
                          <a:effectLst/>
                          <a:latin typeface="+mj-lt"/>
                        </a:rPr>
                        <a:t>Non-college women</a:t>
                      </a:r>
                    </a:p>
                  </a:txBody>
                  <a:tcPr marL="7620" marR="7620" marT="7620" marB="0" anchor="b">
                    <a:solidFill>
                      <a:schemeClr val="bg1">
                        <a:lumMod val="85000"/>
                      </a:schemeClr>
                    </a:solidFill>
                  </a:tcPr>
                </a:tc>
                <a:tc>
                  <a:txBody>
                    <a:bodyPr/>
                    <a:lstStyle/>
                    <a:p>
                      <a:pPr algn="ctr"/>
                      <a:r>
                        <a:rPr lang="en-US" sz="1300" b="0" dirty="0">
                          <a:solidFill>
                            <a:schemeClr val="tx1"/>
                          </a:solidFill>
                        </a:rPr>
                        <a:t>48 (31)</a:t>
                      </a:r>
                    </a:p>
                  </a:txBody>
                  <a:tcPr marL="27432" marR="27432" marT="27432" marB="27432" anchor="ctr">
                    <a:solidFill>
                      <a:schemeClr val="bg1">
                        <a:lumMod val="85000"/>
                      </a:schemeClr>
                    </a:solidFill>
                  </a:tcPr>
                </a:tc>
                <a:tc>
                  <a:txBody>
                    <a:bodyPr/>
                    <a:lstStyle/>
                    <a:p>
                      <a:pPr algn="ctr"/>
                      <a:r>
                        <a:rPr lang="en-US" sz="1300" b="0" dirty="0">
                          <a:solidFill>
                            <a:schemeClr val="tx1"/>
                          </a:solidFill>
                        </a:rPr>
                        <a:t>48 (32)</a:t>
                      </a:r>
                    </a:p>
                  </a:txBody>
                  <a:tcPr marL="27432" marR="27432" marT="27432" marB="27432" anchor="ctr">
                    <a:solidFill>
                      <a:schemeClr val="bg1">
                        <a:lumMod val="85000"/>
                      </a:schemeClr>
                    </a:solidFill>
                  </a:tcPr>
                </a:tc>
                <a:extLst>
                  <a:ext uri="{0D108BD9-81ED-4DB2-BD59-A6C34878D82A}">
                    <a16:rowId xmlns:a16="http://schemas.microsoft.com/office/drawing/2014/main" xmlns="" val="10010"/>
                  </a:ext>
                </a:extLst>
              </a:tr>
              <a:tr h="142240">
                <a:tc>
                  <a:txBody>
                    <a:bodyPr/>
                    <a:lstStyle/>
                    <a:p>
                      <a:pPr algn="l" fontAlgn="b"/>
                      <a:r>
                        <a:rPr lang="en-US" sz="1400" b="0" i="0" u="none" strike="noStrike" dirty="0">
                          <a:solidFill>
                            <a:srgbClr val="000000"/>
                          </a:solidFill>
                          <a:effectLst/>
                          <a:latin typeface="+mj-lt"/>
                        </a:rPr>
                        <a:t>College men</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50 (31)</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44 (24)</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11"/>
                  </a:ext>
                </a:extLst>
              </a:tr>
              <a:tr h="142240">
                <a:tc>
                  <a:txBody>
                    <a:bodyPr/>
                    <a:lstStyle/>
                    <a:p>
                      <a:pPr algn="l" fontAlgn="b"/>
                      <a:r>
                        <a:rPr lang="en-US" sz="1400" b="0" i="0" u="none" strike="noStrike" dirty="0">
                          <a:solidFill>
                            <a:srgbClr val="000000"/>
                          </a:solidFill>
                          <a:effectLst/>
                          <a:latin typeface="+mj-lt"/>
                        </a:rPr>
                        <a:t>College women</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44 (29)</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56 (35)</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12"/>
                  </a:ext>
                </a:extLst>
              </a:tr>
              <a:tr h="142240">
                <a:tc>
                  <a:txBody>
                    <a:bodyPr/>
                    <a:lstStyle/>
                    <a:p>
                      <a:pPr algn="l" fontAlgn="b"/>
                      <a:r>
                        <a:rPr lang="en-US" sz="1400" b="0" i="0" u="none" strike="noStrike" dirty="0">
                          <a:solidFill>
                            <a:srgbClr val="000000"/>
                          </a:solidFill>
                          <a:effectLst/>
                          <a:latin typeface="+mj-lt"/>
                        </a:rPr>
                        <a:t>Florida</a:t>
                      </a:r>
                    </a:p>
                  </a:txBody>
                  <a:tcPr marL="7620" marR="7620" marT="7620" marB="0" anchor="b">
                    <a:solidFill>
                      <a:schemeClr val="bg1">
                        <a:lumMod val="85000"/>
                      </a:schemeClr>
                    </a:solidFill>
                  </a:tcPr>
                </a:tc>
                <a:tc>
                  <a:txBody>
                    <a:bodyPr/>
                    <a:lstStyle/>
                    <a:p>
                      <a:pPr algn="ctr"/>
                      <a:r>
                        <a:rPr lang="en-US" sz="1300" b="0" dirty="0">
                          <a:solidFill>
                            <a:schemeClr val="tx1"/>
                          </a:solidFill>
                        </a:rPr>
                        <a:t>54 (38)</a:t>
                      </a:r>
                    </a:p>
                  </a:txBody>
                  <a:tcPr marL="27432" marR="27432" marT="27432" marB="27432" anchor="ctr">
                    <a:solidFill>
                      <a:schemeClr val="bg1">
                        <a:lumMod val="85000"/>
                      </a:schemeClr>
                    </a:solidFill>
                  </a:tcPr>
                </a:tc>
                <a:tc>
                  <a:txBody>
                    <a:bodyPr/>
                    <a:lstStyle/>
                    <a:p>
                      <a:pPr algn="ctr"/>
                      <a:r>
                        <a:rPr lang="en-US" sz="1300" b="0" dirty="0">
                          <a:solidFill>
                            <a:schemeClr val="tx1"/>
                          </a:solidFill>
                        </a:rPr>
                        <a:t>55 (40)</a:t>
                      </a:r>
                    </a:p>
                  </a:txBody>
                  <a:tcPr marL="27432" marR="27432" marT="27432" marB="27432" anchor="ctr">
                    <a:solidFill>
                      <a:schemeClr val="bg1">
                        <a:lumMod val="85000"/>
                      </a:schemeClr>
                    </a:solidFill>
                  </a:tcPr>
                </a:tc>
                <a:extLst>
                  <a:ext uri="{0D108BD9-81ED-4DB2-BD59-A6C34878D82A}">
                    <a16:rowId xmlns:a16="http://schemas.microsoft.com/office/drawing/2014/main" xmlns="" val="10013"/>
                  </a:ext>
                </a:extLst>
              </a:tr>
              <a:tr h="142240">
                <a:tc>
                  <a:txBody>
                    <a:bodyPr/>
                    <a:lstStyle/>
                    <a:p>
                      <a:pPr algn="l" fontAlgn="b"/>
                      <a:r>
                        <a:rPr lang="en-US" sz="1400" b="0" i="0" u="none" strike="noStrike" dirty="0">
                          <a:solidFill>
                            <a:srgbClr val="000000"/>
                          </a:solidFill>
                          <a:effectLst/>
                          <a:latin typeface="+mj-lt"/>
                        </a:rPr>
                        <a:t>Missouri</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55 (36)</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49 (37)</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14"/>
                  </a:ext>
                </a:extLst>
              </a:tr>
              <a:tr h="142240">
                <a:tc>
                  <a:txBody>
                    <a:bodyPr/>
                    <a:lstStyle/>
                    <a:p>
                      <a:pPr algn="l" fontAlgn="b"/>
                      <a:r>
                        <a:rPr lang="en-US" sz="1400" b="0" i="0" u="none" strike="noStrike" dirty="0">
                          <a:solidFill>
                            <a:srgbClr val="000000"/>
                          </a:solidFill>
                          <a:effectLst/>
                          <a:latin typeface="+mj-lt"/>
                        </a:rPr>
                        <a:t>Ohio</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43 (30)</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44 (26)</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15"/>
                  </a:ext>
                </a:extLst>
              </a:tr>
              <a:tr h="142240">
                <a:tc>
                  <a:txBody>
                    <a:bodyPr/>
                    <a:lstStyle/>
                    <a:p>
                      <a:pPr algn="l" fontAlgn="b"/>
                      <a:r>
                        <a:rPr lang="en-US" sz="1400" b="0" i="0" u="none" strike="noStrike" dirty="0">
                          <a:solidFill>
                            <a:srgbClr val="000000"/>
                          </a:solidFill>
                          <a:effectLst/>
                          <a:latin typeface="+mj-lt"/>
                        </a:rPr>
                        <a:t>Pennsylvania</a:t>
                      </a:r>
                    </a:p>
                  </a:txBody>
                  <a:tcPr marL="7620" marR="7620" marT="7620" marB="0" anchor="b">
                    <a:solidFill>
                      <a:schemeClr val="bg1">
                        <a:lumMod val="85000"/>
                      </a:schemeClr>
                    </a:solidFill>
                  </a:tcPr>
                </a:tc>
                <a:tc>
                  <a:txBody>
                    <a:bodyPr/>
                    <a:lstStyle/>
                    <a:p>
                      <a:pPr algn="ctr"/>
                      <a:r>
                        <a:rPr lang="en-US" sz="1300" b="0" dirty="0">
                          <a:solidFill>
                            <a:schemeClr val="tx1"/>
                          </a:solidFill>
                        </a:rPr>
                        <a:t>47 (25)</a:t>
                      </a:r>
                    </a:p>
                  </a:txBody>
                  <a:tcPr marL="27432" marR="27432" marT="27432" marB="27432" anchor="ctr">
                    <a:solidFill>
                      <a:schemeClr val="bg1">
                        <a:lumMod val="85000"/>
                      </a:schemeClr>
                    </a:solidFill>
                  </a:tcPr>
                </a:tc>
                <a:tc>
                  <a:txBody>
                    <a:bodyPr/>
                    <a:lstStyle/>
                    <a:p>
                      <a:pPr algn="ctr"/>
                      <a:r>
                        <a:rPr lang="en-US" sz="1300" b="0" dirty="0">
                          <a:solidFill>
                            <a:schemeClr val="tx1"/>
                          </a:solidFill>
                        </a:rPr>
                        <a:t>47 (30)</a:t>
                      </a:r>
                    </a:p>
                  </a:txBody>
                  <a:tcPr marL="27432" marR="27432" marT="27432" marB="27432" anchor="ctr">
                    <a:solidFill>
                      <a:schemeClr val="bg1">
                        <a:lumMod val="85000"/>
                      </a:schemeClr>
                    </a:solidFill>
                  </a:tcPr>
                </a:tc>
                <a:extLst>
                  <a:ext uri="{0D108BD9-81ED-4DB2-BD59-A6C34878D82A}">
                    <a16:rowId xmlns:a16="http://schemas.microsoft.com/office/drawing/2014/main" xmlns="" val="10016"/>
                  </a:ext>
                </a:extLst>
              </a:tr>
              <a:tr h="142240">
                <a:tc>
                  <a:txBody>
                    <a:bodyPr/>
                    <a:lstStyle/>
                    <a:p>
                      <a:pPr algn="l" fontAlgn="b"/>
                      <a:r>
                        <a:rPr lang="en-US" sz="1400" b="0" i="0" u="none" strike="noStrike" dirty="0">
                          <a:solidFill>
                            <a:srgbClr val="000000"/>
                          </a:solidFill>
                          <a:effectLst/>
                          <a:latin typeface="+mj-lt"/>
                        </a:rPr>
                        <a:t>Undecided </a:t>
                      </a:r>
                    </a:p>
                  </a:txBody>
                  <a:tcPr marL="7620" marR="7620" marT="7620" marB="0" anchor="b">
                    <a:solidFill>
                      <a:schemeClr val="bg1">
                        <a:lumMod val="85000"/>
                      </a:schemeClr>
                    </a:solidFill>
                  </a:tcPr>
                </a:tc>
                <a:tc>
                  <a:txBody>
                    <a:bodyPr/>
                    <a:lstStyle/>
                    <a:p>
                      <a:pPr algn="ctr"/>
                      <a:r>
                        <a:rPr lang="en-US" sz="1300" b="0" dirty="0">
                          <a:solidFill>
                            <a:schemeClr val="tx1"/>
                          </a:solidFill>
                        </a:rPr>
                        <a:t>53 (38)</a:t>
                      </a:r>
                    </a:p>
                  </a:txBody>
                  <a:tcPr marL="27432" marR="27432" marT="27432" marB="27432" anchor="ctr">
                    <a:solidFill>
                      <a:schemeClr val="bg1">
                        <a:lumMod val="85000"/>
                      </a:schemeClr>
                    </a:solidFill>
                  </a:tcPr>
                </a:tc>
                <a:tc>
                  <a:txBody>
                    <a:bodyPr/>
                    <a:lstStyle/>
                    <a:p>
                      <a:pPr algn="ctr"/>
                      <a:r>
                        <a:rPr lang="en-US" sz="1300" b="0" dirty="0">
                          <a:solidFill>
                            <a:schemeClr val="tx1"/>
                          </a:solidFill>
                        </a:rPr>
                        <a:t>53 (36)</a:t>
                      </a:r>
                    </a:p>
                  </a:txBody>
                  <a:tcPr marL="27432" marR="27432" marT="27432" marB="27432" anchor="ctr">
                    <a:solidFill>
                      <a:schemeClr val="bg1">
                        <a:lumMod val="85000"/>
                      </a:schemeClr>
                    </a:solidFill>
                  </a:tcPr>
                </a:tc>
                <a:extLst>
                  <a:ext uri="{0D108BD9-81ED-4DB2-BD59-A6C34878D82A}">
                    <a16:rowId xmlns:a16="http://schemas.microsoft.com/office/drawing/2014/main" xmlns="" val="10017"/>
                  </a:ext>
                </a:extLst>
              </a:tr>
            </a:tbl>
          </a:graphicData>
        </a:graphic>
      </p:graphicFrame>
      <p:sp>
        <p:nvSpPr>
          <p:cNvPr id="6" name="Oval 5"/>
          <p:cNvSpPr/>
          <p:nvPr/>
        </p:nvSpPr>
        <p:spPr bwMode="auto">
          <a:xfrm>
            <a:off x="3657600" y="25146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7" name="Oval 6"/>
          <p:cNvSpPr/>
          <p:nvPr/>
        </p:nvSpPr>
        <p:spPr bwMode="auto">
          <a:xfrm>
            <a:off x="6019800" y="51054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8" name="Oval 7"/>
          <p:cNvSpPr/>
          <p:nvPr/>
        </p:nvSpPr>
        <p:spPr bwMode="auto">
          <a:xfrm>
            <a:off x="3657600" y="43434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0" name="Oval 9"/>
          <p:cNvSpPr/>
          <p:nvPr/>
        </p:nvSpPr>
        <p:spPr bwMode="auto">
          <a:xfrm>
            <a:off x="6019800" y="3505200"/>
            <a:ext cx="838200" cy="3048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9" name="Oval 8"/>
          <p:cNvSpPr/>
          <p:nvPr/>
        </p:nvSpPr>
        <p:spPr bwMode="auto">
          <a:xfrm>
            <a:off x="3657600" y="53340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1" name="Oval 10"/>
          <p:cNvSpPr/>
          <p:nvPr/>
        </p:nvSpPr>
        <p:spPr bwMode="auto">
          <a:xfrm>
            <a:off x="3657600" y="55626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2" name="Oval 11"/>
          <p:cNvSpPr/>
          <p:nvPr/>
        </p:nvSpPr>
        <p:spPr bwMode="auto">
          <a:xfrm>
            <a:off x="3657600" y="63246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3" name="Oval 12"/>
          <p:cNvSpPr/>
          <p:nvPr/>
        </p:nvSpPr>
        <p:spPr bwMode="auto">
          <a:xfrm>
            <a:off x="5943600" y="2743200"/>
            <a:ext cx="838200" cy="3048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4" name="Oval 13"/>
          <p:cNvSpPr/>
          <p:nvPr/>
        </p:nvSpPr>
        <p:spPr bwMode="auto">
          <a:xfrm>
            <a:off x="6019800" y="38100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5" name="Oval 14"/>
          <p:cNvSpPr/>
          <p:nvPr/>
        </p:nvSpPr>
        <p:spPr bwMode="auto">
          <a:xfrm>
            <a:off x="6019800" y="53340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6" name="Oval 15"/>
          <p:cNvSpPr/>
          <p:nvPr/>
        </p:nvSpPr>
        <p:spPr bwMode="auto">
          <a:xfrm>
            <a:off x="6019800" y="63246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7" name="Oval 16"/>
          <p:cNvSpPr/>
          <p:nvPr/>
        </p:nvSpPr>
        <p:spPr bwMode="auto">
          <a:xfrm>
            <a:off x="6019800" y="22860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Tree>
    <p:extLst>
      <p:ext uri="{BB962C8B-B14F-4D97-AF65-F5344CB8AC3E}">
        <p14:creationId xmlns:p14="http://schemas.microsoft.com/office/powerpoint/2010/main" xmlns="" val="416266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55320" y="2924175"/>
            <a:ext cx="7772400" cy="733425"/>
          </a:xfrm>
        </p:spPr>
        <p:txBody>
          <a:bodyPr/>
          <a:lstStyle/>
          <a:p>
            <a:pPr algn="ctr"/>
            <a:r>
              <a:rPr lang="en-US" sz="4800" dirty="0"/>
              <a:t>Support for Specific Policy Reforms</a:t>
            </a:r>
          </a:p>
        </p:txBody>
      </p:sp>
      <p:sp>
        <p:nvSpPr>
          <p:cNvPr id="3" name="Subtitle 2"/>
          <p:cNvSpPr>
            <a:spLocks noGrp="1"/>
          </p:cNvSpPr>
          <p:nvPr>
            <p:ph type="subTitle" idx="1"/>
          </p:nvPr>
        </p:nvSpPr>
        <p:spPr>
          <a:xfrm>
            <a:off x="1676400" y="3810000"/>
            <a:ext cx="5791200" cy="2209800"/>
          </a:xfrm>
        </p:spPr>
        <p:txBody>
          <a:bodyPr/>
          <a:lstStyle/>
          <a:p>
            <a:pPr algn="just"/>
            <a:r>
              <a:rPr lang="en-US" sz="1800" dirty="0"/>
              <a:t>There is intense and broad support for the cornerstones of a Wall Street reform agenda, with even nearly half of Republicans strongly supporting separating commercial from investment banking. </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100328"/>
            <a:ext cx="5120640" cy="2680972"/>
          </a:xfrm>
          <a:prstGeom prst="rect">
            <a:avLst/>
          </a:prstGeom>
        </p:spPr>
      </p:pic>
    </p:spTree>
    <p:extLst>
      <p:ext uri="{BB962C8B-B14F-4D97-AF65-F5344CB8AC3E}">
        <p14:creationId xmlns:p14="http://schemas.microsoft.com/office/powerpoint/2010/main" xmlns="" val="225110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382000" y="1219200"/>
            <a:ext cx="533400" cy="4876800"/>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22</a:t>
            </a:fld>
            <a:endParaRPr lang="en-US" dirty="0">
              <a:solidFill>
                <a:srgbClr val="000000"/>
              </a:solidFill>
            </a:endParaRPr>
          </a:p>
        </p:txBody>
      </p:sp>
      <p:graphicFrame>
        <p:nvGraphicFramePr>
          <p:cNvPr id="6" name="Object 12"/>
          <p:cNvGraphicFramePr>
            <a:graphicFrameLocks noChangeAspect="1"/>
          </p:cNvGraphicFramePr>
          <p:nvPr>
            <p:extLst>
              <p:ext uri="{D42A27DB-BD31-4B8C-83A1-F6EECF244321}">
                <p14:modId xmlns:p14="http://schemas.microsoft.com/office/powerpoint/2010/main" xmlns="" val="3734115804"/>
              </p:ext>
            </p:extLst>
          </p:nvPr>
        </p:nvGraphicFramePr>
        <p:xfrm>
          <a:off x="381000" y="533400"/>
          <a:ext cx="8385682" cy="59420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382000" y="1295400"/>
            <a:ext cx="530469" cy="215444"/>
          </a:xfrm>
          <a:prstGeom prst="rect">
            <a:avLst/>
          </a:prstGeom>
          <a:noFill/>
        </p:spPr>
        <p:txBody>
          <a:bodyPr wrap="square" lIns="0" tIns="0" rIns="0" bIns="0" rtlCol="0">
            <a:spAutoFit/>
          </a:bodyPr>
          <a:lstStyle/>
          <a:p>
            <a:pPr algn="ctr"/>
            <a:r>
              <a:rPr lang="en-US" sz="1400" b="1" dirty="0"/>
              <a:t>Net</a:t>
            </a:r>
          </a:p>
        </p:txBody>
      </p:sp>
      <p:sp>
        <p:nvSpPr>
          <p:cNvPr id="8" name="TextBox 7"/>
          <p:cNvSpPr txBox="1"/>
          <p:nvPr/>
        </p:nvSpPr>
        <p:spPr>
          <a:xfrm>
            <a:off x="8382000" y="2085201"/>
            <a:ext cx="530469" cy="276999"/>
          </a:xfrm>
          <a:prstGeom prst="rect">
            <a:avLst/>
          </a:prstGeom>
          <a:noFill/>
        </p:spPr>
        <p:txBody>
          <a:bodyPr wrap="square" lIns="0" tIns="0" rIns="0" bIns="0" rtlCol="0">
            <a:spAutoFit/>
          </a:bodyPr>
          <a:lstStyle/>
          <a:p>
            <a:pPr algn="ctr"/>
            <a:r>
              <a:rPr lang="en-US" b="1" i="1" dirty="0"/>
              <a:t>+46</a:t>
            </a:r>
          </a:p>
        </p:txBody>
      </p:sp>
      <p:sp>
        <p:nvSpPr>
          <p:cNvPr id="9" name="TextBox 8"/>
          <p:cNvSpPr txBox="1"/>
          <p:nvPr/>
        </p:nvSpPr>
        <p:spPr>
          <a:xfrm>
            <a:off x="8382000" y="3276600"/>
            <a:ext cx="530469" cy="276999"/>
          </a:xfrm>
          <a:prstGeom prst="rect">
            <a:avLst/>
          </a:prstGeom>
          <a:noFill/>
        </p:spPr>
        <p:txBody>
          <a:bodyPr wrap="square" lIns="0" tIns="0" rIns="0" bIns="0" rtlCol="0">
            <a:spAutoFit/>
          </a:bodyPr>
          <a:lstStyle/>
          <a:p>
            <a:pPr algn="ctr"/>
            <a:r>
              <a:rPr lang="en-US" b="1" i="1" dirty="0"/>
              <a:t>+46</a:t>
            </a:r>
          </a:p>
        </p:txBody>
      </p:sp>
      <p:sp>
        <p:nvSpPr>
          <p:cNvPr id="11" name="TextBox 10"/>
          <p:cNvSpPr txBox="1"/>
          <p:nvPr/>
        </p:nvSpPr>
        <p:spPr>
          <a:xfrm>
            <a:off x="8382000" y="4371201"/>
            <a:ext cx="530469" cy="276999"/>
          </a:xfrm>
          <a:prstGeom prst="rect">
            <a:avLst/>
          </a:prstGeom>
          <a:noFill/>
        </p:spPr>
        <p:txBody>
          <a:bodyPr wrap="square" lIns="0" tIns="0" rIns="0" bIns="0" rtlCol="0">
            <a:spAutoFit/>
          </a:bodyPr>
          <a:lstStyle/>
          <a:p>
            <a:pPr algn="ctr"/>
            <a:r>
              <a:rPr lang="en-US" b="1" i="1" dirty="0"/>
              <a:t>+57</a:t>
            </a:r>
          </a:p>
        </p:txBody>
      </p:sp>
      <p:sp>
        <p:nvSpPr>
          <p:cNvPr id="13" name="TextBox 12"/>
          <p:cNvSpPr txBox="1"/>
          <p:nvPr/>
        </p:nvSpPr>
        <p:spPr>
          <a:xfrm>
            <a:off x="8382000" y="5562600"/>
            <a:ext cx="530469" cy="276999"/>
          </a:xfrm>
          <a:prstGeom prst="rect">
            <a:avLst/>
          </a:prstGeom>
          <a:noFill/>
        </p:spPr>
        <p:txBody>
          <a:bodyPr wrap="square" lIns="0" tIns="0" rIns="0" bIns="0" rtlCol="0">
            <a:spAutoFit/>
          </a:bodyPr>
          <a:lstStyle/>
          <a:p>
            <a:pPr algn="ctr"/>
            <a:r>
              <a:rPr lang="en-US" b="1" i="1" dirty="0"/>
              <a:t>+54</a:t>
            </a:r>
          </a:p>
        </p:txBody>
      </p:sp>
      <p:sp>
        <p:nvSpPr>
          <p:cNvPr id="15" name="Rectangle 14"/>
          <p:cNvSpPr/>
          <p:nvPr/>
        </p:nvSpPr>
        <p:spPr>
          <a:xfrm>
            <a:off x="78362" y="6172200"/>
            <a:ext cx="6703438" cy="646331"/>
          </a:xfrm>
          <a:prstGeom prst="rect">
            <a:avLst/>
          </a:prstGeom>
        </p:spPr>
        <p:txBody>
          <a:bodyPr wrap="square">
            <a:spAutoFit/>
          </a:bodyPr>
          <a:lstStyle/>
          <a:p>
            <a:pPr algn="just"/>
            <a:r>
              <a:rPr lang="en-US" sz="900" i="1" dirty="0">
                <a:ea typeface="Times New Roman" panose="02020603050405020304" pitchFamily="18" charset="0"/>
                <a:cs typeface="Times New Roman" panose="02020603050405020304" pitchFamily="18" charset="0"/>
              </a:rPr>
              <a:t>Darker colors indicate intensity</a:t>
            </a:r>
          </a:p>
          <a:p>
            <a:pPr algn="just"/>
            <a:r>
              <a:rPr lang="en-US" sz="900" i="1" dirty="0">
                <a:ea typeface="Times New Roman" panose="02020603050405020304" pitchFamily="18" charset="0"/>
                <a:cs typeface="Times New Roman" panose="02020603050405020304" pitchFamily="18" charset="0"/>
              </a:rPr>
              <a:t>*All questions asked of half the sample</a:t>
            </a:r>
            <a:endParaRPr lang="en-US" sz="900" dirty="0"/>
          </a:p>
          <a:p>
            <a:pPr algn="just"/>
            <a:r>
              <a:rPr lang="en-US" sz="900" dirty="0"/>
              <a:t>Now I am going to read you a small list of proposals that are being considered to reform the financial system. For each, please tell me if you support or oppose the proposal. If you don't know, just say so and we will move on.</a:t>
            </a:r>
          </a:p>
        </p:txBody>
      </p:sp>
      <p:sp>
        <p:nvSpPr>
          <p:cNvPr id="5" name="Title 4"/>
          <p:cNvSpPr>
            <a:spLocks noGrp="1"/>
          </p:cNvSpPr>
          <p:nvPr>
            <p:ph type="title"/>
          </p:nvPr>
        </p:nvSpPr>
        <p:spPr>
          <a:xfrm>
            <a:off x="685801" y="160337"/>
            <a:ext cx="8080882" cy="1058863"/>
          </a:xfrm>
        </p:spPr>
        <p:txBody>
          <a:bodyPr/>
          <a:lstStyle/>
          <a:p>
            <a:r>
              <a:rPr lang="en-US" sz="2200" dirty="0"/>
              <a:t>There is broad and intense support for closing loopholes that unfairly benefit Wall Street executives, separating investment from commercial banking, and even breaking up the biggest banks while capping their size. </a:t>
            </a:r>
          </a:p>
        </p:txBody>
      </p:sp>
      <p:sp>
        <p:nvSpPr>
          <p:cNvPr id="16" name="Rectangle 15"/>
          <p:cNvSpPr/>
          <p:nvPr/>
        </p:nvSpPr>
        <p:spPr bwMode="auto">
          <a:xfrm>
            <a:off x="7772400" y="1219200"/>
            <a:ext cx="533400" cy="4876800"/>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7" name="TextBox 16"/>
          <p:cNvSpPr txBox="1"/>
          <p:nvPr/>
        </p:nvSpPr>
        <p:spPr>
          <a:xfrm>
            <a:off x="7772400" y="1308556"/>
            <a:ext cx="530469" cy="430887"/>
          </a:xfrm>
          <a:prstGeom prst="rect">
            <a:avLst/>
          </a:prstGeom>
          <a:noFill/>
        </p:spPr>
        <p:txBody>
          <a:bodyPr wrap="square" lIns="0" tIns="0" rIns="0" bIns="0" rtlCol="0">
            <a:spAutoFit/>
          </a:bodyPr>
          <a:lstStyle/>
          <a:p>
            <a:pPr algn="ctr"/>
            <a:r>
              <a:rPr lang="en-US" sz="1400" b="1" dirty="0"/>
              <a:t>Not sure</a:t>
            </a:r>
          </a:p>
        </p:txBody>
      </p:sp>
      <p:sp>
        <p:nvSpPr>
          <p:cNvPr id="18" name="TextBox 17"/>
          <p:cNvSpPr txBox="1"/>
          <p:nvPr/>
        </p:nvSpPr>
        <p:spPr>
          <a:xfrm>
            <a:off x="7772400" y="2085201"/>
            <a:ext cx="530469" cy="276999"/>
          </a:xfrm>
          <a:prstGeom prst="rect">
            <a:avLst/>
          </a:prstGeom>
          <a:noFill/>
        </p:spPr>
        <p:txBody>
          <a:bodyPr wrap="square" lIns="0" tIns="0" rIns="0" bIns="0" rtlCol="0">
            <a:spAutoFit/>
          </a:bodyPr>
          <a:lstStyle/>
          <a:p>
            <a:pPr algn="ctr"/>
            <a:r>
              <a:rPr lang="en-US" b="1" i="1" dirty="0"/>
              <a:t>11</a:t>
            </a:r>
          </a:p>
        </p:txBody>
      </p:sp>
      <p:sp>
        <p:nvSpPr>
          <p:cNvPr id="19" name="TextBox 18"/>
          <p:cNvSpPr txBox="1"/>
          <p:nvPr/>
        </p:nvSpPr>
        <p:spPr>
          <a:xfrm>
            <a:off x="7772400" y="3276600"/>
            <a:ext cx="530469" cy="276999"/>
          </a:xfrm>
          <a:prstGeom prst="rect">
            <a:avLst/>
          </a:prstGeom>
          <a:noFill/>
        </p:spPr>
        <p:txBody>
          <a:bodyPr wrap="square" lIns="0" tIns="0" rIns="0" bIns="0" rtlCol="0">
            <a:spAutoFit/>
          </a:bodyPr>
          <a:lstStyle/>
          <a:p>
            <a:pPr algn="ctr"/>
            <a:r>
              <a:rPr lang="en-US" b="1" i="1" dirty="0"/>
              <a:t>12</a:t>
            </a:r>
          </a:p>
        </p:txBody>
      </p:sp>
      <p:sp>
        <p:nvSpPr>
          <p:cNvPr id="20" name="TextBox 19"/>
          <p:cNvSpPr txBox="1"/>
          <p:nvPr/>
        </p:nvSpPr>
        <p:spPr>
          <a:xfrm>
            <a:off x="7772400" y="4371201"/>
            <a:ext cx="530469" cy="276999"/>
          </a:xfrm>
          <a:prstGeom prst="rect">
            <a:avLst/>
          </a:prstGeom>
          <a:noFill/>
        </p:spPr>
        <p:txBody>
          <a:bodyPr wrap="square" lIns="0" tIns="0" rIns="0" bIns="0" rtlCol="0">
            <a:spAutoFit/>
          </a:bodyPr>
          <a:lstStyle/>
          <a:p>
            <a:pPr algn="ctr"/>
            <a:r>
              <a:rPr lang="en-US" b="1" i="1" dirty="0"/>
              <a:t>18</a:t>
            </a:r>
          </a:p>
        </p:txBody>
      </p:sp>
      <p:sp>
        <p:nvSpPr>
          <p:cNvPr id="21" name="TextBox 20"/>
          <p:cNvSpPr txBox="1"/>
          <p:nvPr/>
        </p:nvSpPr>
        <p:spPr>
          <a:xfrm>
            <a:off x="7772400" y="5562600"/>
            <a:ext cx="530469" cy="276999"/>
          </a:xfrm>
          <a:prstGeom prst="rect">
            <a:avLst/>
          </a:prstGeom>
          <a:noFill/>
        </p:spPr>
        <p:txBody>
          <a:bodyPr wrap="square" lIns="0" tIns="0" rIns="0" bIns="0" rtlCol="0">
            <a:spAutoFit/>
          </a:bodyPr>
          <a:lstStyle/>
          <a:p>
            <a:pPr algn="ctr"/>
            <a:r>
              <a:rPr lang="en-US" b="1" i="1" dirty="0"/>
              <a:t>17</a:t>
            </a:r>
          </a:p>
        </p:txBody>
      </p:sp>
    </p:spTree>
    <p:extLst>
      <p:ext uri="{BB962C8B-B14F-4D97-AF65-F5344CB8AC3E}">
        <p14:creationId xmlns:p14="http://schemas.microsoft.com/office/powerpoint/2010/main" xmlns="" val="135857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229600" y="1371600"/>
            <a:ext cx="533400" cy="4876800"/>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23</a:t>
            </a:fld>
            <a:endParaRPr lang="en-US" dirty="0">
              <a:solidFill>
                <a:srgbClr val="000000"/>
              </a:solidFill>
            </a:endParaRPr>
          </a:p>
        </p:txBody>
      </p:sp>
      <p:graphicFrame>
        <p:nvGraphicFramePr>
          <p:cNvPr id="6" name="Object 12"/>
          <p:cNvGraphicFramePr>
            <a:graphicFrameLocks noChangeAspect="1"/>
          </p:cNvGraphicFramePr>
          <p:nvPr>
            <p:extLst>
              <p:ext uri="{D42A27DB-BD31-4B8C-83A1-F6EECF244321}">
                <p14:modId xmlns:p14="http://schemas.microsoft.com/office/powerpoint/2010/main" xmlns="" val="2893491565"/>
              </p:ext>
            </p:extLst>
          </p:nvPr>
        </p:nvGraphicFramePr>
        <p:xfrm>
          <a:off x="78362" y="477152"/>
          <a:ext cx="8036938" cy="60182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232531" y="1460957"/>
            <a:ext cx="530469" cy="215444"/>
          </a:xfrm>
          <a:prstGeom prst="rect">
            <a:avLst/>
          </a:prstGeom>
          <a:noFill/>
        </p:spPr>
        <p:txBody>
          <a:bodyPr wrap="square" lIns="0" tIns="0" rIns="0" bIns="0" rtlCol="0">
            <a:spAutoFit/>
          </a:bodyPr>
          <a:lstStyle/>
          <a:p>
            <a:pPr algn="ctr"/>
            <a:r>
              <a:rPr lang="en-US" sz="1400" b="1" dirty="0"/>
              <a:t>Net</a:t>
            </a:r>
          </a:p>
        </p:txBody>
      </p:sp>
      <p:sp>
        <p:nvSpPr>
          <p:cNvPr id="8" name="TextBox 7"/>
          <p:cNvSpPr txBox="1"/>
          <p:nvPr/>
        </p:nvSpPr>
        <p:spPr>
          <a:xfrm>
            <a:off x="8232531" y="3837801"/>
            <a:ext cx="530469" cy="276999"/>
          </a:xfrm>
          <a:prstGeom prst="rect">
            <a:avLst/>
          </a:prstGeom>
          <a:noFill/>
        </p:spPr>
        <p:txBody>
          <a:bodyPr wrap="square" lIns="0" tIns="0" rIns="0" bIns="0" rtlCol="0">
            <a:spAutoFit/>
          </a:bodyPr>
          <a:lstStyle/>
          <a:p>
            <a:pPr algn="ctr"/>
            <a:r>
              <a:rPr lang="en-US" b="1" i="1" dirty="0"/>
              <a:t>+20</a:t>
            </a:r>
          </a:p>
        </p:txBody>
      </p:sp>
      <p:sp>
        <p:nvSpPr>
          <p:cNvPr id="15" name="Rectangle 14"/>
          <p:cNvSpPr/>
          <p:nvPr/>
        </p:nvSpPr>
        <p:spPr>
          <a:xfrm>
            <a:off x="78362" y="6172200"/>
            <a:ext cx="6703438" cy="646331"/>
          </a:xfrm>
          <a:prstGeom prst="rect">
            <a:avLst/>
          </a:prstGeom>
        </p:spPr>
        <p:txBody>
          <a:bodyPr wrap="square">
            <a:spAutoFit/>
          </a:bodyPr>
          <a:lstStyle/>
          <a:p>
            <a:pPr algn="just"/>
            <a:r>
              <a:rPr lang="en-US" sz="900" i="1" dirty="0">
                <a:ea typeface="Times New Roman" panose="02020603050405020304" pitchFamily="18" charset="0"/>
                <a:cs typeface="Times New Roman" panose="02020603050405020304" pitchFamily="18" charset="0"/>
              </a:rPr>
              <a:t>Darker colors indicate intensity</a:t>
            </a:r>
          </a:p>
          <a:p>
            <a:pPr algn="just"/>
            <a:r>
              <a:rPr lang="en-US" sz="900" i="1" dirty="0">
                <a:ea typeface="Times New Roman" panose="02020603050405020304" pitchFamily="18" charset="0"/>
                <a:cs typeface="Times New Roman" panose="02020603050405020304" pitchFamily="18" charset="0"/>
              </a:rPr>
              <a:t>*All questions asked of half the sample</a:t>
            </a:r>
            <a:endParaRPr lang="en-US" sz="900" dirty="0"/>
          </a:p>
          <a:p>
            <a:pPr algn="just"/>
            <a:r>
              <a:rPr lang="en-US" sz="900" dirty="0"/>
              <a:t>Now I am going to read you a small list of proposals that are being considered to reform the financial system. For each, please tell me if you support or oppose the proposal. If you don't know, just say so and we will move on.</a:t>
            </a:r>
          </a:p>
        </p:txBody>
      </p:sp>
      <p:sp>
        <p:nvSpPr>
          <p:cNvPr id="5" name="Title 4"/>
          <p:cNvSpPr>
            <a:spLocks noGrp="1"/>
          </p:cNvSpPr>
          <p:nvPr>
            <p:ph type="title"/>
          </p:nvPr>
        </p:nvSpPr>
        <p:spPr>
          <a:xfrm>
            <a:off x="457201" y="152400"/>
            <a:ext cx="8343900" cy="1058863"/>
          </a:xfrm>
        </p:spPr>
        <p:txBody>
          <a:bodyPr/>
          <a:lstStyle/>
          <a:p>
            <a:r>
              <a:rPr lang="en-US" sz="2000" dirty="0"/>
              <a:t>Voters register less support and intensity when it comes to closing the revolving door. </a:t>
            </a:r>
          </a:p>
        </p:txBody>
      </p:sp>
      <p:sp>
        <p:nvSpPr>
          <p:cNvPr id="16" name="Rectangle 15"/>
          <p:cNvSpPr/>
          <p:nvPr/>
        </p:nvSpPr>
        <p:spPr bwMode="auto">
          <a:xfrm>
            <a:off x="7595347" y="1371600"/>
            <a:ext cx="533400" cy="4876800"/>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7" name="TextBox 16"/>
          <p:cNvSpPr txBox="1"/>
          <p:nvPr/>
        </p:nvSpPr>
        <p:spPr>
          <a:xfrm>
            <a:off x="7622931" y="1474113"/>
            <a:ext cx="530469" cy="430887"/>
          </a:xfrm>
          <a:prstGeom prst="rect">
            <a:avLst/>
          </a:prstGeom>
          <a:noFill/>
        </p:spPr>
        <p:txBody>
          <a:bodyPr wrap="square" lIns="0" tIns="0" rIns="0" bIns="0" rtlCol="0">
            <a:spAutoFit/>
          </a:bodyPr>
          <a:lstStyle/>
          <a:p>
            <a:pPr algn="ctr"/>
            <a:r>
              <a:rPr lang="en-US" sz="1400" b="1" dirty="0"/>
              <a:t>Not sure</a:t>
            </a:r>
          </a:p>
        </p:txBody>
      </p:sp>
      <p:sp>
        <p:nvSpPr>
          <p:cNvPr id="18" name="TextBox 17"/>
          <p:cNvSpPr txBox="1"/>
          <p:nvPr/>
        </p:nvSpPr>
        <p:spPr>
          <a:xfrm>
            <a:off x="7622931" y="3837801"/>
            <a:ext cx="530469" cy="276999"/>
          </a:xfrm>
          <a:prstGeom prst="rect">
            <a:avLst/>
          </a:prstGeom>
          <a:noFill/>
        </p:spPr>
        <p:txBody>
          <a:bodyPr wrap="square" lIns="0" tIns="0" rIns="0" bIns="0" rtlCol="0">
            <a:spAutoFit/>
          </a:bodyPr>
          <a:lstStyle/>
          <a:p>
            <a:pPr algn="ctr"/>
            <a:r>
              <a:rPr lang="en-US" b="1" i="1" dirty="0"/>
              <a:t>17</a:t>
            </a:r>
          </a:p>
        </p:txBody>
      </p:sp>
    </p:spTree>
    <p:extLst>
      <p:ext uri="{BB962C8B-B14F-4D97-AF65-F5344CB8AC3E}">
        <p14:creationId xmlns:p14="http://schemas.microsoft.com/office/powerpoint/2010/main" xmlns="" val="2549286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382000" y="1219200"/>
            <a:ext cx="533400" cy="4876800"/>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24</a:t>
            </a:fld>
            <a:endParaRPr lang="en-US" dirty="0">
              <a:solidFill>
                <a:srgbClr val="000000"/>
              </a:solidFill>
            </a:endParaRPr>
          </a:p>
        </p:txBody>
      </p:sp>
      <p:graphicFrame>
        <p:nvGraphicFramePr>
          <p:cNvPr id="6" name="Object 12"/>
          <p:cNvGraphicFramePr>
            <a:graphicFrameLocks noChangeAspect="1"/>
          </p:cNvGraphicFramePr>
          <p:nvPr>
            <p:extLst>
              <p:ext uri="{D42A27DB-BD31-4B8C-83A1-F6EECF244321}">
                <p14:modId xmlns:p14="http://schemas.microsoft.com/office/powerpoint/2010/main" xmlns="" val="850175325"/>
              </p:ext>
            </p:extLst>
          </p:nvPr>
        </p:nvGraphicFramePr>
        <p:xfrm>
          <a:off x="0" y="228600"/>
          <a:ext cx="8766682" cy="62468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382000" y="1219200"/>
            <a:ext cx="530469" cy="215444"/>
          </a:xfrm>
          <a:prstGeom prst="rect">
            <a:avLst/>
          </a:prstGeom>
          <a:noFill/>
        </p:spPr>
        <p:txBody>
          <a:bodyPr wrap="square" lIns="0" tIns="0" rIns="0" bIns="0" rtlCol="0">
            <a:spAutoFit/>
          </a:bodyPr>
          <a:lstStyle/>
          <a:p>
            <a:pPr algn="ctr"/>
            <a:r>
              <a:rPr lang="en-US" sz="1400" b="1" dirty="0"/>
              <a:t>Net</a:t>
            </a:r>
          </a:p>
        </p:txBody>
      </p:sp>
      <p:sp>
        <p:nvSpPr>
          <p:cNvPr id="8" name="TextBox 7"/>
          <p:cNvSpPr txBox="1"/>
          <p:nvPr/>
        </p:nvSpPr>
        <p:spPr>
          <a:xfrm>
            <a:off x="8382000" y="1752600"/>
            <a:ext cx="530469" cy="276999"/>
          </a:xfrm>
          <a:prstGeom prst="rect">
            <a:avLst/>
          </a:prstGeom>
          <a:noFill/>
        </p:spPr>
        <p:txBody>
          <a:bodyPr wrap="square" lIns="0" tIns="0" rIns="0" bIns="0" rtlCol="0">
            <a:spAutoFit/>
          </a:bodyPr>
          <a:lstStyle/>
          <a:p>
            <a:pPr algn="ctr"/>
            <a:r>
              <a:rPr lang="en-US" b="1" i="1" dirty="0"/>
              <a:t>+36</a:t>
            </a:r>
          </a:p>
        </p:txBody>
      </p:sp>
      <p:sp>
        <p:nvSpPr>
          <p:cNvPr id="5" name="Title 4"/>
          <p:cNvSpPr>
            <a:spLocks noGrp="1"/>
          </p:cNvSpPr>
          <p:nvPr>
            <p:ph type="title"/>
          </p:nvPr>
        </p:nvSpPr>
        <p:spPr>
          <a:xfrm>
            <a:off x="978407" y="25558"/>
            <a:ext cx="7788275" cy="1058863"/>
          </a:xfrm>
        </p:spPr>
        <p:txBody>
          <a:bodyPr/>
          <a:lstStyle/>
          <a:p>
            <a:r>
              <a:rPr lang="en-US" sz="2000" dirty="0"/>
              <a:t>A candidate who supports these policies stands to gain with voters. Across all policies there is a net positive gain in vote choice. </a:t>
            </a:r>
          </a:p>
        </p:txBody>
      </p:sp>
      <p:sp>
        <p:nvSpPr>
          <p:cNvPr id="16" name="Rectangle 15"/>
          <p:cNvSpPr/>
          <p:nvPr/>
        </p:nvSpPr>
        <p:spPr bwMode="auto">
          <a:xfrm>
            <a:off x="7139710" y="1216113"/>
            <a:ext cx="729047" cy="4876800"/>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7" name="TextBox 16"/>
          <p:cNvSpPr txBox="1"/>
          <p:nvPr/>
        </p:nvSpPr>
        <p:spPr>
          <a:xfrm>
            <a:off x="7162801" y="1228635"/>
            <a:ext cx="726116" cy="430887"/>
          </a:xfrm>
          <a:prstGeom prst="rect">
            <a:avLst/>
          </a:prstGeom>
          <a:noFill/>
        </p:spPr>
        <p:txBody>
          <a:bodyPr wrap="square" lIns="0" tIns="0" rIns="0" bIns="0" rtlCol="0">
            <a:spAutoFit/>
          </a:bodyPr>
          <a:lstStyle/>
          <a:p>
            <a:pPr algn="ctr"/>
            <a:r>
              <a:rPr lang="en-US" sz="1400" b="1" dirty="0"/>
              <a:t>No diff/</a:t>
            </a:r>
          </a:p>
          <a:p>
            <a:pPr algn="ctr"/>
            <a:r>
              <a:rPr lang="en-US" sz="1400" b="1" dirty="0"/>
              <a:t>Not sure</a:t>
            </a:r>
          </a:p>
        </p:txBody>
      </p:sp>
      <p:sp>
        <p:nvSpPr>
          <p:cNvPr id="18" name="TextBox 17"/>
          <p:cNvSpPr txBox="1"/>
          <p:nvPr/>
        </p:nvSpPr>
        <p:spPr>
          <a:xfrm>
            <a:off x="7239000" y="1752600"/>
            <a:ext cx="530469" cy="276999"/>
          </a:xfrm>
          <a:prstGeom prst="rect">
            <a:avLst/>
          </a:prstGeom>
          <a:noFill/>
        </p:spPr>
        <p:txBody>
          <a:bodyPr wrap="square" lIns="0" tIns="0" rIns="0" bIns="0" rtlCol="0">
            <a:spAutoFit/>
          </a:bodyPr>
          <a:lstStyle/>
          <a:p>
            <a:pPr algn="ctr"/>
            <a:r>
              <a:rPr lang="en-US" b="1" i="1" dirty="0"/>
              <a:t>24</a:t>
            </a:r>
          </a:p>
        </p:txBody>
      </p:sp>
      <p:sp>
        <p:nvSpPr>
          <p:cNvPr id="19" name="TextBox 18"/>
          <p:cNvSpPr txBox="1"/>
          <p:nvPr/>
        </p:nvSpPr>
        <p:spPr>
          <a:xfrm>
            <a:off x="7241931" y="2743200"/>
            <a:ext cx="530469" cy="276999"/>
          </a:xfrm>
          <a:prstGeom prst="rect">
            <a:avLst/>
          </a:prstGeom>
          <a:noFill/>
        </p:spPr>
        <p:txBody>
          <a:bodyPr wrap="square" lIns="0" tIns="0" rIns="0" bIns="0" rtlCol="0">
            <a:spAutoFit/>
          </a:bodyPr>
          <a:lstStyle/>
          <a:p>
            <a:pPr algn="ctr"/>
            <a:r>
              <a:rPr lang="en-US" b="1" i="1" dirty="0"/>
              <a:t>27</a:t>
            </a:r>
          </a:p>
        </p:txBody>
      </p:sp>
      <p:sp>
        <p:nvSpPr>
          <p:cNvPr id="20" name="TextBox 19"/>
          <p:cNvSpPr txBox="1"/>
          <p:nvPr/>
        </p:nvSpPr>
        <p:spPr>
          <a:xfrm>
            <a:off x="7239000" y="3685401"/>
            <a:ext cx="530469" cy="276999"/>
          </a:xfrm>
          <a:prstGeom prst="rect">
            <a:avLst/>
          </a:prstGeom>
          <a:noFill/>
        </p:spPr>
        <p:txBody>
          <a:bodyPr wrap="square" lIns="0" tIns="0" rIns="0" bIns="0" rtlCol="0">
            <a:spAutoFit/>
          </a:bodyPr>
          <a:lstStyle/>
          <a:p>
            <a:pPr algn="ctr"/>
            <a:r>
              <a:rPr lang="en-US" b="1" i="1" dirty="0"/>
              <a:t>31</a:t>
            </a:r>
          </a:p>
        </p:txBody>
      </p:sp>
      <p:sp>
        <p:nvSpPr>
          <p:cNvPr id="21" name="TextBox 20"/>
          <p:cNvSpPr txBox="1"/>
          <p:nvPr/>
        </p:nvSpPr>
        <p:spPr>
          <a:xfrm>
            <a:off x="7239000" y="4648200"/>
            <a:ext cx="530469" cy="276999"/>
          </a:xfrm>
          <a:prstGeom prst="rect">
            <a:avLst/>
          </a:prstGeom>
          <a:noFill/>
        </p:spPr>
        <p:txBody>
          <a:bodyPr wrap="square" lIns="0" tIns="0" rIns="0" bIns="0" rtlCol="0">
            <a:spAutoFit/>
          </a:bodyPr>
          <a:lstStyle/>
          <a:p>
            <a:pPr algn="ctr"/>
            <a:r>
              <a:rPr lang="en-US" b="1" i="1" dirty="0"/>
              <a:t>25</a:t>
            </a:r>
          </a:p>
        </p:txBody>
      </p:sp>
      <p:sp>
        <p:nvSpPr>
          <p:cNvPr id="22" name="Rectangle 21"/>
          <p:cNvSpPr/>
          <p:nvPr/>
        </p:nvSpPr>
        <p:spPr>
          <a:xfrm>
            <a:off x="78362" y="6096000"/>
            <a:ext cx="6703438" cy="900246"/>
          </a:xfrm>
          <a:prstGeom prst="rect">
            <a:avLst/>
          </a:prstGeom>
        </p:spPr>
        <p:txBody>
          <a:bodyPr wrap="square">
            <a:spAutoFit/>
          </a:bodyPr>
          <a:lstStyle/>
          <a:p>
            <a:pPr algn="just"/>
            <a:r>
              <a:rPr lang="en-US" sz="800" i="1" dirty="0">
                <a:ea typeface="Times New Roman" panose="02020603050405020304" pitchFamily="18" charset="0"/>
                <a:cs typeface="Times New Roman" panose="02020603050405020304" pitchFamily="18" charset="0"/>
              </a:rPr>
              <a:t>Darker colors indicate intensity</a:t>
            </a:r>
          </a:p>
          <a:p>
            <a:pPr algn="just"/>
            <a:r>
              <a:rPr lang="en-US" sz="900" i="1" dirty="0">
                <a:ea typeface="Times New Roman" panose="02020603050405020304" pitchFamily="18" charset="0"/>
                <a:cs typeface="Times New Roman" panose="02020603050405020304" pitchFamily="18" charset="0"/>
              </a:rPr>
              <a:t>*All questions asked of half the sample</a:t>
            </a:r>
          </a:p>
          <a:p>
            <a:pPr algn="just"/>
            <a:r>
              <a:rPr lang="en-US" sz="900" dirty="0"/>
              <a:t>Now I am going to read you a small list of proposals that are being considered to reform the financial system.  For each, please tell me if you would be more or less likely to vote for a candidate for public office that SUPPORTS that proposal or whether it would make no difference to your vote decision.</a:t>
            </a:r>
          </a:p>
          <a:p>
            <a:pPr algn="just"/>
            <a:endParaRPr lang="en-US" sz="900" dirty="0"/>
          </a:p>
        </p:txBody>
      </p:sp>
      <p:sp>
        <p:nvSpPr>
          <p:cNvPr id="23" name="TextBox 22"/>
          <p:cNvSpPr txBox="1"/>
          <p:nvPr/>
        </p:nvSpPr>
        <p:spPr>
          <a:xfrm>
            <a:off x="7239000" y="5590401"/>
            <a:ext cx="530469" cy="276999"/>
          </a:xfrm>
          <a:prstGeom prst="rect">
            <a:avLst/>
          </a:prstGeom>
          <a:noFill/>
        </p:spPr>
        <p:txBody>
          <a:bodyPr wrap="square" lIns="0" tIns="0" rIns="0" bIns="0" rtlCol="0">
            <a:spAutoFit/>
          </a:bodyPr>
          <a:lstStyle/>
          <a:p>
            <a:pPr algn="ctr"/>
            <a:r>
              <a:rPr lang="en-US" b="1" i="1" dirty="0"/>
              <a:t>35</a:t>
            </a:r>
          </a:p>
        </p:txBody>
      </p:sp>
      <p:sp>
        <p:nvSpPr>
          <p:cNvPr id="25" name="TextBox 24"/>
          <p:cNvSpPr txBox="1"/>
          <p:nvPr/>
        </p:nvSpPr>
        <p:spPr>
          <a:xfrm>
            <a:off x="8382000" y="2743200"/>
            <a:ext cx="530469" cy="276999"/>
          </a:xfrm>
          <a:prstGeom prst="rect">
            <a:avLst/>
          </a:prstGeom>
          <a:noFill/>
        </p:spPr>
        <p:txBody>
          <a:bodyPr wrap="square" lIns="0" tIns="0" rIns="0" bIns="0" rtlCol="0">
            <a:spAutoFit/>
          </a:bodyPr>
          <a:lstStyle/>
          <a:p>
            <a:pPr algn="ctr"/>
            <a:r>
              <a:rPr lang="en-US" b="1" i="1" dirty="0"/>
              <a:t>+43</a:t>
            </a:r>
          </a:p>
        </p:txBody>
      </p:sp>
      <p:sp>
        <p:nvSpPr>
          <p:cNvPr id="27" name="TextBox 26"/>
          <p:cNvSpPr txBox="1"/>
          <p:nvPr/>
        </p:nvSpPr>
        <p:spPr>
          <a:xfrm>
            <a:off x="8382000" y="3657600"/>
            <a:ext cx="530469" cy="276999"/>
          </a:xfrm>
          <a:prstGeom prst="rect">
            <a:avLst/>
          </a:prstGeom>
          <a:noFill/>
        </p:spPr>
        <p:txBody>
          <a:bodyPr wrap="square" lIns="0" tIns="0" rIns="0" bIns="0" rtlCol="0">
            <a:spAutoFit/>
          </a:bodyPr>
          <a:lstStyle/>
          <a:p>
            <a:pPr algn="ctr"/>
            <a:r>
              <a:rPr lang="en-US" b="1" i="1" dirty="0"/>
              <a:t>+47</a:t>
            </a:r>
          </a:p>
        </p:txBody>
      </p:sp>
      <p:sp>
        <p:nvSpPr>
          <p:cNvPr id="28" name="TextBox 27"/>
          <p:cNvSpPr txBox="1"/>
          <p:nvPr/>
        </p:nvSpPr>
        <p:spPr>
          <a:xfrm>
            <a:off x="8382000" y="4648200"/>
            <a:ext cx="530469" cy="276999"/>
          </a:xfrm>
          <a:prstGeom prst="rect">
            <a:avLst/>
          </a:prstGeom>
          <a:noFill/>
        </p:spPr>
        <p:txBody>
          <a:bodyPr wrap="square" lIns="0" tIns="0" rIns="0" bIns="0" rtlCol="0">
            <a:spAutoFit/>
          </a:bodyPr>
          <a:lstStyle/>
          <a:p>
            <a:pPr algn="ctr"/>
            <a:r>
              <a:rPr lang="en-US" b="1" i="1" dirty="0"/>
              <a:t>+28</a:t>
            </a:r>
          </a:p>
        </p:txBody>
      </p:sp>
      <p:sp>
        <p:nvSpPr>
          <p:cNvPr id="29" name="TextBox 28"/>
          <p:cNvSpPr txBox="1"/>
          <p:nvPr/>
        </p:nvSpPr>
        <p:spPr>
          <a:xfrm>
            <a:off x="8382000" y="5590401"/>
            <a:ext cx="530469" cy="276999"/>
          </a:xfrm>
          <a:prstGeom prst="rect">
            <a:avLst/>
          </a:prstGeom>
          <a:noFill/>
        </p:spPr>
        <p:txBody>
          <a:bodyPr wrap="square" lIns="0" tIns="0" rIns="0" bIns="0" rtlCol="0">
            <a:spAutoFit/>
          </a:bodyPr>
          <a:lstStyle/>
          <a:p>
            <a:pPr algn="ctr"/>
            <a:r>
              <a:rPr lang="en-US" b="1" i="1" dirty="0"/>
              <a:t>+15</a:t>
            </a:r>
          </a:p>
        </p:txBody>
      </p:sp>
    </p:spTree>
    <p:extLst>
      <p:ext uri="{BB962C8B-B14F-4D97-AF65-F5344CB8AC3E}">
        <p14:creationId xmlns:p14="http://schemas.microsoft.com/office/powerpoint/2010/main" xmlns="" val="354849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382000" y="1524000"/>
            <a:ext cx="530469" cy="4713127"/>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25</a:t>
            </a:fld>
            <a:endParaRPr lang="en-US" dirty="0">
              <a:solidFill>
                <a:srgbClr val="000000"/>
              </a:solidFill>
            </a:endParaRPr>
          </a:p>
        </p:txBody>
      </p:sp>
      <p:graphicFrame>
        <p:nvGraphicFramePr>
          <p:cNvPr id="6" name="Object 12"/>
          <p:cNvGraphicFramePr>
            <a:graphicFrameLocks noChangeAspect="1"/>
          </p:cNvGraphicFramePr>
          <p:nvPr>
            <p:extLst>
              <p:ext uri="{D42A27DB-BD31-4B8C-83A1-F6EECF244321}">
                <p14:modId xmlns:p14="http://schemas.microsoft.com/office/powerpoint/2010/main" xmlns="" val="3931253593"/>
              </p:ext>
            </p:extLst>
          </p:nvPr>
        </p:nvGraphicFramePr>
        <p:xfrm>
          <a:off x="0" y="430192"/>
          <a:ext cx="8766682" cy="62468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382000" y="1613356"/>
            <a:ext cx="530469" cy="215444"/>
          </a:xfrm>
          <a:prstGeom prst="rect">
            <a:avLst/>
          </a:prstGeom>
          <a:noFill/>
        </p:spPr>
        <p:txBody>
          <a:bodyPr wrap="square" lIns="0" tIns="0" rIns="0" bIns="0" rtlCol="0">
            <a:spAutoFit/>
          </a:bodyPr>
          <a:lstStyle/>
          <a:p>
            <a:pPr algn="ctr"/>
            <a:r>
              <a:rPr lang="en-US" sz="1400" b="1" dirty="0"/>
              <a:t>Net</a:t>
            </a:r>
          </a:p>
        </p:txBody>
      </p:sp>
      <p:sp>
        <p:nvSpPr>
          <p:cNvPr id="8" name="TextBox 7"/>
          <p:cNvSpPr txBox="1"/>
          <p:nvPr/>
        </p:nvSpPr>
        <p:spPr>
          <a:xfrm>
            <a:off x="8382000" y="2009001"/>
            <a:ext cx="530469" cy="276999"/>
          </a:xfrm>
          <a:prstGeom prst="rect">
            <a:avLst/>
          </a:prstGeom>
          <a:noFill/>
        </p:spPr>
        <p:txBody>
          <a:bodyPr wrap="square" lIns="0" tIns="0" rIns="0" bIns="0" rtlCol="0">
            <a:spAutoFit/>
          </a:bodyPr>
          <a:lstStyle/>
          <a:p>
            <a:pPr algn="ctr"/>
            <a:r>
              <a:rPr lang="en-US" b="1" i="1" dirty="0"/>
              <a:t>+39</a:t>
            </a:r>
          </a:p>
        </p:txBody>
      </p:sp>
      <p:sp>
        <p:nvSpPr>
          <p:cNvPr id="5" name="Title 4"/>
          <p:cNvSpPr>
            <a:spLocks noGrp="1"/>
          </p:cNvSpPr>
          <p:nvPr>
            <p:ph type="title"/>
          </p:nvPr>
        </p:nvSpPr>
        <p:spPr>
          <a:xfrm>
            <a:off x="978407" y="78966"/>
            <a:ext cx="7788275" cy="911634"/>
          </a:xfrm>
        </p:spPr>
        <p:txBody>
          <a:bodyPr/>
          <a:lstStyle/>
          <a:p>
            <a:r>
              <a:rPr lang="en-US" sz="2000" dirty="0"/>
              <a:t>Breaking up the biggest banks and capping their size to prevent another bailout has even more broad power to drive the vote among swing voters. </a:t>
            </a:r>
          </a:p>
        </p:txBody>
      </p:sp>
      <p:sp>
        <p:nvSpPr>
          <p:cNvPr id="16" name="Rectangle 15"/>
          <p:cNvSpPr/>
          <p:nvPr/>
        </p:nvSpPr>
        <p:spPr bwMode="auto">
          <a:xfrm>
            <a:off x="7139710" y="1524000"/>
            <a:ext cx="714677" cy="4713127"/>
          </a:xfrm>
          <a:prstGeom prst="rect">
            <a:avLst/>
          </a:prstGeom>
          <a:solidFill>
            <a:schemeClr val="bg1">
              <a:lumMod val="85000"/>
            </a:schemeClr>
          </a:solidFill>
          <a:ln w="3175" cap="flat" cmpd="sng" algn="ctr">
            <a:no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17" name="TextBox 16"/>
          <p:cNvSpPr txBox="1"/>
          <p:nvPr/>
        </p:nvSpPr>
        <p:spPr>
          <a:xfrm>
            <a:off x="7162801" y="1550313"/>
            <a:ext cx="726116" cy="430887"/>
          </a:xfrm>
          <a:prstGeom prst="rect">
            <a:avLst/>
          </a:prstGeom>
          <a:noFill/>
        </p:spPr>
        <p:txBody>
          <a:bodyPr wrap="square" lIns="0" tIns="0" rIns="0" bIns="0" rtlCol="0">
            <a:spAutoFit/>
          </a:bodyPr>
          <a:lstStyle/>
          <a:p>
            <a:pPr algn="ctr"/>
            <a:r>
              <a:rPr lang="en-US" sz="1400" b="1" dirty="0"/>
              <a:t>No diff/</a:t>
            </a:r>
          </a:p>
          <a:p>
            <a:pPr algn="ctr"/>
            <a:r>
              <a:rPr lang="en-US" sz="1400" b="1" dirty="0"/>
              <a:t>Not sure</a:t>
            </a:r>
          </a:p>
        </p:txBody>
      </p:sp>
      <p:sp>
        <p:nvSpPr>
          <p:cNvPr id="18" name="TextBox 17"/>
          <p:cNvSpPr txBox="1"/>
          <p:nvPr/>
        </p:nvSpPr>
        <p:spPr>
          <a:xfrm>
            <a:off x="7239000" y="2009001"/>
            <a:ext cx="530469" cy="276999"/>
          </a:xfrm>
          <a:prstGeom prst="rect">
            <a:avLst/>
          </a:prstGeom>
          <a:noFill/>
        </p:spPr>
        <p:txBody>
          <a:bodyPr wrap="square" lIns="0" tIns="0" rIns="0" bIns="0" rtlCol="0">
            <a:spAutoFit/>
          </a:bodyPr>
          <a:lstStyle/>
          <a:p>
            <a:pPr algn="ctr"/>
            <a:r>
              <a:rPr lang="en-US" b="1" i="1" dirty="0"/>
              <a:t>22</a:t>
            </a:r>
          </a:p>
        </p:txBody>
      </p:sp>
      <p:sp>
        <p:nvSpPr>
          <p:cNvPr id="19" name="TextBox 18"/>
          <p:cNvSpPr txBox="1"/>
          <p:nvPr/>
        </p:nvSpPr>
        <p:spPr>
          <a:xfrm>
            <a:off x="7241931" y="2923401"/>
            <a:ext cx="530469" cy="276999"/>
          </a:xfrm>
          <a:prstGeom prst="rect">
            <a:avLst/>
          </a:prstGeom>
          <a:noFill/>
        </p:spPr>
        <p:txBody>
          <a:bodyPr wrap="square" lIns="0" tIns="0" rIns="0" bIns="0" rtlCol="0">
            <a:spAutoFit/>
          </a:bodyPr>
          <a:lstStyle/>
          <a:p>
            <a:pPr algn="ctr"/>
            <a:r>
              <a:rPr lang="en-US" b="1" i="1" dirty="0"/>
              <a:t>30</a:t>
            </a:r>
          </a:p>
        </p:txBody>
      </p:sp>
      <p:sp>
        <p:nvSpPr>
          <p:cNvPr id="20" name="TextBox 19"/>
          <p:cNvSpPr txBox="1"/>
          <p:nvPr/>
        </p:nvSpPr>
        <p:spPr>
          <a:xfrm>
            <a:off x="7239000" y="3837801"/>
            <a:ext cx="530469" cy="276999"/>
          </a:xfrm>
          <a:prstGeom prst="rect">
            <a:avLst/>
          </a:prstGeom>
          <a:noFill/>
        </p:spPr>
        <p:txBody>
          <a:bodyPr wrap="square" lIns="0" tIns="0" rIns="0" bIns="0" rtlCol="0">
            <a:spAutoFit/>
          </a:bodyPr>
          <a:lstStyle/>
          <a:p>
            <a:pPr algn="ctr"/>
            <a:r>
              <a:rPr lang="en-US" b="1" i="1" dirty="0"/>
              <a:t>35</a:t>
            </a:r>
          </a:p>
        </p:txBody>
      </p:sp>
      <p:sp>
        <p:nvSpPr>
          <p:cNvPr id="21" name="TextBox 20"/>
          <p:cNvSpPr txBox="1"/>
          <p:nvPr/>
        </p:nvSpPr>
        <p:spPr>
          <a:xfrm>
            <a:off x="7231284" y="4828401"/>
            <a:ext cx="530469" cy="276999"/>
          </a:xfrm>
          <a:prstGeom prst="rect">
            <a:avLst/>
          </a:prstGeom>
          <a:noFill/>
        </p:spPr>
        <p:txBody>
          <a:bodyPr wrap="square" lIns="0" tIns="0" rIns="0" bIns="0" rtlCol="0">
            <a:spAutoFit/>
          </a:bodyPr>
          <a:lstStyle/>
          <a:p>
            <a:pPr algn="ctr"/>
            <a:r>
              <a:rPr lang="en-US" b="1" i="1" dirty="0"/>
              <a:t>24</a:t>
            </a:r>
          </a:p>
        </p:txBody>
      </p:sp>
      <p:sp>
        <p:nvSpPr>
          <p:cNvPr id="22" name="Rectangle 21"/>
          <p:cNvSpPr/>
          <p:nvPr/>
        </p:nvSpPr>
        <p:spPr>
          <a:xfrm>
            <a:off x="84149" y="6237127"/>
            <a:ext cx="7160638" cy="630942"/>
          </a:xfrm>
          <a:prstGeom prst="rect">
            <a:avLst/>
          </a:prstGeom>
        </p:spPr>
        <p:txBody>
          <a:bodyPr wrap="square">
            <a:spAutoFit/>
          </a:bodyPr>
          <a:lstStyle/>
          <a:p>
            <a:pPr algn="just"/>
            <a:r>
              <a:rPr lang="en-US" sz="800" i="1" dirty="0">
                <a:ea typeface="Times New Roman" panose="02020603050405020304" pitchFamily="18" charset="0"/>
                <a:cs typeface="Times New Roman" panose="02020603050405020304" pitchFamily="18" charset="0"/>
              </a:rPr>
              <a:t>Darker colors indicate intensity</a:t>
            </a:r>
          </a:p>
          <a:p>
            <a:pPr algn="just"/>
            <a:r>
              <a:rPr lang="en-US" sz="900" i="1" dirty="0">
                <a:ea typeface="Times New Roman" panose="02020603050405020304" pitchFamily="18" charset="0"/>
                <a:cs typeface="Times New Roman" panose="02020603050405020304" pitchFamily="18" charset="0"/>
              </a:rPr>
              <a:t>*All questions asked of half the sample</a:t>
            </a:r>
          </a:p>
          <a:p>
            <a:pPr algn="just"/>
            <a:r>
              <a:rPr lang="en-US" sz="900" dirty="0"/>
              <a:t>Now I am going to read you a small list of proposals that are being considered to reform the financial system.  For each, please tell me if you would be more or less likely to vote for a candidate for public office that SUPPORTS that proposal or whether it would make no difference to your vote decision.</a:t>
            </a:r>
          </a:p>
        </p:txBody>
      </p:sp>
      <p:sp>
        <p:nvSpPr>
          <p:cNvPr id="23" name="TextBox 22"/>
          <p:cNvSpPr txBox="1"/>
          <p:nvPr/>
        </p:nvSpPr>
        <p:spPr>
          <a:xfrm>
            <a:off x="7239000" y="5791200"/>
            <a:ext cx="530469" cy="276999"/>
          </a:xfrm>
          <a:prstGeom prst="rect">
            <a:avLst/>
          </a:prstGeom>
          <a:noFill/>
        </p:spPr>
        <p:txBody>
          <a:bodyPr wrap="square" lIns="0" tIns="0" rIns="0" bIns="0" rtlCol="0">
            <a:spAutoFit/>
          </a:bodyPr>
          <a:lstStyle/>
          <a:p>
            <a:pPr algn="ctr"/>
            <a:r>
              <a:rPr lang="en-US" b="1" i="1" dirty="0"/>
              <a:t>35</a:t>
            </a:r>
          </a:p>
        </p:txBody>
      </p:sp>
      <p:sp>
        <p:nvSpPr>
          <p:cNvPr id="25" name="TextBox 24"/>
          <p:cNvSpPr txBox="1"/>
          <p:nvPr/>
        </p:nvSpPr>
        <p:spPr>
          <a:xfrm>
            <a:off x="8382000" y="2895600"/>
            <a:ext cx="530469" cy="276999"/>
          </a:xfrm>
          <a:prstGeom prst="rect">
            <a:avLst/>
          </a:prstGeom>
          <a:noFill/>
        </p:spPr>
        <p:txBody>
          <a:bodyPr wrap="square" lIns="0" tIns="0" rIns="0" bIns="0" rtlCol="0">
            <a:spAutoFit/>
          </a:bodyPr>
          <a:lstStyle/>
          <a:p>
            <a:pPr algn="ctr"/>
            <a:r>
              <a:rPr lang="en-US" b="1" i="1" dirty="0"/>
              <a:t>+55</a:t>
            </a:r>
          </a:p>
        </p:txBody>
      </p:sp>
      <p:sp>
        <p:nvSpPr>
          <p:cNvPr id="27" name="TextBox 26"/>
          <p:cNvSpPr txBox="1"/>
          <p:nvPr/>
        </p:nvSpPr>
        <p:spPr>
          <a:xfrm>
            <a:off x="8382000" y="3837801"/>
            <a:ext cx="530469" cy="276999"/>
          </a:xfrm>
          <a:prstGeom prst="rect">
            <a:avLst/>
          </a:prstGeom>
          <a:noFill/>
        </p:spPr>
        <p:txBody>
          <a:bodyPr wrap="square" lIns="0" tIns="0" rIns="0" bIns="0" rtlCol="0">
            <a:spAutoFit/>
          </a:bodyPr>
          <a:lstStyle/>
          <a:p>
            <a:pPr algn="ctr"/>
            <a:r>
              <a:rPr lang="en-US" b="1" i="1" dirty="0"/>
              <a:t>+36</a:t>
            </a:r>
          </a:p>
        </p:txBody>
      </p:sp>
      <p:sp>
        <p:nvSpPr>
          <p:cNvPr id="28" name="TextBox 27"/>
          <p:cNvSpPr txBox="1"/>
          <p:nvPr/>
        </p:nvSpPr>
        <p:spPr>
          <a:xfrm>
            <a:off x="8382000" y="4828401"/>
            <a:ext cx="530469" cy="276999"/>
          </a:xfrm>
          <a:prstGeom prst="rect">
            <a:avLst/>
          </a:prstGeom>
          <a:noFill/>
        </p:spPr>
        <p:txBody>
          <a:bodyPr wrap="square" lIns="0" tIns="0" rIns="0" bIns="0" rtlCol="0">
            <a:spAutoFit/>
          </a:bodyPr>
          <a:lstStyle/>
          <a:p>
            <a:pPr algn="ctr"/>
            <a:r>
              <a:rPr lang="en-US" b="1" i="1" dirty="0"/>
              <a:t>+20</a:t>
            </a:r>
          </a:p>
        </p:txBody>
      </p:sp>
      <p:sp>
        <p:nvSpPr>
          <p:cNvPr id="29" name="TextBox 28"/>
          <p:cNvSpPr txBox="1"/>
          <p:nvPr/>
        </p:nvSpPr>
        <p:spPr>
          <a:xfrm>
            <a:off x="8382000" y="5819001"/>
            <a:ext cx="530469" cy="276999"/>
          </a:xfrm>
          <a:prstGeom prst="rect">
            <a:avLst/>
          </a:prstGeom>
          <a:noFill/>
        </p:spPr>
        <p:txBody>
          <a:bodyPr wrap="square" lIns="0" tIns="0" rIns="0" bIns="0" rtlCol="0">
            <a:spAutoFit/>
          </a:bodyPr>
          <a:lstStyle/>
          <a:p>
            <a:pPr algn="ctr"/>
            <a:r>
              <a:rPr lang="en-US" b="1" i="1" dirty="0"/>
              <a:t>+19</a:t>
            </a:r>
          </a:p>
        </p:txBody>
      </p:sp>
      <p:sp>
        <p:nvSpPr>
          <p:cNvPr id="26" name="Oval 25"/>
          <p:cNvSpPr/>
          <p:nvPr/>
        </p:nvSpPr>
        <p:spPr bwMode="auto">
          <a:xfrm>
            <a:off x="8266234" y="2895600"/>
            <a:ext cx="725366" cy="275412"/>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Tree>
    <p:extLst>
      <p:ext uri="{BB962C8B-B14F-4D97-AF65-F5344CB8AC3E}">
        <p14:creationId xmlns:p14="http://schemas.microsoft.com/office/powerpoint/2010/main" xmlns="" val="202207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32" y="152400"/>
            <a:ext cx="8466138" cy="1058863"/>
          </a:xfrm>
        </p:spPr>
        <p:txBody>
          <a:bodyPr/>
          <a:lstStyle/>
          <a:p>
            <a:r>
              <a:rPr lang="en-US" sz="2400" dirty="0"/>
              <a:t>While voters register less intensity on reforms’ impact on their vote choice, these policies are, by and large, quite popular.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26</a:t>
            </a:fld>
            <a:endParaRPr lang="en-US" dirty="0">
              <a:solidFill>
                <a:srgbClr val="00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783250389"/>
              </p:ext>
            </p:extLst>
          </p:nvPr>
        </p:nvGraphicFramePr>
        <p:xfrm>
          <a:off x="0" y="1558906"/>
          <a:ext cx="9143999" cy="3887787"/>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bwMode="auto">
          <a:xfrm>
            <a:off x="1828800" y="2514600"/>
            <a:ext cx="0" cy="3656013"/>
          </a:xfrm>
          <a:prstGeom prst="line">
            <a:avLst/>
          </a:prstGeom>
          <a:solidFill>
            <a:srgbClr val="EAEAEA"/>
          </a:solidFill>
          <a:ln w="25400"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Connector 7"/>
          <p:cNvCxnSpPr/>
          <p:nvPr/>
        </p:nvCxnSpPr>
        <p:spPr bwMode="auto">
          <a:xfrm>
            <a:off x="7239000" y="2514600"/>
            <a:ext cx="0" cy="3656013"/>
          </a:xfrm>
          <a:prstGeom prst="line">
            <a:avLst/>
          </a:prstGeom>
          <a:solidFill>
            <a:srgbClr val="EAEAEA"/>
          </a:solidFill>
          <a:ln w="25400"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TextBox 8"/>
          <p:cNvSpPr txBox="1"/>
          <p:nvPr/>
        </p:nvSpPr>
        <p:spPr>
          <a:xfrm>
            <a:off x="152400" y="5496580"/>
            <a:ext cx="1524000" cy="523220"/>
          </a:xfrm>
          <a:prstGeom prst="rect">
            <a:avLst/>
          </a:prstGeom>
          <a:solidFill>
            <a:schemeClr val="bg1">
              <a:lumMod val="85000"/>
            </a:schemeClr>
          </a:solidFill>
          <a:ln w="25400">
            <a:solidFill>
              <a:schemeClr val="bg1">
                <a:lumMod val="50000"/>
              </a:schemeClr>
            </a:solidFill>
            <a:prstDash val="solid"/>
          </a:ln>
        </p:spPr>
        <p:txBody>
          <a:bodyPr wrap="square" rtlCol="0">
            <a:spAutoFit/>
          </a:bodyPr>
          <a:lstStyle/>
          <a:p>
            <a:pPr algn="ctr"/>
            <a:r>
              <a:rPr lang="en-GB" sz="1400" b="1" i="1" dirty="0"/>
              <a:t>Eliminate "carried interest loophole"</a:t>
            </a:r>
            <a:r>
              <a:rPr lang="en-US" sz="1400" b="1" i="1" dirty="0"/>
              <a:t> </a:t>
            </a:r>
          </a:p>
        </p:txBody>
      </p:sp>
      <p:sp>
        <p:nvSpPr>
          <p:cNvPr id="10" name="TextBox 9"/>
          <p:cNvSpPr txBox="1"/>
          <p:nvPr/>
        </p:nvSpPr>
        <p:spPr>
          <a:xfrm>
            <a:off x="2057400" y="5486400"/>
            <a:ext cx="1430216" cy="738664"/>
          </a:xfrm>
          <a:prstGeom prst="rect">
            <a:avLst/>
          </a:prstGeom>
          <a:solidFill>
            <a:schemeClr val="bg1">
              <a:lumMod val="85000"/>
            </a:schemeClr>
          </a:solidFill>
          <a:ln w="25400">
            <a:solidFill>
              <a:schemeClr val="bg1">
                <a:lumMod val="50000"/>
              </a:schemeClr>
            </a:solidFill>
            <a:prstDash val="solid"/>
          </a:ln>
        </p:spPr>
        <p:txBody>
          <a:bodyPr wrap="square" rtlCol="0">
            <a:spAutoFit/>
          </a:bodyPr>
          <a:lstStyle/>
          <a:p>
            <a:pPr algn="ctr"/>
            <a:r>
              <a:rPr lang="en-GB" sz="1400" b="1" i="1" dirty="0"/>
              <a:t>Eliminate "performance pay loophole" </a:t>
            </a:r>
            <a:endParaRPr lang="en-US" sz="1400" b="1" i="1" dirty="0"/>
          </a:p>
        </p:txBody>
      </p:sp>
      <p:sp>
        <p:nvSpPr>
          <p:cNvPr id="12" name="TextBox 11"/>
          <p:cNvSpPr txBox="1"/>
          <p:nvPr/>
        </p:nvSpPr>
        <p:spPr>
          <a:xfrm>
            <a:off x="3886200" y="5446693"/>
            <a:ext cx="1471250" cy="954107"/>
          </a:xfrm>
          <a:prstGeom prst="rect">
            <a:avLst/>
          </a:prstGeom>
          <a:solidFill>
            <a:schemeClr val="bg1">
              <a:lumMod val="85000"/>
            </a:schemeClr>
          </a:solidFill>
          <a:ln w="25400">
            <a:solidFill>
              <a:schemeClr val="bg1">
                <a:lumMod val="50000"/>
              </a:schemeClr>
            </a:solidFill>
            <a:prstDash val="solid"/>
          </a:ln>
        </p:spPr>
        <p:txBody>
          <a:bodyPr wrap="square" rtlCol="0">
            <a:spAutoFit/>
          </a:bodyPr>
          <a:lstStyle/>
          <a:p>
            <a:pPr algn="ctr"/>
            <a:r>
              <a:rPr lang="en-US" sz="1400" b="1" i="1" dirty="0"/>
              <a:t>Separate commercial from investment banking </a:t>
            </a:r>
          </a:p>
        </p:txBody>
      </p:sp>
      <p:sp>
        <p:nvSpPr>
          <p:cNvPr id="13" name="TextBox 12"/>
          <p:cNvSpPr txBox="1"/>
          <p:nvPr/>
        </p:nvSpPr>
        <p:spPr>
          <a:xfrm>
            <a:off x="5791200" y="5410200"/>
            <a:ext cx="1342294" cy="954107"/>
          </a:xfrm>
          <a:prstGeom prst="rect">
            <a:avLst/>
          </a:prstGeom>
          <a:solidFill>
            <a:schemeClr val="bg1">
              <a:lumMod val="85000"/>
            </a:schemeClr>
          </a:solidFill>
          <a:ln w="25400">
            <a:solidFill>
              <a:schemeClr val="bg1">
                <a:lumMod val="50000"/>
              </a:schemeClr>
            </a:solidFill>
            <a:prstDash val="solid"/>
          </a:ln>
        </p:spPr>
        <p:txBody>
          <a:bodyPr wrap="square" rtlCol="0">
            <a:spAutoFit/>
          </a:bodyPr>
          <a:lstStyle>
            <a:defPPr>
              <a:defRPr lang="en-US"/>
            </a:defPPr>
            <a:lvl1pPr algn="ctr">
              <a:defRPr sz="1400" b="1" i="1"/>
            </a:lvl1pPr>
          </a:lstStyle>
          <a:p>
            <a:r>
              <a:rPr lang="en-GB" dirty="0"/>
              <a:t>Break up biggest banks and capping their size </a:t>
            </a:r>
            <a:endParaRPr lang="en-US" dirty="0"/>
          </a:p>
        </p:txBody>
      </p:sp>
      <p:sp>
        <p:nvSpPr>
          <p:cNvPr id="14" name="TextBox 13"/>
          <p:cNvSpPr txBox="1"/>
          <p:nvPr/>
        </p:nvSpPr>
        <p:spPr>
          <a:xfrm>
            <a:off x="7391400" y="5433536"/>
            <a:ext cx="1521833" cy="738664"/>
          </a:xfrm>
          <a:prstGeom prst="rect">
            <a:avLst/>
          </a:prstGeom>
          <a:solidFill>
            <a:schemeClr val="bg1">
              <a:lumMod val="85000"/>
            </a:schemeClr>
          </a:solidFill>
          <a:ln w="25400">
            <a:solidFill>
              <a:schemeClr val="bg1">
                <a:lumMod val="50000"/>
              </a:schemeClr>
            </a:solidFill>
            <a:prstDash val="solid"/>
          </a:ln>
        </p:spPr>
        <p:txBody>
          <a:bodyPr wrap="square" rtlCol="0">
            <a:spAutoFit/>
          </a:bodyPr>
          <a:lstStyle/>
          <a:p>
            <a:pPr algn="ctr"/>
            <a:r>
              <a:rPr lang="en-US" sz="1400" b="1" i="1" dirty="0"/>
              <a:t>Prohibit bonuses for working in government jobs </a:t>
            </a:r>
          </a:p>
        </p:txBody>
      </p:sp>
      <p:sp>
        <p:nvSpPr>
          <p:cNvPr id="25" name="Rectangle 24"/>
          <p:cNvSpPr/>
          <p:nvPr/>
        </p:nvSpPr>
        <p:spPr>
          <a:xfrm>
            <a:off x="78362" y="6096000"/>
            <a:ext cx="6703438" cy="492443"/>
          </a:xfrm>
          <a:prstGeom prst="rect">
            <a:avLst/>
          </a:prstGeom>
        </p:spPr>
        <p:txBody>
          <a:bodyPr wrap="square">
            <a:spAutoFit/>
          </a:bodyPr>
          <a:lstStyle/>
          <a:p>
            <a:pPr algn="just"/>
            <a:r>
              <a:rPr lang="en-US" sz="800" i="1" dirty="0">
                <a:ea typeface="Times New Roman" panose="02020603050405020304" pitchFamily="18" charset="0"/>
                <a:cs typeface="Times New Roman" panose="02020603050405020304" pitchFamily="18" charset="0"/>
              </a:rPr>
              <a:t>Darker colors indicate intensity</a:t>
            </a:r>
          </a:p>
          <a:p>
            <a:pPr algn="just"/>
            <a:r>
              <a:rPr lang="en-US" sz="900" i="1" dirty="0">
                <a:ea typeface="Times New Roman" panose="02020603050405020304" pitchFamily="18" charset="0"/>
                <a:cs typeface="Times New Roman" panose="02020603050405020304" pitchFamily="18" charset="0"/>
              </a:rPr>
              <a:t>*All questions asked of half the sample</a:t>
            </a:r>
          </a:p>
          <a:p>
            <a:pPr algn="just"/>
            <a:endParaRPr lang="en-US" sz="900" dirty="0"/>
          </a:p>
        </p:txBody>
      </p:sp>
      <p:cxnSp>
        <p:nvCxnSpPr>
          <p:cNvPr id="26" name="Straight Connector 25"/>
          <p:cNvCxnSpPr/>
          <p:nvPr/>
        </p:nvCxnSpPr>
        <p:spPr bwMode="auto">
          <a:xfrm>
            <a:off x="3733800" y="2514600"/>
            <a:ext cx="0" cy="3656013"/>
          </a:xfrm>
          <a:prstGeom prst="line">
            <a:avLst/>
          </a:prstGeom>
          <a:solidFill>
            <a:srgbClr val="EAEAEA"/>
          </a:solidFill>
          <a:ln w="25400"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Straight Connector 26"/>
          <p:cNvCxnSpPr/>
          <p:nvPr/>
        </p:nvCxnSpPr>
        <p:spPr bwMode="auto">
          <a:xfrm>
            <a:off x="5562600" y="2514600"/>
            <a:ext cx="0" cy="3656013"/>
          </a:xfrm>
          <a:prstGeom prst="line">
            <a:avLst/>
          </a:prstGeom>
          <a:solidFill>
            <a:srgbClr val="EAEAEA"/>
          </a:solidFill>
          <a:ln w="25400" cap="flat" cmpd="sng" algn="ctr">
            <a:solidFill>
              <a:schemeClr val="bg1">
                <a:lumMod val="50000"/>
              </a:schemeClr>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107429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Across demographic groups, closing loopholes, separating out investment banking, and breaking up the biggest banks in the context of preventing another bailout are all highly popular. Nearly half (47%) of Republicans strongly favor reforming commercial and investment banking rules and eliminating loopholes.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27</a:t>
            </a:fld>
            <a:endParaRPr lang="en-US"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1544967716"/>
              </p:ext>
            </p:extLst>
          </p:nvPr>
        </p:nvGraphicFramePr>
        <p:xfrm>
          <a:off x="762000" y="1607820"/>
          <a:ext cx="7235890" cy="3672840"/>
        </p:xfrm>
        <a:graphic>
          <a:graphicData uri="http://schemas.openxmlformats.org/drawingml/2006/table">
            <a:tbl>
              <a:tblPr firstRow="1" bandRow="1">
                <a:tableStyleId>{5C22544A-7EE6-4342-B048-85BDC9FD1C3A}</a:tableStyleId>
              </a:tblPr>
              <a:tblGrid>
                <a:gridCol w="147517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640080">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640080">
                  <a:extLst>
                    <a:ext uri="{9D8B030D-6E8A-4147-A177-3AD203B41FA5}">
                      <a16:colId xmlns:a16="http://schemas.microsoft.com/office/drawing/2014/main" xmlns="" val="20008"/>
                    </a:ext>
                  </a:extLst>
                </a:gridCol>
                <a:gridCol w="640080">
                  <a:extLst>
                    <a:ext uri="{9D8B030D-6E8A-4147-A177-3AD203B41FA5}">
                      <a16:colId xmlns:a16="http://schemas.microsoft.com/office/drawing/2014/main" xmlns="" val="20009"/>
                    </a:ext>
                  </a:extLst>
                </a:gridCol>
              </a:tblGrid>
              <a:tr h="370840">
                <a:tc>
                  <a:txBody>
                    <a:bodyPr/>
                    <a:lstStyle/>
                    <a:p>
                      <a:r>
                        <a:rPr lang="en-US" sz="1400" i="1" dirty="0"/>
                        <a:t>% </a:t>
                      </a:r>
                      <a:r>
                        <a:rPr lang="en-US" sz="1400" i="1" u="sng" dirty="0">
                          <a:solidFill>
                            <a:srgbClr val="FFFFFF"/>
                          </a:solidFill>
                        </a:rPr>
                        <a:t>Strongly</a:t>
                      </a:r>
                      <a:r>
                        <a:rPr lang="en-US" sz="1400" i="1" baseline="0" dirty="0">
                          <a:solidFill>
                            <a:srgbClr val="FFFFFF"/>
                          </a:solidFill>
                        </a:rPr>
                        <a:t> </a:t>
                      </a:r>
                      <a:r>
                        <a:rPr lang="en-US" sz="1400" i="1" baseline="0" dirty="0"/>
                        <a:t>Support </a:t>
                      </a:r>
                      <a:endParaRPr lang="en-US" sz="1400" i="1" dirty="0"/>
                    </a:p>
                  </a:txBody>
                  <a:tcPr marL="18288" marR="18288" marT="18288" marB="18288" anchor="b">
                    <a:solidFill>
                      <a:schemeClr val="bg1">
                        <a:lumMod val="50000"/>
                      </a:schemeClr>
                    </a:solidFill>
                  </a:tcPr>
                </a:tc>
                <a:tc>
                  <a:txBody>
                    <a:bodyPr/>
                    <a:lstStyle/>
                    <a:p>
                      <a:pPr algn="ctr"/>
                      <a:r>
                        <a:rPr lang="en-US" sz="1400" dirty="0">
                          <a:solidFill>
                            <a:schemeClr val="bg1"/>
                          </a:solidFill>
                        </a:rPr>
                        <a:t>All</a:t>
                      </a:r>
                    </a:p>
                  </a:txBody>
                  <a:tcPr marL="18288" marR="18288" marT="18288" marB="18288"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All under 30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&lt; 50</a:t>
                      </a:r>
                    </a:p>
                  </a:txBody>
                  <a:tcPr marL="7620" marR="7620" marT="7620" marB="0" anchor="ctr">
                    <a:solidFill>
                      <a:schemeClr val="bg1">
                        <a:lumMod val="50000"/>
                      </a:schemeClr>
                    </a:solidFill>
                  </a:tcPr>
                </a:tc>
                <a:tc>
                  <a:txBody>
                    <a:bodyPr/>
                    <a:lstStyle/>
                    <a:p>
                      <a:pPr algn="ctr" fontAlgn="b"/>
                      <a:r>
                        <a:rPr lang="en-US" sz="1400" b="1" i="0" u="none" strike="noStrike" kern="1200" dirty="0">
                          <a:solidFill>
                            <a:srgbClr val="FFFFFF"/>
                          </a:solidFill>
                          <a:effectLst/>
                          <a:latin typeface="+mj-lt"/>
                          <a:ea typeface="+mn-ea"/>
                          <a:cs typeface="+mn-cs"/>
                        </a:rPr>
                        <a:t>Women</a:t>
                      </a:r>
                      <a:r>
                        <a:rPr lang="en-US" sz="1400" b="1" i="0" u="none" strike="noStrike" dirty="0">
                          <a:solidFill>
                            <a:srgbClr val="FFFFFF"/>
                          </a:solidFill>
                          <a:effectLst/>
                          <a:latin typeface="+mj-lt"/>
                        </a:rPr>
                        <a:t> </a:t>
                      </a:r>
                    </a:p>
                    <a:p>
                      <a:pPr algn="ctr" fontAlgn="b"/>
                      <a:r>
                        <a:rPr lang="en-US" sz="1400" b="1" i="0" u="none" strike="noStrike" dirty="0">
                          <a:solidFill>
                            <a:srgbClr val="FFFFFF"/>
                          </a:solidFill>
                          <a:effectLst/>
                          <a:latin typeface="+mj-lt"/>
                        </a:rPr>
                        <a:t>&lt; 50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50+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Women 50+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Dem</a:t>
                      </a:r>
                    </a:p>
                  </a:txBody>
                  <a:tcPr marL="7620" marR="7620" marT="7620" marB="0" anchor="ctr">
                    <a:solidFill>
                      <a:schemeClr val="bg1">
                        <a:lumMod val="50000"/>
                      </a:schemeClr>
                    </a:solidFill>
                  </a:tcPr>
                </a:tc>
                <a:tc>
                  <a:txBody>
                    <a:bodyPr/>
                    <a:lstStyle/>
                    <a:p>
                      <a:pPr algn="ctr" fontAlgn="b"/>
                      <a:r>
                        <a:rPr lang="en-US" sz="1400" b="1" i="0" u="none" strike="noStrike" dirty="0" err="1">
                          <a:solidFill>
                            <a:srgbClr val="FFFFFF"/>
                          </a:solidFill>
                          <a:effectLst/>
                          <a:latin typeface="+mj-lt"/>
                        </a:rPr>
                        <a:t>Ind</a:t>
                      </a:r>
                      <a:r>
                        <a:rPr lang="en-US" sz="1400" b="1" i="0" u="none" strike="noStrike" dirty="0">
                          <a:solidFill>
                            <a:srgbClr val="FFFFFF"/>
                          </a:solidFill>
                          <a:effectLst/>
                          <a:latin typeface="+mj-lt"/>
                        </a:rPr>
                        <a:t>/</a:t>
                      </a:r>
                    </a:p>
                    <a:p>
                      <a:pPr algn="ctr" fontAlgn="b"/>
                      <a:r>
                        <a:rPr lang="en-US" sz="1400" b="1" i="0" u="none" strike="noStrike" dirty="0">
                          <a:solidFill>
                            <a:srgbClr val="FFFFFF"/>
                          </a:solidFill>
                          <a:effectLst/>
                          <a:latin typeface="+mj-lt"/>
                        </a:rPr>
                        <a:t>DK</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GOP</a:t>
                      </a:r>
                    </a:p>
                  </a:txBody>
                  <a:tcPr marL="7620" marR="7620" marT="7620" marB="0" anchor="ctr">
                    <a:solidFill>
                      <a:schemeClr val="bg1">
                        <a:lumMod val="50000"/>
                      </a:schemeClr>
                    </a:solidFill>
                  </a:tcPr>
                </a:tc>
                <a:extLst>
                  <a:ext uri="{0D108BD9-81ED-4DB2-BD59-A6C34878D82A}">
                    <a16:rowId xmlns:a16="http://schemas.microsoft.com/office/drawing/2014/main" xmlns="" val="10000"/>
                  </a:ext>
                </a:extLst>
              </a:tr>
              <a:tr h="0">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a:t>
                      </a:r>
                      <a:r>
                        <a:rPr lang="en-GB" sz="1400" b="0" i="0" u="none" strike="noStrike" dirty="0">
                          <a:solidFill>
                            <a:srgbClr val="000000"/>
                          </a:solidFill>
                          <a:effectLst/>
                          <a:latin typeface="Calibri" panose="020F0502020204030204" pitchFamily="34" charset="0"/>
                          <a:cs typeface="Calibri" panose="020F0502020204030204" pitchFamily="34" charset="0"/>
                        </a:rPr>
                        <a:t>carried</a:t>
                      </a:r>
                      <a:r>
                        <a:rPr lang="en-GB" sz="1400" b="0" i="0" u="none" strike="noStrike" dirty="0">
                          <a:solidFill>
                            <a:srgbClr val="000000"/>
                          </a:solidFill>
                          <a:effectLst/>
                          <a:latin typeface="Calibri" panose="020F0502020204030204" pitchFamily="34" charset="0"/>
                          <a:cs typeface="Arial" panose="020B0604020202020204" pitchFamily="34" charset="0"/>
                        </a:rPr>
                        <a:t> interest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chemeClr val="bg1"/>
                          </a:solidFill>
                          <a:effectLst/>
                          <a:latin typeface="+mj-lt"/>
                        </a:rPr>
                        <a:t>55</a:t>
                      </a:r>
                    </a:p>
                  </a:txBody>
                  <a:tcPr marL="7620" marR="7620" marT="7620" marB="0" anchor="ctr">
                    <a:solidFill>
                      <a:schemeClr val="accent2"/>
                    </a:solidFill>
                  </a:tcPr>
                </a:tc>
                <a:tc>
                  <a:txBody>
                    <a:bodyPr/>
                    <a:lstStyle/>
                    <a:p>
                      <a:pPr algn="ctr"/>
                      <a:r>
                        <a:rPr lang="en-US" sz="1600" b="1" dirty="0">
                          <a:solidFill>
                            <a:schemeClr val="bg1"/>
                          </a:solidFill>
                          <a:latin typeface="+mj-lt"/>
                        </a:rPr>
                        <a:t>50</a:t>
                      </a:r>
                    </a:p>
                  </a:txBody>
                  <a:tcPr marL="18288" marR="18288" marT="18288" marB="18288" anchor="ctr">
                    <a:solidFill>
                      <a:schemeClr val="accent2"/>
                    </a:solidFill>
                  </a:tcPr>
                </a:tc>
                <a:tc>
                  <a:txBody>
                    <a:bodyPr/>
                    <a:lstStyle/>
                    <a:p>
                      <a:pPr algn="ctr"/>
                      <a:r>
                        <a:rPr lang="en-US" sz="1600" b="1" dirty="0">
                          <a:solidFill>
                            <a:schemeClr val="bg1"/>
                          </a:solidFill>
                          <a:latin typeface="+mj-lt"/>
                        </a:rPr>
                        <a:t>56</a:t>
                      </a:r>
                    </a:p>
                  </a:txBody>
                  <a:tcPr marL="18288" marR="18288" marT="18288" marB="18288" anchor="ctr">
                    <a:solidFill>
                      <a:schemeClr val="accent2"/>
                    </a:solidFill>
                  </a:tcPr>
                </a:tc>
                <a:tc>
                  <a:txBody>
                    <a:bodyPr/>
                    <a:lstStyle/>
                    <a:p>
                      <a:pPr algn="ctr"/>
                      <a:r>
                        <a:rPr lang="en-US" sz="1600" b="1" dirty="0">
                          <a:solidFill>
                            <a:schemeClr val="tx1"/>
                          </a:solidFill>
                          <a:latin typeface="+mj-lt"/>
                        </a:rPr>
                        <a:t>50</a:t>
                      </a:r>
                    </a:p>
                  </a:txBody>
                  <a:tcPr marL="18288" marR="18288" marT="18288" marB="18288" anchor="ctr">
                    <a:solidFill>
                      <a:srgbClr val="D6FF62"/>
                    </a:solidFill>
                  </a:tcPr>
                </a:tc>
                <a:tc>
                  <a:txBody>
                    <a:bodyPr/>
                    <a:lstStyle/>
                    <a:p>
                      <a:pPr algn="ctr"/>
                      <a:r>
                        <a:rPr lang="en-US" sz="1600" b="1" dirty="0">
                          <a:solidFill>
                            <a:schemeClr val="bg1"/>
                          </a:solidFill>
                          <a:latin typeface="+mj-lt"/>
                        </a:rPr>
                        <a:t>58</a:t>
                      </a:r>
                    </a:p>
                  </a:txBody>
                  <a:tcPr marL="18288" marR="18288" marT="18288" marB="18288" anchor="ctr">
                    <a:solidFill>
                      <a:srgbClr val="577600"/>
                    </a:solidFill>
                  </a:tcPr>
                </a:tc>
                <a:tc>
                  <a:txBody>
                    <a:bodyPr/>
                    <a:lstStyle/>
                    <a:p>
                      <a:pPr algn="ctr"/>
                      <a:r>
                        <a:rPr lang="en-US" sz="1600" b="1" dirty="0">
                          <a:solidFill>
                            <a:schemeClr val="tx1"/>
                          </a:solidFill>
                          <a:latin typeface="+mj-lt"/>
                        </a:rPr>
                        <a:t>56</a:t>
                      </a:r>
                    </a:p>
                  </a:txBody>
                  <a:tcPr marL="18288" marR="18288" marT="18288" marB="18288" anchor="ctr">
                    <a:solidFill>
                      <a:srgbClr val="D6FF62"/>
                    </a:solidFill>
                  </a:tcPr>
                </a:tc>
                <a:tc>
                  <a:txBody>
                    <a:bodyPr/>
                    <a:lstStyle/>
                    <a:p>
                      <a:pPr algn="ctr"/>
                      <a:r>
                        <a:rPr lang="en-US" sz="1600" b="1" dirty="0">
                          <a:solidFill>
                            <a:schemeClr val="bg1"/>
                          </a:solidFill>
                          <a:latin typeface="+mj-lt"/>
                        </a:rPr>
                        <a:t>66</a:t>
                      </a:r>
                    </a:p>
                  </a:txBody>
                  <a:tcPr marL="18288" marR="18288" marT="18288" marB="18288" anchor="ctr">
                    <a:solidFill>
                      <a:srgbClr val="577600"/>
                    </a:solidFill>
                  </a:tcPr>
                </a:tc>
                <a:tc>
                  <a:txBody>
                    <a:bodyPr/>
                    <a:lstStyle/>
                    <a:p>
                      <a:pPr algn="ctr"/>
                      <a:r>
                        <a:rPr lang="en-US" sz="1600" b="1" dirty="0">
                          <a:solidFill>
                            <a:schemeClr val="bg1"/>
                          </a:solidFill>
                          <a:latin typeface="+mj-lt"/>
                        </a:rPr>
                        <a:t>53</a:t>
                      </a:r>
                    </a:p>
                  </a:txBody>
                  <a:tcPr marL="18288" marR="18288" marT="18288" marB="18288" anchor="ctr">
                    <a:solidFill>
                      <a:srgbClr val="577600"/>
                    </a:solidFill>
                  </a:tcPr>
                </a:tc>
                <a:tc>
                  <a:txBody>
                    <a:bodyPr/>
                    <a:lstStyle/>
                    <a:p>
                      <a:pPr algn="ctr"/>
                      <a:r>
                        <a:rPr lang="en-US" sz="1600" b="0" dirty="0">
                          <a:solidFill>
                            <a:schemeClr val="tx1"/>
                          </a:solidFill>
                          <a:latin typeface="+mj-lt"/>
                        </a:rPr>
                        <a:t>45</a:t>
                      </a:r>
                    </a:p>
                  </a:txBody>
                  <a:tcPr marL="18288" marR="18288" marT="18288" marB="18288" anchor="ctr">
                    <a:solidFill>
                      <a:srgbClr val="D9D9D9"/>
                    </a:solidFill>
                  </a:tcPr>
                </a:tc>
                <a:extLst>
                  <a:ext uri="{0D108BD9-81ED-4DB2-BD59-A6C34878D82A}">
                    <a16:rowId xmlns:a16="http://schemas.microsoft.com/office/drawing/2014/main" xmlns="" val="10001"/>
                  </a:ext>
                </a:extLst>
              </a:tr>
              <a:tr h="70104">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"performance pay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53</a:t>
                      </a:r>
                    </a:p>
                  </a:txBody>
                  <a:tcPr marL="7620" marR="7620" marT="7620" marB="0" anchor="ctr">
                    <a:solidFill>
                      <a:schemeClr val="accent2">
                        <a:lumMod val="40000"/>
                        <a:lumOff val="60000"/>
                      </a:schemeClr>
                    </a:solidFill>
                  </a:tcPr>
                </a:tc>
                <a:tc>
                  <a:txBody>
                    <a:bodyPr/>
                    <a:lstStyle/>
                    <a:p>
                      <a:pPr algn="ctr"/>
                      <a:r>
                        <a:rPr lang="en-US" sz="1600" b="1" dirty="0">
                          <a:latin typeface="+mj-lt"/>
                        </a:rPr>
                        <a:t>43</a:t>
                      </a:r>
                    </a:p>
                  </a:txBody>
                  <a:tcPr marL="18288" marR="18288" marT="18288" marB="18288" anchor="ctr">
                    <a:solidFill>
                      <a:schemeClr val="accent2">
                        <a:lumMod val="40000"/>
                        <a:lumOff val="60000"/>
                      </a:schemeClr>
                    </a:solidFill>
                  </a:tcPr>
                </a:tc>
                <a:tc>
                  <a:txBody>
                    <a:bodyPr/>
                    <a:lstStyle/>
                    <a:p>
                      <a:pPr algn="ctr"/>
                      <a:r>
                        <a:rPr lang="en-US" sz="1600" b="1" dirty="0">
                          <a:latin typeface="+mj-lt"/>
                        </a:rPr>
                        <a:t>52</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57</a:t>
                      </a:r>
                    </a:p>
                  </a:txBody>
                  <a:tcPr marL="18288" marR="18288" marT="18288" marB="18288" anchor="ctr">
                    <a:solidFill>
                      <a:srgbClr val="577600"/>
                    </a:solidFill>
                  </a:tcPr>
                </a:tc>
                <a:tc>
                  <a:txBody>
                    <a:bodyPr/>
                    <a:lstStyle/>
                    <a:p>
                      <a:pPr algn="ctr"/>
                      <a:r>
                        <a:rPr lang="en-US" sz="1600" b="0" dirty="0">
                          <a:solidFill>
                            <a:schemeClr val="tx1"/>
                          </a:solidFill>
                          <a:latin typeface="+mj-lt"/>
                        </a:rPr>
                        <a:t>48</a:t>
                      </a:r>
                    </a:p>
                  </a:txBody>
                  <a:tcPr marL="18288" marR="18288" marT="18288" marB="18288" anchor="ctr">
                    <a:solidFill>
                      <a:srgbClr val="D9D9D9"/>
                    </a:solidFill>
                  </a:tcPr>
                </a:tc>
                <a:tc>
                  <a:txBody>
                    <a:bodyPr/>
                    <a:lstStyle/>
                    <a:p>
                      <a:pPr algn="ctr"/>
                      <a:r>
                        <a:rPr lang="en-US" sz="1600" dirty="0">
                          <a:latin typeface="+mj-lt"/>
                        </a:rPr>
                        <a:t>55</a:t>
                      </a:r>
                    </a:p>
                  </a:txBody>
                  <a:tcPr marL="18288" marR="18288" marT="18288" marB="18288" anchor="ctr">
                    <a:solidFill>
                      <a:schemeClr val="bg1">
                        <a:lumMod val="85000"/>
                      </a:schemeClr>
                    </a:solidFill>
                  </a:tcPr>
                </a:tc>
                <a:tc>
                  <a:txBody>
                    <a:bodyPr/>
                    <a:lstStyle/>
                    <a:p>
                      <a:pPr algn="ctr"/>
                      <a:r>
                        <a:rPr lang="en-US" sz="1600" b="1" dirty="0">
                          <a:latin typeface="+mj-lt"/>
                        </a:rPr>
                        <a:t>61</a:t>
                      </a:r>
                    </a:p>
                  </a:txBody>
                  <a:tcPr marL="18288" marR="18288" marT="18288" marB="18288" anchor="ctr">
                    <a:solidFill>
                      <a:srgbClr val="D6FF62"/>
                    </a:solidFill>
                  </a:tcPr>
                </a:tc>
                <a:tc>
                  <a:txBody>
                    <a:bodyPr/>
                    <a:lstStyle/>
                    <a:p>
                      <a:pPr algn="ctr"/>
                      <a:r>
                        <a:rPr lang="en-US" sz="1600" b="1" dirty="0">
                          <a:solidFill>
                            <a:schemeClr val="tx1"/>
                          </a:solidFill>
                          <a:latin typeface="+mj-lt"/>
                        </a:rPr>
                        <a:t>51</a:t>
                      </a:r>
                    </a:p>
                  </a:txBody>
                  <a:tcPr marL="18288" marR="18288" marT="18288" marB="18288" anchor="ctr">
                    <a:solidFill>
                      <a:srgbClr val="D6FF62"/>
                    </a:solidFill>
                  </a:tcPr>
                </a:tc>
                <a:tc>
                  <a:txBody>
                    <a:bodyPr/>
                    <a:lstStyle/>
                    <a:p>
                      <a:pPr algn="ctr"/>
                      <a:r>
                        <a:rPr lang="en-US" sz="1600" b="1" dirty="0">
                          <a:latin typeface="+mj-lt"/>
                        </a:rPr>
                        <a:t>46</a:t>
                      </a:r>
                    </a:p>
                  </a:txBody>
                  <a:tcPr marL="18288" marR="18288" marT="18288" marB="18288" anchor="ctr">
                    <a:solidFill>
                      <a:srgbClr val="D6FF62"/>
                    </a:solidFill>
                  </a:tcPr>
                </a:tc>
                <a:extLst>
                  <a:ext uri="{0D108BD9-81ED-4DB2-BD59-A6C34878D82A}">
                    <a16:rowId xmlns:a16="http://schemas.microsoft.com/office/drawing/2014/main" xmlns="" val="10002"/>
                  </a:ext>
                </a:extLst>
              </a:tr>
              <a:tr h="79248">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Separate commercial from investment banking</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51</a:t>
                      </a:r>
                    </a:p>
                  </a:txBody>
                  <a:tcPr marL="7620" marR="7620" marT="7620" marB="0" anchor="ctr">
                    <a:solidFill>
                      <a:schemeClr val="bg1">
                        <a:lumMod val="85000"/>
                      </a:schemeClr>
                    </a:solidFill>
                  </a:tcPr>
                </a:tc>
                <a:tc>
                  <a:txBody>
                    <a:bodyPr/>
                    <a:lstStyle/>
                    <a:p>
                      <a:pPr algn="ctr"/>
                      <a:r>
                        <a:rPr lang="en-US" sz="1600" dirty="0">
                          <a:latin typeface="+mj-lt"/>
                        </a:rPr>
                        <a:t>41</a:t>
                      </a:r>
                    </a:p>
                  </a:txBody>
                  <a:tcPr marL="18288" marR="18288" marT="18288" marB="18288" anchor="ctr">
                    <a:solidFill>
                      <a:schemeClr val="bg1">
                        <a:lumMod val="85000"/>
                      </a:schemeClr>
                    </a:solidFill>
                  </a:tcPr>
                </a:tc>
                <a:tc>
                  <a:txBody>
                    <a:bodyPr/>
                    <a:lstStyle/>
                    <a:p>
                      <a:pPr algn="ctr"/>
                      <a:r>
                        <a:rPr lang="en-US" sz="1600" dirty="0">
                          <a:latin typeface="+mj-lt"/>
                        </a:rPr>
                        <a:t>47</a:t>
                      </a:r>
                    </a:p>
                  </a:txBody>
                  <a:tcPr marL="18288" marR="18288" marT="18288" marB="18288" anchor="ctr">
                    <a:solidFill>
                      <a:schemeClr val="bg1">
                        <a:lumMod val="85000"/>
                      </a:schemeClr>
                    </a:solidFill>
                  </a:tcPr>
                </a:tc>
                <a:tc>
                  <a:txBody>
                    <a:bodyPr/>
                    <a:lstStyle/>
                    <a:p>
                      <a:pPr algn="ctr"/>
                      <a:r>
                        <a:rPr lang="en-US" sz="1600" dirty="0">
                          <a:latin typeface="+mj-lt"/>
                        </a:rPr>
                        <a:t>44</a:t>
                      </a:r>
                    </a:p>
                  </a:txBody>
                  <a:tcPr marL="18288" marR="18288" marT="18288" marB="18288" anchor="ctr">
                    <a:solidFill>
                      <a:schemeClr val="bg1">
                        <a:lumMod val="85000"/>
                      </a:schemeClr>
                    </a:solidFill>
                  </a:tcPr>
                </a:tc>
                <a:tc>
                  <a:txBody>
                    <a:bodyPr/>
                    <a:lstStyle/>
                    <a:p>
                      <a:pPr algn="ctr"/>
                      <a:r>
                        <a:rPr lang="en-US" sz="1600" b="1" dirty="0">
                          <a:solidFill>
                            <a:schemeClr val="tx1"/>
                          </a:solidFill>
                          <a:latin typeface="+mj-lt"/>
                        </a:rPr>
                        <a:t>53</a:t>
                      </a:r>
                    </a:p>
                  </a:txBody>
                  <a:tcPr marL="18288" marR="18288" marT="18288" marB="18288" anchor="ctr">
                    <a:solidFill>
                      <a:srgbClr val="D6FF62"/>
                    </a:solidFill>
                  </a:tcPr>
                </a:tc>
                <a:tc>
                  <a:txBody>
                    <a:bodyPr/>
                    <a:lstStyle/>
                    <a:p>
                      <a:pPr algn="ctr"/>
                      <a:r>
                        <a:rPr lang="en-US" sz="1600" b="1" dirty="0">
                          <a:solidFill>
                            <a:schemeClr val="bg1"/>
                          </a:solidFill>
                          <a:latin typeface="+mj-lt"/>
                        </a:rPr>
                        <a:t>60</a:t>
                      </a:r>
                    </a:p>
                  </a:txBody>
                  <a:tcPr marL="18288" marR="18288" marT="18288" marB="18288" anchor="ctr">
                    <a:solidFill>
                      <a:srgbClr val="577600"/>
                    </a:solidFill>
                  </a:tcPr>
                </a:tc>
                <a:tc>
                  <a:txBody>
                    <a:bodyPr/>
                    <a:lstStyle/>
                    <a:p>
                      <a:pPr algn="ctr"/>
                      <a:r>
                        <a:rPr lang="en-US" sz="1600" b="0" dirty="0">
                          <a:latin typeface="+mj-lt"/>
                        </a:rPr>
                        <a:t>58</a:t>
                      </a:r>
                    </a:p>
                  </a:txBody>
                  <a:tcPr marL="18288" marR="18288" marT="18288" marB="18288" anchor="ctr">
                    <a:solidFill>
                      <a:srgbClr val="D9D9D9"/>
                    </a:solidFill>
                  </a:tcPr>
                </a:tc>
                <a:tc>
                  <a:txBody>
                    <a:bodyPr/>
                    <a:lstStyle/>
                    <a:p>
                      <a:pPr algn="ctr"/>
                      <a:r>
                        <a:rPr lang="en-US" sz="1600" dirty="0">
                          <a:latin typeface="+mj-lt"/>
                        </a:rPr>
                        <a:t>47</a:t>
                      </a:r>
                    </a:p>
                  </a:txBody>
                  <a:tcPr marL="18288" marR="18288" marT="18288" marB="18288" anchor="ctr">
                    <a:solidFill>
                      <a:schemeClr val="bg1">
                        <a:lumMod val="85000"/>
                      </a:schemeClr>
                    </a:solidFill>
                  </a:tcPr>
                </a:tc>
                <a:tc>
                  <a:txBody>
                    <a:bodyPr/>
                    <a:lstStyle/>
                    <a:p>
                      <a:pPr algn="ctr"/>
                      <a:r>
                        <a:rPr lang="en-US" sz="1600" b="1" dirty="0">
                          <a:solidFill>
                            <a:schemeClr val="bg1"/>
                          </a:solidFill>
                          <a:latin typeface="+mj-lt"/>
                        </a:rPr>
                        <a:t>47</a:t>
                      </a:r>
                    </a:p>
                  </a:txBody>
                  <a:tcPr marL="18288" marR="18288" marT="18288" marB="18288" anchor="ctr">
                    <a:solidFill>
                      <a:srgbClr val="577600"/>
                    </a:solidFill>
                  </a:tcPr>
                </a:tc>
                <a:extLst>
                  <a:ext uri="{0D108BD9-81ED-4DB2-BD59-A6C34878D82A}">
                    <a16:rowId xmlns:a16="http://schemas.microsoft.com/office/drawing/2014/main" xmlns="" val="10003"/>
                  </a:ext>
                </a:extLst>
              </a:tr>
              <a:tr h="88392">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Break up biggest banks and cap</a:t>
                      </a:r>
                      <a:r>
                        <a:rPr lang="en-GB" sz="1400" b="0" i="0" u="none" strike="noStrike" baseline="0" dirty="0">
                          <a:solidFill>
                            <a:srgbClr val="000000"/>
                          </a:solidFill>
                          <a:effectLst/>
                          <a:latin typeface="Calibri" panose="020F0502020204030204" pitchFamily="34" charset="0"/>
                          <a:cs typeface="Arial" panose="020B0604020202020204" pitchFamily="34" charset="0"/>
                        </a:rPr>
                        <a:t> their size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45</a:t>
                      </a:r>
                    </a:p>
                  </a:txBody>
                  <a:tcPr marL="7620" marR="7620" marT="7620" marB="0" anchor="ctr">
                    <a:solidFill>
                      <a:schemeClr val="bg1">
                        <a:lumMod val="85000"/>
                      </a:schemeClr>
                    </a:solidFill>
                  </a:tcPr>
                </a:tc>
                <a:tc>
                  <a:txBody>
                    <a:bodyPr/>
                    <a:lstStyle/>
                    <a:p>
                      <a:pPr algn="ctr"/>
                      <a:r>
                        <a:rPr lang="en-US" sz="1600" dirty="0">
                          <a:latin typeface="+mj-lt"/>
                        </a:rPr>
                        <a:t>28</a:t>
                      </a:r>
                    </a:p>
                  </a:txBody>
                  <a:tcPr marL="18288" marR="18288" marT="18288" marB="18288" anchor="ctr">
                    <a:solidFill>
                      <a:schemeClr val="bg1">
                        <a:lumMod val="85000"/>
                      </a:schemeClr>
                    </a:solidFill>
                  </a:tcPr>
                </a:tc>
                <a:tc>
                  <a:txBody>
                    <a:bodyPr/>
                    <a:lstStyle/>
                    <a:p>
                      <a:pPr algn="ctr"/>
                      <a:r>
                        <a:rPr lang="en-US" sz="1600" dirty="0">
                          <a:latin typeface="+mj-lt"/>
                        </a:rPr>
                        <a:t>43</a:t>
                      </a:r>
                    </a:p>
                  </a:txBody>
                  <a:tcPr marL="18288" marR="18288" marT="18288" marB="18288" anchor="ctr">
                    <a:solidFill>
                      <a:schemeClr val="bg1">
                        <a:lumMod val="85000"/>
                      </a:schemeClr>
                    </a:solidFill>
                  </a:tcPr>
                </a:tc>
                <a:tc>
                  <a:txBody>
                    <a:bodyPr/>
                    <a:lstStyle/>
                    <a:p>
                      <a:pPr algn="ctr"/>
                      <a:r>
                        <a:rPr lang="en-US" sz="1600" dirty="0">
                          <a:latin typeface="+mj-lt"/>
                        </a:rPr>
                        <a:t>37</a:t>
                      </a:r>
                    </a:p>
                  </a:txBody>
                  <a:tcPr marL="18288" marR="18288" marT="18288" marB="18288" anchor="ctr">
                    <a:solidFill>
                      <a:schemeClr val="bg1">
                        <a:lumMod val="85000"/>
                      </a:schemeClr>
                    </a:solidFill>
                  </a:tcPr>
                </a:tc>
                <a:tc>
                  <a:txBody>
                    <a:bodyPr/>
                    <a:lstStyle/>
                    <a:p>
                      <a:pPr algn="ctr"/>
                      <a:r>
                        <a:rPr lang="en-US" sz="1600" b="0" dirty="0">
                          <a:latin typeface="+mj-lt"/>
                        </a:rPr>
                        <a:t>42</a:t>
                      </a:r>
                    </a:p>
                  </a:txBody>
                  <a:tcPr marL="18288" marR="18288" marT="18288" marB="18288" anchor="ctr">
                    <a:solidFill>
                      <a:srgbClr val="D9D9D9"/>
                    </a:solidFill>
                  </a:tcPr>
                </a:tc>
                <a:tc>
                  <a:txBody>
                    <a:bodyPr/>
                    <a:lstStyle/>
                    <a:p>
                      <a:pPr algn="ctr"/>
                      <a:r>
                        <a:rPr lang="en-US" sz="1600" dirty="0">
                          <a:latin typeface="+mj-lt"/>
                        </a:rPr>
                        <a:t>55</a:t>
                      </a:r>
                    </a:p>
                  </a:txBody>
                  <a:tcPr marL="18288" marR="18288" marT="18288" marB="18288" anchor="ctr">
                    <a:solidFill>
                      <a:schemeClr val="bg1">
                        <a:lumMod val="85000"/>
                      </a:schemeClr>
                    </a:solidFill>
                  </a:tcPr>
                </a:tc>
                <a:tc>
                  <a:txBody>
                    <a:bodyPr/>
                    <a:lstStyle/>
                    <a:p>
                      <a:pPr algn="ctr"/>
                      <a:r>
                        <a:rPr lang="en-US" sz="1600" dirty="0">
                          <a:latin typeface="+mj-lt"/>
                        </a:rPr>
                        <a:t>55</a:t>
                      </a:r>
                    </a:p>
                  </a:txBody>
                  <a:tcPr marL="18288" marR="18288" marT="18288" marB="18288" anchor="ctr">
                    <a:solidFill>
                      <a:schemeClr val="bg1">
                        <a:lumMod val="85000"/>
                      </a:schemeClr>
                    </a:solidFill>
                  </a:tcPr>
                </a:tc>
                <a:tc>
                  <a:txBody>
                    <a:bodyPr/>
                    <a:lstStyle/>
                    <a:p>
                      <a:pPr algn="ctr"/>
                      <a:r>
                        <a:rPr lang="en-US" sz="1600" dirty="0">
                          <a:latin typeface="+mj-lt"/>
                        </a:rPr>
                        <a:t>40</a:t>
                      </a:r>
                    </a:p>
                  </a:txBody>
                  <a:tcPr marL="18288" marR="18288" marT="18288" marB="18288" anchor="ctr">
                    <a:solidFill>
                      <a:schemeClr val="bg1">
                        <a:lumMod val="85000"/>
                      </a:schemeClr>
                    </a:solidFill>
                  </a:tcPr>
                </a:tc>
                <a:tc>
                  <a:txBody>
                    <a:bodyPr/>
                    <a:lstStyle/>
                    <a:p>
                      <a:pPr algn="ctr"/>
                      <a:r>
                        <a:rPr lang="en-US" sz="1600" dirty="0">
                          <a:latin typeface="+mj-lt"/>
                        </a:rPr>
                        <a:t>37</a:t>
                      </a:r>
                    </a:p>
                  </a:txBody>
                  <a:tcPr marL="18288" marR="18288" marT="18288" marB="18288" anchor="ctr">
                    <a:solidFill>
                      <a:schemeClr val="bg1">
                        <a:lumMod val="85000"/>
                      </a:schemeClr>
                    </a:solidFill>
                  </a:tcPr>
                </a:tc>
                <a:extLst>
                  <a:ext uri="{0D108BD9-81ED-4DB2-BD59-A6C34878D82A}">
                    <a16:rowId xmlns:a16="http://schemas.microsoft.com/office/drawing/2014/main" xmlns="" val="10004"/>
                  </a:ext>
                </a:extLst>
              </a:tr>
              <a:tr h="97536">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Prohibit bonuses for working in government jobs</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36</a:t>
                      </a:r>
                    </a:p>
                  </a:txBody>
                  <a:tcPr marL="7620" marR="7620" marT="7620" marB="0" anchor="ctr">
                    <a:solidFill>
                      <a:schemeClr val="bg1">
                        <a:lumMod val="85000"/>
                      </a:schemeClr>
                    </a:solidFill>
                  </a:tcPr>
                </a:tc>
                <a:tc>
                  <a:txBody>
                    <a:bodyPr/>
                    <a:lstStyle/>
                    <a:p>
                      <a:pPr algn="ctr"/>
                      <a:r>
                        <a:rPr lang="en-US" sz="1600" dirty="0">
                          <a:latin typeface="+mj-lt"/>
                        </a:rPr>
                        <a:t>20</a:t>
                      </a:r>
                    </a:p>
                  </a:txBody>
                  <a:tcPr marL="18288" marR="18288" marT="18288" marB="18288" anchor="ctr">
                    <a:solidFill>
                      <a:schemeClr val="bg1">
                        <a:lumMod val="85000"/>
                      </a:schemeClr>
                    </a:solidFill>
                  </a:tcPr>
                </a:tc>
                <a:tc>
                  <a:txBody>
                    <a:bodyPr/>
                    <a:lstStyle/>
                    <a:p>
                      <a:pPr algn="ctr"/>
                      <a:r>
                        <a:rPr lang="en-US" sz="1600" dirty="0">
                          <a:latin typeface="+mj-lt"/>
                        </a:rPr>
                        <a:t>40</a:t>
                      </a:r>
                    </a:p>
                  </a:txBody>
                  <a:tcPr marL="18288" marR="18288" marT="18288" marB="18288" anchor="ctr">
                    <a:solidFill>
                      <a:schemeClr val="bg1">
                        <a:lumMod val="85000"/>
                      </a:schemeClr>
                    </a:solidFill>
                  </a:tcPr>
                </a:tc>
                <a:tc>
                  <a:txBody>
                    <a:bodyPr/>
                    <a:lstStyle/>
                    <a:p>
                      <a:pPr algn="ctr"/>
                      <a:r>
                        <a:rPr lang="en-US" sz="1600" dirty="0">
                          <a:latin typeface="+mj-lt"/>
                        </a:rPr>
                        <a:t>26</a:t>
                      </a:r>
                    </a:p>
                  </a:txBody>
                  <a:tcPr marL="18288" marR="18288" marT="18288" marB="18288" anchor="ctr">
                    <a:solidFill>
                      <a:schemeClr val="bg1">
                        <a:lumMod val="85000"/>
                      </a:schemeClr>
                    </a:solidFill>
                  </a:tcPr>
                </a:tc>
                <a:tc>
                  <a:txBody>
                    <a:bodyPr/>
                    <a:lstStyle/>
                    <a:p>
                      <a:pPr algn="ctr"/>
                      <a:r>
                        <a:rPr lang="en-US" sz="1600" dirty="0">
                          <a:latin typeface="+mj-lt"/>
                        </a:rPr>
                        <a:t>38</a:t>
                      </a:r>
                    </a:p>
                  </a:txBody>
                  <a:tcPr marL="18288" marR="18288" marT="18288" marB="18288" anchor="ctr">
                    <a:solidFill>
                      <a:schemeClr val="bg1">
                        <a:lumMod val="85000"/>
                      </a:schemeClr>
                    </a:solidFill>
                  </a:tcPr>
                </a:tc>
                <a:tc>
                  <a:txBody>
                    <a:bodyPr/>
                    <a:lstStyle/>
                    <a:p>
                      <a:pPr algn="ctr"/>
                      <a:r>
                        <a:rPr lang="en-US" sz="1600" dirty="0">
                          <a:latin typeface="+mj-lt"/>
                        </a:rPr>
                        <a:t>39</a:t>
                      </a:r>
                    </a:p>
                  </a:txBody>
                  <a:tcPr marL="18288" marR="18288" marT="18288" marB="18288" anchor="ctr">
                    <a:solidFill>
                      <a:schemeClr val="bg1">
                        <a:lumMod val="85000"/>
                      </a:schemeClr>
                    </a:solidFill>
                  </a:tcPr>
                </a:tc>
                <a:tc>
                  <a:txBody>
                    <a:bodyPr/>
                    <a:lstStyle/>
                    <a:p>
                      <a:pPr algn="ctr"/>
                      <a:r>
                        <a:rPr lang="en-US" sz="1600" dirty="0">
                          <a:latin typeface="+mj-lt"/>
                        </a:rPr>
                        <a:t>40</a:t>
                      </a:r>
                    </a:p>
                  </a:txBody>
                  <a:tcPr marL="18288" marR="18288" marT="18288" marB="18288" anchor="ctr">
                    <a:solidFill>
                      <a:schemeClr val="bg1">
                        <a:lumMod val="85000"/>
                      </a:schemeClr>
                    </a:solidFill>
                  </a:tcPr>
                </a:tc>
                <a:tc>
                  <a:txBody>
                    <a:bodyPr/>
                    <a:lstStyle/>
                    <a:p>
                      <a:pPr algn="ctr"/>
                      <a:r>
                        <a:rPr lang="en-US" sz="1600" dirty="0">
                          <a:latin typeface="+mj-lt"/>
                        </a:rPr>
                        <a:t>31</a:t>
                      </a:r>
                    </a:p>
                  </a:txBody>
                  <a:tcPr marL="18288" marR="18288" marT="18288" marB="18288" anchor="ctr">
                    <a:solidFill>
                      <a:schemeClr val="bg1">
                        <a:lumMod val="85000"/>
                      </a:schemeClr>
                    </a:solidFill>
                  </a:tcPr>
                </a:tc>
                <a:tc>
                  <a:txBody>
                    <a:bodyPr/>
                    <a:lstStyle/>
                    <a:p>
                      <a:pPr algn="ctr"/>
                      <a:r>
                        <a:rPr lang="en-US" sz="1600" dirty="0">
                          <a:latin typeface="+mj-lt"/>
                        </a:rPr>
                        <a:t>35</a:t>
                      </a:r>
                    </a:p>
                  </a:txBody>
                  <a:tcPr marL="18288" marR="18288" marT="18288" marB="18288"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341522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Support for closing the carried interest loophole is even stronger among Ohio voters. Eliminating the performance pay loophole has particular power for college educated women.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28</a:t>
            </a:fld>
            <a:endParaRPr lang="en-US"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507000970"/>
              </p:ext>
            </p:extLst>
          </p:nvPr>
        </p:nvGraphicFramePr>
        <p:xfrm>
          <a:off x="462125" y="1979168"/>
          <a:ext cx="7996075" cy="3032760"/>
        </p:xfrm>
        <a:graphic>
          <a:graphicData uri="http://schemas.openxmlformats.org/drawingml/2006/table">
            <a:tbl>
              <a:tblPr firstRow="1" bandRow="1">
                <a:tableStyleId>{5C22544A-7EE6-4342-B048-85BDC9FD1C3A}</a:tableStyleId>
              </a:tblPr>
              <a:tblGrid>
                <a:gridCol w="1961035">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548640">
                  <a:extLst>
                    <a:ext uri="{9D8B030D-6E8A-4147-A177-3AD203B41FA5}">
                      <a16:colId xmlns:a16="http://schemas.microsoft.com/office/drawing/2014/main" xmlns="" val="20006"/>
                    </a:ext>
                  </a:extLst>
                </a:gridCol>
                <a:gridCol w="548640">
                  <a:extLst>
                    <a:ext uri="{9D8B030D-6E8A-4147-A177-3AD203B41FA5}">
                      <a16:colId xmlns:a16="http://schemas.microsoft.com/office/drawing/2014/main" xmlns="" val="20007"/>
                    </a:ext>
                  </a:extLst>
                </a:gridCol>
                <a:gridCol w="548640">
                  <a:extLst>
                    <a:ext uri="{9D8B030D-6E8A-4147-A177-3AD203B41FA5}">
                      <a16:colId xmlns:a16="http://schemas.microsoft.com/office/drawing/2014/main" xmlns="" val="20008"/>
                    </a:ext>
                  </a:extLst>
                </a:gridCol>
                <a:gridCol w="548640">
                  <a:extLst>
                    <a:ext uri="{9D8B030D-6E8A-4147-A177-3AD203B41FA5}">
                      <a16:colId xmlns:a16="http://schemas.microsoft.com/office/drawing/2014/main" xmlns="" val="20009"/>
                    </a:ext>
                  </a:extLst>
                </a:gridCol>
                <a:gridCol w="640080">
                  <a:extLst>
                    <a:ext uri="{9D8B030D-6E8A-4147-A177-3AD203B41FA5}">
                      <a16:colId xmlns:a16="http://schemas.microsoft.com/office/drawing/2014/main" xmlns="" val="20010"/>
                    </a:ext>
                  </a:extLst>
                </a:gridCol>
              </a:tblGrid>
              <a:tr h="370840">
                <a:tc>
                  <a:txBody>
                    <a:bodyPr/>
                    <a:lstStyle/>
                    <a:p>
                      <a:r>
                        <a:rPr lang="en-US" sz="1400" i="1" dirty="0"/>
                        <a:t>% </a:t>
                      </a:r>
                      <a:r>
                        <a:rPr lang="en-US" sz="1400" i="1" dirty="0">
                          <a:solidFill>
                            <a:srgbClr val="FFFFFF"/>
                          </a:solidFill>
                        </a:rPr>
                        <a:t>Strongly</a:t>
                      </a:r>
                      <a:r>
                        <a:rPr lang="en-US" sz="1400" i="1" baseline="0" dirty="0">
                          <a:solidFill>
                            <a:srgbClr val="FFFFFF"/>
                          </a:solidFill>
                        </a:rPr>
                        <a:t> </a:t>
                      </a:r>
                      <a:r>
                        <a:rPr lang="en-US" sz="1400" i="1" baseline="0" dirty="0"/>
                        <a:t>Support </a:t>
                      </a:r>
                      <a:endParaRPr lang="en-US" sz="1400" i="1" dirty="0"/>
                    </a:p>
                  </a:txBody>
                  <a:tcPr marL="18288" marR="18288" marT="18288" marB="18288" anchor="b">
                    <a:solidFill>
                      <a:schemeClr val="bg1">
                        <a:lumMod val="50000"/>
                      </a:schemeClr>
                    </a:solidFill>
                  </a:tcPr>
                </a:tc>
                <a:tc>
                  <a:txBody>
                    <a:bodyPr/>
                    <a:lstStyle/>
                    <a:p>
                      <a:pPr algn="ctr"/>
                      <a:r>
                        <a:rPr lang="en-US" sz="1400" dirty="0">
                          <a:solidFill>
                            <a:schemeClr val="bg1"/>
                          </a:solidFill>
                        </a:rPr>
                        <a:t>All</a:t>
                      </a:r>
                    </a:p>
                  </a:txBody>
                  <a:tcPr marL="18288" marR="18288" marT="18288" marB="18288"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Non-college 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Non-college women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College 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College women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FL</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MO</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OH</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PA</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Und</a:t>
                      </a:r>
                    </a:p>
                  </a:txBody>
                  <a:tcPr marL="7620" marR="7620" marT="7620" marB="0" anchor="ctr">
                    <a:solidFill>
                      <a:schemeClr val="bg1">
                        <a:lumMod val="50000"/>
                      </a:schemeClr>
                    </a:solidFill>
                  </a:tcPr>
                </a:tc>
                <a:extLst>
                  <a:ext uri="{0D108BD9-81ED-4DB2-BD59-A6C34878D82A}">
                    <a16:rowId xmlns:a16="http://schemas.microsoft.com/office/drawing/2014/main" xmlns="" val="10000"/>
                  </a:ext>
                </a:extLst>
              </a:tr>
              <a:tr h="0">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a:t>
                      </a:r>
                      <a:r>
                        <a:rPr lang="en-GB" sz="1400" b="0" i="0" u="none" strike="noStrike" dirty="0">
                          <a:solidFill>
                            <a:srgbClr val="000000"/>
                          </a:solidFill>
                          <a:effectLst/>
                          <a:latin typeface="Calibri" panose="020F0502020204030204" pitchFamily="34" charset="0"/>
                          <a:cs typeface="Calibri" panose="020F0502020204030204" pitchFamily="34" charset="0"/>
                        </a:rPr>
                        <a:t>carried</a:t>
                      </a:r>
                      <a:r>
                        <a:rPr lang="en-GB" sz="1400" b="0" i="0" u="none" strike="noStrike" dirty="0">
                          <a:solidFill>
                            <a:srgbClr val="000000"/>
                          </a:solidFill>
                          <a:effectLst/>
                          <a:latin typeface="Calibri" panose="020F0502020204030204" pitchFamily="34" charset="0"/>
                          <a:cs typeface="Arial" panose="020B0604020202020204" pitchFamily="34" charset="0"/>
                        </a:rPr>
                        <a:t> interest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chemeClr val="bg1"/>
                          </a:solidFill>
                          <a:effectLst/>
                          <a:latin typeface="+mj-lt"/>
                        </a:rPr>
                        <a:t>55</a:t>
                      </a:r>
                    </a:p>
                  </a:txBody>
                  <a:tcPr marL="7620" marR="7620" marT="7620" marB="0" anchor="ctr">
                    <a:solidFill>
                      <a:srgbClr val="577600"/>
                    </a:solidFill>
                  </a:tcPr>
                </a:tc>
                <a:tc>
                  <a:txBody>
                    <a:bodyPr/>
                    <a:lstStyle/>
                    <a:p>
                      <a:pPr algn="ctr"/>
                      <a:r>
                        <a:rPr lang="en-US" sz="1600" b="1" dirty="0">
                          <a:solidFill>
                            <a:schemeClr val="bg1"/>
                          </a:solidFill>
                          <a:latin typeface="+mj-lt"/>
                        </a:rPr>
                        <a:t>54</a:t>
                      </a:r>
                    </a:p>
                  </a:txBody>
                  <a:tcPr marL="18288" marR="18288" marT="18288" marB="18288" anchor="ctr">
                    <a:solidFill>
                      <a:srgbClr val="577600"/>
                    </a:solidFill>
                  </a:tcPr>
                </a:tc>
                <a:tc>
                  <a:txBody>
                    <a:bodyPr/>
                    <a:lstStyle/>
                    <a:p>
                      <a:pPr algn="ctr"/>
                      <a:r>
                        <a:rPr lang="en-US" sz="1600" b="1" dirty="0">
                          <a:latin typeface="+mj-lt"/>
                        </a:rPr>
                        <a:t>48</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60</a:t>
                      </a:r>
                    </a:p>
                  </a:txBody>
                  <a:tcPr marL="18288" marR="18288" marT="18288" marB="18288" anchor="ctr">
                    <a:solidFill>
                      <a:srgbClr val="577600"/>
                    </a:solidFill>
                  </a:tcPr>
                </a:tc>
                <a:tc>
                  <a:txBody>
                    <a:bodyPr/>
                    <a:lstStyle/>
                    <a:p>
                      <a:pPr algn="ctr"/>
                      <a:r>
                        <a:rPr lang="en-US" sz="1600" b="1" dirty="0">
                          <a:solidFill>
                            <a:schemeClr val="tx1"/>
                          </a:solidFill>
                          <a:latin typeface="+mj-lt"/>
                        </a:rPr>
                        <a:t>59</a:t>
                      </a:r>
                    </a:p>
                  </a:txBody>
                  <a:tcPr marL="18288" marR="18288" marT="18288" marB="18288" anchor="ctr">
                    <a:solidFill>
                      <a:srgbClr val="D6FF62"/>
                    </a:solidFill>
                  </a:tcPr>
                </a:tc>
                <a:tc>
                  <a:txBody>
                    <a:bodyPr/>
                    <a:lstStyle/>
                    <a:p>
                      <a:pPr algn="ctr"/>
                      <a:r>
                        <a:rPr lang="en-US" sz="1600" b="1" dirty="0">
                          <a:solidFill>
                            <a:schemeClr val="tx1"/>
                          </a:solidFill>
                          <a:latin typeface="+mj-lt"/>
                        </a:rPr>
                        <a:t>50</a:t>
                      </a:r>
                    </a:p>
                  </a:txBody>
                  <a:tcPr marL="18288" marR="18288" marT="18288" marB="18288" anchor="ctr">
                    <a:solidFill>
                      <a:srgbClr val="D6FF62"/>
                    </a:solidFill>
                  </a:tcPr>
                </a:tc>
                <a:tc>
                  <a:txBody>
                    <a:bodyPr/>
                    <a:lstStyle/>
                    <a:p>
                      <a:pPr algn="ctr"/>
                      <a:r>
                        <a:rPr lang="en-US" sz="1600" b="1" dirty="0">
                          <a:solidFill>
                            <a:schemeClr val="tx1"/>
                          </a:solidFill>
                          <a:latin typeface="+mj-lt"/>
                        </a:rPr>
                        <a:t>49</a:t>
                      </a:r>
                    </a:p>
                  </a:txBody>
                  <a:tcPr marL="18288" marR="18288" marT="18288" marB="18288" anchor="ctr">
                    <a:solidFill>
                      <a:srgbClr val="D6FF62"/>
                    </a:solidFill>
                  </a:tcPr>
                </a:tc>
                <a:tc>
                  <a:txBody>
                    <a:bodyPr/>
                    <a:lstStyle/>
                    <a:p>
                      <a:pPr algn="ctr"/>
                      <a:r>
                        <a:rPr lang="en-US" sz="1600" b="1" dirty="0">
                          <a:solidFill>
                            <a:schemeClr val="bg1"/>
                          </a:solidFill>
                          <a:latin typeface="+mj-lt"/>
                        </a:rPr>
                        <a:t>64</a:t>
                      </a:r>
                    </a:p>
                  </a:txBody>
                  <a:tcPr marL="18288" marR="18288" marT="18288" marB="18288" anchor="ctr">
                    <a:solidFill>
                      <a:srgbClr val="577600"/>
                    </a:solidFill>
                  </a:tcPr>
                </a:tc>
                <a:tc>
                  <a:txBody>
                    <a:bodyPr/>
                    <a:lstStyle/>
                    <a:p>
                      <a:pPr algn="ctr"/>
                      <a:r>
                        <a:rPr lang="en-US" sz="1600" b="1" dirty="0">
                          <a:solidFill>
                            <a:schemeClr val="bg1"/>
                          </a:solidFill>
                          <a:latin typeface="+mj-lt"/>
                        </a:rPr>
                        <a:t>57</a:t>
                      </a:r>
                    </a:p>
                  </a:txBody>
                  <a:tcPr marL="18288" marR="18288" marT="18288" marB="18288" anchor="ctr">
                    <a:solidFill>
                      <a:srgbClr val="577600"/>
                    </a:solidFill>
                  </a:tcPr>
                </a:tc>
                <a:tc>
                  <a:txBody>
                    <a:bodyPr/>
                    <a:lstStyle/>
                    <a:p>
                      <a:pPr algn="ctr"/>
                      <a:r>
                        <a:rPr lang="en-US" sz="1600" b="1" dirty="0">
                          <a:solidFill>
                            <a:schemeClr val="bg1"/>
                          </a:solidFill>
                          <a:latin typeface="+mj-lt"/>
                        </a:rPr>
                        <a:t>51</a:t>
                      </a:r>
                    </a:p>
                  </a:txBody>
                  <a:tcPr marL="18288" marR="18288" marT="18288" marB="18288" anchor="ctr">
                    <a:solidFill>
                      <a:srgbClr val="577600"/>
                    </a:solidFill>
                  </a:tcPr>
                </a:tc>
                <a:extLst>
                  <a:ext uri="{0D108BD9-81ED-4DB2-BD59-A6C34878D82A}">
                    <a16:rowId xmlns:a16="http://schemas.microsoft.com/office/drawing/2014/main" xmlns="" val="10001"/>
                  </a:ext>
                </a:extLst>
              </a:tr>
              <a:tr h="70104">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"performance pay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53</a:t>
                      </a:r>
                    </a:p>
                  </a:txBody>
                  <a:tcPr marL="7620" marR="7620" marT="7620" marB="0" anchor="ctr">
                    <a:solidFill>
                      <a:schemeClr val="accent2">
                        <a:lumMod val="40000"/>
                        <a:lumOff val="60000"/>
                      </a:schemeClr>
                    </a:solidFill>
                  </a:tcPr>
                </a:tc>
                <a:tc>
                  <a:txBody>
                    <a:bodyPr/>
                    <a:lstStyle/>
                    <a:p>
                      <a:pPr algn="ctr"/>
                      <a:r>
                        <a:rPr lang="en-US" sz="1600" dirty="0">
                          <a:latin typeface="+mj-lt"/>
                        </a:rPr>
                        <a:t>46</a:t>
                      </a:r>
                    </a:p>
                  </a:txBody>
                  <a:tcPr marL="18288" marR="18288" marT="18288" marB="18288" anchor="ctr">
                    <a:solidFill>
                      <a:srgbClr val="D9D9D9"/>
                    </a:solidFill>
                  </a:tcPr>
                </a:tc>
                <a:tc>
                  <a:txBody>
                    <a:bodyPr/>
                    <a:lstStyle/>
                    <a:p>
                      <a:pPr algn="ctr"/>
                      <a:r>
                        <a:rPr lang="en-US" sz="1600" b="1" dirty="0">
                          <a:solidFill>
                            <a:schemeClr val="bg1"/>
                          </a:solidFill>
                          <a:latin typeface="+mj-lt"/>
                        </a:rPr>
                        <a:t>50</a:t>
                      </a:r>
                    </a:p>
                  </a:txBody>
                  <a:tcPr marL="18288" marR="18288" marT="18288" marB="18288" anchor="ctr">
                    <a:solidFill>
                      <a:srgbClr val="577600"/>
                    </a:solidFill>
                  </a:tcPr>
                </a:tc>
                <a:tc>
                  <a:txBody>
                    <a:bodyPr/>
                    <a:lstStyle/>
                    <a:p>
                      <a:pPr algn="ctr"/>
                      <a:r>
                        <a:rPr lang="en-US" sz="1600" b="1" dirty="0">
                          <a:solidFill>
                            <a:schemeClr val="tx1"/>
                          </a:solidFill>
                          <a:latin typeface="+mj-lt"/>
                        </a:rPr>
                        <a:t>55</a:t>
                      </a:r>
                    </a:p>
                  </a:txBody>
                  <a:tcPr marL="18288" marR="18288" marT="18288" marB="18288" anchor="ctr">
                    <a:solidFill>
                      <a:srgbClr val="D6FF62"/>
                    </a:solidFill>
                  </a:tcPr>
                </a:tc>
                <a:tc>
                  <a:txBody>
                    <a:bodyPr/>
                    <a:lstStyle/>
                    <a:p>
                      <a:pPr algn="ctr"/>
                      <a:r>
                        <a:rPr lang="en-US" sz="1600" b="1" dirty="0">
                          <a:solidFill>
                            <a:schemeClr val="bg1"/>
                          </a:solidFill>
                          <a:latin typeface="+mj-lt"/>
                        </a:rPr>
                        <a:t>64</a:t>
                      </a:r>
                    </a:p>
                  </a:txBody>
                  <a:tcPr marL="18288" marR="18288" marT="18288" marB="18288" anchor="ctr">
                    <a:solidFill>
                      <a:srgbClr val="577600"/>
                    </a:solidFill>
                  </a:tcPr>
                </a:tc>
                <a:tc>
                  <a:txBody>
                    <a:bodyPr/>
                    <a:lstStyle/>
                    <a:p>
                      <a:pPr algn="ctr"/>
                      <a:r>
                        <a:rPr lang="en-US" sz="1600" b="0" dirty="0">
                          <a:latin typeface="+mj-lt"/>
                        </a:rPr>
                        <a:t>49</a:t>
                      </a:r>
                    </a:p>
                  </a:txBody>
                  <a:tcPr marL="18288" marR="18288" marT="18288" marB="18288" anchor="ctr">
                    <a:solidFill>
                      <a:srgbClr val="D9D9D9"/>
                    </a:solidFill>
                  </a:tcPr>
                </a:tc>
                <a:tc>
                  <a:txBody>
                    <a:bodyPr/>
                    <a:lstStyle/>
                    <a:p>
                      <a:pPr algn="ctr"/>
                      <a:r>
                        <a:rPr lang="en-US" sz="1600" b="1" dirty="0">
                          <a:solidFill>
                            <a:schemeClr val="bg1"/>
                          </a:solidFill>
                          <a:latin typeface="+mj-lt"/>
                        </a:rPr>
                        <a:t>52</a:t>
                      </a:r>
                    </a:p>
                  </a:txBody>
                  <a:tcPr marL="18288" marR="18288" marT="18288" marB="18288" anchor="ctr">
                    <a:solidFill>
                      <a:srgbClr val="577600"/>
                    </a:solidFill>
                  </a:tcPr>
                </a:tc>
                <a:tc>
                  <a:txBody>
                    <a:bodyPr/>
                    <a:lstStyle/>
                    <a:p>
                      <a:pPr algn="ctr"/>
                      <a:r>
                        <a:rPr lang="en-US" sz="1600" b="1" dirty="0">
                          <a:solidFill>
                            <a:schemeClr val="tx1"/>
                          </a:solidFill>
                          <a:latin typeface="+mj-lt"/>
                        </a:rPr>
                        <a:t>57</a:t>
                      </a:r>
                    </a:p>
                  </a:txBody>
                  <a:tcPr marL="18288" marR="18288" marT="18288" marB="18288" anchor="ctr">
                    <a:solidFill>
                      <a:srgbClr val="D6FF62"/>
                    </a:solidFill>
                  </a:tcPr>
                </a:tc>
                <a:tc>
                  <a:txBody>
                    <a:bodyPr/>
                    <a:lstStyle/>
                    <a:p>
                      <a:pPr algn="ctr"/>
                      <a:r>
                        <a:rPr lang="en-US" sz="1600" b="1" dirty="0">
                          <a:latin typeface="+mj-lt"/>
                        </a:rPr>
                        <a:t>55</a:t>
                      </a:r>
                    </a:p>
                  </a:txBody>
                  <a:tcPr marL="18288" marR="18288" marT="18288" marB="18288" anchor="ctr">
                    <a:solidFill>
                      <a:srgbClr val="D6FF62"/>
                    </a:solidFill>
                  </a:tcPr>
                </a:tc>
                <a:tc>
                  <a:txBody>
                    <a:bodyPr/>
                    <a:lstStyle/>
                    <a:p>
                      <a:pPr algn="ctr"/>
                      <a:r>
                        <a:rPr lang="en-US" sz="1600" b="1" dirty="0">
                          <a:latin typeface="+mj-lt"/>
                        </a:rPr>
                        <a:t>45</a:t>
                      </a:r>
                    </a:p>
                  </a:txBody>
                  <a:tcPr marL="18288" marR="18288" marT="18288" marB="18288" anchor="ctr">
                    <a:solidFill>
                      <a:srgbClr val="D6FF62"/>
                    </a:solidFill>
                  </a:tcPr>
                </a:tc>
                <a:extLst>
                  <a:ext uri="{0D108BD9-81ED-4DB2-BD59-A6C34878D82A}">
                    <a16:rowId xmlns:a16="http://schemas.microsoft.com/office/drawing/2014/main" xmlns="" val="10002"/>
                  </a:ext>
                </a:extLst>
              </a:tr>
              <a:tr h="79248">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Separate commercial from investment banking</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51</a:t>
                      </a:r>
                    </a:p>
                  </a:txBody>
                  <a:tcPr marL="7620" marR="7620" marT="7620" marB="0" anchor="ctr">
                    <a:solidFill>
                      <a:schemeClr val="bg1">
                        <a:lumMod val="85000"/>
                      </a:schemeClr>
                    </a:solidFill>
                  </a:tcPr>
                </a:tc>
                <a:tc>
                  <a:txBody>
                    <a:bodyPr/>
                    <a:lstStyle/>
                    <a:p>
                      <a:pPr algn="ctr"/>
                      <a:r>
                        <a:rPr lang="en-US" sz="1600" b="1" dirty="0">
                          <a:latin typeface="+mj-lt"/>
                        </a:rPr>
                        <a:t>47</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50</a:t>
                      </a:r>
                    </a:p>
                  </a:txBody>
                  <a:tcPr marL="18288" marR="18288" marT="18288" marB="18288" anchor="ctr">
                    <a:solidFill>
                      <a:srgbClr val="577600"/>
                    </a:solidFill>
                  </a:tcPr>
                </a:tc>
                <a:tc>
                  <a:txBody>
                    <a:bodyPr/>
                    <a:lstStyle/>
                    <a:p>
                      <a:pPr algn="ctr"/>
                      <a:r>
                        <a:rPr lang="en-US" sz="1600" dirty="0">
                          <a:latin typeface="+mj-lt"/>
                        </a:rPr>
                        <a:t>52</a:t>
                      </a:r>
                    </a:p>
                  </a:txBody>
                  <a:tcPr marL="18288" marR="18288" marT="18288" marB="18288" anchor="ctr">
                    <a:solidFill>
                      <a:srgbClr val="D9D9D9"/>
                    </a:solidFill>
                  </a:tcPr>
                </a:tc>
                <a:tc>
                  <a:txBody>
                    <a:bodyPr/>
                    <a:lstStyle/>
                    <a:p>
                      <a:pPr algn="ctr"/>
                      <a:r>
                        <a:rPr lang="en-US" sz="1600" b="0" dirty="0">
                          <a:latin typeface="+mj-lt"/>
                        </a:rPr>
                        <a:t>56</a:t>
                      </a:r>
                    </a:p>
                  </a:txBody>
                  <a:tcPr marL="18288" marR="18288" marT="18288" marB="18288" anchor="ctr">
                    <a:solidFill>
                      <a:srgbClr val="D9D9D9"/>
                    </a:solidFill>
                  </a:tcPr>
                </a:tc>
                <a:tc>
                  <a:txBody>
                    <a:bodyPr/>
                    <a:lstStyle/>
                    <a:p>
                      <a:pPr algn="ctr"/>
                      <a:r>
                        <a:rPr lang="en-US" sz="1600" b="1" dirty="0">
                          <a:solidFill>
                            <a:schemeClr val="bg1"/>
                          </a:solidFill>
                          <a:latin typeface="+mj-lt"/>
                        </a:rPr>
                        <a:t>55</a:t>
                      </a:r>
                    </a:p>
                  </a:txBody>
                  <a:tcPr marL="18288" marR="18288" marT="18288" marB="18288" anchor="ctr">
                    <a:solidFill>
                      <a:srgbClr val="577600"/>
                    </a:solidFill>
                  </a:tcPr>
                </a:tc>
                <a:tc>
                  <a:txBody>
                    <a:bodyPr/>
                    <a:lstStyle/>
                    <a:p>
                      <a:pPr algn="ctr"/>
                      <a:r>
                        <a:rPr lang="en-US" sz="1600" dirty="0">
                          <a:latin typeface="+mj-lt"/>
                        </a:rPr>
                        <a:t>48</a:t>
                      </a:r>
                    </a:p>
                  </a:txBody>
                  <a:tcPr marL="18288" marR="18288" marT="18288" marB="18288" anchor="ctr">
                    <a:solidFill>
                      <a:schemeClr val="bg1">
                        <a:lumMod val="85000"/>
                      </a:schemeClr>
                    </a:solidFill>
                  </a:tcPr>
                </a:tc>
                <a:tc>
                  <a:txBody>
                    <a:bodyPr/>
                    <a:lstStyle/>
                    <a:p>
                      <a:pPr algn="ctr"/>
                      <a:r>
                        <a:rPr lang="en-US" sz="1600" b="0" dirty="0">
                          <a:solidFill>
                            <a:schemeClr val="tx1"/>
                          </a:solidFill>
                          <a:latin typeface="+mj-lt"/>
                        </a:rPr>
                        <a:t>52</a:t>
                      </a:r>
                    </a:p>
                  </a:txBody>
                  <a:tcPr marL="18288" marR="18288" marT="18288" marB="18288" anchor="ctr">
                    <a:solidFill>
                      <a:srgbClr val="D9D9D9"/>
                    </a:solidFill>
                  </a:tcPr>
                </a:tc>
                <a:tc>
                  <a:txBody>
                    <a:bodyPr/>
                    <a:lstStyle/>
                    <a:p>
                      <a:pPr algn="ctr"/>
                      <a:r>
                        <a:rPr lang="en-US" sz="1600" b="0" dirty="0">
                          <a:solidFill>
                            <a:schemeClr val="tx1"/>
                          </a:solidFill>
                          <a:latin typeface="+mj-lt"/>
                        </a:rPr>
                        <a:t>51</a:t>
                      </a:r>
                    </a:p>
                  </a:txBody>
                  <a:tcPr marL="18288" marR="18288" marT="18288" marB="18288" anchor="ctr">
                    <a:solidFill>
                      <a:srgbClr val="D9D9D9"/>
                    </a:solidFill>
                  </a:tcPr>
                </a:tc>
                <a:tc>
                  <a:txBody>
                    <a:bodyPr/>
                    <a:lstStyle/>
                    <a:p>
                      <a:pPr algn="ctr"/>
                      <a:r>
                        <a:rPr lang="en-US" sz="1600" b="0" dirty="0">
                          <a:solidFill>
                            <a:schemeClr val="tx1"/>
                          </a:solidFill>
                          <a:latin typeface="+mj-lt"/>
                        </a:rPr>
                        <a:t>39</a:t>
                      </a:r>
                    </a:p>
                  </a:txBody>
                  <a:tcPr marL="18288" marR="18288" marT="18288" marB="18288" anchor="ctr">
                    <a:solidFill>
                      <a:srgbClr val="D9D9D9"/>
                    </a:solidFill>
                  </a:tcPr>
                </a:tc>
                <a:extLst>
                  <a:ext uri="{0D108BD9-81ED-4DB2-BD59-A6C34878D82A}">
                    <a16:rowId xmlns:a16="http://schemas.microsoft.com/office/drawing/2014/main" xmlns="" val="10003"/>
                  </a:ext>
                </a:extLst>
              </a:tr>
              <a:tr h="88392">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Break up biggest banks and cap</a:t>
                      </a:r>
                      <a:r>
                        <a:rPr lang="en-GB" sz="1400" b="0" i="0" u="none" strike="noStrike" baseline="0" dirty="0">
                          <a:solidFill>
                            <a:srgbClr val="000000"/>
                          </a:solidFill>
                          <a:effectLst/>
                          <a:latin typeface="Calibri" panose="020F0502020204030204" pitchFamily="34" charset="0"/>
                          <a:cs typeface="Arial" panose="020B0604020202020204" pitchFamily="34" charset="0"/>
                        </a:rPr>
                        <a:t> their size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45</a:t>
                      </a:r>
                    </a:p>
                  </a:txBody>
                  <a:tcPr marL="7620" marR="7620" marT="7620" marB="0" anchor="ctr">
                    <a:solidFill>
                      <a:schemeClr val="bg1">
                        <a:lumMod val="85000"/>
                      </a:schemeClr>
                    </a:solidFill>
                  </a:tcPr>
                </a:tc>
                <a:tc>
                  <a:txBody>
                    <a:bodyPr/>
                    <a:lstStyle/>
                    <a:p>
                      <a:pPr algn="ctr"/>
                      <a:r>
                        <a:rPr lang="en-US" sz="1600" dirty="0">
                          <a:latin typeface="+mj-lt"/>
                        </a:rPr>
                        <a:t>44</a:t>
                      </a:r>
                    </a:p>
                  </a:txBody>
                  <a:tcPr marL="18288" marR="18288" marT="18288" marB="18288" anchor="ctr">
                    <a:solidFill>
                      <a:schemeClr val="bg1">
                        <a:lumMod val="85000"/>
                      </a:schemeClr>
                    </a:solidFill>
                  </a:tcPr>
                </a:tc>
                <a:tc>
                  <a:txBody>
                    <a:bodyPr/>
                    <a:lstStyle/>
                    <a:p>
                      <a:pPr algn="ctr"/>
                      <a:r>
                        <a:rPr lang="en-US" sz="1600" dirty="0">
                          <a:latin typeface="+mj-lt"/>
                        </a:rPr>
                        <a:t>42</a:t>
                      </a:r>
                    </a:p>
                  </a:txBody>
                  <a:tcPr marL="18288" marR="18288" marT="18288" marB="18288" anchor="ctr">
                    <a:solidFill>
                      <a:schemeClr val="bg1">
                        <a:lumMod val="85000"/>
                      </a:schemeClr>
                    </a:solidFill>
                  </a:tcPr>
                </a:tc>
                <a:tc>
                  <a:txBody>
                    <a:bodyPr/>
                    <a:lstStyle/>
                    <a:p>
                      <a:pPr algn="ctr"/>
                      <a:r>
                        <a:rPr lang="en-US" sz="1600" dirty="0">
                          <a:latin typeface="+mj-lt"/>
                        </a:rPr>
                        <a:t>39</a:t>
                      </a:r>
                    </a:p>
                  </a:txBody>
                  <a:tcPr marL="18288" marR="18288" marT="18288" marB="18288" anchor="ctr">
                    <a:solidFill>
                      <a:schemeClr val="bg1">
                        <a:lumMod val="85000"/>
                      </a:schemeClr>
                    </a:solidFill>
                  </a:tcPr>
                </a:tc>
                <a:tc>
                  <a:txBody>
                    <a:bodyPr/>
                    <a:lstStyle/>
                    <a:p>
                      <a:pPr algn="ctr"/>
                      <a:r>
                        <a:rPr lang="en-US" sz="1600" dirty="0">
                          <a:latin typeface="+mj-lt"/>
                        </a:rPr>
                        <a:t>53</a:t>
                      </a:r>
                    </a:p>
                  </a:txBody>
                  <a:tcPr marL="18288" marR="18288" marT="18288" marB="18288" anchor="ctr">
                    <a:solidFill>
                      <a:schemeClr val="bg1">
                        <a:lumMod val="85000"/>
                      </a:schemeClr>
                    </a:solidFill>
                  </a:tcPr>
                </a:tc>
                <a:tc>
                  <a:txBody>
                    <a:bodyPr/>
                    <a:lstStyle/>
                    <a:p>
                      <a:pPr algn="ctr"/>
                      <a:r>
                        <a:rPr lang="en-US" sz="1600" dirty="0">
                          <a:latin typeface="+mj-lt"/>
                        </a:rPr>
                        <a:t>45</a:t>
                      </a:r>
                    </a:p>
                  </a:txBody>
                  <a:tcPr marL="18288" marR="18288" marT="18288" marB="18288" anchor="ctr">
                    <a:solidFill>
                      <a:schemeClr val="bg1">
                        <a:lumMod val="85000"/>
                      </a:schemeClr>
                    </a:solidFill>
                  </a:tcPr>
                </a:tc>
                <a:tc>
                  <a:txBody>
                    <a:bodyPr/>
                    <a:lstStyle/>
                    <a:p>
                      <a:pPr algn="ctr"/>
                      <a:r>
                        <a:rPr lang="en-US" sz="1600" dirty="0">
                          <a:latin typeface="+mj-lt"/>
                        </a:rPr>
                        <a:t>39</a:t>
                      </a:r>
                    </a:p>
                  </a:txBody>
                  <a:tcPr marL="18288" marR="18288" marT="18288" marB="18288" anchor="ctr">
                    <a:solidFill>
                      <a:schemeClr val="bg1">
                        <a:lumMod val="85000"/>
                      </a:schemeClr>
                    </a:solidFill>
                  </a:tcPr>
                </a:tc>
                <a:tc>
                  <a:txBody>
                    <a:bodyPr/>
                    <a:lstStyle/>
                    <a:p>
                      <a:pPr algn="ctr"/>
                      <a:r>
                        <a:rPr lang="en-US" sz="1600" b="0" dirty="0">
                          <a:latin typeface="+mj-lt"/>
                        </a:rPr>
                        <a:t>52</a:t>
                      </a:r>
                    </a:p>
                  </a:txBody>
                  <a:tcPr marL="18288" marR="18288" marT="18288" marB="18288" anchor="ctr">
                    <a:solidFill>
                      <a:srgbClr val="D9D9D9"/>
                    </a:solidFill>
                  </a:tcPr>
                </a:tc>
                <a:tc>
                  <a:txBody>
                    <a:bodyPr/>
                    <a:lstStyle/>
                    <a:p>
                      <a:pPr algn="ctr"/>
                      <a:r>
                        <a:rPr lang="en-US" sz="1600" dirty="0">
                          <a:latin typeface="+mj-lt"/>
                        </a:rPr>
                        <a:t>44</a:t>
                      </a:r>
                    </a:p>
                  </a:txBody>
                  <a:tcPr marL="18288" marR="18288" marT="18288" marB="18288" anchor="ctr">
                    <a:solidFill>
                      <a:schemeClr val="bg1">
                        <a:lumMod val="85000"/>
                      </a:schemeClr>
                    </a:solidFill>
                  </a:tcPr>
                </a:tc>
                <a:tc>
                  <a:txBody>
                    <a:bodyPr/>
                    <a:lstStyle/>
                    <a:p>
                      <a:pPr algn="ctr"/>
                      <a:r>
                        <a:rPr lang="en-US" sz="1600" dirty="0">
                          <a:latin typeface="+mj-lt"/>
                        </a:rPr>
                        <a:t>36</a:t>
                      </a:r>
                    </a:p>
                  </a:txBody>
                  <a:tcPr marL="18288" marR="18288" marT="18288" marB="18288" anchor="ctr">
                    <a:solidFill>
                      <a:schemeClr val="bg1">
                        <a:lumMod val="85000"/>
                      </a:schemeClr>
                    </a:solidFill>
                  </a:tcPr>
                </a:tc>
                <a:extLst>
                  <a:ext uri="{0D108BD9-81ED-4DB2-BD59-A6C34878D82A}">
                    <a16:rowId xmlns:a16="http://schemas.microsoft.com/office/drawing/2014/main" xmlns="" val="10004"/>
                  </a:ext>
                </a:extLst>
              </a:tr>
              <a:tr h="97536">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Prohibit bonuses for working in government jobs</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36</a:t>
                      </a:r>
                    </a:p>
                  </a:txBody>
                  <a:tcPr marL="7620" marR="7620" marT="7620" marB="0" anchor="ctr">
                    <a:solidFill>
                      <a:schemeClr val="bg1">
                        <a:lumMod val="85000"/>
                      </a:schemeClr>
                    </a:solidFill>
                  </a:tcPr>
                </a:tc>
                <a:tc>
                  <a:txBody>
                    <a:bodyPr/>
                    <a:lstStyle/>
                    <a:p>
                      <a:pPr algn="ctr"/>
                      <a:r>
                        <a:rPr lang="en-US" sz="1600" b="0" dirty="0">
                          <a:latin typeface="+mj-lt"/>
                        </a:rPr>
                        <a:t>32</a:t>
                      </a:r>
                    </a:p>
                  </a:txBody>
                  <a:tcPr marL="18288" marR="18288" marT="18288" marB="18288" anchor="ctr">
                    <a:solidFill>
                      <a:schemeClr val="bg1">
                        <a:lumMod val="85000"/>
                      </a:schemeClr>
                    </a:solidFill>
                  </a:tcPr>
                </a:tc>
                <a:tc>
                  <a:txBody>
                    <a:bodyPr/>
                    <a:lstStyle/>
                    <a:p>
                      <a:pPr algn="ctr"/>
                      <a:r>
                        <a:rPr lang="en-US" sz="1600" dirty="0">
                          <a:latin typeface="+mj-lt"/>
                        </a:rPr>
                        <a:t>25</a:t>
                      </a:r>
                    </a:p>
                  </a:txBody>
                  <a:tcPr marL="18288" marR="18288" marT="18288" marB="18288" anchor="ctr">
                    <a:solidFill>
                      <a:schemeClr val="bg1">
                        <a:lumMod val="85000"/>
                      </a:schemeClr>
                    </a:solidFill>
                  </a:tcPr>
                </a:tc>
                <a:tc>
                  <a:txBody>
                    <a:bodyPr/>
                    <a:lstStyle/>
                    <a:p>
                      <a:pPr algn="ctr"/>
                      <a:r>
                        <a:rPr lang="en-US" sz="1600" dirty="0">
                          <a:latin typeface="+mj-lt"/>
                        </a:rPr>
                        <a:t>43</a:t>
                      </a:r>
                    </a:p>
                  </a:txBody>
                  <a:tcPr marL="18288" marR="18288" marT="18288" marB="18288" anchor="ctr">
                    <a:solidFill>
                      <a:schemeClr val="bg1">
                        <a:lumMod val="85000"/>
                      </a:schemeClr>
                    </a:solidFill>
                  </a:tcPr>
                </a:tc>
                <a:tc>
                  <a:txBody>
                    <a:bodyPr/>
                    <a:lstStyle/>
                    <a:p>
                      <a:pPr algn="ctr"/>
                      <a:r>
                        <a:rPr lang="en-US" sz="1600" dirty="0">
                          <a:latin typeface="+mj-lt"/>
                        </a:rPr>
                        <a:t>43</a:t>
                      </a:r>
                    </a:p>
                  </a:txBody>
                  <a:tcPr marL="18288" marR="18288" marT="18288" marB="18288" anchor="ctr">
                    <a:solidFill>
                      <a:schemeClr val="bg1">
                        <a:lumMod val="85000"/>
                      </a:schemeClr>
                    </a:solidFill>
                  </a:tcPr>
                </a:tc>
                <a:tc>
                  <a:txBody>
                    <a:bodyPr/>
                    <a:lstStyle/>
                    <a:p>
                      <a:pPr algn="ctr"/>
                      <a:r>
                        <a:rPr lang="en-US" sz="1600" dirty="0">
                          <a:latin typeface="+mj-lt"/>
                        </a:rPr>
                        <a:t>34</a:t>
                      </a:r>
                    </a:p>
                  </a:txBody>
                  <a:tcPr marL="18288" marR="18288" marT="18288" marB="18288" anchor="ctr">
                    <a:solidFill>
                      <a:schemeClr val="bg1">
                        <a:lumMod val="85000"/>
                      </a:schemeClr>
                    </a:solidFill>
                  </a:tcPr>
                </a:tc>
                <a:tc>
                  <a:txBody>
                    <a:bodyPr/>
                    <a:lstStyle/>
                    <a:p>
                      <a:pPr algn="ctr"/>
                      <a:r>
                        <a:rPr lang="en-US" sz="1600" dirty="0">
                          <a:latin typeface="+mj-lt"/>
                        </a:rPr>
                        <a:t>34</a:t>
                      </a:r>
                    </a:p>
                  </a:txBody>
                  <a:tcPr marL="18288" marR="18288" marT="18288" marB="18288" anchor="ctr">
                    <a:solidFill>
                      <a:schemeClr val="bg1">
                        <a:lumMod val="85000"/>
                      </a:schemeClr>
                    </a:solidFill>
                  </a:tcPr>
                </a:tc>
                <a:tc>
                  <a:txBody>
                    <a:bodyPr/>
                    <a:lstStyle/>
                    <a:p>
                      <a:pPr algn="ctr"/>
                      <a:r>
                        <a:rPr lang="en-US" sz="1600" dirty="0">
                          <a:latin typeface="+mj-lt"/>
                        </a:rPr>
                        <a:t>39</a:t>
                      </a:r>
                    </a:p>
                  </a:txBody>
                  <a:tcPr marL="18288" marR="18288" marT="18288" marB="18288" anchor="ctr">
                    <a:solidFill>
                      <a:schemeClr val="bg1">
                        <a:lumMod val="85000"/>
                      </a:schemeClr>
                    </a:solidFill>
                  </a:tcPr>
                </a:tc>
                <a:tc>
                  <a:txBody>
                    <a:bodyPr/>
                    <a:lstStyle/>
                    <a:p>
                      <a:pPr algn="ctr"/>
                      <a:r>
                        <a:rPr lang="en-US" sz="1600" dirty="0">
                          <a:latin typeface="+mj-lt"/>
                        </a:rPr>
                        <a:t>37</a:t>
                      </a:r>
                    </a:p>
                  </a:txBody>
                  <a:tcPr marL="18288" marR="18288" marT="18288" marB="18288" anchor="ctr">
                    <a:solidFill>
                      <a:schemeClr val="bg1">
                        <a:lumMod val="85000"/>
                      </a:schemeClr>
                    </a:solidFill>
                  </a:tcPr>
                </a:tc>
                <a:tc>
                  <a:txBody>
                    <a:bodyPr/>
                    <a:lstStyle/>
                    <a:p>
                      <a:pPr algn="ctr"/>
                      <a:r>
                        <a:rPr lang="en-US" sz="1600" dirty="0">
                          <a:latin typeface="+mj-lt"/>
                        </a:rPr>
                        <a:t>28</a:t>
                      </a:r>
                    </a:p>
                  </a:txBody>
                  <a:tcPr marL="18288" marR="18288" marT="18288" marB="18288"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7057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Turning to the impact of these policies on vote choice for candidates, older women would be particularly moved by a candidate’s support for breaking up the biggest banks. Older men feel similarly when it comes to closing loopholes.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29</a:t>
            </a:fld>
            <a:endParaRPr lang="en-US"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3137049359"/>
              </p:ext>
            </p:extLst>
          </p:nvPr>
        </p:nvGraphicFramePr>
        <p:xfrm>
          <a:off x="688910" y="1684020"/>
          <a:ext cx="7235890" cy="3672840"/>
        </p:xfrm>
        <a:graphic>
          <a:graphicData uri="http://schemas.openxmlformats.org/drawingml/2006/table">
            <a:tbl>
              <a:tblPr firstRow="1" bandRow="1">
                <a:tableStyleId>{5C22544A-7EE6-4342-B048-85BDC9FD1C3A}</a:tableStyleId>
              </a:tblPr>
              <a:tblGrid>
                <a:gridCol w="147517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640080">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640080">
                  <a:extLst>
                    <a:ext uri="{9D8B030D-6E8A-4147-A177-3AD203B41FA5}">
                      <a16:colId xmlns:a16="http://schemas.microsoft.com/office/drawing/2014/main" xmlns="" val="20008"/>
                    </a:ext>
                  </a:extLst>
                </a:gridCol>
                <a:gridCol w="640080">
                  <a:extLst>
                    <a:ext uri="{9D8B030D-6E8A-4147-A177-3AD203B41FA5}">
                      <a16:colId xmlns:a16="http://schemas.microsoft.com/office/drawing/2014/main" xmlns="" val="20009"/>
                    </a:ext>
                  </a:extLst>
                </a:gridCol>
              </a:tblGrid>
              <a:tr h="370840">
                <a:tc>
                  <a:txBody>
                    <a:bodyPr/>
                    <a:lstStyle/>
                    <a:p>
                      <a:r>
                        <a:rPr lang="en-US" sz="1400" i="1" dirty="0"/>
                        <a:t>% </a:t>
                      </a:r>
                      <a:r>
                        <a:rPr lang="en-US" sz="1400" i="1" dirty="0">
                          <a:solidFill>
                            <a:srgbClr val="FFFFFF"/>
                          </a:solidFill>
                        </a:rPr>
                        <a:t>Much</a:t>
                      </a:r>
                      <a:r>
                        <a:rPr lang="en-US" sz="1400" i="1" baseline="0" dirty="0">
                          <a:solidFill>
                            <a:srgbClr val="FFFFFF"/>
                          </a:solidFill>
                        </a:rPr>
                        <a:t> More Likely </a:t>
                      </a:r>
                      <a:endParaRPr lang="en-US" sz="1400" i="1" dirty="0"/>
                    </a:p>
                  </a:txBody>
                  <a:tcPr marL="18288" marR="18288" marT="18288" marB="18288" anchor="b">
                    <a:solidFill>
                      <a:schemeClr val="bg1">
                        <a:lumMod val="50000"/>
                      </a:schemeClr>
                    </a:solidFill>
                  </a:tcPr>
                </a:tc>
                <a:tc>
                  <a:txBody>
                    <a:bodyPr/>
                    <a:lstStyle/>
                    <a:p>
                      <a:pPr algn="ctr"/>
                      <a:r>
                        <a:rPr lang="en-US" sz="1400" dirty="0">
                          <a:solidFill>
                            <a:schemeClr val="bg1"/>
                          </a:solidFill>
                        </a:rPr>
                        <a:t>All</a:t>
                      </a:r>
                    </a:p>
                  </a:txBody>
                  <a:tcPr marL="18288" marR="18288" marT="18288" marB="18288"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All under 30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&lt; 50</a:t>
                      </a:r>
                    </a:p>
                  </a:txBody>
                  <a:tcPr marL="7620" marR="7620" marT="7620" marB="0" anchor="ctr">
                    <a:solidFill>
                      <a:schemeClr val="bg1">
                        <a:lumMod val="50000"/>
                      </a:schemeClr>
                    </a:solidFill>
                  </a:tcPr>
                </a:tc>
                <a:tc>
                  <a:txBody>
                    <a:bodyPr/>
                    <a:lstStyle/>
                    <a:p>
                      <a:pPr algn="ctr" fontAlgn="b"/>
                      <a:r>
                        <a:rPr lang="en-US" sz="1400" b="1" i="0" u="none" strike="noStrike" kern="1200" dirty="0">
                          <a:solidFill>
                            <a:srgbClr val="FFFFFF"/>
                          </a:solidFill>
                          <a:effectLst/>
                          <a:latin typeface="+mj-lt"/>
                          <a:ea typeface="+mn-ea"/>
                          <a:cs typeface="+mn-cs"/>
                        </a:rPr>
                        <a:t>Women</a:t>
                      </a:r>
                      <a:r>
                        <a:rPr lang="en-US" sz="1400" b="1" i="0" u="none" strike="noStrike" dirty="0">
                          <a:solidFill>
                            <a:srgbClr val="FFFFFF"/>
                          </a:solidFill>
                          <a:effectLst/>
                          <a:latin typeface="+mj-lt"/>
                        </a:rPr>
                        <a:t> </a:t>
                      </a:r>
                    </a:p>
                    <a:p>
                      <a:pPr algn="ctr" fontAlgn="b"/>
                      <a:r>
                        <a:rPr lang="en-US" sz="1400" b="1" i="0" u="none" strike="noStrike" dirty="0">
                          <a:solidFill>
                            <a:srgbClr val="FFFFFF"/>
                          </a:solidFill>
                          <a:effectLst/>
                          <a:latin typeface="+mj-lt"/>
                        </a:rPr>
                        <a:t>&lt; 50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50+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Women 50+</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Dem</a:t>
                      </a:r>
                    </a:p>
                  </a:txBody>
                  <a:tcPr marL="7620" marR="7620" marT="7620" marB="0" anchor="ctr">
                    <a:solidFill>
                      <a:schemeClr val="bg1">
                        <a:lumMod val="50000"/>
                      </a:schemeClr>
                    </a:solidFill>
                  </a:tcPr>
                </a:tc>
                <a:tc>
                  <a:txBody>
                    <a:bodyPr/>
                    <a:lstStyle/>
                    <a:p>
                      <a:pPr algn="ctr" fontAlgn="b"/>
                      <a:r>
                        <a:rPr lang="en-US" sz="1400" b="1" i="0" u="none" strike="noStrike" dirty="0" err="1">
                          <a:solidFill>
                            <a:srgbClr val="FFFFFF"/>
                          </a:solidFill>
                          <a:effectLst/>
                          <a:latin typeface="+mj-lt"/>
                        </a:rPr>
                        <a:t>Ind</a:t>
                      </a:r>
                      <a:r>
                        <a:rPr lang="en-US" sz="1400" b="1" i="0" u="none" strike="noStrike" dirty="0">
                          <a:solidFill>
                            <a:srgbClr val="FFFFFF"/>
                          </a:solidFill>
                          <a:effectLst/>
                          <a:latin typeface="+mj-lt"/>
                        </a:rPr>
                        <a:t>/</a:t>
                      </a:r>
                    </a:p>
                    <a:p>
                      <a:pPr algn="ctr" fontAlgn="b"/>
                      <a:r>
                        <a:rPr lang="en-US" sz="1400" b="1" i="0" u="none" strike="noStrike" dirty="0">
                          <a:solidFill>
                            <a:srgbClr val="FFFFFF"/>
                          </a:solidFill>
                          <a:effectLst/>
                          <a:latin typeface="+mj-lt"/>
                        </a:rPr>
                        <a:t>DK</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GOP</a:t>
                      </a:r>
                    </a:p>
                  </a:txBody>
                  <a:tcPr marL="7620" marR="7620" marT="7620" marB="0" anchor="ctr">
                    <a:solidFill>
                      <a:schemeClr val="bg1">
                        <a:lumMod val="50000"/>
                      </a:schemeClr>
                    </a:solidFill>
                  </a:tcPr>
                </a:tc>
                <a:extLst>
                  <a:ext uri="{0D108BD9-81ED-4DB2-BD59-A6C34878D82A}">
                    <a16:rowId xmlns:a16="http://schemas.microsoft.com/office/drawing/2014/main" xmlns="" val="10000"/>
                  </a:ext>
                </a:extLst>
              </a:tr>
              <a:tr h="0">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a:t>
                      </a:r>
                      <a:r>
                        <a:rPr lang="en-GB" sz="1400" b="0" i="0" u="none" strike="noStrike" dirty="0">
                          <a:solidFill>
                            <a:srgbClr val="000000"/>
                          </a:solidFill>
                          <a:effectLst/>
                          <a:latin typeface="Calibri" panose="020F0502020204030204" pitchFamily="34" charset="0"/>
                          <a:cs typeface="Calibri" panose="020F0502020204030204" pitchFamily="34" charset="0"/>
                        </a:rPr>
                        <a:t>carried</a:t>
                      </a:r>
                      <a:r>
                        <a:rPr lang="en-GB" sz="1400" b="0" i="0" u="none" strike="noStrike" dirty="0">
                          <a:solidFill>
                            <a:srgbClr val="000000"/>
                          </a:solidFill>
                          <a:effectLst/>
                          <a:latin typeface="Calibri" panose="020F0502020204030204" pitchFamily="34" charset="0"/>
                          <a:cs typeface="Arial" panose="020B0604020202020204" pitchFamily="34" charset="0"/>
                        </a:rPr>
                        <a:t> interest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chemeClr val="bg1"/>
                          </a:solidFill>
                          <a:effectLst/>
                          <a:latin typeface="+mj-lt"/>
                        </a:rPr>
                        <a:t>38</a:t>
                      </a:r>
                    </a:p>
                  </a:txBody>
                  <a:tcPr marL="7620" marR="7620" marT="7620" marB="0" anchor="ctr">
                    <a:solidFill>
                      <a:srgbClr val="577600"/>
                    </a:solidFill>
                  </a:tcPr>
                </a:tc>
                <a:tc>
                  <a:txBody>
                    <a:bodyPr/>
                    <a:lstStyle/>
                    <a:p>
                      <a:pPr algn="ctr"/>
                      <a:r>
                        <a:rPr lang="en-US" sz="1600" b="1" dirty="0">
                          <a:solidFill>
                            <a:schemeClr val="bg1"/>
                          </a:solidFill>
                          <a:latin typeface="+mj-lt"/>
                        </a:rPr>
                        <a:t>44</a:t>
                      </a:r>
                    </a:p>
                  </a:txBody>
                  <a:tcPr marL="18288" marR="18288" marT="18288" marB="18288" anchor="ctr">
                    <a:solidFill>
                      <a:srgbClr val="577600"/>
                    </a:solidFill>
                  </a:tcPr>
                </a:tc>
                <a:tc>
                  <a:txBody>
                    <a:bodyPr/>
                    <a:lstStyle/>
                    <a:p>
                      <a:pPr algn="ctr"/>
                      <a:r>
                        <a:rPr lang="en-US" sz="1600" b="1" dirty="0">
                          <a:solidFill>
                            <a:schemeClr val="bg1"/>
                          </a:solidFill>
                          <a:latin typeface="+mj-lt"/>
                        </a:rPr>
                        <a:t>33</a:t>
                      </a:r>
                    </a:p>
                  </a:txBody>
                  <a:tcPr marL="18288" marR="18288" marT="18288" marB="18288" anchor="ctr">
                    <a:solidFill>
                      <a:srgbClr val="577600"/>
                    </a:solidFill>
                  </a:tcPr>
                </a:tc>
                <a:tc>
                  <a:txBody>
                    <a:bodyPr/>
                    <a:lstStyle/>
                    <a:p>
                      <a:pPr algn="ctr"/>
                      <a:r>
                        <a:rPr lang="en-US" sz="1600" b="1" dirty="0">
                          <a:solidFill>
                            <a:schemeClr val="bg1"/>
                          </a:solidFill>
                          <a:latin typeface="+mj-lt"/>
                        </a:rPr>
                        <a:t>38</a:t>
                      </a:r>
                    </a:p>
                  </a:txBody>
                  <a:tcPr marL="18288" marR="18288" marT="18288" marB="18288" anchor="ctr">
                    <a:solidFill>
                      <a:srgbClr val="577600"/>
                    </a:solidFill>
                  </a:tcPr>
                </a:tc>
                <a:tc>
                  <a:txBody>
                    <a:bodyPr/>
                    <a:lstStyle/>
                    <a:p>
                      <a:pPr algn="ctr"/>
                      <a:r>
                        <a:rPr lang="en-US" sz="1600" b="1" dirty="0">
                          <a:solidFill>
                            <a:schemeClr val="bg1"/>
                          </a:solidFill>
                          <a:latin typeface="+mj-lt"/>
                        </a:rPr>
                        <a:t>47</a:t>
                      </a:r>
                    </a:p>
                  </a:txBody>
                  <a:tcPr marL="18288" marR="18288" marT="18288" marB="18288" anchor="ctr">
                    <a:solidFill>
                      <a:srgbClr val="577600"/>
                    </a:solidFill>
                  </a:tcPr>
                </a:tc>
                <a:tc>
                  <a:txBody>
                    <a:bodyPr/>
                    <a:lstStyle/>
                    <a:p>
                      <a:pPr algn="ctr"/>
                      <a:r>
                        <a:rPr lang="en-US" sz="1600" b="1" dirty="0">
                          <a:solidFill>
                            <a:schemeClr val="tx1"/>
                          </a:solidFill>
                          <a:latin typeface="+mj-lt"/>
                        </a:rPr>
                        <a:t>35</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47</a:t>
                      </a:r>
                    </a:p>
                  </a:txBody>
                  <a:tcPr marL="18288" marR="18288" marT="18288" marB="18288" anchor="ctr">
                    <a:solidFill>
                      <a:srgbClr val="577600"/>
                    </a:solidFill>
                  </a:tcPr>
                </a:tc>
                <a:tc>
                  <a:txBody>
                    <a:bodyPr/>
                    <a:lstStyle/>
                    <a:p>
                      <a:pPr algn="ctr"/>
                      <a:r>
                        <a:rPr lang="en-US" sz="1600" b="1" dirty="0">
                          <a:solidFill>
                            <a:schemeClr val="bg1"/>
                          </a:solidFill>
                          <a:latin typeface="+mj-lt"/>
                        </a:rPr>
                        <a:t>41</a:t>
                      </a:r>
                    </a:p>
                  </a:txBody>
                  <a:tcPr marL="18288" marR="18288" marT="18288" marB="18288" anchor="ctr">
                    <a:solidFill>
                      <a:srgbClr val="577600"/>
                    </a:solidFill>
                  </a:tcPr>
                </a:tc>
                <a:tc>
                  <a:txBody>
                    <a:bodyPr/>
                    <a:lstStyle/>
                    <a:p>
                      <a:pPr algn="ctr"/>
                      <a:r>
                        <a:rPr lang="en-US" sz="1600" b="0" dirty="0">
                          <a:solidFill>
                            <a:schemeClr val="tx1"/>
                          </a:solidFill>
                          <a:latin typeface="+mj-lt"/>
                        </a:rPr>
                        <a:t>26</a:t>
                      </a:r>
                    </a:p>
                  </a:txBody>
                  <a:tcPr marL="18288" marR="18288" marT="18288" marB="18288" anchor="ctr">
                    <a:solidFill>
                      <a:srgbClr val="D9D9D9"/>
                    </a:solidFill>
                  </a:tcPr>
                </a:tc>
                <a:extLst>
                  <a:ext uri="{0D108BD9-81ED-4DB2-BD59-A6C34878D82A}">
                    <a16:rowId xmlns:a16="http://schemas.microsoft.com/office/drawing/2014/main" xmlns="" val="10001"/>
                  </a:ext>
                </a:extLst>
              </a:tr>
              <a:tr h="70104">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"performance pay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36</a:t>
                      </a:r>
                    </a:p>
                  </a:txBody>
                  <a:tcPr marL="7620" marR="7620" marT="7620" marB="0" anchor="ctr">
                    <a:solidFill>
                      <a:schemeClr val="accent2">
                        <a:lumMod val="40000"/>
                        <a:lumOff val="60000"/>
                      </a:schemeClr>
                    </a:solidFill>
                  </a:tcPr>
                </a:tc>
                <a:tc>
                  <a:txBody>
                    <a:bodyPr/>
                    <a:lstStyle/>
                    <a:p>
                      <a:pPr algn="ctr"/>
                      <a:r>
                        <a:rPr lang="en-US" sz="1600" b="0" dirty="0">
                          <a:solidFill>
                            <a:schemeClr val="tx1"/>
                          </a:solidFill>
                          <a:latin typeface="+mj-lt"/>
                        </a:rPr>
                        <a:t>33</a:t>
                      </a:r>
                    </a:p>
                  </a:txBody>
                  <a:tcPr marL="18288" marR="18288" marT="18288" marB="18288" anchor="ctr">
                    <a:solidFill>
                      <a:srgbClr val="D9D9D9"/>
                    </a:solidFill>
                  </a:tcPr>
                </a:tc>
                <a:tc>
                  <a:txBody>
                    <a:bodyPr/>
                    <a:lstStyle/>
                    <a:p>
                      <a:pPr algn="ctr"/>
                      <a:r>
                        <a:rPr lang="en-US" sz="1600" b="1" dirty="0">
                          <a:solidFill>
                            <a:schemeClr val="bg1"/>
                          </a:solidFill>
                          <a:latin typeface="+mj-lt"/>
                        </a:rPr>
                        <a:t>33</a:t>
                      </a:r>
                    </a:p>
                  </a:txBody>
                  <a:tcPr marL="18288" marR="18288" marT="18288" marB="18288" anchor="ctr">
                    <a:solidFill>
                      <a:srgbClr val="577600"/>
                    </a:solidFill>
                  </a:tcPr>
                </a:tc>
                <a:tc>
                  <a:txBody>
                    <a:bodyPr/>
                    <a:lstStyle/>
                    <a:p>
                      <a:pPr algn="ctr"/>
                      <a:r>
                        <a:rPr lang="en-US" sz="1600" b="0" dirty="0">
                          <a:solidFill>
                            <a:schemeClr val="tx1"/>
                          </a:solidFill>
                          <a:latin typeface="+mj-lt"/>
                        </a:rPr>
                        <a:t>30</a:t>
                      </a:r>
                    </a:p>
                  </a:txBody>
                  <a:tcPr marL="18288" marR="18288" marT="18288" marB="18288" anchor="ctr">
                    <a:solidFill>
                      <a:srgbClr val="D9D9D9"/>
                    </a:solidFill>
                  </a:tcPr>
                </a:tc>
                <a:tc>
                  <a:txBody>
                    <a:bodyPr/>
                    <a:lstStyle/>
                    <a:p>
                      <a:pPr algn="ctr"/>
                      <a:r>
                        <a:rPr lang="en-US" sz="1600" b="1" dirty="0">
                          <a:solidFill>
                            <a:schemeClr val="tx1"/>
                          </a:solidFill>
                          <a:latin typeface="+mj-lt"/>
                        </a:rPr>
                        <a:t>45</a:t>
                      </a:r>
                    </a:p>
                  </a:txBody>
                  <a:tcPr marL="18288" marR="18288" marT="18288" marB="18288" anchor="ctr">
                    <a:solidFill>
                      <a:schemeClr val="accent2">
                        <a:lumMod val="40000"/>
                        <a:lumOff val="60000"/>
                      </a:schemeClr>
                    </a:solidFill>
                  </a:tcPr>
                </a:tc>
                <a:tc>
                  <a:txBody>
                    <a:bodyPr/>
                    <a:lstStyle/>
                    <a:p>
                      <a:pPr algn="ctr"/>
                      <a:r>
                        <a:rPr lang="en-US" sz="1600" b="1" dirty="0">
                          <a:latin typeface="+mj-lt"/>
                        </a:rPr>
                        <a:t>35</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47</a:t>
                      </a:r>
                    </a:p>
                  </a:txBody>
                  <a:tcPr marL="18288" marR="18288" marT="18288" marB="18288" anchor="ctr">
                    <a:solidFill>
                      <a:srgbClr val="577600"/>
                    </a:solidFill>
                  </a:tcPr>
                </a:tc>
                <a:tc>
                  <a:txBody>
                    <a:bodyPr/>
                    <a:lstStyle/>
                    <a:p>
                      <a:pPr algn="ctr"/>
                      <a:r>
                        <a:rPr lang="en-US" sz="1600" b="1" dirty="0">
                          <a:solidFill>
                            <a:schemeClr val="tx1"/>
                          </a:solidFill>
                          <a:latin typeface="+mj-lt"/>
                        </a:rPr>
                        <a:t>33</a:t>
                      </a:r>
                    </a:p>
                  </a:txBody>
                  <a:tcPr marL="18288" marR="18288" marT="18288" marB="18288" anchor="ctr">
                    <a:solidFill>
                      <a:schemeClr val="accent2">
                        <a:lumMod val="40000"/>
                        <a:lumOff val="60000"/>
                      </a:schemeClr>
                    </a:solidFill>
                  </a:tcPr>
                </a:tc>
                <a:tc>
                  <a:txBody>
                    <a:bodyPr/>
                    <a:lstStyle/>
                    <a:p>
                      <a:pPr algn="ctr"/>
                      <a:r>
                        <a:rPr lang="en-US" sz="1600" b="0" dirty="0">
                          <a:latin typeface="+mj-lt"/>
                        </a:rPr>
                        <a:t>24</a:t>
                      </a:r>
                    </a:p>
                  </a:txBody>
                  <a:tcPr marL="18288" marR="18288" marT="18288" marB="18288" anchor="ctr">
                    <a:solidFill>
                      <a:srgbClr val="D9D9D9"/>
                    </a:solidFill>
                  </a:tcPr>
                </a:tc>
                <a:extLst>
                  <a:ext uri="{0D108BD9-81ED-4DB2-BD59-A6C34878D82A}">
                    <a16:rowId xmlns:a16="http://schemas.microsoft.com/office/drawing/2014/main" xmlns="" val="10002"/>
                  </a:ext>
                </a:extLst>
              </a:tr>
              <a:tr h="79248">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Separate commercial from investment banking</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36</a:t>
                      </a:r>
                    </a:p>
                  </a:txBody>
                  <a:tcPr marL="7620" marR="7620" marT="7620" marB="0" anchor="ctr">
                    <a:solidFill>
                      <a:schemeClr val="accent2">
                        <a:lumMod val="40000"/>
                        <a:lumOff val="60000"/>
                      </a:schemeClr>
                    </a:solidFill>
                  </a:tcPr>
                </a:tc>
                <a:tc>
                  <a:txBody>
                    <a:bodyPr/>
                    <a:lstStyle/>
                    <a:p>
                      <a:pPr algn="ctr"/>
                      <a:r>
                        <a:rPr lang="en-US" sz="1600" b="1" dirty="0">
                          <a:latin typeface="+mj-lt"/>
                        </a:rPr>
                        <a:t>40</a:t>
                      </a:r>
                    </a:p>
                  </a:txBody>
                  <a:tcPr marL="18288" marR="18288" marT="18288" marB="18288" anchor="ctr">
                    <a:solidFill>
                      <a:schemeClr val="accent2">
                        <a:lumMod val="40000"/>
                        <a:lumOff val="60000"/>
                      </a:schemeClr>
                    </a:solidFill>
                  </a:tcPr>
                </a:tc>
                <a:tc>
                  <a:txBody>
                    <a:bodyPr/>
                    <a:lstStyle/>
                    <a:p>
                      <a:pPr algn="ctr"/>
                      <a:r>
                        <a:rPr lang="en-US" sz="1600" b="1" dirty="0">
                          <a:latin typeface="+mj-lt"/>
                        </a:rPr>
                        <a:t>32</a:t>
                      </a:r>
                    </a:p>
                  </a:txBody>
                  <a:tcPr marL="18288" marR="18288" marT="18288" marB="18288" anchor="ctr">
                    <a:solidFill>
                      <a:schemeClr val="accent2">
                        <a:lumMod val="40000"/>
                        <a:lumOff val="60000"/>
                      </a:schemeClr>
                    </a:solidFill>
                  </a:tcPr>
                </a:tc>
                <a:tc>
                  <a:txBody>
                    <a:bodyPr/>
                    <a:lstStyle/>
                    <a:p>
                      <a:pPr algn="ctr"/>
                      <a:r>
                        <a:rPr lang="en-US" sz="1600" b="1" dirty="0">
                          <a:latin typeface="+mj-lt"/>
                        </a:rPr>
                        <a:t>37</a:t>
                      </a:r>
                    </a:p>
                  </a:txBody>
                  <a:tcPr marL="18288" marR="18288" marT="18288" marB="18288" anchor="ctr">
                    <a:solidFill>
                      <a:schemeClr val="accent2">
                        <a:lumMod val="40000"/>
                        <a:lumOff val="60000"/>
                      </a:schemeClr>
                    </a:solidFill>
                  </a:tcPr>
                </a:tc>
                <a:tc>
                  <a:txBody>
                    <a:bodyPr/>
                    <a:lstStyle/>
                    <a:p>
                      <a:pPr algn="ctr"/>
                      <a:r>
                        <a:rPr lang="en-US" sz="1600" b="0" dirty="0">
                          <a:solidFill>
                            <a:schemeClr val="tx1"/>
                          </a:solidFill>
                          <a:latin typeface="+mj-lt"/>
                        </a:rPr>
                        <a:t>41</a:t>
                      </a:r>
                    </a:p>
                  </a:txBody>
                  <a:tcPr marL="18288" marR="18288" marT="18288" marB="18288" anchor="ctr">
                    <a:solidFill>
                      <a:srgbClr val="D9D9D9"/>
                    </a:solidFill>
                  </a:tcPr>
                </a:tc>
                <a:tc>
                  <a:txBody>
                    <a:bodyPr/>
                    <a:lstStyle/>
                    <a:p>
                      <a:pPr algn="ctr"/>
                      <a:r>
                        <a:rPr lang="en-US" sz="1600" b="1" dirty="0">
                          <a:solidFill>
                            <a:schemeClr val="tx1"/>
                          </a:solidFill>
                          <a:latin typeface="+mj-lt"/>
                        </a:rPr>
                        <a:t>35</a:t>
                      </a:r>
                    </a:p>
                  </a:txBody>
                  <a:tcPr marL="18288" marR="18288" marT="18288" marB="18288" anchor="ctr">
                    <a:solidFill>
                      <a:schemeClr val="accent2">
                        <a:lumMod val="40000"/>
                        <a:lumOff val="60000"/>
                      </a:schemeClr>
                    </a:solidFill>
                  </a:tcPr>
                </a:tc>
                <a:tc>
                  <a:txBody>
                    <a:bodyPr/>
                    <a:lstStyle/>
                    <a:p>
                      <a:pPr algn="ctr"/>
                      <a:r>
                        <a:rPr lang="en-US" sz="1600" b="1" dirty="0">
                          <a:latin typeface="+mj-lt"/>
                        </a:rPr>
                        <a:t>45</a:t>
                      </a:r>
                    </a:p>
                  </a:txBody>
                  <a:tcPr marL="18288" marR="18288" marT="18288" marB="18288" anchor="ctr">
                    <a:solidFill>
                      <a:schemeClr val="accent2">
                        <a:lumMod val="40000"/>
                        <a:lumOff val="60000"/>
                      </a:schemeClr>
                    </a:solidFill>
                  </a:tcPr>
                </a:tc>
                <a:tc>
                  <a:txBody>
                    <a:bodyPr/>
                    <a:lstStyle/>
                    <a:p>
                      <a:pPr algn="ctr"/>
                      <a:r>
                        <a:rPr lang="en-US" sz="1600" dirty="0">
                          <a:latin typeface="+mj-lt"/>
                        </a:rPr>
                        <a:t>32</a:t>
                      </a:r>
                    </a:p>
                  </a:txBody>
                  <a:tcPr marL="18288" marR="18288" marT="18288" marB="18288" anchor="ctr">
                    <a:solidFill>
                      <a:schemeClr val="bg1">
                        <a:lumMod val="85000"/>
                      </a:schemeClr>
                    </a:solidFill>
                  </a:tcPr>
                </a:tc>
                <a:tc>
                  <a:txBody>
                    <a:bodyPr/>
                    <a:lstStyle/>
                    <a:p>
                      <a:pPr algn="ctr"/>
                      <a:r>
                        <a:rPr lang="en-US" sz="1600" b="1" dirty="0">
                          <a:solidFill>
                            <a:schemeClr val="tx1"/>
                          </a:solidFill>
                          <a:latin typeface="+mj-lt"/>
                        </a:rPr>
                        <a:t>27</a:t>
                      </a:r>
                    </a:p>
                  </a:txBody>
                  <a:tcPr marL="18288" marR="18288" marT="18288" marB="18288" anchor="ctr">
                    <a:solidFill>
                      <a:schemeClr val="accent2">
                        <a:lumMod val="40000"/>
                        <a:lumOff val="60000"/>
                      </a:schemeClr>
                    </a:solidFill>
                  </a:tcPr>
                </a:tc>
                <a:extLst>
                  <a:ext uri="{0D108BD9-81ED-4DB2-BD59-A6C34878D82A}">
                    <a16:rowId xmlns:a16="http://schemas.microsoft.com/office/drawing/2014/main" xmlns="" val="10003"/>
                  </a:ext>
                </a:extLst>
              </a:tr>
              <a:tr h="88392">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Break up biggest banks and cap their size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36</a:t>
                      </a:r>
                    </a:p>
                  </a:txBody>
                  <a:tcPr marL="7620" marR="7620" marT="7620" marB="0" anchor="ctr">
                    <a:solidFill>
                      <a:schemeClr val="accent2">
                        <a:lumMod val="40000"/>
                        <a:lumOff val="60000"/>
                      </a:schemeClr>
                    </a:solidFill>
                  </a:tcPr>
                </a:tc>
                <a:tc>
                  <a:txBody>
                    <a:bodyPr/>
                    <a:lstStyle/>
                    <a:p>
                      <a:pPr algn="ctr"/>
                      <a:r>
                        <a:rPr lang="en-US" sz="1600" dirty="0">
                          <a:latin typeface="+mj-lt"/>
                        </a:rPr>
                        <a:t>36</a:t>
                      </a:r>
                    </a:p>
                  </a:txBody>
                  <a:tcPr marL="18288" marR="18288" marT="18288" marB="18288" anchor="ctr">
                    <a:solidFill>
                      <a:schemeClr val="bg1">
                        <a:lumMod val="85000"/>
                      </a:schemeClr>
                    </a:solidFill>
                  </a:tcPr>
                </a:tc>
                <a:tc>
                  <a:txBody>
                    <a:bodyPr/>
                    <a:lstStyle/>
                    <a:p>
                      <a:pPr algn="ctr"/>
                      <a:r>
                        <a:rPr lang="en-US" sz="1600" dirty="0">
                          <a:latin typeface="+mj-lt"/>
                        </a:rPr>
                        <a:t>26</a:t>
                      </a:r>
                    </a:p>
                  </a:txBody>
                  <a:tcPr marL="18288" marR="18288" marT="18288" marB="18288" anchor="ctr">
                    <a:solidFill>
                      <a:schemeClr val="bg1">
                        <a:lumMod val="85000"/>
                      </a:schemeClr>
                    </a:solidFill>
                  </a:tcPr>
                </a:tc>
                <a:tc>
                  <a:txBody>
                    <a:bodyPr/>
                    <a:lstStyle/>
                    <a:p>
                      <a:pPr algn="ctr"/>
                      <a:r>
                        <a:rPr lang="en-US" sz="1600" b="1" dirty="0">
                          <a:solidFill>
                            <a:schemeClr val="bg1"/>
                          </a:solidFill>
                          <a:latin typeface="+mj-lt"/>
                        </a:rPr>
                        <a:t>38</a:t>
                      </a:r>
                    </a:p>
                  </a:txBody>
                  <a:tcPr marL="18288" marR="18288" marT="18288" marB="18288" anchor="ctr">
                    <a:solidFill>
                      <a:srgbClr val="577600"/>
                    </a:solidFill>
                  </a:tcPr>
                </a:tc>
                <a:tc>
                  <a:txBody>
                    <a:bodyPr/>
                    <a:lstStyle/>
                    <a:p>
                      <a:pPr algn="ctr"/>
                      <a:r>
                        <a:rPr lang="en-US" sz="1600" b="0" dirty="0">
                          <a:latin typeface="+mj-lt"/>
                        </a:rPr>
                        <a:t>34</a:t>
                      </a:r>
                    </a:p>
                  </a:txBody>
                  <a:tcPr marL="18288" marR="18288" marT="18288" marB="18288" anchor="ctr">
                    <a:solidFill>
                      <a:srgbClr val="D9D9D9"/>
                    </a:solidFill>
                  </a:tcPr>
                </a:tc>
                <a:tc>
                  <a:txBody>
                    <a:bodyPr/>
                    <a:lstStyle/>
                    <a:p>
                      <a:pPr algn="ctr"/>
                      <a:r>
                        <a:rPr lang="en-US" sz="1600" b="1" dirty="0">
                          <a:solidFill>
                            <a:schemeClr val="bg1"/>
                          </a:solidFill>
                          <a:latin typeface="+mj-lt"/>
                        </a:rPr>
                        <a:t>45</a:t>
                      </a:r>
                    </a:p>
                  </a:txBody>
                  <a:tcPr marL="18288" marR="18288" marT="18288" marB="18288" anchor="ctr">
                    <a:solidFill>
                      <a:srgbClr val="577600"/>
                    </a:solidFill>
                  </a:tcPr>
                </a:tc>
                <a:tc>
                  <a:txBody>
                    <a:bodyPr/>
                    <a:lstStyle/>
                    <a:p>
                      <a:pPr algn="ctr"/>
                      <a:r>
                        <a:rPr lang="en-US" sz="1600" dirty="0">
                          <a:latin typeface="+mj-lt"/>
                        </a:rPr>
                        <a:t>44</a:t>
                      </a:r>
                    </a:p>
                  </a:txBody>
                  <a:tcPr marL="18288" marR="18288" marT="18288" marB="18288" anchor="ctr">
                    <a:solidFill>
                      <a:schemeClr val="bg1">
                        <a:lumMod val="85000"/>
                      </a:schemeClr>
                    </a:solidFill>
                  </a:tcPr>
                </a:tc>
                <a:tc>
                  <a:txBody>
                    <a:bodyPr/>
                    <a:lstStyle/>
                    <a:p>
                      <a:pPr algn="ctr"/>
                      <a:r>
                        <a:rPr lang="en-US" sz="1600" dirty="0">
                          <a:latin typeface="+mj-lt"/>
                        </a:rPr>
                        <a:t>32</a:t>
                      </a:r>
                    </a:p>
                  </a:txBody>
                  <a:tcPr marL="18288" marR="18288" marT="18288" marB="18288" anchor="ctr">
                    <a:solidFill>
                      <a:schemeClr val="bg1">
                        <a:lumMod val="85000"/>
                      </a:schemeClr>
                    </a:solidFill>
                  </a:tcPr>
                </a:tc>
                <a:tc>
                  <a:txBody>
                    <a:bodyPr/>
                    <a:lstStyle/>
                    <a:p>
                      <a:pPr algn="ctr"/>
                      <a:r>
                        <a:rPr lang="en-US" sz="1600" b="1" dirty="0">
                          <a:solidFill>
                            <a:schemeClr val="bg1"/>
                          </a:solidFill>
                          <a:latin typeface="+mj-lt"/>
                        </a:rPr>
                        <a:t>31</a:t>
                      </a:r>
                    </a:p>
                  </a:txBody>
                  <a:tcPr marL="18288" marR="18288" marT="18288" marB="18288" anchor="ctr">
                    <a:solidFill>
                      <a:srgbClr val="577600"/>
                    </a:solidFill>
                  </a:tcPr>
                </a:tc>
                <a:extLst>
                  <a:ext uri="{0D108BD9-81ED-4DB2-BD59-A6C34878D82A}">
                    <a16:rowId xmlns:a16="http://schemas.microsoft.com/office/drawing/2014/main" xmlns="" val="10004"/>
                  </a:ext>
                </a:extLst>
              </a:tr>
              <a:tr h="97536">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Prohibit bonuses for working in government jobs</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27</a:t>
                      </a:r>
                    </a:p>
                  </a:txBody>
                  <a:tcPr marL="7620" marR="7620" marT="7620" marB="0" anchor="ctr">
                    <a:solidFill>
                      <a:schemeClr val="bg1">
                        <a:lumMod val="85000"/>
                      </a:schemeClr>
                    </a:solidFill>
                  </a:tcPr>
                </a:tc>
                <a:tc>
                  <a:txBody>
                    <a:bodyPr/>
                    <a:lstStyle/>
                    <a:p>
                      <a:pPr algn="ctr"/>
                      <a:r>
                        <a:rPr lang="en-US" sz="1600" dirty="0">
                          <a:latin typeface="+mj-lt"/>
                        </a:rPr>
                        <a:t>30</a:t>
                      </a:r>
                    </a:p>
                  </a:txBody>
                  <a:tcPr marL="18288" marR="18288" marT="18288" marB="18288" anchor="ctr">
                    <a:solidFill>
                      <a:schemeClr val="bg1">
                        <a:lumMod val="85000"/>
                      </a:schemeClr>
                    </a:solidFill>
                  </a:tcPr>
                </a:tc>
                <a:tc>
                  <a:txBody>
                    <a:bodyPr/>
                    <a:lstStyle/>
                    <a:p>
                      <a:pPr algn="ctr"/>
                      <a:r>
                        <a:rPr lang="en-US" sz="1600" dirty="0">
                          <a:latin typeface="+mj-lt"/>
                        </a:rPr>
                        <a:t>25</a:t>
                      </a:r>
                    </a:p>
                  </a:txBody>
                  <a:tcPr marL="18288" marR="18288" marT="18288" marB="18288" anchor="ctr">
                    <a:solidFill>
                      <a:schemeClr val="bg1">
                        <a:lumMod val="85000"/>
                      </a:schemeClr>
                    </a:solidFill>
                  </a:tcPr>
                </a:tc>
                <a:tc>
                  <a:txBody>
                    <a:bodyPr/>
                    <a:lstStyle/>
                    <a:p>
                      <a:pPr algn="ctr"/>
                      <a:r>
                        <a:rPr lang="en-US" sz="1600" dirty="0">
                          <a:latin typeface="+mj-lt"/>
                        </a:rPr>
                        <a:t>21</a:t>
                      </a:r>
                    </a:p>
                  </a:txBody>
                  <a:tcPr marL="18288" marR="18288" marT="18288" marB="18288" anchor="ctr">
                    <a:solidFill>
                      <a:schemeClr val="bg1">
                        <a:lumMod val="85000"/>
                      </a:schemeClr>
                    </a:solidFill>
                  </a:tcPr>
                </a:tc>
                <a:tc>
                  <a:txBody>
                    <a:bodyPr/>
                    <a:lstStyle/>
                    <a:p>
                      <a:pPr algn="ctr"/>
                      <a:r>
                        <a:rPr lang="en-US" sz="1600" dirty="0">
                          <a:latin typeface="+mj-lt"/>
                        </a:rPr>
                        <a:t>35</a:t>
                      </a:r>
                    </a:p>
                  </a:txBody>
                  <a:tcPr marL="18288" marR="18288" marT="18288" marB="18288" anchor="ctr">
                    <a:solidFill>
                      <a:schemeClr val="bg1">
                        <a:lumMod val="85000"/>
                      </a:schemeClr>
                    </a:solidFill>
                  </a:tcPr>
                </a:tc>
                <a:tc>
                  <a:txBody>
                    <a:bodyPr/>
                    <a:lstStyle/>
                    <a:p>
                      <a:pPr algn="ctr"/>
                      <a:r>
                        <a:rPr lang="en-US" sz="1600" dirty="0">
                          <a:latin typeface="+mj-lt"/>
                        </a:rPr>
                        <a:t>28</a:t>
                      </a:r>
                    </a:p>
                  </a:txBody>
                  <a:tcPr marL="18288" marR="18288" marT="18288" marB="18288" anchor="ctr">
                    <a:solidFill>
                      <a:schemeClr val="bg1">
                        <a:lumMod val="85000"/>
                      </a:schemeClr>
                    </a:solidFill>
                  </a:tcPr>
                </a:tc>
                <a:tc>
                  <a:txBody>
                    <a:bodyPr/>
                    <a:lstStyle/>
                    <a:p>
                      <a:pPr algn="ctr"/>
                      <a:r>
                        <a:rPr lang="en-US" sz="1600" dirty="0">
                          <a:latin typeface="+mj-lt"/>
                        </a:rPr>
                        <a:t>34</a:t>
                      </a:r>
                    </a:p>
                  </a:txBody>
                  <a:tcPr marL="18288" marR="18288" marT="18288" marB="18288" anchor="ctr">
                    <a:solidFill>
                      <a:schemeClr val="bg1">
                        <a:lumMod val="85000"/>
                      </a:schemeClr>
                    </a:solidFill>
                  </a:tcPr>
                </a:tc>
                <a:tc>
                  <a:txBody>
                    <a:bodyPr/>
                    <a:lstStyle/>
                    <a:p>
                      <a:pPr algn="ctr"/>
                      <a:r>
                        <a:rPr lang="en-US" sz="1600" dirty="0">
                          <a:latin typeface="+mj-lt"/>
                        </a:rPr>
                        <a:t>27</a:t>
                      </a:r>
                    </a:p>
                  </a:txBody>
                  <a:tcPr marL="18288" marR="18288" marT="18288" marB="18288" anchor="ctr">
                    <a:solidFill>
                      <a:schemeClr val="bg1">
                        <a:lumMod val="85000"/>
                      </a:schemeClr>
                    </a:solidFill>
                  </a:tcPr>
                </a:tc>
                <a:tc>
                  <a:txBody>
                    <a:bodyPr/>
                    <a:lstStyle/>
                    <a:p>
                      <a:pPr algn="ctr"/>
                      <a:r>
                        <a:rPr lang="en-US" sz="1600" dirty="0">
                          <a:latin typeface="+mj-lt"/>
                        </a:rPr>
                        <a:t>19</a:t>
                      </a:r>
                    </a:p>
                  </a:txBody>
                  <a:tcPr marL="18288" marR="18288" marT="18288" marB="18288"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9102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601663"/>
          </a:xfrm>
        </p:spPr>
        <p:txBody>
          <a:bodyPr/>
          <a:lstStyle/>
          <a:p>
            <a:r>
              <a:rPr lang="en-US" dirty="0"/>
              <a:t>Key Findings: Overview</a:t>
            </a:r>
          </a:p>
        </p:txBody>
      </p:sp>
      <p:sp>
        <p:nvSpPr>
          <p:cNvPr id="3" name="Content Placeholder 2"/>
          <p:cNvSpPr>
            <a:spLocks noGrp="1"/>
          </p:cNvSpPr>
          <p:nvPr>
            <p:ph idx="1"/>
          </p:nvPr>
        </p:nvSpPr>
        <p:spPr>
          <a:xfrm>
            <a:off x="457200" y="592982"/>
            <a:ext cx="8077200" cy="5292112"/>
          </a:xfrm>
        </p:spPr>
        <p:txBody>
          <a:bodyPr/>
          <a:lstStyle/>
          <a:p>
            <a:pPr algn="just">
              <a:spcBef>
                <a:spcPts val="0"/>
              </a:spcBef>
              <a:spcAft>
                <a:spcPts val="1200"/>
              </a:spcAft>
            </a:pPr>
            <a:r>
              <a:rPr lang="en-US" sz="1600" b="1" dirty="0"/>
              <a:t>This survey of likely voters across battleground states shows an electorate eager for action to take on Wall Street. </a:t>
            </a:r>
            <a:r>
              <a:rPr lang="en-US" sz="1600" dirty="0"/>
              <a:t>By a wide margin these voters align with arguments for taking action—even in the face of strongly worded counter-arguments that cast reform as fundamentally damaging to jobs and economic growth. </a:t>
            </a:r>
          </a:p>
          <a:p>
            <a:pPr algn="just">
              <a:spcBef>
                <a:spcPts val="0"/>
              </a:spcBef>
              <a:spcAft>
                <a:spcPts val="1200"/>
              </a:spcAft>
            </a:pPr>
            <a:r>
              <a:rPr lang="en-US" sz="1600" dirty="0"/>
              <a:t>While many voters lack great familiarity with the financial industry and specific reform efforts and agencies, certain proposals have intuitive appeal and generate support from overwhelming majorities, including closing loopholes and breaking up big banks and capping their size to prevent another bailout. </a:t>
            </a:r>
          </a:p>
          <a:p>
            <a:pPr algn="just">
              <a:spcBef>
                <a:spcPts val="0"/>
              </a:spcBef>
              <a:spcAft>
                <a:spcPts val="1200"/>
              </a:spcAft>
            </a:pPr>
            <a:r>
              <a:rPr lang="en-US" sz="1600" dirty="0"/>
              <a:t>Perhaps most important as the campaigns enter the home stretch of the election, candidates stand to gain at the polls by heeding voters’ anger on this issue. </a:t>
            </a:r>
            <a:r>
              <a:rPr lang="en-US" sz="1600" b="1" dirty="0"/>
              <a:t>Voters demonstrate a real willingness to punish candidates who take large contributions from big banks and Wall Street. This is a potent line of attack that crosses Party lines. </a:t>
            </a:r>
          </a:p>
          <a:p>
            <a:pPr algn="just">
              <a:spcBef>
                <a:spcPts val="0"/>
              </a:spcBef>
              <a:spcAft>
                <a:spcPts val="1200"/>
              </a:spcAft>
            </a:pPr>
            <a:r>
              <a:rPr lang="en-US" sz="1600" dirty="0"/>
              <a:t>A messaging campaign should steer away from relying entirely on the notions of “reform” and “common-sense regulations”. These themes are viewed positively, but are underwhelming in the current electoral climate of outrage over a rigged economy. </a:t>
            </a:r>
          </a:p>
          <a:p>
            <a:pPr lvl="1" algn="just">
              <a:spcBef>
                <a:spcPts val="0"/>
              </a:spcBef>
              <a:spcAft>
                <a:spcPts val="1200"/>
              </a:spcAft>
            </a:pPr>
            <a:r>
              <a:rPr lang="en-US" sz="1400" dirty="0"/>
              <a:t>Voters are open to calls for reform, of course, but respond with the greatest intensity to messages that invoke risky behavior, greed, growing inequality, and the corrosive role of money in politics.</a:t>
            </a:r>
          </a:p>
          <a:p>
            <a:pPr algn="just">
              <a:spcBef>
                <a:spcPts val="0"/>
              </a:spcBef>
              <a:spcAft>
                <a:spcPts val="1200"/>
              </a:spcAft>
            </a:pPr>
            <a:r>
              <a:rPr lang="en-US" sz="1600" dirty="0"/>
              <a:t>There is clear potential for this debate to help define the stakes of statewide U.S. Senate races and create a critical margin in close races. There is some movement among younger voters, particularly in Florida and Ohio, and independents.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xmlns="" val="623181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Women voters are especially inclined to reward candidates who support breaking up the biggest banks in the context of preventing another bailout. Florida voters stand out for their intensity around all of the top tier policies and their vote choice.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30</a:t>
            </a:fld>
            <a:endParaRPr lang="en-US"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2155398574"/>
              </p:ext>
            </p:extLst>
          </p:nvPr>
        </p:nvGraphicFramePr>
        <p:xfrm>
          <a:off x="538325" y="2020824"/>
          <a:ext cx="7996075" cy="3032760"/>
        </p:xfrm>
        <a:graphic>
          <a:graphicData uri="http://schemas.openxmlformats.org/drawingml/2006/table">
            <a:tbl>
              <a:tblPr firstRow="1" bandRow="1">
                <a:tableStyleId>{5C22544A-7EE6-4342-B048-85BDC9FD1C3A}</a:tableStyleId>
              </a:tblPr>
              <a:tblGrid>
                <a:gridCol w="1961035">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548640">
                  <a:extLst>
                    <a:ext uri="{9D8B030D-6E8A-4147-A177-3AD203B41FA5}">
                      <a16:colId xmlns:a16="http://schemas.microsoft.com/office/drawing/2014/main" xmlns="" val="20006"/>
                    </a:ext>
                  </a:extLst>
                </a:gridCol>
                <a:gridCol w="548640">
                  <a:extLst>
                    <a:ext uri="{9D8B030D-6E8A-4147-A177-3AD203B41FA5}">
                      <a16:colId xmlns:a16="http://schemas.microsoft.com/office/drawing/2014/main" xmlns="" val="20007"/>
                    </a:ext>
                  </a:extLst>
                </a:gridCol>
                <a:gridCol w="548640">
                  <a:extLst>
                    <a:ext uri="{9D8B030D-6E8A-4147-A177-3AD203B41FA5}">
                      <a16:colId xmlns:a16="http://schemas.microsoft.com/office/drawing/2014/main" xmlns="" val="20008"/>
                    </a:ext>
                  </a:extLst>
                </a:gridCol>
                <a:gridCol w="548640">
                  <a:extLst>
                    <a:ext uri="{9D8B030D-6E8A-4147-A177-3AD203B41FA5}">
                      <a16:colId xmlns:a16="http://schemas.microsoft.com/office/drawing/2014/main" xmlns="" val="20009"/>
                    </a:ext>
                  </a:extLst>
                </a:gridCol>
                <a:gridCol w="640080">
                  <a:extLst>
                    <a:ext uri="{9D8B030D-6E8A-4147-A177-3AD203B41FA5}">
                      <a16:colId xmlns:a16="http://schemas.microsoft.com/office/drawing/2014/main" xmlns="" val="20010"/>
                    </a:ext>
                  </a:extLst>
                </a:gridCol>
              </a:tblGrid>
              <a:tr h="370840">
                <a:tc>
                  <a:txBody>
                    <a:bodyPr/>
                    <a:lstStyle/>
                    <a:p>
                      <a:r>
                        <a:rPr lang="en-US" sz="1400" i="1" dirty="0"/>
                        <a:t>% </a:t>
                      </a:r>
                      <a:r>
                        <a:rPr lang="en-US" sz="1400" i="1" dirty="0">
                          <a:solidFill>
                            <a:srgbClr val="FFFFFF"/>
                          </a:solidFill>
                        </a:rPr>
                        <a:t>Much</a:t>
                      </a:r>
                      <a:r>
                        <a:rPr lang="en-US" sz="1400" i="1" baseline="0" dirty="0">
                          <a:solidFill>
                            <a:srgbClr val="FFFFFF"/>
                          </a:solidFill>
                        </a:rPr>
                        <a:t> More Likely </a:t>
                      </a:r>
                      <a:endParaRPr lang="en-US" sz="1400" i="1" dirty="0"/>
                    </a:p>
                  </a:txBody>
                  <a:tcPr marL="18288" marR="18288" marT="18288" marB="18288" anchor="b">
                    <a:solidFill>
                      <a:schemeClr val="bg1">
                        <a:lumMod val="50000"/>
                      </a:schemeClr>
                    </a:solidFill>
                  </a:tcPr>
                </a:tc>
                <a:tc>
                  <a:txBody>
                    <a:bodyPr/>
                    <a:lstStyle/>
                    <a:p>
                      <a:pPr algn="ctr"/>
                      <a:r>
                        <a:rPr lang="en-US" sz="1400" dirty="0">
                          <a:solidFill>
                            <a:schemeClr val="bg1"/>
                          </a:solidFill>
                        </a:rPr>
                        <a:t>All</a:t>
                      </a:r>
                    </a:p>
                  </a:txBody>
                  <a:tcPr marL="18288" marR="18288" marT="18288" marB="18288"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Non-college 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Non-college women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College 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College women</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FL</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MO</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OH</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PA</a:t>
                      </a:r>
                    </a:p>
                  </a:txBody>
                  <a:tcPr marL="7620" marR="7620" marT="7620" marB="0" anchor="ctr">
                    <a:solidFill>
                      <a:schemeClr val="bg1">
                        <a:lumMod val="50000"/>
                      </a:schemeClr>
                    </a:solidFill>
                  </a:tcPr>
                </a:tc>
                <a:tc>
                  <a:txBody>
                    <a:bodyPr/>
                    <a:lstStyle/>
                    <a:p>
                      <a:pPr algn="ctr" fontAlgn="b"/>
                      <a:r>
                        <a:rPr lang="en-US" sz="1400" b="1" i="0" u="none" strike="noStrike" dirty="0">
                          <a:solidFill>
                            <a:srgbClr val="FFFFFF"/>
                          </a:solidFill>
                          <a:effectLst/>
                          <a:latin typeface="+mj-lt"/>
                        </a:rPr>
                        <a:t>Und</a:t>
                      </a:r>
                    </a:p>
                  </a:txBody>
                  <a:tcPr marL="7620" marR="7620" marT="7620" marB="0" anchor="ctr">
                    <a:solidFill>
                      <a:schemeClr val="bg1">
                        <a:lumMod val="50000"/>
                      </a:schemeClr>
                    </a:solidFill>
                  </a:tcPr>
                </a:tc>
                <a:extLst>
                  <a:ext uri="{0D108BD9-81ED-4DB2-BD59-A6C34878D82A}">
                    <a16:rowId xmlns:a16="http://schemas.microsoft.com/office/drawing/2014/main" xmlns="" val="10000"/>
                  </a:ext>
                </a:extLst>
              </a:tr>
              <a:tr h="0">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a:t>
                      </a:r>
                      <a:r>
                        <a:rPr lang="en-GB" sz="1400" b="0" i="0" u="none" strike="noStrike" dirty="0">
                          <a:solidFill>
                            <a:srgbClr val="000000"/>
                          </a:solidFill>
                          <a:effectLst/>
                          <a:latin typeface="Calibri" panose="020F0502020204030204" pitchFamily="34" charset="0"/>
                          <a:cs typeface="Calibri" panose="020F0502020204030204" pitchFamily="34" charset="0"/>
                        </a:rPr>
                        <a:t>carried</a:t>
                      </a:r>
                      <a:r>
                        <a:rPr lang="en-GB" sz="1400" b="0" i="0" u="none" strike="noStrike" dirty="0">
                          <a:solidFill>
                            <a:srgbClr val="000000"/>
                          </a:solidFill>
                          <a:effectLst/>
                          <a:latin typeface="Calibri" panose="020F0502020204030204" pitchFamily="34" charset="0"/>
                          <a:cs typeface="Arial" panose="020B0604020202020204" pitchFamily="34" charset="0"/>
                        </a:rPr>
                        <a:t> interest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chemeClr val="bg1"/>
                          </a:solidFill>
                          <a:effectLst/>
                          <a:latin typeface="+mj-lt"/>
                        </a:rPr>
                        <a:t>38</a:t>
                      </a:r>
                    </a:p>
                  </a:txBody>
                  <a:tcPr marL="7620" marR="7620" marT="7620" marB="0" anchor="ctr">
                    <a:solidFill>
                      <a:schemeClr val="accent2"/>
                    </a:solidFill>
                  </a:tcPr>
                </a:tc>
                <a:tc>
                  <a:txBody>
                    <a:bodyPr/>
                    <a:lstStyle/>
                    <a:p>
                      <a:pPr algn="ctr"/>
                      <a:r>
                        <a:rPr lang="en-US" sz="1600" b="1" dirty="0">
                          <a:solidFill>
                            <a:schemeClr val="bg1"/>
                          </a:solidFill>
                          <a:latin typeface="+mj-lt"/>
                        </a:rPr>
                        <a:t>42</a:t>
                      </a:r>
                    </a:p>
                  </a:txBody>
                  <a:tcPr marL="18288" marR="18288" marT="18288" marB="18288" anchor="ctr">
                    <a:solidFill>
                      <a:schemeClr val="accent2"/>
                    </a:solidFill>
                  </a:tcPr>
                </a:tc>
                <a:tc>
                  <a:txBody>
                    <a:bodyPr/>
                    <a:lstStyle/>
                    <a:p>
                      <a:pPr algn="ctr"/>
                      <a:r>
                        <a:rPr lang="en-US" sz="1600" b="1" dirty="0">
                          <a:solidFill>
                            <a:schemeClr val="bg1"/>
                          </a:solidFill>
                          <a:latin typeface="+mj-lt"/>
                        </a:rPr>
                        <a:t>34</a:t>
                      </a:r>
                    </a:p>
                  </a:txBody>
                  <a:tcPr marL="18288" marR="18288" marT="18288" marB="18288" anchor="ctr">
                    <a:solidFill>
                      <a:schemeClr val="accent2"/>
                    </a:solidFill>
                  </a:tcPr>
                </a:tc>
                <a:tc>
                  <a:txBody>
                    <a:bodyPr/>
                    <a:lstStyle/>
                    <a:p>
                      <a:pPr algn="ctr"/>
                      <a:r>
                        <a:rPr lang="en-US" sz="1600" b="1" dirty="0">
                          <a:solidFill>
                            <a:schemeClr val="bg1"/>
                          </a:solidFill>
                          <a:latin typeface="+mj-lt"/>
                        </a:rPr>
                        <a:t>38</a:t>
                      </a:r>
                    </a:p>
                  </a:txBody>
                  <a:tcPr marL="18288" marR="18288" marT="18288" marB="18288" anchor="ctr">
                    <a:solidFill>
                      <a:schemeClr val="accent2"/>
                    </a:solidFill>
                  </a:tcPr>
                </a:tc>
                <a:tc>
                  <a:txBody>
                    <a:bodyPr/>
                    <a:lstStyle/>
                    <a:p>
                      <a:pPr algn="ctr"/>
                      <a:r>
                        <a:rPr lang="en-US" sz="1600" b="0" dirty="0">
                          <a:solidFill>
                            <a:schemeClr val="tx1"/>
                          </a:solidFill>
                          <a:latin typeface="+mj-lt"/>
                        </a:rPr>
                        <a:t>38</a:t>
                      </a:r>
                    </a:p>
                  </a:txBody>
                  <a:tcPr marL="18288" marR="18288" marT="18288" marB="18288" anchor="ctr">
                    <a:solidFill>
                      <a:srgbClr val="D9D9D9"/>
                    </a:solidFill>
                  </a:tcPr>
                </a:tc>
                <a:tc>
                  <a:txBody>
                    <a:bodyPr/>
                    <a:lstStyle/>
                    <a:p>
                      <a:pPr algn="ctr"/>
                      <a:r>
                        <a:rPr lang="en-US" sz="1600" b="0" dirty="0">
                          <a:solidFill>
                            <a:schemeClr val="tx1"/>
                          </a:solidFill>
                          <a:latin typeface="+mj-lt"/>
                        </a:rPr>
                        <a:t>41</a:t>
                      </a:r>
                    </a:p>
                  </a:txBody>
                  <a:tcPr marL="18288" marR="18288" marT="18288" marB="18288" anchor="ctr">
                    <a:solidFill>
                      <a:srgbClr val="D9D9D9"/>
                    </a:solidFill>
                  </a:tcPr>
                </a:tc>
                <a:tc>
                  <a:txBody>
                    <a:bodyPr/>
                    <a:lstStyle/>
                    <a:p>
                      <a:pPr algn="ctr"/>
                      <a:r>
                        <a:rPr lang="en-US" sz="1600" b="1" dirty="0">
                          <a:solidFill>
                            <a:schemeClr val="bg1"/>
                          </a:solidFill>
                          <a:latin typeface="+mj-lt"/>
                        </a:rPr>
                        <a:t>39</a:t>
                      </a:r>
                    </a:p>
                  </a:txBody>
                  <a:tcPr marL="18288" marR="18288" marT="18288" marB="18288" anchor="ctr">
                    <a:solidFill>
                      <a:schemeClr val="accent2"/>
                    </a:solidFill>
                  </a:tcPr>
                </a:tc>
                <a:tc>
                  <a:txBody>
                    <a:bodyPr/>
                    <a:lstStyle/>
                    <a:p>
                      <a:pPr algn="ctr"/>
                      <a:r>
                        <a:rPr lang="en-US" sz="1600" b="1" dirty="0">
                          <a:solidFill>
                            <a:schemeClr val="tx1"/>
                          </a:solidFill>
                          <a:latin typeface="+mj-lt"/>
                        </a:rPr>
                        <a:t>37</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36</a:t>
                      </a:r>
                    </a:p>
                  </a:txBody>
                  <a:tcPr marL="18288" marR="18288" marT="18288" marB="18288" anchor="ctr">
                    <a:solidFill>
                      <a:schemeClr val="accent2"/>
                    </a:solidFill>
                  </a:tcPr>
                </a:tc>
                <a:tc>
                  <a:txBody>
                    <a:bodyPr/>
                    <a:lstStyle/>
                    <a:p>
                      <a:pPr algn="ctr"/>
                      <a:r>
                        <a:rPr lang="en-US" sz="1600" b="1" dirty="0">
                          <a:solidFill>
                            <a:schemeClr val="tx1"/>
                          </a:solidFill>
                          <a:latin typeface="+mj-lt"/>
                        </a:rPr>
                        <a:t>30</a:t>
                      </a:r>
                    </a:p>
                  </a:txBody>
                  <a:tcPr marL="18288" marR="18288" marT="18288" marB="18288" anchor="ctr">
                    <a:solidFill>
                      <a:schemeClr val="accent2">
                        <a:lumMod val="40000"/>
                        <a:lumOff val="60000"/>
                      </a:schemeClr>
                    </a:solidFill>
                  </a:tcPr>
                </a:tc>
                <a:extLst>
                  <a:ext uri="{0D108BD9-81ED-4DB2-BD59-A6C34878D82A}">
                    <a16:rowId xmlns:a16="http://schemas.microsoft.com/office/drawing/2014/main" xmlns="" val="10001"/>
                  </a:ext>
                </a:extLst>
              </a:tr>
              <a:tr h="70104">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Eliminate "performance pay loophole"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36</a:t>
                      </a:r>
                    </a:p>
                  </a:txBody>
                  <a:tcPr marL="7620" marR="7620" marT="7620" marB="0" anchor="ctr">
                    <a:solidFill>
                      <a:schemeClr val="accent2">
                        <a:lumMod val="40000"/>
                        <a:lumOff val="60000"/>
                      </a:schemeClr>
                    </a:solidFill>
                  </a:tcPr>
                </a:tc>
                <a:tc>
                  <a:txBody>
                    <a:bodyPr/>
                    <a:lstStyle/>
                    <a:p>
                      <a:pPr algn="ctr"/>
                      <a:r>
                        <a:rPr lang="en-US" sz="1600" b="1" dirty="0">
                          <a:latin typeface="+mj-lt"/>
                        </a:rPr>
                        <a:t>39</a:t>
                      </a:r>
                    </a:p>
                  </a:txBody>
                  <a:tcPr marL="18288" marR="18288" marT="18288" marB="18288" anchor="ctr">
                    <a:solidFill>
                      <a:schemeClr val="accent2">
                        <a:lumMod val="40000"/>
                        <a:lumOff val="60000"/>
                      </a:schemeClr>
                    </a:solidFill>
                  </a:tcPr>
                </a:tc>
                <a:tc>
                  <a:txBody>
                    <a:bodyPr/>
                    <a:lstStyle/>
                    <a:p>
                      <a:pPr algn="ctr"/>
                      <a:r>
                        <a:rPr lang="en-US" sz="1600" b="0" dirty="0">
                          <a:solidFill>
                            <a:schemeClr val="tx1"/>
                          </a:solidFill>
                          <a:latin typeface="+mj-lt"/>
                        </a:rPr>
                        <a:t>25</a:t>
                      </a:r>
                    </a:p>
                  </a:txBody>
                  <a:tcPr marL="18288" marR="18288" marT="18288" marB="18288" anchor="ctr">
                    <a:solidFill>
                      <a:srgbClr val="D9D9D9"/>
                    </a:solidFill>
                  </a:tcPr>
                </a:tc>
                <a:tc>
                  <a:txBody>
                    <a:bodyPr/>
                    <a:lstStyle/>
                    <a:p>
                      <a:pPr algn="ctr"/>
                      <a:r>
                        <a:rPr lang="en-US" sz="1600" b="1" dirty="0">
                          <a:solidFill>
                            <a:schemeClr val="bg1"/>
                          </a:solidFill>
                          <a:latin typeface="+mj-lt"/>
                        </a:rPr>
                        <a:t>38</a:t>
                      </a:r>
                    </a:p>
                  </a:txBody>
                  <a:tcPr marL="18288" marR="18288" marT="18288" marB="18288" anchor="ctr">
                    <a:solidFill>
                      <a:schemeClr val="accent2"/>
                    </a:solidFill>
                  </a:tcPr>
                </a:tc>
                <a:tc>
                  <a:txBody>
                    <a:bodyPr/>
                    <a:lstStyle/>
                    <a:p>
                      <a:pPr algn="ctr"/>
                      <a:r>
                        <a:rPr lang="en-US" sz="1600" b="1" dirty="0">
                          <a:solidFill>
                            <a:schemeClr val="tx1"/>
                          </a:solidFill>
                          <a:latin typeface="+mj-lt"/>
                        </a:rPr>
                        <a:t>42</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44</a:t>
                      </a:r>
                    </a:p>
                  </a:txBody>
                  <a:tcPr marL="18288" marR="18288" marT="18288" marB="18288" anchor="ctr">
                    <a:solidFill>
                      <a:schemeClr val="accent2"/>
                    </a:solidFill>
                  </a:tcPr>
                </a:tc>
                <a:tc>
                  <a:txBody>
                    <a:bodyPr/>
                    <a:lstStyle/>
                    <a:p>
                      <a:pPr algn="ctr"/>
                      <a:r>
                        <a:rPr lang="en-US" sz="1600" b="0" dirty="0">
                          <a:solidFill>
                            <a:schemeClr val="tx1"/>
                          </a:solidFill>
                          <a:latin typeface="+mj-lt"/>
                        </a:rPr>
                        <a:t>30</a:t>
                      </a:r>
                    </a:p>
                  </a:txBody>
                  <a:tcPr marL="18288" marR="18288" marT="18288" marB="18288" anchor="ctr">
                    <a:solidFill>
                      <a:srgbClr val="D9D9D9"/>
                    </a:solidFill>
                  </a:tcPr>
                </a:tc>
                <a:tc>
                  <a:txBody>
                    <a:bodyPr/>
                    <a:lstStyle/>
                    <a:p>
                      <a:pPr algn="ctr"/>
                      <a:r>
                        <a:rPr lang="en-US" sz="1600" b="0" dirty="0">
                          <a:solidFill>
                            <a:schemeClr val="tx1"/>
                          </a:solidFill>
                          <a:latin typeface="+mj-lt"/>
                        </a:rPr>
                        <a:t>33</a:t>
                      </a:r>
                    </a:p>
                  </a:txBody>
                  <a:tcPr marL="18288" marR="18288" marT="18288" marB="18288" anchor="ctr">
                    <a:solidFill>
                      <a:srgbClr val="D9D9D9"/>
                    </a:solidFill>
                  </a:tcPr>
                </a:tc>
                <a:tc>
                  <a:txBody>
                    <a:bodyPr/>
                    <a:lstStyle/>
                    <a:p>
                      <a:pPr algn="ctr"/>
                      <a:r>
                        <a:rPr lang="en-US" sz="1600" b="1" dirty="0">
                          <a:latin typeface="+mj-lt"/>
                        </a:rPr>
                        <a:t>35</a:t>
                      </a:r>
                    </a:p>
                  </a:txBody>
                  <a:tcPr marL="18288" marR="18288" marT="18288" marB="18288" anchor="ctr">
                    <a:solidFill>
                      <a:schemeClr val="accent2">
                        <a:lumMod val="40000"/>
                        <a:lumOff val="60000"/>
                      </a:schemeClr>
                    </a:solidFill>
                  </a:tcPr>
                </a:tc>
                <a:tc>
                  <a:txBody>
                    <a:bodyPr/>
                    <a:lstStyle/>
                    <a:p>
                      <a:pPr algn="ctr"/>
                      <a:r>
                        <a:rPr lang="en-US" sz="1600" b="0" dirty="0">
                          <a:latin typeface="+mj-lt"/>
                        </a:rPr>
                        <a:t>25</a:t>
                      </a:r>
                    </a:p>
                  </a:txBody>
                  <a:tcPr marL="18288" marR="18288" marT="18288" marB="18288" anchor="ctr">
                    <a:solidFill>
                      <a:srgbClr val="D9D9D9"/>
                    </a:solidFill>
                  </a:tcPr>
                </a:tc>
                <a:extLst>
                  <a:ext uri="{0D108BD9-81ED-4DB2-BD59-A6C34878D82A}">
                    <a16:rowId xmlns:a16="http://schemas.microsoft.com/office/drawing/2014/main" xmlns="" val="10002"/>
                  </a:ext>
                </a:extLst>
              </a:tr>
              <a:tr h="79248">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Separate commercial from investment banking</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36</a:t>
                      </a:r>
                    </a:p>
                  </a:txBody>
                  <a:tcPr marL="7620" marR="7620" marT="7620" marB="0" anchor="ctr">
                    <a:solidFill>
                      <a:schemeClr val="accent2">
                        <a:lumMod val="40000"/>
                        <a:lumOff val="60000"/>
                      </a:schemeClr>
                    </a:solidFill>
                  </a:tcPr>
                </a:tc>
                <a:tc>
                  <a:txBody>
                    <a:bodyPr/>
                    <a:lstStyle/>
                    <a:p>
                      <a:pPr algn="ctr"/>
                      <a:r>
                        <a:rPr lang="en-US" sz="1600" b="0" dirty="0">
                          <a:latin typeface="+mj-lt"/>
                        </a:rPr>
                        <a:t>37</a:t>
                      </a:r>
                    </a:p>
                  </a:txBody>
                  <a:tcPr marL="18288" marR="18288" marT="18288" marB="18288" anchor="ctr">
                    <a:solidFill>
                      <a:srgbClr val="D9D9D9"/>
                    </a:solidFill>
                  </a:tcPr>
                </a:tc>
                <a:tc>
                  <a:txBody>
                    <a:bodyPr/>
                    <a:lstStyle/>
                    <a:p>
                      <a:pPr algn="ctr"/>
                      <a:r>
                        <a:rPr lang="en-US" sz="1600" b="0" dirty="0">
                          <a:solidFill>
                            <a:schemeClr val="tx1"/>
                          </a:solidFill>
                          <a:latin typeface="+mj-lt"/>
                        </a:rPr>
                        <a:t>32</a:t>
                      </a:r>
                    </a:p>
                  </a:txBody>
                  <a:tcPr marL="18288" marR="18288" marT="18288" marB="18288" anchor="ctr">
                    <a:solidFill>
                      <a:srgbClr val="D9D9D9"/>
                    </a:solidFill>
                  </a:tcPr>
                </a:tc>
                <a:tc>
                  <a:txBody>
                    <a:bodyPr/>
                    <a:lstStyle/>
                    <a:p>
                      <a:pPr algn="ctr"/>
                      <a:r>
                        <a:rPr lang="en-US" sz="1600" b="1" dirty="0">
                          <a:latin typeface="+mj-lt"/>
                        </a:rPr>
                        <a:t>37</a:t>
                      </a:r>
                    </a:p>
                  </a:txBody>
                  <a:tcPr marL="18288" marR="18288" marT="18288" marB="18288" anchor="ctr">
                    <a:solidFill>
                      <a:schemeClr val="accent2">
                        <a:lumMod val="40000"/>
                        <a:lumOff val="60000"/>
                      </a:schemeClr>
                    </a:solidFill>
                  </a:tcPr>
                </a:tc>
                <a:tc>
                  <a:txBody>
                    <a:bodyPr/>
                    <a:lstStyle/>
                    <a:p>
                      <a:pPr algn="ctr"/>
                      <a:r>
                        <a:rPr lang="en-US" sz="1600" b="0" dirty="0">
                          <a:latin typeface="+mj-lt"/>
                        </a:rPr>
                        <a:t>39</a:t>
                      </a:r>
                    </a:p>
                  </a:txBody>
                  <a:tcPr marL="18288" marR="18288" marT="18288" marB="18288" anchor="ctr">
                    <a:solidFill>
                      <a:srgbClr val="D9D9D9"/>
                    </a:solidFill>
                  </a:tcPr>
                </a:tc>
                <a:tc>
                  <a:txBody>
                    <a:bodyPr/>
                    <a:lstStyle/>
                    <a:p>
                      <a:pPr algn="ctr"/>
                      <a:r>
                        <a:rPr lang="en-US" sz="1600" b="1" dirty="0">
                          <a:solidFill>
                            <a:schemeClr val="tx1"/>
                          </a:solidFill>
                          <a:latin typeface="+mj-lt"/>
                        </a:rPr>
                        <a:t>42</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39</a:t>
                      </a:r>
                    </a:p>
                  </a:txBody>
                  <a:tcPr marL="18288" marR="18288" marT="18288" marB="18288" anchor="ctr">
                    <a:solidFill>
                      <a:schemeClr val="accent2"/>
                    </a:solidFill>
                  </a:tcPr>
                </a:tc>
                <a:tc>
                  <a:txBody>
                    <a:bodyPr/>
                    <a:lstStyle/>
                    <a:p>
                      <a:pPr algn="ctr"/>
                      <a:r>
                        <a:rPr lang="en-US" sz="1600" b="0" dirty="0">
                          <a:solidFill>
                            <a:schemeClr val="tx1"/>
                          </a:solidFill>
                          <a:latin typeface="+mj-lt"/>
                        </a:rPr>
                        <a:t>29</a:t>
                      </a:r>
                    </a:p>
                  </a:txBody>
                  <a:tcPr marL="18288" marR="18288" marT="18288" marB="18288" anchor="ctr">
                    <a:solidFill>
                      <a:srgbClr val="D9D9D9"/>
                    </a:solidFill>
                  </a:tcPr>
                </a:tc>
                <a:tc>
                  <a:txBody>
                    <a:bodyPr/>
                    <a:lstStyle/>
                    <a:p>
                      <a:pPr algn="ctr"/>
                      <a:r>
                        <a:rPr lang="en-US" sz="1600" b="0" dirty="0">
                          <a:solidFill>
                            <a:schemeClr val="tx1"/>
                          </a:solidFill>
                          <a:latin typeface="+mj-lt"/>
                        </a:rPr>
                        <a:t>34</a:t>
                      </a:r>
                    </a:p>
                  </a:txBody>
                  <a:tcPr marL="18288" marR="18288" marT="18288" marB="18288" anchor="ctr">
                    <a:solidFill>
                      <a:srgbClr val="D9D9D9"/>
                    </a:solidFill>
                  </a:tcPr>
                </a:tc>
                <a:tc>
                  <a:txBody>
                    <a:bodyPr/>
                    <a:lstStyle/>
                    <a:p>
                      <a:pPr algn="ctr"/>
                      <a:r>
                        <a:rPr lang="en-US" sz="1600" b="0" dirty="0">
                          <a:solidFill>
                            <a:schemeClr val="tx1"/>
                          </a:solidFill>
                          <a:latin typeface="+mj-lt"/>
                        </a:rPr>
                        <a:t>24</a:t>
                      </a:r>
                    </a:p>
                  </a:txBody>
                  <a:tcPr marL="18288" marR="18288" marT="18288" marB="18288" anchor="ctr">
                    <a:solidFill>
                      <a:srgbClr val="D9D9D9"/>
                    </a:solidFill>
                  </a:tcPr>
                </a:tc>
                <a:extLst>
                  <a:ext uri="{0D108BD9-81ED-4DB2-BD59-A6C34878D82A}">
                    <a16:rowId xmlns:a16="http://schemas.microsoft.com/office/drawing/2014/main" xmlns="" val="10003"/>
                  </a:ext>
                </a:extLst>
              </a:tr>
              <a:tr h="88392">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Break up biggest banks and cap their size</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1" i="0" u="none" strike="noStrike" dirty="0">
                          <a:solidFill>
                            <a:srgbClr val="000000"/>
                          </a:solidFill>
                          <a:effectLst/>
                          <a:latin typeface="+mj-lt"/>
                        </a:rPr>
                        <a:t>36</a:t>
                      </a:r>
                    </a:p>
                  </a:txBody>
                  <a:tcPr marL="7620" marR="7620" marT="7620" marB="0" anchor="ctr">
                    <a:solidFill>
                      <a:schemeClr val="accent2">
                        <a:lumMod val="40000"/>
                        <a:lumOff val="60000"/>
                      </a:schemeClr>
                    </a:solidFill>
                  </a:tcPr>
                </a:tc>
                <a:tc>
                  <a:txBody>
                    <a:bodyPr/>
                    <a:lstStyle/>
                    <a:p>
                      <a:pPr algn="ctr"/>
                      <a:r>
                        <a:rPr lang="en-US" sz="1600" dirty="0">
                          <a:latin typeface="+mj-lt"/>
                        </a:rPr>
                        <a:t>34</a:t>
                      </a:r>
                    </a:p>
                  </a:txBody>
                  <a:tcPr marL="18288" marR="18288" marT="18288" marB="18288" anchor="ctr">
                    <a:solidFill>
                      <a:schemeClr val="bg1">
                        <a:lumMod val="85000"/>
                      </a:schemeClr>
                    </a:solidFill>
                  </a:tcPr>
                </a:tc>
                <a:tc>
                  <a:txBody>
                    <a:bodyPr/>
                    <a:lstStyle/>
                    <a:p>
                      <a:pPr algn="ctr"/>
                      <a:r>
                        <a:rPr lang="en-US" sz="1600" b="1" dirty="0">
                          <a:solidFill>
                            <a:schemeClr val="bg1"/>
                          </a:solidFill>
                          <a:latin typeface="+mj-lt"/>
                        </a:rPr>
                        <a:t>40</a:t>
                      </a:r>
                    </a:p>
                  </a:txBody>
                  <a:tcPr marL="18288" marR="18288" marT="18288" marB="18288" anchor="ctr">
                    <a:solidFill>
                      <a:schemeClr val="accent2"/>
                    </a:solidFill>
                  </a:tcPr>
                </a:tc>
                <a:tc>
                  <a:txBody>
                    <a:bodyPr/>
                    <a:lstStyle/>
                    <a:p>
                      <a:pPr algn="ctr"/>
                      <a:r>
                        <a:rPr lang="en-US" sz="1600" dirty="0">
                          <a:latin typeface="+mj-lt"/>
                        </a:rPr>
                        <a:t>25</a:t>
                      </a:r>
                    </a:p>
                  </a:txBody>
                  <a:tcPr marL="18288" marR="18288" marT="18288" marB="18288" anchor="ctr">
                    <a:solidFill>
                      <a:schemeClr val="bg1">
                        <a:lumMod val="85000"/>
                      </a:schemeClr>
                    </a:solidFill>
                  </a:tcPr>
                </a:tc>
                <a:tc>
                  <a:txBody>
                    <a:bodyPr/>
                    <a:lstStyle/>
                    <a:p>
                      <a:pPr algn="ctr"/>
                      <a:r>
                        <a:rPr lang="en-US" sz="1600" b="1" dirty="0">
                          <a:solidFill>
                            <a:schemeClr val="bg1"/>
                          </a:solidFill>
                          <a:latin typeface="+mj-lt"/>
                        </a:rPr>
                        <a:t>44</a:t>
                      </a:r>
                    </a:p>
                  </a:txBody>
                  <a:tcPr marL="18288" marR="18288" marT="18288" marB="18288" anchor="ctr">
                    <a:solidFill>
                      <a:schemeClr val="accent2"/>
                    </a:solidFill>
                  </a:tcPr>
                </a:tc>
                <a:tc>
                  <a:txBody>
                    <a:bodyPr/>
                    <a:lstStyle/>
                    <a:p>
                      <a:pPr algn="ctr"/>
                      <a:r>
                        <a:rPr lang="en-US" sz="1600" dirty="0">
                          <a:latin typeface="+mj-lt"/>
                        </a:rPr>
                        <a:t>38</a:t>
                      </a:r>
                    </a:p>
                  </a:txBody>
                  <a:tcPr marL="18288" marR="18288" marT="18288" marB="18288" anchor="ctr">
                    <a:solidFill>
                      <a:schemeClr val="bg1">
                        <a:lumMod val="85000"/>
                      </a:schemeClr>
                    </a:solidFill>
                  </a:tcPr>
                </a:tc>
                <a:tc>
                  <a:txBody>
                    <a:bodyPr/>
                    <a:lstStyle/>
                    <a:p>
                      <a:pPr algn="ctr"/>
                      <a:r>
                        <a:rPr lang="en-US" sz="1600" b="1" dirty="0">
                          <a:latin typeface="+mj-lt"/>
                        </a:rPr>
                        <a:t>32</a:t>
                      </a:r>
                    </a:p>
                  </a:txBody>
                  <a:tcPr marL="18288" marR="18288" marT="18288" marB="18288" anchor="ctr">
                    <a:solidFill>
                      <a:schemeClr val="accent2">
                        <a:lumMod val="40000"/>
                        <a:lumOff val="60000"/>
                      </a:schemeClr>
                    </a:solidFill>
                  </a:tcPr>
                </a:tc>
                <a:tc>
                  <a:txBody>
                    <a:bodyPr/>
                    <a:lstStyle/>
                    <a:p>
                      <a:pPr algn="ctr"/>
                      <a:r>
                        <a:rPr lang="en-US" sz="1600" b="1" dirty="0">
                          <a:solidFill>
                            <a:schemeClr val="bg1"/>
                          </a:solidFill>
                          <a:latin typeface="+mj-lt"/>
                        </a:rPr>
                        <a:t>39</a:t>
                      </a:r>
                    </a:p>
                  </a:txBody>
                  <a:tcPr marL="18288" marR="18288" marT="18288" marB="18288" anchor="ctr">
                    <a:solidFill>
                      <a:schemeClr val="accent2"/>
                    </a:solidFill>
                  </a:tcPr>
                </a:tc>
                <a:tc>
                  <a:txBody>
                    <a:bodyPr/>
                    <a:lstStyle/>
                    <a:p>
                      <a:pPr algn="ctr"/>
                      <a:r>
                        <a:rPr lang="en-US" sz="1600" b="1" dirty="0">
                          <a:solidFill>
                            <a:schemeClr val="bg1"/>
                          </a:solidFill>
                          <a:latin typeface="+mj-lt"/>
                        </a:rPr>
                        <a:t>36</a:t>
                      </a:r>
                    </a:p>
                  </a:txBody>
                  <a:tcPr marL="18288" marR="18288" marT="18288" marB="18288" anchor="ctr">
                    <a:solidFill>
                      <a:schemeClr val="accent2"/>
                    </a:solidFill>
                  </a:tcPr>
                </a:tc>
                <a:tc>
                  <a:txBody>
                    <a:bodyPr/>
                    <a:lstStyle/>
                    <a:p>
                      <a:pPr algn="ctr"/>
                      <a:r>
                        <a:rPr lang="en-US" sz="1600" b="1" dirty="0">
                          <a:solidFill>
                            <a:schemeClr val="bg1"/>
                          </a:solidFill>
                          <a:latin typeface="+mj-lt"/>
                        </a:rPr>
                        <a:t>34</a:t>
                      </a:r>
                    </a:p>
                  </a:txBody>
                  <a:tcPr marL="18288" marR="18288" marT="18288" marB="18288" anchor="ctr">
                    <a:solidFill>
                      <a:schemeClr val="accent2"/>
                    </a:solidFill>
                  </a:tcPr>
                </a:tc>
                <a:extLst>
                  <a:ext uri="{0D108BD9-81ED-4DB2-BD59-A6C34878D82A}">
                    <a16:rowId xmlns:a16="http://schemas.microsoft.com/office/drawing/2014/main" xmlns="" val="10004"/>
                  </a:ext>
                </a:extLst>
              </a:tr>
              <a:tr h="97536">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Prohibit bonuses for working in government jobs</a:t>
                      </a:r>
                      <a:endParaRPr lang="en-US" sz="14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US" sz="1600" b="0" i="0" u="none" strike="noStrike" dirty="0">
                          <a:solidFill>
                            <a:srgbClr val="000000"/>
                          </a:solidFill>
                          <a:effectLst/>
                          <a:latin typeface="+mj-lt"/>
                        </a:rPr>
                        <a:t>27</a:t>
                      </a:r>
                    </a:p>
                  </a:txBody>
                  <a:tcPr marL="7620" marR="7620" marT="7620" marB="0" anchor="ctr">
                    <a:solidFill>
                      <a:schemeClr val="bg1">
                        <a:lumMod val="85000"/>
                      </a:schemeClr>
                    </a:solidFill>
                  </a:tcPr>
                </a:tc>
                <a:tc>
                  <a:txBody>
                    <a:bodyPr/>
                    <a:lstStyle/>
                    <a:p>
                      <a:pPr algn="ctr"/>
                      <a:r>
                        <a:rPr lang="en-US" sz="1600" b="0" dirty="0">
                          <a:latin typeface="+mj-lt"/>
                        </a:rPr>
                        <a:t>29</a:t>
                      </a:r>
                    </a:p>
                  </a:txBody>
                  <a:tcPr marL="18288" marR="18288" marT="18288" marB="18288" anchor="ctr">
                    <a:solidFill>
                      <a:schemeClr val="bg1">
                        <a:lumMod val="85000"/>
                      </a:schemeClr>
                    </a:solidFill>
                  </a:tcPr>
                </a:tc>
                <a:tc>
                  <a:txBody>
                    <a:bodyPr/>
                    <a:lstStyle/>
                    <a:p>
                      <a:pPr algn="ctr"/>
                      <a:r>
                        <a:rPr lang="en-US" sz="1600" dirty="0">
                          <a:latin typeface="+mj-lt"/>
                        </a:rPr>
                        <a:t>22</a:t>
                      </a:r>
                    </a:p>
                  </a:txBody>
                  <a:tcPr marL="18288" marR="18288" marT="18288" marB="18288" anchor="ctr">
                    <a:solidFill>
                      <a:schemeClr val="bg1">
                        <a:lumMod val="85000"/>
                      </a:schemeClr>
                    </a:solidFill>
                  </a:tcPr>
                </a:tc>
                <a:tc>
                  <a:txBody>
                    <a:bodyPr/>
                    <a:lstStyle/>
                    <a:p>
                      <a:pPr algn="ctr"/>
                      <a:r>
                        <a:rPr lang="en-US" sz="1600" dirty="0">
                          <a:latin typeface="+mj-lt"/>
                        </a:rPr>
                        <a:t>31</a:t>
                      </a:r>
                    </a:p>
                  </a:txBody>
                  <a:tcPr marL="18288" marR="18288" marT="18288" marB="18288" anchor="ctr">
                    <a:solidFill>
                      <a:schemeClr val="bg1">
                        <a:lumMod val="85000"/>
                      </a:schemeClr>
                    </a:solidFill>
                  </a:tcPr>
                </a:tc>
                <a:tc>
                  <a:txBody>
                    <a:bodyPr/>
                    <a:lstStyle/>
                    <a:p>
                      <a:pPr algn="ctr"/>
                      <a:r>
                        <a:rPr lang="en-US" sz="1600" dirty="0">
                          <a:latin typeface="+mj-lt"/>
                        </a:rPr>
                        <a:t>27</a:t>
                      </a:r>
                    </a:p>
                  </a:txBody>
                  <a:tcPr marL="18288" marR="18288" marT="18288" marB="18288" anchor="ctr">
                    <a:solidFill>
                      <a:schemeClr val="bg1">
                        <a:lumMod val="85000"/>
                      </a:schemeClr>
                    </a:solidFill>
                  </a:tcPr>
                </a:tc>
                <a:tc>
                  <a:txBody>
                    <a:bodyPr/>
                    <a:lstStyle/>
                    <a:p>
                      <a:pPr algn="ctr"/>
                      <a:r>
                        <a:rPr lang="en-US" sz="1600" dirty="0">
                          <a:latin typeface="+mj-lt"/>
                        </a:rPr>
                        <a:t>32</a:t>
                      </a:r>
                    </a:p>
                  </a:txBody>
                  <a:tcPr marL="18288" marR="18288" marT="18288" marB="18288" anchor="ctr">
                    <a:solidFill>
                      <a:schemeClr val="bg1">
                        <a:lumMod val="85000"/>
                      </a:schemeClr>
                    </a:solidFill>
                  </a:tcPr>
                </a:tc>
                <a:tc>
                  <a:txBody>
                    <a:bodyPr/>
                    <a:lstStyle/>
                    <a:p>
                      <a:pPr algn="ctr"/>
                      <a:r>
                        <a:rPr lang="en-US" sz="1600" dirty="0">
                          <a:latin typeface="+mj-lt"/>
                        </a:rPr>
                        <a:t>26</a:t>
                      </a:r>
                    </a:p>
                  </a:txBody>
                  <a:tcPr marL="18288" marR="18288" marT="18288" marB="18288" anchor="ctr">
                    <a:solidFill>
                      <a:schemeClr val="bg1">
                        <a:lumMod val="85000"/>
                      </a:schemeClr>
                    </a:solidFill>
                  </a:tcPr>
                </a:tc>
                <a:tc>
                  <a:txBody>
                    <a:bodyPr/>
                    <a:lstStyle/>
                    <a:p>
                      <a:pPr algn="ctr"/>
                      <a:r>
                        <a:rPr lang="en-US" sz="1600" dirty="0">
                          <a:latin typeface="+mj-lt"/>
                        </a:rPr>
                        <a:t>23</a:t>
                      </a:r>
                    </a:p>
                  </a:txBody>
                  <a:tcPr marL="18288" marR="18288" marT="18288" marB="18288" anchor="ctr">
                    <a:solidFill>
                      <a:schemeClr val="bg1">
                        <a:lumMod val="85000"/>
                      </a:schemeClr>
                    </a:solidFill>
                  </a:tcPr>
                </a:tc>
                <a:tc>
                  <a:txBody>
                    <a:bodyPr/>
                    <a:lstStyle/>
                    <a:p>
                      <a:pPr algn="ctr"/>
                      <a:r>
                        <a:rPr lang="en-US" sz="1600" dirty="0">
                          <a:latin typeface="+mj-lt"/>
                        </a:rPr>
                        <a:t>29</a:t>
                      </a:r>
                    </a:p>
                  </a:txBody>
                  <a:tcPr marL="18288" marR="18288" marT="18288" marB="18288" anchor="ctr">
                    <a:solidFill>
                      <a:schemeClr val="bg1">
                        <a:lumMod val="85000"/>
                      </a:schemeClr>
                    </a:solidFill>
                  </a:tcPr>
                </a:tc>
                <a:tc>
                  <a:txBody>
                    <a:bodyPr/>
                    <a:lstStyle/>
                    <a:p>
                      <a:pPr algn="ctr"/>
                      <a:r>
                        <a:rPr lang="en-US" sz="1600" dirty="0">
                          <a:latin typeface="+mj-lt"/>
                        </a:rPr>
                        <a:t>16</a:t>
                      </a:r>
                    </a:p>
                  </a:txBody>
                  <a:tcPr marL="18288" marR="18288" marT="18288" marB="18288"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910399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057400"/>
            <a:ext cx="7772400" cy="733425"/>
          </a:xfrm>
        </p:spPr>
        <p:txBody>
          <a:bodyPr/>
          <a:lstStyle/>
          <a:p>
            <a:pPr algn="ctr"/>
            <a:r>
              <a:rPr lang="en-US" sz="4800" dirty="0"/>
              <a:t>Message and Positioning</a:t>
            </a:r>
          </a:p>
        </p:txBody>
      </p:sp>
      <p:sp>
        <p:nvSpPr>
          <p:cNvPr id="3" name="Subtitle 2"/>
          <p:cNvSpPr>
            <a:spLocks noGrp="1"/>
          </p:cNvSpPr>
          <p:nvPr>
            <p:ph type="subTitle" idx="1"/>
          </p:nvPr>
        </p:nvSpPr>
        <p:spPr>
          <a:xfrm>
            <a:off x="1066800" y="2895600"/>
            <a:ext cx="7086600" cy="3429000"/>
          </a:xfrm>
        </p:spPr>
        <p:txBody>
          <a:bodyPr/>
          <a:lstStyle/>
          <a:p>
            <a:pPr algn="just">
              <a:spcBef>
                <a:spcPts val="0"/>
              </a:spcBef>
              <a:spcAft>
                <a:spcPts val="800"/>
              </a:spcAft>
            </a:pPr>
            <a:r>
              <a:rPr lang="en-US" sz="2000" dirty="0"/>
              <a:t>The strongest messages decry a rigged economy, risky and predatory behaviors, growing inequality, and the role of money in politics. On the other hand, there is evidence that relying on terms like “reform” and “common-sense regulations” weakens intensity of support for change. This pattern is apparent across demographic groups, including independents. At the same time, anti-government messages still carry some weight. </a:t>
            </a:r>
            <a:endParaRPr lang="en-US" sz="2000" b="1" dirty="0"/>
          </a:p>
          <a:p>
            <a:pPr algn="just"/>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19033" y="533400"/>
            <a:ext cx="962567" cy="1318717"/>
          </a:xfrm>
          <a:prstGeom prst="rect">
            <a:avLst/>
          </a:prstGeom>
        </p:spPr>
      </p:pic>
    </p:spTree>
    <p:extLst>
      <p:ext uri="{BB962C8B-B14F-4D97-AF65-F5344CB8AC3E}">
        <p14:creationId xmlns:p14="http://schemas.microsoft.com/office/powerpoint/2010/main" xmlns="" val="3778038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12056"/>
            <a:ext cx="7780337" cy="677863"/>
          </a:xfrm>
        </p:spPr>
        <p:txBody>
          <a:bodyPr/>
          <a:lstStyle/>
          <a:p>
            <a:pPr algn="ctr"/>
            <a:r>
              <a:rPr lang="en-US" dirty="0"/>
              <a:t>Text of Engaged Debate Profiles</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32</a:t>
            </a:fld>
            <a:endParaRPr lang="en-US" dirty="0">
              <a:solidFill>
                <a:srgbClr val="000000"/>
              </a:solidFill>
            </a:endParaRPr>
          </a:p>
        </p:txBody>
      </p:sp>
      <p:graphicFrame>
        <p:nvGraphicFramePr>
          <p:cNvPr id="5" name="Table 4"/>
          <p:cNvGraphicFramePr>
            <a:graphicFrameLocks noGrp="1"/>
          </p:cNvGraphicFramePr>
          <p:nvPr>
            <p:extLst/>
          </p:nvPr>
        </p:nvGraphicFramePr>
        <p:xfrm>
          <a:off x="152400" y="685800"/>
          <a:ext cx="8839200" cy="547624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xmlns="" val="20000"/>
                    </a:ext>
                  </a:extLst>
                </a:gridCol>
                <a:gridCol w="4419600">
                  <a:extLst>
                    <a:ext uri="{9D8B030D-6E8A-4147-A177-3AD203B41FA5}">
                      <a16:colId xmlns:a16="http://schemas.microsoft.com/office/drawing/2014/main" xmlns="" val="20001"/>
                    </a:ext>
                  </a:extLst>
                </a:gridCol>
              </a:tblGrid>
              <a:tr h="370840">
                <a:tc gridSpan="2">
                  <a:txBody>
                    <a:bodyPr/>
                    <a:lstStyle/>
                    <a:p>
                      <a:pPr algn="ctr"/>
                      <a:r>
                        <a:rPr lang="en-US" dirty="0"/>
                        <a:t>Text of Engaged Debate Profiles</a:t>
                      </a:r>
                    </a:p>
                  </a:txBody>
                  <a:tcPr>
                    <a:solidFill>
                      <a:schemeClr val="bg1">
                        <a:lumMod val="50000"/>
                      </a:schemeClr>
                    </a:solidFill>
                  </a:tcPr>
                </a:tc>
                <a:tc hMerge="1">
                  <a:txBody>
                    <a:bodyPr/>
                    <a:lstStyle/>
                    <a:p>
                      <a:endParaRPr lang="en-US" dirty="0"/>
                    </a:p>
                  </a:txBody>
                  <a:tcPr>
                    <a:solidFill>
                      <a:schemeClr val="bg1">
                        <a:lumMod val="50000"/>
                      </a:schemeClr>
                    </a:solidFill>
                  </a:tcPr>
                </a:tc>
                <a:extLst>
                  <a:ext uri="{0D108BD9-81ED-4DB2-BD59-A6C34878D82A}">
                    <a16:rowId xmlns:a16="http://schemas.microsoft.com/office/drawing/2014/main" xmlns="" val="10000"/>
                  </a:ext>
                </a:extLst>
              </a:tr>
              <a:tr h="370840">
                <a:tc>
                  <a:txBody>
                    <a:bodyPr/>
                    <a:lstStyle/>
                    <a:p>
                      <a:pPr algn="ctr"/>
                      <a:r>
                        <a:rPr lang="en-US" sz="1500" b="1" u="sng" kern="1200" dirty="0">
                          <a:solidFill>
                            <a:schemeClr val="bg1"/>
                          </a:solidFill>
                          <a:effectLst/>
                          <a:latin typeface="+mn-lt"/>
                          <a:ea typeface="+mn-ea"/>
                          <a:cs typeface="+mn-cs"/>
                        </a:rPr>
                        <a:t>CENTRIST</a:t>
                      </a:r>
                    </a:p>
                    <a:p>
                      <a:pPr algn="just"/>
                      <a:r>
                        <a:rPr lang="en-US" sz="1500" kern="1200" dirty="0">
                          <a:solidFill>
                            <a:schemeClr val="bg1"/>
                          </a:solidFill>
                          <a:effectLst/>
                          <a:latin typeface="+mn-lt"/>
                          <a:ea typeface="+mn-ea"/>
                          <a:cs typeface="+mn-cs"/>
                        </a:rPr>
                        <a:t>[</a:t>
                      </a:r>
                      <a:r>
                        <a:rPr lang="en-US" sz="1500" b="1" kern="1200" dirty="0">
                          <a:solidFill>
                            <a:schemeClr val="bg1"/>
                          </a:solidFill>
                          <a:effectLst/>
                          <a:latin typeface="+mn-lt"/>
                          <a:ea typeface="+mn-ea"/>
                          <a:cs typeface="+mn-cs"/>
                        </a:rPr>
                        <a:t>SOME/OTHER</a:t>
                      </a:r>
                      <a:r>
                        <a:rPr lang="en-US" sz="1500" kern="1200" dirty="0">
                          <a:solidFill>
                            <a:schemeClr val="bg1"/>
                          </a:solidFill>
                          <a:effectLst/>
                          <a:latin typeface="+mn-lt"/>
                          <a:ea typeface="+mn-ea"/>
                          <a:cs typeface="+mn-cs"/>
                        </a:rPr>
                        <a:t>] people say Wall Street greed and recklessness caused the last financial meltdown. The Wall Street reform act of 2010 was passed to prevent abuse by big banks and protect consumers. It established rules to prevent future bank bailouts and created a consumer protection bureau to protect families from deceptive and abusive lending. We need to build on that success -- not repeal it. That means strengthening consumer protections to stop lending rip-offs and other schemes that trick and trap borrowers. And it means improving regulations to reduce catastrophic financial risks, so no bank is too big to fail and Wall Street can't wreak havoc on Main Street ever again. </a:t>
                      </a:r>
                      <a:endParaRPr lang="en-US" sz="1500" dirty="0">
                        <a:solidFill>
                          <a:schemeClr val="bg1"/>
                        </a:solidFill>
                      </a:endParaRPr>
                    </a:p>
                  </a:txBody>
                  <a:tcPr>
                    <a:solidFill>
                      <a:schemeClr val="tx2"/>
                    </a:solidFill>
                  </a:tcPr>
                </a:tc>
                <a:tc>
                  <a:txBody>
                    <a:bodyPr/>
                    <a:lstStyle/>
                    <a:p>
                      <a:pPr algn="ctr"/>
                      <a:r>
                        <a:rPr lang="en-US" sz="1400" b="1" u="sng" kern="1200" dirty="0">
                          <a:solidFill>
                            <a:schemeClr val="dk1"/>
                          </a:solidFill>
                          <a:effectLst/>
                          <a:latin typeface="+mn-lt"/>
                          <a:ea typeface="+mn-ea"/>
                          <a:cs typeface="+mn-cs"/>
                        </a:rPr>
                        <a:t>SANDERS/WARREN</a:t>
                      </a:r>
                    </a:p>
                    <a:p>
                      <a:pPr algn="just"/>
                      <a:r>
                        <a:rPr lang="en-US" sz="1400" kern="1200" dirty="0">
                          <a:solidFill>
                            <a:schemeClr val="dk1"/>
                          </a:solidFill>
                          <a:effectLst/>
                          <a:latin typeface="+mn-lt"/>
                          <a:ea typeface="+mn-ea"/>
                          <a:cs typeface="+mn-cs"/>
                        </a:rPr>
                        <a:t>[</a:t>
                      </a:r>
                      <a:r>
                        <a:rPr lang="en-US" sz="1400" b="1" kern="1200" dirty="0">
                          <a:solidFill>
                            <a:schemeClr val="dk1"/>
                          </a:solidFill>
                          <a:effectLst/>
                          <a:latin typeface="+mn-lt"/>
                          <a:ea typeface="+mn-ea"/>
                          <a:cs typeface="+mn-cs"/>
                        </a:rPr>
                        <a:t>SOME/OTHER</a:t>
                      </a:r>
                      <a:r>
                        <a:rPr lang="en-US" sz="1400" kern="1200" dirty="0">
                          <a:solidFill>
                            <a:schemeClr val="dk1"/>
                          </a:solidFill>
                          <a:effectLst/>
                          <a:latin typeface="+mn-lt"/>
                          <a:ea typeface="+mn-ea"/>
                          <a:cs typeface="+mn-cs"/>
                        </a:rPr>
                        <a:t>] people say the big banks and Wall Street firms that caused the great recession still haven't learned their lessons. The Wall Street Reform Act of 2010 was an important first step towards protecting consumers and reducing risky speculation, but big banks and Wall Street billionaires are still rigging the rules so they get richer and richer while millions of Americans struggle to get back on their feet. We should break up the big banks and make Wall Street billionaires pay their fair share in taxes. Too many politicians from both parties are beholden to Wall Street. We need to re-write the rules to put main street and working families, not big banks, first.</a:t>
                      </a:r>
                      <a:endParaRPr lang="en-US" sz="1400" dirty="0"/>
                    </a:p>
                  </a:txBody>
                  <a:tcPr>
                    <a:solidFill>
                      <a:srgbClr val="AFDFFF"/>
                    </a:solidFill>
                  </a:tcPr>
                </a:tc>
                <a:extLst>
                  <a:ext uri="{0D108BD9-81ED-4DB2-BD59-A6C34878D82A}">
                    <a16:rowId xmlns:a16="http://schemas.microsoft.com/office/drawing/2014/main" xmlns="" val="10001"/>
                  </a:ext>
                </a:extLst>
              </a:tr>
              <a:tr h="299720">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mn-lt"/>
                          <a:ea typeface="+mn-ea"/>
                          <a:cs typeface="+mn-cs"/>
                        </a:rPr>
                        <a:t>[</a:t>
                      </a:r>
                      <a:r>
                        <a:rPr lang="en-US" sz="1400" b="1" kern="1200" dirty="0">
                          <a:solidFill>
                            <a:schemeClr val="bg1"/>
                          </a:solidFill>
                          <a:effectLst/>
                          <a:latin typeface="+mn-lt"/>
                          <a:ea typeface="+mn-ea"/>
                          <a:cs typeface="+mn-cs"/>
                        </a:rPr>
                        <a:t>SOME/OTHER</a:t>
                      </a:r>
                      <a:r>
                        <a:rPr lang="en-US" sz="1400" kern="1200" dirty="0">
                          <a:solidFill>
                            <a:schemeClr val="bg1"/>
                          </a:solidFill>
                          <a:effectLst/>
                          <a:latin typeface="+mn-lt"/>
                          <a:ea typeface="+mn-ea"/>
                          <a:cs typeface="+mn-cs"/>
                        </a:rPr>
                        <a:t>] people say the Democrats Wall Street Reform Act passed in 2010 has been a failure and it should be repealed. Taxpayers should never bail out banks. But the Wall Street reform bill has done nothing to prevent banks from becoming too big.  And its burdensome regulations have put a strangle hold on the financial industry, making it harder for small business to borrow money to grow and create jobs. We've had the slowest economic recovery since the Great Depression. We should give lenders and businesses relief from regulations that discourage innovation, and let consumers decide what financial products are best for them -- not the government. That's how we get the economy growing.</a:t>
                      </a:r>
                      <a:endParaRPr lang="en-US" sz="1400" dirty="0">
                        <a:solidFill>
                          <a:schemeClr val="bg1"/>
                        </a:solidFill>
                      </a:endParaRPr>
                    </a:p>
                  </a:txBody>
                  <a:tcPr>
                    <a:solidFill>
                      <a:schemeClr val="accent1"/>
                    </a:solidFill>
                  </a:tcPr>
                </a:tc>
                <a:tc hMerge="1">
                  <a:txBody>
                    <a:bodyPr/>
                    <a:lstStyle/>
                    <a:p>
                      <a:endParaRPr lang="en-US" dirty="0"/>
                    </a:p>
                  </a:txBody>
                  <a:tcPr>
                    <a:solidFill>
                      <a:schemeClr val="bg1">
                        <a:lumMod val="85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1768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8600"/>
            <a:ext cx="7856537" cy="1058863"/>
          </a:xfrm>
        </p:spPr>
        <p:txBody>
          <a:bodyPr/>
          <a:lstStyle/>
          <a:p>
            <a:r>
              <a:rPr lang="en-US" sz="2000" dirty="0"/>
              <a:t>By a wide margin voters align with arguments for taking action—even in the face of strongly worded counter-arguments that cast reform as fundamentally damaging to jobs and economic growth.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33</a:t>
            </a:fld>
            <a:endParaRPr lang="en-US" dirty="0">
              <a:solidFill>
                <a:srgbClr val="000000"/>
              </a:solidFill>
            </a:endParaRPr>
          </a:p>
        </p:txBody>
      </p:sp>
      <p:sp>
        <p:nvSpPr>
          <p:cNvPr id="5" name="Rectangle 4"/>
          <p:cNvSpPr/>
          <p:nvPr/>
        </p:nvSpPr>
        <p:spPr>
          <a:xfrm>
            <a:off x="304800" y="6172200"/>
            <a:ext cx="6703438" cy="577081"/>
          </a:xfrm>
          <a:prstGeom prst="rect">
            <a:avLst/>
          </a:prstGeom>
        </p:spPr>
        <p:txBody>
          <a:bodyPr wrap="square">
            <a:spAutoFit/>
          </a:bodyPr>
          <a:lstStyle/>
          <a:p>
            <a:r>
              <a:rPr lang="en-US" sz="1050" dirty="0"/>
              <a:t>*Asked of half the sample. Darker colors indicate intensity. </a:t>
            </a:r>
          </a:p>
          <a:p>
            <a:r>
              <a:rPr lang="en-US" sz="1050" dirty="0"/>
              <a:t>Now I’d like to read you a pair of statements about enacting new regulations on Wall Street. After hearing both statements, please tell me which is closer to your own point of view.</a:t>
            </a:r>
          </a:p>
        </p:txBody>
      </p:sp>
      <p:graphicFrame>
        <p:nvGraphicFramePr>
          <p:cNvPr id="6" name="Object 4"/>
          <p:cNvGraphicFramePr>
            <a:graphicFrameLocks noChangeAspect="1"/>
          </p:cNvGraphicFramePr>
          <p:nvPr>
            <p:extLst/>
          </p:nvPr>
        </p:nvGraphicFramePr>
        <p:xfrm>
          <a:off x="0" y="1447800"/>
          <a:ext cx="9143999"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1"/>
          <p:cNvSpPr txBox="1"/>
          <p:nvPr/>
        </p:nvSpPr>
        <p:spPr>
          <a:xfrm>
            <a:off x="4800600" y="2095500"/>
            <a:ext cx="3581400" cy="647700"/>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t>Sanders/Warren vs. Conservative* </a:t>
            </a:r>
          </a:p>
        </p:txBody>
      </p:sp>
      <p:cxnSp>
        <p:nvCxnSpPr>
          <p:cNvPr id="8" name="Straight Connector 7"/>
          <p:cNvCxnSpPr/>
          <p:nvPr/>
        </p:nvCxnSpPr>
        <p:spPr bwMode="auto">
          <a:xfrm>
            <a:off x="4572000" y="2057400"/>
            <a:ext cx="0" cy="4058305"/>
          </a:xfrm>
          <a:prstGeom prst="line">
            <a:avLst/>
          </a:prstGeom>
          <a:solidFill>
            <a:srgbClr val="EAEAEA"/>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AutoShape 5"/>
          <p:cNvSpPr>
            <a:spLocks noChangeArrowheads="1"/>
          </p:cNvSpPr>
          <p:nvPr/>
        </p:nvSpPr>
        <p:spPr bwMode="auto">
          <a:xfrm>
            <a:off x="1447800" y="3713519"/>
            <a:ext cx="540944" cy="373033"/>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+16</a:t>
            </a:r>
          </a:p>
        </p:txBody>
      </p:sp>
      <p:sp>
        <p:nvSpPr>
          <p:cNvPr id="12" name="AutoShape 5"/>
          <p:cNvSpPr>
            <a:spLocks noChangeArrowheads="1"/>
          </p:cNvSpPr>
          <p:nvPr/>
        </p:nvSpPr>
        <p:spPr bwMode="auto">
          <a:xfrm>
            <a:off x="6019800" y="3713518"/>
            <a:ext cx="540944" cy="373033"/>
          </a:xfrm>
          <a:prstGeom prst="bracketPair">
            <a:avLst>
              <a:gd name="adj" fmla="val 16667"/>
            </a:avLst>
          </a:prstGeom>
          <a:noFill/>
          <a:ln w="38100">
            <a:solidFill>
              <a:schemeClr val="tx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r" rtl="0" fontAlgn="base">
              <a:spcBef>
                <a:spcPct val="0"/>
              </a:spcBef>
              <a:spcAft>
                <a:spcPct val="0"/>
              </a:spcAft>
              <a:defRPr sz="1200" kern="1200">
                <a:solidFill>
                  <a:schemeClr val="tx1"/>
                </a:solidFill>
                <a:latin typeface="Calibri" charset="0"/>
                <a:ea typeface="ＭＳ Ｐゴシック" charset="0"/>
                <a:cs typeface="ＭＳ Ｐゴシック" charset="0"/>
              </a:defRPr>
            </a:lvl1pPr>
            <a:lvl2pPr marL="4572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2pPr>
            <a:lvl3pPr marL="9144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3pPr>
            <a:lvl4pPr marL="13716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4pPr>
            <a:lvl5pPr marL="1828800" algn="r" rtl="0" fontAlgn="base">
              <a:spcBef>
                <a:spcPct val="0"/>
              </a:spcBef>
              <a:spcAft>
                <a:spcPct val="0"/>
              </a:spcAft>
              <a:defRPr sz="12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2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2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2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200" kern="1200">
                <a:solidFill>
                  <a:schemeClr val="tx1"/>
                </a:solidFill>
                <a:latin typeface="Calibri" charset="0"/>
                <a:ea typeface="ＭＳ Ｐゴシック" charset="0"/>
                <a:cs typeface="ＭＳ Ｐゴシック" charset="0"/>
              </a:defRPr>
            </a:lvl9pPr>
          </a:lstStyle>
          <a:p>
            <a:pPr algn="ctr" fontAlgn="base">
              <a:spcBef>
                <a:spcPct val="0"/>
              </a:spcBef>
              <a:spcAft>
                <a:spcPct val="0"/>
              </a:spcAft>
            </a:pPr>
            <a:r>
              <a:rPr lang="en-US" sz="2000" b="1" dirty="0">
                <a:solidFill>
                  <a:schemeClr val="tx2"/>
                </a:solidFill>
                <a:cs typeface="Times New Roman" pitchFamily="18" charset="0"/>
              </a:rPr>
              <a:t>+14</a:t>
            </a:r>
          </a:p>
        </p:txBody>
      </p:sp>
    </p:spTree>
    <p:extLst>
      <p:ext uri="{BB962C8B-B14F-4D97-AF65-F5344CB8AC3E}">
        <p14:creationId xmlns:p14="http://schemas.microsoft.com/office/powerpoint/2010/main" xmlns="" val="2866435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175848"/>
            <a:ext cx="7788275" cy="1058863"/>
          </a:xfrm>
        </p:spPr>
        <p:txBody>
          <a:bodyPr/>
          <a:lstStyle/>
          <a:p>
            <a:r>
              <a:rPr lang="en-US" sz="1800" dirty="0"/>
              <a:t>The more centrist argument performs better among Democrats and older men. The argument with a hotter tone performs better among older women, independents and Florida voters, though Democrats also buy that argument by a large margin.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34</a:t>
            </a:fld>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4241792049"/>
              </p:ext>
            </p:extLst>
          </p:nvPr>
        </p:nvGraphicFramePr>
        <p:xfrm>
          <a:off x="1600200" y="1520952"/>
          <a:ext cx="5791200" cy="5004816"/>
        </p:xfrm>
        <a:graphic>
          <a:graphicData uri="http://schemas.openxmlformats.org/drawingml/2006/table">
            <a:tbl>
              <a:tblPr firstRow="1" bandRow="1">
                <a:tableStyleId>{5C22544A-7EE6-4342-B048-85BDC9FD1C3A}</a:tableStyleId>
              </a:tblPr>
              <a:tblGrid>
                <a:gridCol w="1588834">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170366">
                  <a:extLst>
                    <a:ext uri="{9D8B030D-6E8A-4147-A177-3AD203B41FA5}">
                      <a16:colId xmlns:a16="http://schemas.microsoft.com/office/drawing/2014/main" xmlns="" val="20002"/>
                    </a:ext>
                  </a:extLst>
                </a:gridCol>
              </a:tblGrid>
              <a:tr h="370840">
                <a:tc>
                  <a:txBody>
                    <a:bodyPr/>
                    <a:lstStyle/>
                    <a:p>
                      <a:r>
                        <a:rPr lang="en-US" sz="1300" i="1" dirty="0"/>
                        <a:t>Net (Pro-reform</a:t>
                      </a:r>
                      <a:r>
                        <a:rPr lang="en-US" sz="1300" i="1" baseline="0" dirty="0"/>
                        <a:t>)</a:t>
                      </a:r>
                      <a:endParaRPr lang="en-US" sz="1300" i="1" dirty="0"/>
                    </a:p>
                  </a:txBody>
                  <a:tcPr marL="27432" marR="27432" marT="27432" marB="27432" anchor="ctr">
                    <a:solidFill>
                      <a:schemeClr val="tx2"/>
                    </a:solidFill>
                  </a:tcPr>
                </a:tc>
                <a:tc>
                  <a:txBody>
                    <a:bodyPr/>
                    <a:lstStyle/>
                    <a:p>
                      <a:pPr algn="ctr"/>
                      <a:r>
                        <a:rPr lang="en-US" sz="1300" dirty="0"/>
                        <a:t>Heard Centrist</a:t>
                      </a:r>
                      <a:r>
                        <a:rPr lang="en-US" sz="1300" baseline="0" dirty="0"/>
                        <a:t> </a:t>
                      </a:r>
                    </a:p>
                    <a:p>
                      <a:pPr algn="ctr"/>
                      <a:r>
                        <a:rPr lang="en-US" sz="1300" baseline="0" dirty="0"/>
                        <a:t>Argument </a:t>
                      </a:r>
                      <a:endParaRPr lang="en-US" sz="1300" dirty="0"/>
                    </a:p>
                  </a:txBody>
                  <a:tcPr marL="27432" marR="27432" marT="27432" marB="27432" anchor="ctr">
                    <a:solidFill>
                      <a:schemeClr val="tx2"/>
                    </a:solidFill>
                  </a:tcPr>
                </a:tc>
                <a:tc>
                  <a:txBody>
                    <a:bodyPr/>
                    <a:lstStyle/>
                    <a:p>
                      <a:pPr algn="ctr"/>
                      <a:r>
                        <a:rPr lang="en-US" sz="1300" dirty="0"/>
                        <a:t>Heard Sanders/Warren</a:t>
                      </a:r>
                      <a:r>
                        <a:rPr lang="en-US" sz="1300" baseline="0" dirty="0"/>
                        <a:t> argument</a:t>
                      </a:r>
                      <a:endParaRPr lang="en-US" sz="1300" dirty="0"/>
                    </a:p>
                  </a:txBody>
                  <a:tcPr marL="27432" marR="27432" marT="27432" marB="27432" anchor="ctr">
                    <a:solidFill>
                      <a:schemeClr val="tx2"/>
                    </a:solidFill>
                  </a:tcPr>
                </a:tc>
                <a:extLst>
                  <a:ext uri="{0D108BD9-81ED-4DB2-BD59-A6C34878D82A}">
                    <a16:rowId xmlns:a16="http://schemas.microsoft.com/office/drawing/2014/main" xmlns="" val="10000"/>
                  </a:ext>
                </a:extLst>
              </a:tr>
              <a:tr h="142240">
                <a:tc>
                  <a:txBody>
                    <a:bodyPr/>
                    <a:lstStyle/>
                    <a:p>
                      <a:pPr algn="l" fontAlgn="b"/>
                      <a:r>
                        <a:rPr lang="en-US" sz="1400" b="0" i="0" u="none" strike="noStrike" dirty="0">
                          <a:solidFill>
                            <a:srgbClr val="000000"/>
                          </a:solidFill>
                          <a:effectLst/>
                          <a:latin typeface="+mj-lt"/>
                        </a:rPr>
                        <a:t>Total </a:t>
                      </a:r>
                    </a:p>
                  </a:txBody>
                  <a:tcPr marL="7620" marR="7620" marT="7620" marB="0" anchor="b">
                    <a:solidFill>
                      <a:schemeClr val="bg1">
                        <a:lumMod val="85000"/>
                      </a:schemeClr>
                    </a:solidFill>
                  </a:tcPr>
                </a:tc>
                <a:tc>
                  <a:txBody>
                    <a:bodyPr/>
                    <a:lstStyle/>
                    <a:p>
                      <a:pPr algn="ctr"/>
                      <a:r>
                        <a:rPr lang="en-US" sz="1300" b="1" dirty="0">
                          <a:solidFill>
                            <a:schemeClr val="tx2"/>
                          </a:solidFill>
                        </a:rPr>
                        <a:t>+16</a:t>
                      </a:r>
                    </a:p>
                  </a:txBody>
                  <a:tcPr marL="27432" marR="27432" marT="27432" marB="27432" anchor="ctr">
                    <a:solidFill>
                      <a:schemeClr val="bg1">
                        <a:lumMod val="85000"/>
                      </a:schemeClr>
                    </a:solidFill>
                  </a:tcPr>
                </a:tc>
                <a:tc>
                  <a:txBody>
                    <a:bodyPr/>
                    <a:lstStyle/>
                    <a:p>
                      <a:pPr algn="ctr"/>
                      <a:r>
                        <a:rPr lang="en-US" sz="1300" dirty="0"/>
                        <a:t>+14</a:t>
                      </a:r>
                    </a:p>
                  </a:txBody>
                  <a:tcPr marL="27432" marR="27432" marT="27432" marB="27432" anchor="ctr">
                    <a:solidFill>
                      <a:schemeClr val="bg1">
                        <a:lumMod val="85000"/>
                      </a:schemeClr>
                    </a:solidFill>
                  </a:tcPr>
                </a:tc>
                <a:extLst>
                  <a:ext uri="{0D108BD9-81ED-4DB2-BD59-A6C34878D82A}">
                    <a16:rowId xmlns:a16="http://schemas.microsoft.com/office/drawing/2014/main" xmlns="" val="10001"/>
                  </a:ext>
                </a:extLst>
              </a:tr>
              <a:tr h="142240">
                <a:tc>
                  <a:txBody>
                    <a:bodyPr/>
                    <a:lstStyle/>
                    <a:p>
                      <a:pPr algn="l" fontAlgn="b"/>
                      <a:r>
                        <a:rPr lang="en-US" sz="1400" b="0" i="0" u="none" strike="noStrike" dirty="0">
                          <a:solidFill>
                            <a:srgbClr val="000000"/>
                          </a:solidFill>
                          <a:effectLst/>
                          <a:latin typeface="+mj-lt"/>
                        </a:rPr>
                        <a:t>All under 30</a:t>
                      </a:r>
                    </a:p>
                  </a:txBody>
                  <a:tcPr marL="7620" marR="7620" marT="7620" marB="0" anchor="b">
                    <a:solidFill>
                      <a:schemeClr val="bg1">
                        <a:lumMod val="85000"/>
                      </a:schemeClr>
                    </a:solidFill>
                  </a:tcPr>
                </a:tc>
                <a:tc>
                  <a:txBody>
                    <a:bodyPr/>
                    <a:lstStyle/>
                    <a:p>
                      <a:pPr algn="ctr"/>
                      <a:r>
                        <a:rPr lang="en-US" sz="1300" b="1" dirty="0">
                          <a:solidFill>
                            <a:srgbClr val="0085B4"/>
                          </a:solidFill>
                        </a:rPr>
                        <a:t>+33</a:t>
                      </a:r>
                    </a:p>
                  </a:txBody>
                  <a:tcPr marL="27432" marR="27432" marT="27432" marB="27432" anchor="ctr">
                    <a:solidFill>
                      <a:schemeClr val="bg1">
                        <a:lumMod val="85000"/>
                      </a:schemeClr>
                    </a:solidFill>
                  </a:tcPr>
                </a:tc>
                <a:tc>
                  <a:txBody>
                    <a:bodyPr/>
                    <a:lstStyle/>
                    <a:p>
                      <a:pPr algn="ctr"/>
                      <a:r>
                        <a:rPr lang="en-US" sz="1300" b="0" dirty="0">
                          <a:solidFill>
                            <a:schemeClr val="tx1"/>
                          </a:solidFill>
                        </a:rPr>
                        <a:t>+9</a:t>
                      </a:r>
                    </a:p>
                  </a:txBody>
                  <a:tcPr marL="27432" marR="27432" marT="27432" marB="27432" anchor="ctr">
                    <a:solidFill>
                      <a:schemeClr val="bg1">
                        <a:lumMod val="85000"/>
                      </a:schemeClr>
                    </a:solidFill>
                  </a:tcPr>
                </a:tc>
                <a:extLst>
                  <a:ext uri="{0D108BD9-81ED-4DB2-BD59-A6C34878D82A}">
                    <a16:rowId xmlns:a16="http://schemas.microsoft.com/office/drawing/2014/main" xmlns="" val="10018"/>
                  </a:ext>
                </a:extLst>
              </a:tr>
              <a:tr h="142240">
                <a:tc>
                  <a:txBody>
                    <a:bodyPr/>
                    <a:lstStyle/>
                    <a:p>
                      <a:pPr algn="l" fontAlgn="b"/>
                      <a:r>
                        <a:rPr lang="en-US" sz="1400" b="0" i="0" u="none" strike="noStrike" dirty="0">
                          <a:solidFill>
                            <a:srgbClr val="000000"/>
                          </a:solidFill>
                          <a:effectLst/>
                          <a:latin typeface="+mj-lt"/>
                        </a:rPr>
                        <a:t>Men &lt; 50</a:t>
                      </a:r>
                    </a:p>
                  </a:txBody>
                  <a:tcPr marL="7620" marR="7620" marT="7620" marB="0" anchor="b">
                    <a:solidFill>
                      <a:schemeClr val="bg1">
                        <a:lumMod val="85000"/>
                      </a:schemeClr>
                    </a:solidFill>
                  </a:tcPr>
                </a:tc>
                <a:tc>
                  <a:txBody>
                    <a:bodyPr/>
                    <a:lstStyle/>
                    <a:p>
                      <a:pPr algn="ctr"/>
                      <a:r>
                        <a:rPr lang="en-US" sz="1300" b="0" dirty="0">
                          <a:solidFill>
                            <a:schemeClr val="tx1"/>
                          </a:solidFill>
                        </a:rPr>
                        <a:t>+15</a:t>
                      </a:r>
                    </a:p>
                  </a:txBody>
                  <a:tcPr marL="27432" marR="27432" marT="27432" marB="27432" anchor="ctr">
                    <a:solidFill>
                      <a:schemeClr val="bg1">
                        <a:lumMod val="85000"/>
                      </a:schemeClr>
                    </a:solidFill>
                  </a:tcPr>
                </a:tc>
                <a:tc>
                  <a:txBody>
                    <a:bodyPr/>
                    <a:lstStyle/>
                    <a:p>
                      <a:pPr algn="ctr"/>
                      <a:r>
                        <a:rPr lang="en-US" sz="1300" b="1" dirty="0">
                          <a:solidFill>
                            <a:schemeClr val="tx2"/>
                          </a:solidFill>
                        </a:rPr>
                        <a:t>+20</a:t>
                      </a:r>
                    </a:p>
                  </a:txBody>
                  <a:tcPr marL="27432" marR="27432" marT="27432" marB="27432" anchor="ctr">
                    <a:solidFill>
                      <a:schemeClr val="bg1">
                        <a:lumMod val="85000"/>
                      </a:schemeClr>
                    </a:solidFill>
                  </a:tcPr>
                </a:tc>
                <a:extLst>
                  <a:ext uri="{0D108BD9-81ED-4DB2-BD59-A6C34878D82A}">
                    <a16:rowId xmlns:a16="http://schemas.microsoft.com/office/drawing/2014/main" xmlns="" val="10002"/>
                  </a:ext>
                </a:extLst>
              </a:tr>
              <a:tr h="142240">
                <a:tc>
                  <a:txBody>
                    <a:bodyPr/>
                    <a:lstStyle/>
                    <a:p>
                      <a:pPr algn="l" fontAlgn="b"/>
                      <a:r>
                        <a:rPr lang="en-US" sz="1400" b="0" i="0" u="none" strike="noStrike" dirty="0">
                          <a:solidFill>
                            <a:srgbClr val="000000"/>
                          </a:solidFill>
                          <a:effectLst/>
                          <a:latin typeface="+mj-lt"/>
                        </a:rPr>
                        <a:t>Women &lt; 50</a:t>
                      </a:r>
                    </a:p>
                  </a:txBody>
                  <a:tcPr marL="7620" marR="7620" marT="7620" marB="0" anchor="b">
                    <a:solidFill>
                      <a:schemeClr val="bg1">
                        <a:lumMod val="85000"/>
                      </a:schemeClr>
                    </a:solidFill>
                  </a:tcPr>
                </a:tc>
                <a:tc>
                  <a:txBody>
                    <a:bodyPr/>
                    <a:lstStyle/>
                    <a:p>
                      <a:pPr algn="ctr"/>
                      <a:r>
                        <a:rPr lang="en-US" sz="1300" b="1" dirty="0">
                          <a:solidFill>
                            <a:schemeClr val="tx2"/>
                          </a:solidFill>
                        </a:rPr>
                        <a:t>+17</a:t>
                      </a:r>
                    </a:p>
                  </a:txBody>
                  <a:tcPr marL="27432" marR="27432" marT="27432" marB="27432" anchor="ctr">
                    <a:solidFill>
                      <a:schemeClr val="bg1">
                        <a:lumMod val="85000"/>
                      </a:schemeClr>
                    </a:solidFill>
                  </a:tcPr>
                </a:tc>
                <a:tc>
                  <a:txBody>
                    <a:bodyPr/>
                    <a:lstStyle/>
                    <a:p>
                      <a:pPr algn="ctr"/>
                      <a:r>
                        <a:rPr lang="en-US" sz="1300" dirty="0"/>
                        <a:t>+4</a:t>
                      </a:r>
                    </a:p>
                  </a:txBody>
                  <a:tcPr marL="27432" marR="27432" marT="27432" marB="27432" anchor="ctr">
                    <a:solidFill>
                      <a:schemeClr val="bg1">
                        <a:lumMod val="85000"/>
                      </a:schemeClr>
                    </a:solidFill>
                  </a:tcPr>
                </a:tc>
                <a:extLst>
                  <a:ext uri="{0D108BD9-81ED-4DB2-BD59-A6C34878D82A}">
                    <a16:rowId xmlns:a16="http://schemas.microsoft.com/office/drawing/2014/main" xmlns="" val="10003"/>
                  </a:ext>
                </a:extLst>
              </a:tr>
              <a:tr h="142240">
                <a:tc>
                  <a:txBody>
                    <a:bodyPr/>
                    <a:lstStyle/>
                    <a:p>
                      <a:pPr algn="l" fontAlgn="b"/>
                      <a:r>
                        <a:rPr lang="en-US" sz="1400" b="0" i="0" u="none" strike="noStrike" dirty="0">
                          <a:solidFill>
                            <a:srgbClr val="000000"/>
                          </a:solidFill>
                          <a:effectLst/>
                          <a:latin typeface="+mj-lt"/>
                        </a:rPr>
                        <a:t>Men 50+</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1" dirty="0">
                          <a:solidFill>
                            <a:schemeClr val="tx2"/>
                          </a:solidFill>
                        </a:rPr>
                        <a:t>+22</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+8</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142240">
                <a:tc>
                  <a:txBody>
                    <a:bodyPr/>
                    <a:lstStyle/>
                    <a:p>
                      <a:pPr algn="l" fontAlgn="b"/>
                      <a:r>
                        <a:rPr lang="en-US" sz="1400" b="0" i="0" u="none" strike="noStrike" dirty="0">
                          <a:solidFill>
                            <a:srgbClr val="000000"/>
                          </a:solidFill>
                          <a:effectLst/>
                          <a:latin typeface="+mj-lt"/>
                        </a:rPr>
                        <a:t>Women 50+</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+12</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1" dirty="0">
                          <a:solidFill>
                            <a:schemeClr val="tx2"/>
                          </a:solidFill>
                        </a:rPr>
                        <a:t>+21</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05"/>
                  </a:ext>
                </a:extLst>
              </a:tr>
              <a:tr h="142240">
                <a:tc>
                  <a:txBody>
                    <a:bodyPr/>
                    <a:lstStyle/>
                    <a:p>
                      <a:pPr algn="l" fontAlgn="b"/>
                      <a:r>
                        <a:rPr lang="en-US" sz="1400" b="0" i="0" u="none" strike="noStrike" dirty="0">
                          <a:solidFill>
                            <a:srgbClr val="000000"/>
                          </a:solidFill>
                          <a:effectLst/>
                          <a:latin typeface="+mj-lt"/>
                        </a:rPr>
                        <a:t>Democrats</a:t>
                      </a:r>
                    </a:p>
                  </a:txBody>
                  <a:tcPr marL="7620" marR="7620" marT="7620" marB="0" anchor="b">
                    <a:solidFill>
                      <a:schemeClr val="bg1">
                        <a:lumMod val="85000"/>
                      </a:schemeClr>
                    </a:solidFill>
                  </a:tcPr>
                </a:tc>
                <a:tc>
                  <a:txBody>
                    <a:bodyPr/>
                    <a:lstStyle/>
                    <a:p>
                      <a:pPr algn="ctr"/>
                      <a:r>
                        <a:rPr lang="en-US" sz="1300" b="1" dirty="0">
                          <a:solidFill>
                            <a:schemeClr val="tx2"/>
                          </a:solidFill>
                        </a:rPr>
                        <a:t>+57</a:t>
                      </a:r>
                    </a:p>
                  </a:txBody>
                  <a:tcPr marL="27432" marR="27432" marT="27432" marB="27432" anchor="ctr">
                    <a:solidFill>
                      <a:schemeClr val="bg1">
                        <a:lumMod val="85000"/>
                      </a:schemeClr>
                    </a:solidFill>
                  </a:tcPr>
                </a:tc>
                <a:tc>
                  <a:txBody>
                    <a:bodyPr/>
                    <a:lstStyle/>
                    <a:p>
                      <a:pPr algn="ctr"/>
                      <a:r>
                        <a:rPr lang="en-US" sz="1300" b="0" dirty="0">
                          <a:solidFill>
                            <a:schemeClr val="tx1"/>
                          </a:solidFill>
                        </a:rPr>
                        <a:t>+31</a:t>
                      </a:r>
                    </a:p>
                  </a:txBody>
                  <a:tcPr marL="27432" marR="27432" marT="27432" marB="27432" anchor="ctr">
                    <a:solidFill>
                      <a:schemeClr val="bg1">
                        <a:lumMod val="85000"/>
                      </a:schemeClr>
                    </a:solidFill>
                  </a:tcPr>
                </a:tc>
                <a:extLst>
                  <a:ext uri="{0D108BD9-81ED-4DB2-BD59-A6C34878D82A}">
                    <a16:rowId xmlns:a16="http://schemas.microsoft.com/office/drawing/2014/main" xmlns="" val="10006"/>
                  </a:ext>
                </a:extLst>
              </a:tr>
              <a:tr h="142240">
                <a:tc>
                  <a:txBody>
                    <a:bodyPr/>
                    <a:lstStyle/>
                    <a:p>
                      <a:pPr algn="l" fontAlgn="b"/>
                      <a:r>
                        <a:rPr lang="en-US" sz="1400" b="0" i="0" u="none" strike="noStrike" dirty="0">
                          <a:solidFill>
                            <a:srgbClr val="000000"/>
                          </a:solidFill>
                          <a:effectLst/>
                          <a:latin typeface="+mj-lt"/>
                        </a:rPr>
                        <a:t>Independent/DK</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+7</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1" dirty="0">
                          <a:solidFill>
                            <a:schemeClr val="tx2"/>
                          </a:solidFill>
                        </a:rPr>
                        <a:t>+28</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7"/>
                  </a:ext>
                </a:extLst>
              </a:tr>
              <a:tr h="142240">
                <a:tc>
                  <a:txBody>
                    <a:bodyPr/>
                    <a:lstStyle/>
                    <a:p>
                      <a:pPr algn="l" fontAlgn="b"/>
                      <a:r>
                        <a:rPr lang="en-US" sz="1400" b="0" i="0" u="none" strike="noStrike" dirty="0">
                          <a:solidFill>
                            <a:srgbClr val="000000"/>
                          </a:solidFill>
                          <a:effectLst/>
                          <a:latin typeface="+mj-lt"/>
                        </a:rPr>
                        <a:t>Republicans</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-18</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dirty="0"/>
                        <a:t>-13</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08"/>
                  </a:ext>
                </a:extLst>
              </a:tr>
              <a:tr h="142240">
                <a:tc>
                  <a:txBody>
                    <a:bodyPr/>
                    <a:lstStyle/>
                    <a:p>
                      <a:pPr algn="l" fontAlgn="b"/>
                      <a:r>
                        <a:rPr lang="en-US" sz="1400" b="0" i="0" u="none" strike="noStrike" dirty="0">
                          <a:solidFill>
                            <a:srgbClr val="000000"/>
                          </a:solidFill>
                          <a:effectLst/>
                          <a:latin typeface="+mj-lt"/>
                        </a:rPr>
                        <a:t>Non-college men</a:t>
                      </a:r>
                    </a:p>
                  </a:txBody>
                  <a:tcPr marL="7620" marR="7620" marT="7620" marB="0" anchor="b">
                    <a:solidFill>
                      <a:schemeClr val="bg1">
                        <a:lumMod val="85000"/>
                      </a:schemeClr>
                    </a:solidFill>
                  </a:tcPr>
                </a:tc>
                <a:tc>
                  <a:txBody>
                    <a:bodyPr/>
                    <a:lstStyle/>
                    <a:p>
                      <a:pPr algn="ctr"/>
                      <a:r>
                        <a:rPr lang="en-US" sz="1300" b="1" dirty="0">
                          <a:solidFill>
                            <a:schemeClr val="tx2"/>
                          </a:solidFill>
                        </a:rPr>
                        <a:t>+19</a:t>
                      </a:r>
                    </a:p>
                  </a:txBody>
                  <a:tcPr marL="27432" marR="27432" marT="27432" marB="27432" anchor="ctr">
                    <a:solidFill>
                      <a:schemeClr val="bg1">
                        <a:lumMod val="85000"/>
                      </a:schemeClr>
                    </a:solidFill>
                  </a:tcPr>
                </a:tc>
                <a:tc>
                  <a:txBody>
                    <a:bodyPr/>
                    <a:lstStyle/>
                    <a:p>
                      <a:pPr algn="ctr"/>
                      <a:r>
                        <a:rPr lang="en-US" sz="1300" b="0" dirty="0">
                          <a:solidFill>
                            <a:schemeClr val="tx1"/>
                          </a:solidFill>
                        </a:rPr>
                        <a:t>+14</a:t>
                      </a:r>
                    </a:p>
                  </a:txBody>
                  <a:tcPr marL="27432" marR="27432" marT="27432" marB="27432" anchor="ctr">
                    <a:solidFill>
                      <a:schemeClr val="bg1">
                        <a:lumMod val="85000"/>
                      </a:schemeClr>
                    </a:solidFill>
                  </a:tcPr>
                </a:tc>
                <a:extLst>
                  <a:ext uri="{0D108BD9-81ED-4DB2-BD59-A6C34878D82A}">
                    <a16:rowId xmlns:a16="http://schemas.microsoft.com/office/drawing/2014/main" xmlns="" val="10009"/>
                  </a:ext>
                </a:extLst>
              </a:tr>
              <a:tr h="142240">
                <a:tc>
                  <a:txBody>
                    <a:bodyPr/>
                    <a:lstStyle/>
                    <a:p>
                      <a:pPr algn="l" fontAlgn="b"/>
                      <a:r>
                        <a:rPr lang="en-US" sz="1400" b="0" i="0" u="none" strike="noStrike" dirty="0">
                          <a:solidFill>
                            <a:srgbClr val="000000"/>
                          </a:solidFill>
                          <a:effectLst/>
                          <a:latin typeface="+mj-lt"/>
                        </a:rPr>
                        <a:t>Non-college women</a:t>
                      </a:r>
                    </a:p>
                  </a:txBody>
                  <a:tcPr marL="7620" marR="7620" marT="7620" marB="0" anchor="b">
                    <a:solidFill>
                      <a:schemeClr val="bg1">
                        <a:lumMod val="85000"/>
                      </a:schemeClr>
                    </a:solidFill>
                  </a:tcPr>
                </a:tc>
                <a:tc>
                  <a:txBody>
                    <a:bodyPr/>
                    <a:lstStyle/>
                    <a:p>
                      <a:pPr algn="ctr"/>
                      <a:r>
                        <a:rPr lang="en-US" sz="1300" b="1" dirty="0">
                          <a:solidFill>
                            <a:schemeClr val="tx2"/>
                          </a:solidFill>
                        </a:rPr>
                        <a:t>+13</a:t>
                      </a:r>
                    </a:p>
                  </a:txBody>
                  <a:tcPr marL="27432" marR="27432" marT="27432" marB="27432" anchor="ctr">
                    <a:solidFill>
                      <a:schemeClr val="bg1">
                        <a:lumMod val="85000"/>
                      </a:schemeClr>
                    </a:solidFill>
                  </a:tcPr>
                </a:tc>
                <a:tc>
                  <a:txBody>
                    <a:bodyPr/>
                    <a:lstStyle/>
                    <a:p>
                      <a:pPr algn="ctr"/>
                      <a:r>
                        <a:rPr lang="en-US" sz="1300" dirty="0"/>
                        <a:t>+10</a:t>
                      </a:r>
                    </a:p>
                  </a:txBody>
                  <a:tcPr marL="27432" marR="27432" marT="27432" marB="27432" anchor="ctr">
                    <a:solidFill>
                      <a:schemeClr val="bg1">
                        <a:lumMod val="85000"/>
                      </a:schemeClr>
                    </a:solidFill>
                  </a:tcPr>
                </a:tc>
                <a:extLst>
                  <a:ext uri="{0D108BD9-81ED-4DB2-BD59-A6C34878D82A}">
                    <a16:rowId xmlns:a16="http://schemas.microsoft.com/office/drawing/2014/main" xmlns="" val="10010"/>
                  </a:ext>
                </a:extLst>
              </a:tr>
              <a:tr h="142240">
                <a:tc>
                  <a:txBody>
                    <a:bodyPr/>
                    <a:lstStyle/>
                    <a:p>
                      <a:pPr algn="l" fontAlgn="b"/>
                      <a:r>
                        <a:rPr lang="en-US" sz="1400" b="0" i="0" u="none" strike="noStrike" dirty="0">
                          <a:solidFill>
                            <a:srgbClr val="000000"/>
                          </a:solidFill>
                          <a:effectLst/>
                          <a:latin typeface="+mj-lt"/>
                        </a:rPr>
                        <a:t>College men</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0" dirty="0">
                          <a:solidFill>
                            <a:schemeClr val="tx1"/>
                          </a:solidFill>
                        </a:rPr>
                        <a:t>+18</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1" dirty="0">
                          <a:solidFill>
                            <a:schemeClr val="tx2"/>
                          </a:solidFill>
                        </a:rPr>
                        <a:t>+20</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11"/>
                  </a:ext>
                </a:extLst>
              </a:tr>
              <a:tr h="142240">
                <a:tc>
                  <a:txBody>
                    <a:bodyPr/>
                    <a:lstStyle/>
                    <a:p>
                      <a:pPr algn="l" fontAlgn="b"/>
                      <a:r>
                        <a:rPr lang="en-US" sz="1400" b="0" i="0" u="none" strike="noStrike" dirty="0">
                          <a:solidFill>
                            <a:srgbClr val="000000"/>
                          </a:solidFill>
                          <a:effectLst/>
                          <a:latin typeface="+mj-lt"/>
                        </a:rPr>
                        <a:t>College women</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1" dirty="0">
                          <a:solidFill>
                            <a:schemeClr val="tx2"/>
                          </a:solidFill>
                        </a:rPr>
                        <a:t>+18</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dirty="0"/>
                        <a:t>+17</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12"/>
                  </a:ext>
                </a:extLst>
              </a:tr>
              <a:tr h="142240">
                <a:tc>
                  <a:txBody>
                    <a:bodyPr/>
                    <a:lstStyle/>
                    <a:p>
                      <a:pPr algn="l" fontAlgn="b"/>
                      <a:r>
                        <a:rPr lang="en-US" sz="1400" b="0" i="0" u="none" strike="noStrike" dirty="0">
                          <a:solidFill>
                            <a:srgbClr val="000000"/>
                          </a:solidFill>
                          <a:effectLst/>
                          <a:latin typeface="+mj-lt"/>
                        </a:rPr>
                        <a:t>FL</a:t>
                      </a:r>
                    </a:p>
                  </a:txBody>
                  <a:tcPr marL="7620" marR="7620" marT="7620" marB="0" anchor="b">
                    <a:solidFill>
                      <a:schemeClr val="bg1">
                        <a:lumMod val="85000"/>
                      </a:schemeClr>
                    </a:solidFill>
                  </a:tcPr>
                </a:tc>
                <a:tc>
                  <a:txBody>
                    <a:bodyPr/>
                    <a:lstStyle/>
                    <a:p>
                      <a:pPr algn="ctr"/>
                      <a:r>
                        <a:rPr lang="en-US" sz="1300" b="0" dirty="0">
                          <a:solidFill>
                            <a:schemeClr val="tx1"/>
                          </a:solidFill>
                        </a:rPr>
                        <a:t>+18</a:t>
                      </a:r>
                    </a:p>
                  </a:txBody>
                  <a:tcPr marL="27432" marR="27432" marT="27432" marB="27432" anchor="ctr">
                    <a:solidFill>
                      <a:schemeClr val="bg1">
                        <a:lumMod val="85000"/>
                      </a:schemeClr>
                    </a:solidFill>
                  </a:tcPr>
                </a:tc>
                <a:tc>
                  <a:txBody>
                    <a:bodyPr/>
                    <a:lstStyle/>
                    <a:p>
                      <a:pPr algn="ctr"/>
                      <a:r>
                        <a:rPr lang="en-US" sz="1300" b="1" dirty="0">
                          <a:solidFill>
                            <a:schemeClr val="tx2"/>
                          </a:solidFill>
                        </a:rPr>
                        <a:t>+27</a:t>
                      </a:r>
                    </a:p>
                  </a:txBody>
                  <a:tcPr marL="27432" marR="27432" marT="27432" marB="27432" anchor="ctr">
                    <a:solidFill>
                      <a:schemeClr val="bg1">
                        <a:lumMod val="85000"/>
                      </a:schemeClr>
                    </a:solidFill>
                  </a:tcPr>
                </a:tc>
                <a:extLst>
                  <a:ext uri="{0D108BD9-81ED-4DB2-BD59-A6C34878D82A}">
                    <a16:rowId xmlns:a16="http://schemas.microsoft.com/office/drawing/2014/main" xmlns="" val="10013"/>
                  </a:ext>
                </a:extLst>
              </a:tr>
              <a:tr h="142240">
                <a:tc>
                  <a:txBody>
                    <a:bodyPr/>
                    <a:lstStyle/>
                    <a:p>
                      <a:pPr algn="l" fontAlgn="b"/>
                      <a:r>
                        <a:rPr lang="en-US" sz="1400" b="0" i="0" u="none" strike="noStrike" dirty="0">
                          <a:solidFill>
                            <a:srgbClr val="000000"/>
                          </a:solidFill>
                          <a:effectLst/>
                          <a:latin typeface="+mj-lt"/>
                        </a:rPr>
                        <a:t>MO</a:t>
                      </a:r>
                    </a:p>
                  </a:txBody>
                  <a:tcPr marL="7620" marR="7620" marT="7620" marB="0" anchor="b">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b="1" dirty="0">
                          <a:solidFill>
                            <a:schemeClr val="tx2"/>
                          </a:solidFill>
                        </a:rPr>
                        <a:t>+14</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sz="1300" dirty="0"/>
                        <a:t>+7</a:t>
                      </a:r>
                    </a:p>
                  </a:txBody>
                  <a:tcPr marL="27432" marR="27432" marT="27432" marB="27432" anchor="ctr">
                    <a:lnB w="381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14"/>
                  </a:ext>
                </a:extLst>
              </a:tr>
              <a:tr h="142240">
                <a:tc>
                  <a:txBody>
                    <a:bodyPr/>
                    <a:lstStyle/>
                    <a:p>
                      <a:pPr algn="l" fontAlgn="b"/>
                      <a:r>
                        <a:rPr lang="en-US" sz="1400" b="0" i="0" u="none" strike="noStrike" dirty="0">
                          <a:solidFill>
                            <a:srgbClr val="000000"/>
                          </a:solidFill>
                          <a:effectLst/>
                          <a:latin typeface="+mj-lt"/>
                        </a:rPr>
                        <a:t>OH</a:t>
                      </a:r>
                    </a:p>
                  </a:txBody>
                  <a:tcPr marL="7620" marR="7620" marT="7620" marB="0" anchor="b">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1" dirty="0">
                          <a:solidFill>
                            <a:schemeClr val="tx2"/>
                          </a:solidFill>
                        </a:rPr>
                        <a:t>+15</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tc>
                  <a:txBody>
                    <a:bodyPr/>
                    <a:lstStyle/>
                    <a:p>
                      <a:pPr algn="ctr"/>
                      <a:r>
                        <a:rPr lang="en-US" sz="1300" b="0" dirty="0">
                          <a:solidFill>
                            <a:schemeClr val="tx1"/>
                          </a:solidFill>
                        </a:rPr>
                        <a:t>+11</a:t>
                      </a:r>
                    </a:p>
                  </a:txBody>
                  <a:tcPr marL="27432" marR="27432" marT="27432" marB="27432" anchor="ctr">
                    <a:lnT w="38100" cap="flat" cmpd="sng" algn="ctr">
                      <a:solidFill>
                        <a:schemeClr val="bg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val="10015"/>
                  </a:ext>
                </a:extLst>
              </a:tr>
              <a:tr h="142240">
                <a:tc>
                  <a:txBody>
                    <a:bodyPr/>
                    <a:lstStyle/>
                    <a:p>
                      <a:pPr algn="l" fontAlgn="b"/>
                      <a:r>
                        <a:rPr lang="en-US" sz="1400" b="0" i="0" u="none" strike="noStrike" dirty="0">
                          <a:solidFill>
                            <a:srgbClr val="000000"/>
                          </a:solidFill>
                          <a:effectLst/>
                          <a:latin typeface="+mj-lt"/>
                        </a:rPr>
                        <a:t>PA</a:t>
                      </a:r>
                    </a:p>
                  </a:txBody>
                  <a:tcPr marL="7620" marR="7620" marT="7620" marB="0" anchor="b">
                    <a:solidFill>
                      <a:schemeClr val="bg1">
                        <a:lumMod val="85000"/>
                      </a:schemeClr>
                    </a:solidFill>
                  </a:tcPr>
                </a:tc>
                <a:tc>
                  <a:txBody>
                    <a:bodyPr/>
                    <a:lstStyle/>
                    <a:p>
                      <a:pPr algn="ctr"/>
                      <a:r>
                        <a:rPr lang="en-US" sz="1300" b="1" dirty="0">
                          <a:solidFill>
                            <a:schemeClr val="tx2"/>
                          </a:solidFill>
                        </a:rPr>
                        <a:t>+19</a:t>
                      </a:r>
                    </a:p>
                  </a:txBody>
                  <a:tcPr marL="27432" marR="27432" marT="27432" marB="27432" anchor="ctr">
                    <a:solidFill>
                      <a:schemeClr val="bg1">
                        <a:lumMod val="85000"/>
                      </a:schemeClr>
                    </a:solidFill>
                  </a:tcPr>
                </a:tc>
                <a:tc>
                  <a:txBody>
                    <a:bodyPr/>
                    <a:lstStyle/>
                    <a:p>
                      <a:pPr algn="ctr"/>
                      <a:r>
                        <a:rPr lang="en-US" sz="1300" dirty="0"/>
                        <a:t>+12</a:t>
                      </a:r>
                    </a:p>
                  </a:txBody>
                  <a:tcPr marL="27432" marR="27432" marT="27432" marB="27432" anchor="ctr">
                    <a:solidFill>
                      <a:schemeClr val="bg1">
                        <a:lumMod val="85000"/>
                      </a:schemeClr>
                    </a:solidFill>
                  </a:tcPr>
                </a:tc>
                <a:extLst>
                  <a:ext uri="{0D108BD9-81ED-4DB2-BD59-A6C34878D82A}">
                    <a16:rowId xmlns:a16="http://schemas.microsoft.com/office/drawing/2014/main" xmlns="" val="10016"/>
                  </a:ext>
                </a:extLst>
              </a:tr>
              <a:tr h="142240">
                <a:tc>
                  <a:txBody>
                    <a:bodyPr/>
                    <a:lstStyle/>
                    <a:p>
                      <a:pPr algn="l" fontAlgn="b"/>
                      <a:r>
                        <a:rPr lang="en-US" sz="1400" b="0" i="0" u="none" strike="noStrike" dirty="0">
                          <a:solidFill>
                            <a:srgbClr val="000000"/>
                          </a:solidFill>
                          <a:effectLst/>
                          <a:latin typeface="+mj-lt"/>
                        </a:rPr>
                        <a:t>Undecided</a:t>
                      </a:r>
                    </a:p>
                  </a:txBody>
                  <a:tcPr marL="7620" marR="7620" marT="7620" marB="0" anchor="b">
                    <a:solidFill>
                      <a:schemeClr val="bg1">
                        <a:lumMod val="85000"/>
                      </a:schemeClr>
                    </a:solidFill>
                  </a:tcPr>
                </a:tc>
                <a:tc>
                  <a:txBody>
                    <a:bodyPr/>
                    <a:lstStyle/>
                    <a:p>
                      <a:pPr algn="ctr"/>
                      <a:r>
                        <a:rPr lang="en-US" sz="1300" b="1" dirty="0">
                          <a:solidFill>
                            <a:schemeClr val="tx2"/>
                          </a:solidFill>
                        </a:rPr>
                        <a:t>+9</a:t>
                      </a:r>
                    </a:p>
                  </a:txBody>
                  <a:tcPr marL="27432" marR="27432" marT="27432" marB="27432" anchor="ctr">
                    <a:solidFill>
                      <a:schemeClr val="bg1">
                        <a:lumMod val="85000"/>
                      </a:schemeClr>
                    </a:solidFill>
                  </a:tcPr>
                </a:tc>
                <a:tc>
                  <a:txBody>
                    <a:bodyPr/>
                    <a:lstStyle/>
                    <a:p>
                      <a:pPr algn="ctr"/>
                      <a:r>
                        <a:rPr lang="en-US" sz="1300" dirty="0"/>
                        <a:t>+6</a:t>
                      </a:r>
                    </a:p>
                  </a:txBody>
                  <a:tcPr marL="27432" marR="27432" marT="27432" marB="27432" anchor="ctr">
                    <a:solidFill>
                      <a:schemeClr val="bg1">
                        <a:lumMod val="85000"/>
                      </a:schemeClr>
                    </a:solidFill>
                  </a:tcPr>
                </a:tc>
                <a:extLst>
                  <a:ext uri="{0D108BD9-81ED-4DB2-BD59-A6C34878D82A}">
                    <a16:rowId xmlns:a16="http://schemas.microsoft.com/office/drawing/2014/main" xmlns="" val="10017"/>
                  </a:ext>
                </a:extLst>
              </a:tr>
            </a:tbl>
          </a:graphicData>
        </a:graphic>
      </p:graphicFrame>
      <p:sp>
        <p:nvSpPr>
          <p:cNvPr id="6" name="Oval 5"/>
          <p:cNvSpPr/>
          <p:nvPr/>
        </p:nvSpPr>
        <p:spPr bwMode="auto">
          <a:xfrm>
            <a:off x="3810000" y="29718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7" name="Oval 6"/>
          <p:cNvSpPr/>
          <p:nvPr/>
        </p:nvSpPr>
        <p:spPr bwMode="auto">
          <a:xfrm>
            <a:off x="5943600" y="37338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9" name="Oval 8"/>
          <p:cNvSpPr/>
          <p:nvPr/>
        </p:nvSpPr>
        <p:spPr bwMode="auto">
          <a:xfrm>
            <a:off x="5943600" y="52578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
        <p:nvSpPr>
          <p:cNvPr id="8" name="Oval 7"/>
          <p:cNvSpPr/>
          <p:nvPr/>
        </p:nvSpPr>
        <p:spPr bwMode="auto">
          <a:xfrm>
            <a:off x="5943600" y="3276600"/>
            <a:ext cx="762000" cy="228600"/>
          </a:xfrm>
          <a:prstGeom prst="ellipse">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alibri" pitchFamily="34" charset="0"/>
              <a:cs typeface="Times New Roman" pitchFamily="18" charset="0"/>
            </a:endParaRPr>
          </a:p>
        </p:txBody>
      </p:sp>
    </p:spTree>
    <p:extLst>
      <p:ext uri="{BB962C8B-B14F-4D97-AF65-F5344CB8AC3E}">
        <p14:creationId xmlns:p14="http://schemas.microsoft.com/office/powerpoint/2010/main" xmlns="" val="2837317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4"/>
          <p:cNvGraphicFramePr>
            <a:graphicFrameLocks/>
          </p:cNvGraphicFramePr>
          <p:nvPr>
            <p:extLst/>
          </p:nvPr>
        </p:nvGraphicFramePr>
        <p:xfrm>
          <a:off x="2666999" y="1000690"/>
          <a:ext cx="5032376" cy="5294740"/>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2"/>
          <p:cNvSpPr>
            <a:spLocks noChangeArrowheads="1"/>
          </p:cNvSpPr>
          <p:nvPr/>
        </p:nvSpPr>
        <p:spPr bwMode="auto">
          <a:xfrm>
            <a:off x="7767240" y="609600"/>
            <a:ext cx="609600" cy="5561012"/>
          </a:xfrm>
          <a:prstGeom prst="rect">
            <a:avLst/>
          </a:prstGeom>
          <a:solidFill>
            <a:srgbClr val="EAEAEA"/>
          </a:solidFill>
          <a:ln>
            <a:noFill/>
          </a:ln>
          <a:effectLst/>
          <a:extLs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2" name="Title 1"/>
          <p:cNvSpPr>
            <a:spLocks noGrp="1"/>
          </p:cNvSpPr>
          <p:nvPr>
            <p:ph type="title"/>
          </p:nvPr>
        </p:nvSpPr>
        <p:spPr>
          <a:xfrm>
            <a:off x="381000" y="326886"/>
            <a:ext cx="2285999" cy="5921514"/>
          </a:xfrm>
        </p:spPr>
        <p:txBody>
          <a:bodyPr/>
          <a:lstStyle/>
          <a:p>
            <a:pPr lvl="0" algn="l"/>
            <a:r>
              <a:rPr lang="en-US" sz="2400" dirty="0"/>
              <a:t>The most compelling arguments decry a rigged economy, risky and predatory behaviors, growing inequality, and the role of money in politics. These themes are also convincing broadly among swing voters. </a:t>
            </a:r>
          </a:p>
        </p:txBody>
      </p:sp>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35</a:t>
            </a:fld>
            <a:endParaRPr lang="en-US" dirty="0">
              <a:solidFill>
                <a:srgbClr val="000000"/>
              </a:solidFill>
            </a:endParaRPr>
          </a:p>
        </p:txBody>
      </p:sp>
      <p:sp>
        <p:nvSpPr>
          <p:cNvPr id="6" name="Rectangle 5"/>
          <p:cNvSpPr/>
          <p:nvPr/>
        </p:nvSpPr>
        <p:spPr bwMode="auto">
          <a:xfrm>
            <a:off x="4721290" y="760342"/>
            <a:ext cx="128955" cy="164245"/>
          </a:xfrm>
          <a:prstGeom prst="rect">
            <a:avLst/>
          </a:prstGeom>
          <a:solidFill>
            <a:schemeClr val="tx2"/>
          </a:solidFill>
          <a:ln w="31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dirty="0">
              <a:solidFill>
                <a:srgbClr val="000000"/>
              </a:solidFill>
              <a:cs typeface="Times New Roman" pitchFamily="18" charset="0"/>
            </a:endParaRPr>
          </a:p>
        </p:txBody>
      </p:sp>
      <p:sp>
        <p:nvSpPr>
          <p:cNvPr id="7" name="TextBox 6"/>
          <p:cNvSpPr txBox="1"/>
          <p:nvPr/>
        </p:nvSpPr>
        <p:spPr>
          <a:xfrm>
            <a:off x="4838554" y="703964"/>
            <a:ext cx="1518131" cy="276999"/>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cs typeface="Times New Roman" pitchFamily="18" charset="0"/>
              </a:rPr>
              <a:t>Very Convincing</a:t>
            </a:r>
          </a:p>
        </p:txBody>
      </p:sp>
      <p:sp>
        <p:nvSpPr>
          <p:cNvPr id="8" name="Rectangle 7"/>
          <p:cNvSpPr/>
          <p:nvPr/>
        </p:nvSpPr>
        <p:spPr bwMode="auto">
          <a:xfrm>
            <a:off x="6105410" y="765064"/>
            <a:ext cx="128954" cy="164245"/>
          </a:xfrm>
          <a:prstGeom prst="rect">
            <a:avLst/>
          </a:prstGeom>
          <a:solidFill>
            <a:schemeClr val="tx2">
              <a:lumMod val="20000"/>
              <a:lumOff val="80000"/>
            </a:schemeClr>
          </a:solidFill>
          <a:ln w="31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dirty="0">
              <a:solidFill>
                <a:srgbClr val="000000"/>
              </a:solidFill>
              <a:cs typeface="Times New Roman" pitchFamily="18" charset="0"/>
            </a:endParaRPr>
          </a:p>
        </p:txBody>
      </p:sp>
      <p:sp>
        <p:nvSpPr>
          <p:cNvPr id="9" name="TextBox 8"/>
          <p:cNvSpPr txBox="1"/>
          <p:nvPr/>
        </p:nvSpPr>
        <p:spPr>
          <a:xfrm>
            <a:off x="6193365" y="708686"/>
            <a:ext cx="1606094" cy="276999"/>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cs typeface="Times New Roman" pitchFamily="18" charset="0"/>
              </a:rPr>
              <a:t>Total Convincing</a:t>
            </a:r>
          </a:p>
        </p:txBody>
      </p:sp>
      <p:sp>
        <p:nvSpPr>
          <p:cNvPr id="33" name="Text Box 7"/>
          <p:cNvSpPr txBox="1">
            <a:spLocks noChangeArrowheads="1"/>
          </p:cNvSpPr>
          <p:nvPr/>
        </p:nvSpPr>
        <p:spPr bwMode="auto">
          <a:xfrm>
            <a:off x="3670656" y="115669"/>
            <a:ext cx="3155800" cy="400110"/>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2000" b="1" dirty="0">
                <a:solidFill>
                  <a:srgbClr val="000000"/>
                </a:solidFill>
              </a:rPr>
              <a:t>Reform Messages – Top Tier</a:t>
            </a:r>
          </a:p>
        </p:txBody>
      </p:sp>
      <p:sp>
        <p:nvSpPr>
          <p:cNvPr id="55" name="Text Box 5"/>
          <p:cNvSpPr txBox="1">
            <a:spLocks noChangeArrowheads="1"/>
          </p:cNvSpPr>
          <p:nvPr/>
        </p:nvSpPr>
        <p:spPr bwMode="auto">
          <a:xfrm>
            <a:off x="7837572" y="716668"/>
            <a:ext cx="473464"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p:txBody>
      </p:sp>
      <p:sp>
        <p:nvSpPr>
          <p:cNvPr id="24" name="TextBox 23"/>
          <p:cNvSpPr txBox="1"/>
          <p:nvPr/>
        </p:nvSpPr>
        <p:spPr>
          <a:xfrm>
            <a:off x="7772400" y="1840468"/>
            <a:ext cx="609600" cy="369332"/>
          </a:xfrm>
          <a:prstGeom prst="rect">
            <a:avLst/>
          </a:prstGeom>
          <a:noFill/>
        </p:spPr>
        <p:txBody>
          <a:bodyPr wrap="square" rtlCol="0">
            <a:spAutoFit/>
          </a:bodyPr>
          <a:lstStyle/>
          <a:p>
            <a:pPr algn="ctr"/>
            <a:r>
              <a:rPr lang="en-US" b="1" i="1" dirty="0">
                <a:solidFill>
                  <a:srgbClr val="000000"/>
                </a:solidFill>
              </a:rPr>
              <a:t>+65</a:t>
            </a:r>
          </a:p>
        </p:txBody>
      </p:sp>
      <p:sp>
        <p:nvSpPr>
          <p:cNvPr id="44" name="TextBox 43"/>
          <p:cNvSpPr txBox="1"/>
          <p:nvPr/>
        </p:nvSpPr>
        <p:spPr>
          <a:xfrm>
            <a:off x="7775756" y="3516868"/>
            <a:ext cx="609600" cy="369332"/>
          </a:xfrm>
          <a:prstGeom prst="rect">
            <a:avLst/>
          </a:prstGeom>
          <a:noFill/>
        </p:spPr>
        <p:txBody>
          <a:bodyPr wrap="square" rtlCol="0">
            <a:spAutoFit/>
          </a:bodyPr>
          <a:lstStyle/>
          <a:p>
            <a:pPr algn="ctr"/>
            <a:r>
              <a:rPr lang="en-US" b="1" i="1" dirty="0">
                <a:solidFill>
                  <a:srgbClr val="000000"/>
                </a:solidFill>
              </a:rPr>
              <a:t>+67</a:t>
            </a:r>
          </a:p>
        </p:txBody>
      </p:sp>
      <p:sp>
        <p:nvSpPr>
          <p:cNvPr id="32" name="TextBox 31"/>
          <p:cNvSpPr txBox="1"/>
          <p:nvPr/>
        </p:nvSpPr>
        <p:spPr>
          <a:xfrm>
            <a:off x="7742968" y="5181600"/>
            <a:ext cx="609600" cy="369332"/>
          </a:xfrm>
          <a:prstGeom prst="rect">
            <a:avLst/>
          </a:prstGeom>
          <a:noFill/>
        </p:spPr>
        <p:txBody>
          <a:bodyPr wrap="square" rtlCol="0">
            <a:spAutoFit/>
          </a:bodyPr>
          <a:lstStyle/>
          <a:p>
            <a:pPr algn="ctr"/>
            <a:r>
              <a:rPr lang="en-US" b="1" i="1" dirty="0">
                <a:solidFill>
                  <a:srgbClr val="000000"/>
                </a:solidFill>
              </a:rPr>
              <a:t>+68</a:t>
            </a:r>
          </a:p>
        </p:txBody>
      </p:sp>
      <p:sp>
        <p:nvSpPr>
          <p:cNvPr id="22" name="Rectangle 2"/>
          <p:cNvSpPr>
            <a:spLocks noChangeArrowheads="1"/>
          </p:cNvSpPr>
          <p:nvPr/>
        </p:nvSpPr>
        <p:spPr bwMode="auto">
          <a:xfrm>
            <a:off x="8458200" y="609600"/>
            <a:ext cx="609600" cy="5561012"/>
          </a:xfrm>
          <a:prstGeom prst="rect">
            <a:avLst/>
          </a:prstGeom>
          <a:solidFill>
            <a:srgbClr val="EAEAEA"/>
          </a:solidFill>
          <a:ln>
            <a:noFill/>
          </a:ln>
          <a:effectLst/>
          <a:extLs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23" name="Text Box 5"/>
          <p:cNvSpPr txBox="1">
            <a:spLocks noChangeArrowheads="1"/>
          </p:cNvSpPr>
          <p:nvPr/>
        </p:nvSpPr>
        <p:spPr bwMode="auto">
          <a:xfrm>
            <a:off x="8378804" y="685800"/>
            <a:ext cx="752130" cy="5539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a:p>
            <a:pPr algn="ctr" eaLnBrk="1" fontAlgn="base" hangingPunct="1">
              <a:spcBef>
                <a:spcPct val="0"/>
              </a:spcBef>
              <a:spcAft>
                <a:spcPct val="0"/>
              </a:spcAft>
            </a:pPr>
            <a:r>
              <a:rPr lang="en-US" sz="1500" b="1" dirty="0" err="1">
                <a:solidFill>
                  <a:srgbClr val="000000"/>
                </a:solidFill>
              </a:rPr>
              <a:t>Ind</a:t>
            </a:r>
            <a:r>
              <a:rPr lang="en-US" sz="1500" b="1" dirty="0">
                <a:solidFill>
                  <a:srgbClr val="000000"/>
                </a:solidFill>
              </a:rPr>
              <a:t>/DK</a:t>
            </a:r>
          </a:p>
        </p:txBody>
      </p:sp>
      <p:sp>
        <p:nvSpPr>
          <p:cNvPr id="25" name="TextBox 24"/>
          <p:cNvSpPr txBox="1"/>
          <p:nvPr/>
        </p:nvSpPr>
        <p:spPr>
          <a:xfrm>
            <a:off x="8382000" y="1840468"/>
            <a:ext cx="609600" cy="369332"/>
          </a:xfrm>
          <a:prstGeom prst="rect">
            <a:avLst/>
          </a:prstGeom>
          <a:noFill/>
        </p:spPr>
        <p:txBody>
          <a:bodyPr wrap="square" rtlCol="0">
            <a:spAutoFit/>
          </a:bodyPr>
          <a:lstStyle/>
          <a:p>
            <a:pPr algn="ctr"/>
            <a:r>
              <a:rPr lang="en-US" b="1" i="1" dirty="0">
                <a:solidFill>
                  <a:srgbClr val="000000"/>
                </a:solidFill>
              </a:rPr>
              <a:t>+59</a:t>
            </a:r>
          </a:p>
        </p:txBody>
      </p:sp>
      <p:sp>
        <p:nvSpPr>
          <p:cNvPr id="26" name="TextBox 25"/>
          <p:cNvSpPr txBox="1"/>
          <p:nvPr/>
        </p:nvSpPr>
        <p:spPr>
          <a:xfrm>
            <a:off x="8382000" y="3505200"/>
            <a:ext cx="609600" cy="369332"/>
          </a:xfrm>
          <a:prstGeom prst="rect">
            <a:avLst/>
          </a:prstGeom>
          <a:noFill/>
        </p:spPr>
        <p:txBody>
          <a:bodyPr wrap="square" rtlCol="0">
            <a:spAutoFit/>
          </a:bodyPr>
          <a:lstStyle/>
          <a:p>
            <a:pPr algn="ctr"/>
            <a:r>
              <a:rPr lang="en-US" b="1" i="1" dirty="0">
                <a:solidFill>
                  <a:srgbClr val="000000"/>
                </a:solidFill>
              </a:rPr>
              <a:t>+59</a:t>
            </a:r>
          </a:p>
        </p:txBody>
      </p:sp>
      <p:sp>
        <p:nvSpPr>
          <p:cNvPr id="27" name="TextBox 26"/>
          <p:cNvSpPr txBox="1"/>
          <p:nvPr/>
        </p:nvSpPr>
        <p:spPr>
          <a:xfrm>
            <a:off x="8458200" y="5181600"/>
            <a:ext cx="609600" cy="369332"/>
          </a:xfrm>
          <a:prstGeom prst="rect">
            <a:avLst/>
          </a:prstGeom>
          <a:noFill/>
        </p:spPr>
        <p:txBody>
          <a:bodyPr wrap="square" rtlCol="0">
            <a:spAutoFit/>
          </a:bodyPr>
          <a:lstStyle/>
          <a:p>
            <a:pPr algn="ctr"/>
            <a:r>
              <a:rPr lang="en-US" b="1" i="1" dirty="0">
                <a:solidFill>
                  <a:srgbClr val="000000"/>
                </a:solidFill>
              </a:rPr>
              <a:t>+65</a:t>
            </a:r>
          </a:p>
        </p:txBody>
      </p:sp>
    </p:spTree>
    <p:extLst>
      <p:ext uri="{BB962C8B-B14F-4D97-AF65-F5344CB8AC3E}">
        <p14:creationId xmlns:p14="http://schemas.microsoft.com/office/powerpoint/2010/main" xmlns="" val="85882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4"/>
          <p:cNvGraphicFramePr>
            <a:graphicFrameLocks/>
          </p:cNvGraphicFramePr>
          <p:nvPr>
            <p:extLst/>
          </p:nvPr>
        </p:nvGraphicFramePr>
        <p:xfrm>
          <a:off x="2666999" y="1000690"/>
          <a:ext cx="5032376" cy="5294740"/>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2"/>
          <p:cNvSpPr>
            <a:spLocks noChangeArrowheads="1"/>
          </p:cNvSpPr>
          <p:nvPr/>
        </p:nvSpPr>
        <p:spPr bwMode="auto">
          <a:xfrm>
            <a:off x="7767240" y="609600"/>
            <a:ext cx="609600" cy="5561012"/>
          </a:xfrm>
          <a:prstGeom prst="rect">
            <a:avLst/>
          </a:prstGeom>
          <a:solidFill>
            <a:srgbClr val="EAEAEA"/>
          </a:solidFill>
          <a:ln>
            <a:noFill/>
          </a:ln>
          <a:effectLst/>
          <a:extLs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2" name="Title 1"/>
          <p:cNvSpPr>
            <a:spLocks noGrp="1"/>
          </p:cNvSpPr>
          <p:nvPr>
            <p:ph type="title"/>
          </p:nvPr>
        </p:nvSpPr>
        <p:spPr>
          <a:xfrm>
            <a:off x="381000" y="326886"/>
            <a:ext cx="2285999" cy="5921514"/>
          </a:xfrm>
        </p:spPr>
        <p:txBody>
          <a:bodyPr/>
          <a:lstStyle/>
          <a:p>
            <a:pPr lvl="0" algn="l"/>
            <a:r>
              <a:rPr lang="en-US" dirty="0"/>
              <a:t>A second tier of strong messages focuses on accountability reforms and a stable economy. </a:t>
            </a:r>
          </a:p>
        </p:txBody>
      </p:sp>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36</a:t>
            </a:fld>
            <a:endParaRPr lang="en-US" dirty="0">
              <a:solidFill>
                <a:srgbClr val="000000"/>
              </a:solidFill>
            </a:endParaRPr>
          </a:p>
        </p:txBody>
      </p:sp>
      <p:sp>
        <p:nvSpPr>
          <p:cNvPr id="6" name="Rectangle 5"/>
          <p:cNvSpPr/>
          <p:nvPr/>
        </p:nvSpPr>
        <p:spPr bwMode="auto">
          <a:xfrm>
            <a:off x="4721290" y="760342"/>
            <a:ext cx="128955" cy="164245"/>
          </a:xfrm>
          <a:prstGeom prst="rect">
            <a:avLst/>
          </a:prstGeom>
          <a:solidFill>
            <a:schemeClr val="tx2"/>
          </a:solidFill>
          <a:ln w="31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dirty="0">
              <a:solidFill>
                <a:srgbClr val="000000"/>
              </a:solidFill>
              <a:cs typeface="Times New Roman" pitchFamily="18" charset="0"/>
            </a:endParaRPr>
          </a:p>
        </p:txBody>
      </p:sp>
      <p:sp>
        <p:nvSpPr>
          <p:cNvPr id="7" name="TextBox 6"/>
          <p:cNvSpPr txBox="1"/>
          <p:nvPr/>
        </p:nvSpPr>
        <p:spPr>
          <a:xfrm>
            <a:off x="4838554" y="703964"/>
            <a:ext cx="1518131" cy="276999"/>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cs typeface="Times New Roman" pitchFamily="18" charset="0"/>
              </a:rPr>
              <a:t>Very Convincing</a:t>
            </a:r>
          </a:p>
        </p:txBody>
      </p:sp>
      <p:sp>
        <p:nvSpPr>
          <p:cNvPr id="8" name="Rectangle 7"/>
          <p:cNvSpPr/>
          <p:nvPr/>
        </p:nvSpPr>
        <p:spPr bwMode="auto">
          <a:xfrm>
            <a:off x="6105410" y="765064"/>
            <a:ext cx="128954" cy="164245"/>
          </a:xfrm>
          <a:prstGeom prst="rect">
            <a:avLst/>
          </a:prstGeom>
          <a:solidFill>
            <a:schemeClr val="tx2">
              <a:lumMod val="20000"/>
              <a:lumOff val="80000"/>
            </a:schemeClr>
          </a:solidFill>
          <a:ln w="31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dirty="0">
              <a:solidFill>
                <a:srgbClr val="000000"/>
              </a:solidFill>
              <a:cs typeface="Times New Roman" pitchFamily="18" charset="0"/>
            </a:endParaRPr>
          </a:p>
        </p:txBody>
      </p:sp>
      <p:sp>
        <p:nvSpPr>
          <p:cNvPr id="9" name="TextBox 8"/>
          <p:cNvSpPr txBox="1"/>
          <p:nvPr/>
        </p:nvSpPr>
        <p:spPr>
          <a:xfrm>
            <a:off x="6193365" y="708686"/>
            <a:ext cx="1606094" cy="276999"/>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cs typeface="Times New Roman" pitchFamily="18" charset="0"/>
              </a:rPr>
              <a:t>Total Convincing</a:t>
            </a:r>
          </a:p>
        </p:txBody>
      </p:sp>
      <p:sp>
        <p:nvSpPr>
          <p:cNvPr id="33" name="Text Box 7"/>
          <p:cNvSpPr txBox="1">
            <a:spLocks noChangeArrowheads="1"/>
          </p:cNvSpPr>
          <p:nvPr/>
        </p:nvSpPr>
        <p:spPr bwMode="auto">
          <a:xfrm>
            <a:off x="3475060" y="115669"/>
            <a:ext cx="3546997" cy="400110"/>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2000" b="1" dirty="0">
                <a:solidFill>
                  <a:srgbClr val="000000"/>
                </a:solidFill>
              </a:rPr>
              <a:t>Reform Messages – Second Tier</a:t>
            </a:r>
          </a:p>
        </p:txBody>
      </p:sp>
      <p:sp>
        <p:nvSpPr>
          <p:cNvPr id="55" name="Text Box 5"/>
          <p:cNvSpPr txBox="1">
            <a:spLocks noChangeArrowheads="1"/>
          </p:cNvSpPr>
          <p:nvPr/>
        </p:nvSpPr>
        <p:spPr bwMode="auto">
          <a:xfrm>
            <a:off x="7837572" y="716668"/>
            <a:ext cx="473464"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p:txBody>
      </p:sp>
      <p:sp>
        <p:nvSpPr>
          <p:cNvPr id="23" name="Rectangle 22"/>
          <p:cNvSpPr/>
          <p:nvPr/>
        </p:nvSpPr>
        <p:spPr>
          <a:xfrm>
            <a:off x="0" y="6071681"/>
            <a:ext cx="7543800" cy="769441"/>
          </a:xfrm>
          <a:prstGeom prst="rect">
            <a:avLst/>
          </a:prstGeom>
        </p:spPr>
        <p:txBody>
          <a:bodyPr wrap="square">
            <a:spAutoFit/>
          </a:bodyPr>
          <a:lstStyle/>
          <a:p>
            <a:endParaRPr lang="en-US" sz="1100" dirty="0">
              <a:solidFill>
                <a:srgbClr val="000000"/>
              </a:solidFill>
              <a:ea typeface="Times New Roman" panose="02020603050405020304" pitchFamily="18" charset="0"/>
            </a:endParaRPr>
          </a:p>
          <a:p>
            <a:pPr algn="just"/>
            <a:r>
              <a:rPr lang="en-US" sz="1100" dirty="0"/>
              <a:t>Now I am going to read you a list of arguments Democrats running for Senate have made in favor of enacting tougher reforms </a:t>
            </a:r>
          </a:p>
          <a:p>
            <a:pPr algn="just"/>
            <a:r>
              <a:rPr lang="en-US" sz="1100" dirty="0"/>
              <a:t>and restrictions on Wall Street. After listening to each, please tell me if you think it is a VERY convincing, SOMEWHAT convincing, </a:t>
            </a:r>
          </a:p>
          <a:p>
            <a:pPr algn="just"/>
            <a:r>
              <a:rPr lang="en-US" sz="1100" dirty="0"/>
              <a:t>NOT TOO convincing, or NOT AT ALL convincing argument in favor of enacting tougher reforms and restrictions on Wall Street. </a:t>
            </a:r>
            <a:endParaRPr lang="en-US" sz="1100" dirty="0">
              <a:solidFill>
                <a:srgbClr val="000000"/>
              </a:solidFill>
              <a:ea typeface="Times New Roman" panose="02020603050405020304" pitchFamily="18" charset="0"/>
            </a:endParaRPr>
          </a:p>
        </p:txBody>
      </p:sp>
      <p:sp>
        <p:nvSpPr>
          <p:cNvPr id="24" name="TextBox 23"/>
          <p:cNvSpPr txBox="1"/>
          <p:nvPr/>
        </p:nvSpPr>
        <p:spPr>
          <a:xfrm>
            <a:off x="7772400" y="1600200"/>
            <a:ext cx="609600" cy="369332"/>
          </a:xfrm>
          <a:prstGeom prst="rect">
            <a:avLst/>
          </a:prstGeom>
          <a:noFill/>
        </p:spPr>
        <p:txBody>
          <a:bodyPr wrap="square" rtlCol="0">
            <a:spAutoFit/>
          </a:bodyPr>
          <a:lstStyle/>
          <a:p>
            <a:pPr algn="ctr"/>
            <a:r>
              <a:rPr lang="en-US" b="1" i="1" dirty="0">
                <a:solidFill>
                  <a:srgbClr val="000000"/>
                </a:solidFill>
              </a:rPr>
              <a:t>+59</a:t>
            </a:r>
          </a:p>
        </p:txBody>
      </p:sp>
      <p:sp>
        <p:nvSpPr>
          <p:cNvPr id="29" name="TextBox 28"/>
          <p:cNvSpPr txBox="1"/>
          <p:nvPr/>
        </p:nvSpPr>
        <p:spPr>
          <a:xfrm>
            <a:off x="8438894" y="1907497"/>
            <a:ext cx="609600" cy="369332"/>
          </a:xfrm>
          <a:prstGeom prst="rect">
            <a:avLst/>
          </a:prstGeom>
          <a:noFill/>
        </p:spPr>
        <p:txBody>
          <a:bodyPr wrap="square" rtlCol="0">
            <a:spAutoFit/>
          </a:bodyPr>
          <a:lstStyle/>
          <a:p>
            <a:pPr algn="ctr"/>
            <a:r>
              <a:rPr lang="en-US" b="1" dirty="0">
                <a:solidFill>
                  <a:srgbClr val="FFFFFF"/>
                </a:solidFill>
              </a:rPr>
              <a:t>60</a:t>
            </a:r>
          </a:p>
        </p:txBody>
      </p:sp>
      <p:sp>
        <p:nvSpPr>
          <p:cNvPr id="39" name="TextBox 38"/>
          <p:cNvSpPr txBox="1"/>
          <p:nvPr/>
        </p:nvSpPr>
        <p:spPr>
          <a:xfrm>
            <a:off x="8442294" y="2525430"/>
            <a:ext cx="609600" cy="369332"/>
          </a:xfrm>
          <a:prstGeom prst="rect">
            <a:avLst/>
          </a:prstGeom>
          <a:noFill/>
        </p:spPr>
        <p:txBody>
          <a:bodyPr wrap="square" rtlCol="0">
            <a:spAutoFit/>
          </a:bodyPr>
          <a:lstStyle/>
          <a:p>
            <a:pPr algn="ctr"/>
            <a:r>
              <a:rPr lang="en-US" b="1" dirty="0">
                <a:solidFill>
                  <a:srgbClr val="FFFFFF"/>
                </a:solidFill>
              </a:rPr>
              <a:t>62</a:t>
            </a:r>
          </a:p>
        </p:txBody>
      </p:sp>
      <p:sp>
        <p:nvSpPr>
          <p:cNvPr id="44" name="TextBox 43"/>
          <p:cNvSpPr txBox="1"/>
          <p:nvPr/>
        </p:nvSpPr>
        <p:spPr>
          <a:xfrm>
            <a:off x="7775756" y="2907268"/>
            <a:ext cx="609600" cy="369332"/>
          </a:xfrm>
          <a:prstGeom prst="rect">
            <a:avLst/>
          </a:prstGeom>
          <a:noFill/>
        </p:spPr>
        <p:txBody>
          <a:bodyPr wrap="square" rtlCol="0">
            <a:spAutoFit/>
          </a:bodyPr>
          <a:lstStyle/>
          <a:p>
            <a:pPr algn="ctr"/>
            <a:r>
              <a:rPr lang="en-US" b="1" i="1" dirty="0">
                <a:solidFill>
                  <a:srgbClr val="000000"/>
                </a:solidFill>
              </a:rPr>
              <a:t>+61</a:t>
            </a:r>
          </a:p>
        </p:txBody>
      </p:sp>
      <p:sp>
        <p:nvSpPr>
          <p:cNvPr id="49" name="TextBox 48"/>
          <p:cNvSpPr txBox="1"/>
          <p:nvPr/>
        </p:nvSpPr>
        <p:spPr>
          <a:xfrm>
            <a:off x="8447253" y="3145856"/>
            <a:ext cx="620316" cy="369332"/>
          </a:xfrm>
          <a:prstGeom prst="rect">
            <a:avLst/>
          </a:prstGeom>
          <a:noFill/>
        </p:spPr>
        <p:txBody>
          <a:bodyPr wrap="square" rtlCol="0">
            <a:spAutoFit/>
          </a:bodyPr>
          <a:lstStyle/>
          <a:p>
            <a:pPr algn="ctr"/>
            <a:r>
              <a:rPr lang="en-US" b="1" dirty="0">
                <a:solidFill>
                  <a:srgbClr val="FFFFFF"/>
                </a:solidFill>
              </a:rPr>
              <a:t>52</a:t>
            </a:r>
          </a:p>
        </p:txBody>
      </p:sp>
      <p:sp>
        <p:nvSpPr>
          <p:cNvPr id="51" name="TextBox 50"/>
          <p:cNvSpPr txBox="1"/>
          <p:nvPr/>
        </p:nvSpPr>
        <p:spPr>
          <a:xfrm>
            <a:off x="8474637" y="3832483"/>
            <a:ext cx="609600" cy="369332"/>
          </a:xfrm>
          <a:prstGeom prst="rect">
            <a:avLst/>
          </a:prstGeom>
          <a:noFill/>
        </p:spPr>
        <p:txBody>
          <a:bodyPr wrap="square" rtlCol="0">
            <a:spAutoFit/>
          </a:bodyPr>
          <a:lstStyle/>
          <a:p>
            <a:pPr algn="ctr"/>
            <a:r>
              <a:rPr lang="en-US" b="1" dirty="0">
                <a:solidFill>
                  <a:srgbClr val="FFFFFF"/>
                </a:solidFill>
              </a:rPr>
              <a:t>51</a:t>
            </a:r>
          </a:p>
        </p:txBody>
      </p:sp>
      <p:sp>
        <p:nvSpPr>
          <p:cNvPr id="58" name="TextBox 57"/>
          <p:cNvSpPr txBox="1"/>
          <p:nvPr/>
        </p:nvSpPr>
        <p:spPr>
          <a:xfrm>
            <a:off x="8472742" y="4442319"/>
            <a:ext cx="609600" cy="369332"/>
          </a:xfrm>
          <a:prstGeom prst="rect">
            <a:avLst/>
          </a:prstGeom>
          <a:noFill/>
        </p:spPr>
        <p:txBody>
          <a:bodyPr wrap="square" rtlCol="0">
            <a:spAutoFit/>
          </a:bodyPr>
          <a:lstStyle/>
          <a:p>
            <a:pPr algn="ctr"/>
            <a:r>
              <a:rPr lang="en-US" b="1" dirty="0">
                <a:solidFill>
                  <a:srgbClr val="FFFFFF"/>
                </a:solidFill>
              </a:rPr>
              <a:t>46</a:t>
            </a:r>
          </a:p>
        </p:txBody>
      </p:sp>
      <p:sp>
        <p:nvSpPr>
          <p:cNvPr id="31" name="TextBox 30"/>
          <p:cNvSpPr txBox="1"/>
          <p:nvPr/>
        </p:nvSpPr>
        <p:spPr>
          <a:xfrm>
            <a:off x="8455650" y="5061211"/>
            <a:ext cx="609600" cy="369332"/>
          </a:xfrm>
          <a:prstGeom prst="rect">
            <a:avLst/>
          </a:prstGeom>
          <a:noFill/>
        </p:spPr>
        <p:txBody>
          <a:bodyPr wrap="square" rtlCol="0">
            <a:spAutoFit/>
          </a:bodyPr>
          <a:lstStyle/>
          <a:p>
            <a:pPr algn="ctr"/>
            <a:r>
              <a:rPr lang="en-US" b="1" dirty="0">
                <a:solidFill>
                  <a:srgbClr val="FFFFFF"/>
                </a:solidFill>
              </a:rPr>
              <a:t>40</a:t>
            </a:r>
          </a:p>
        </p:txBody>
      </p:sp>
      <p:sp>
        <p:nvSpPr>
          <p:cNvPr id="32" name="TextBox 31"/>
          <p:cNvSpPr txBox="1"/>
          <p:nvPr/>
        </p:nvSpPr>
        <p:spPr>
          <a:xfrm>
            <a:off x="7742968" y="4114800"/>
            <a:ext cx="609600" cy="369332"/>
          </a:xfrm>
          <a:prstGeom prst="rect">
            <a:avLst/>
          </a:prstGeom>
          <a:noFill/>
        </p:spPr>
        <p:txBody>
          <a:bodyPr wrap="square" rtlCol="0">
            <a:spAutoFit/>
          </a:bodyPr>
          <a:lstStyle/>
          <a:p>
            <a:pPr algn="ctr"/>
            <a:r>
              <a:rPr lang="en-US" b="1" i="1" dirty="0">
                <a:solidFill>
                  <a:srgbClr val="000000"/>
                </a:solidFill>
              </a:rPr>
              <a:t>+60</a:t>
            </a:r>
          </a:p>
        </p:txBody>
      </p:sp>
      <p:sp>
        <p:nvSpPr>
          <p:cNvPr id="35" name="TextBox 34"/>
          <p:cNvSpPr txBox="1"/>
          <p:nvPr/>
        </p:nvSpPr>
        <p:spPr>
          <a:xfrm>
            <a:off x="8438868" y="5668409"/>
            <a:ext cx="609600" cy="369332"/>
          </a:xfrm>
          <a:prstGeom prst="rect">
            <a:avLst/>
          </a:prstGeom>
          <a:noFill/>
        </p:spPr>
        <p:txBody>
          <a:bodyPr wrap="square" rtlCol="0">
            <a:spAutoFit/>
          </a:bodyPr>
          <a:lstStyle/>
          <a:p>
            <a:pPr algn="ctr"/>
            <a:r>
              <a:rPr lang="en-US" b="1" dirty="0">
                <a:solidFill>
                  <a:srgbClr val="FFFFFF"/>
                </a:solidFill>
              </a:rPr>
              <a:t>43</a:t>
            </a:r>
          </a:p>
        </p:txBody>
      </p:sp>
      <p:sp>
        <p:nvSpPr>
          <p:cNvPr id="25" name="TextBox 24"/>
          <p:cNvSpPr txBox="1"/>
          <p:nvPr/>
        </p:nvSpPr>
        <p:spPr>
          <a:xfrm>
            <a:off x="7772400" y="5421868"/>
            <a:ext cx="609600" cy="369332"/>
          </a:xfrm>
          <a:prstGeom prst="rect">
            <a:avLst/>
          </a:prstGeom>
          <a:noFill/>
        </p:spPr>
        <p:txBody>
          <a:bodyPr wrap="square" rtlCol="0">
            <a:spAutoFit/>
          </a:bodyPr>
          <a:lstStyle/>
          <a:p>
            <a:pPr algn="ctr"/>
            <a:r>
              <a:rPr lang="en-US" b="1" i="1" dirty="0">
                <a:solidFill>
                  <a:srgbClr val="000000"/>
                </a:solidFill>
              </a:rPr>
              <a:t>+53</a:t>
            </a:r>
          </a:p>
        </p:txBody>
      </p:sp>
      <p:sp>
        <p:nvSpPr>
          <p:cNvPr id="26" name="Rectangle 2"/>
          <p:cNvSpPr>
            <a:spLocks noChangeArrowheads="1"/>
          </p:cNvSpPr>
          <p:nvPr/>
        </p:nvSpPr>
        <p:spPr bwMode="auto">
          <a:xfrm>
            <a:off x="8458200" y="609600"/>
            <a:ext cx="609600" cy="5561012"/>
          </a:xfrm>
          <a:prstGeom prst="rect">
            <a:avLst/>
          </a:prstGeom>
          <a:solidFill>
            <a:srgbClr val="EAEAEA"/>
          </a:solidFill>
          <a:ln>
            <a:noFill/>
          </a:ln>
          <a:effectLst/>
          <a:extLs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27" name="Text Box 5"/>
          <p:cNvSpPr txBox="1">
            <a:spLocks noChangeArrowheads="1"/>
          </p:cNvSpPr>
          <p:nvPr/>
        </p:nvSpPr>
        <p:spPr bwMode="auto">
          <a:xfrm>
            <a:off x="8378804" y="685800"/>
            <a:ext cx="752130" cy="5539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a:p>
            <a:pPr algn="ctr" eaLnBrk="1" fontAlgn="base" hangingPunct="1">
              <a:spcBef>
                <a:spcPct val="0"/>
              </a:spcBef>
              <a:spcAft>
                <a:spcPct val="0"/>
              </a:spcAft>
            </a:pPr>
            <a:r>
              <a:rPr lang="en-US" sz="1500" b="1" dirty="0" err="1">
                <a:solidFill>
                  <a:srgbClr val="000000"/>
                </a:solidFill>
              </a:rPr>
              <a:t>Ind</a:t>
            </a:r>
            <a:r>
              <a:rPr lang="en-US" sz="1500" b="1" dirty="0">
                <a:solidFill>
                  <a:srgbClr val="000000"/>
                </a:solidFill>
              </a:rPr>
              <a:t>/DK</a:t>
            </a:r>
          </a:p>
        </p:txBody>
      </p:sp>
      <p:sp>
        <p:nvSpPr>
          <p:cNvPr id="28" name="TextBox 27"/>
          <p:cNvSpPr txBox="1"/>
          <p:nvPr/>
        </p:nvSpPr>
        <p:spPr>
          <a:xfrm>
            <a:off x="8458200" y="1600200"/>
            <a:ext cx="609600" cy="369332"/>
          </a:xfrm>
          <a:prstGeom prst="rect">
            <a:avLst/>
          </a:prstGeom>
          <a:noFill/>
        </p:spPr>
        <p:txBody>
          <a:bodyPr wrap="square" rtlCol="0">
            <a:spAutoFit/>
          </a:bodyPr>
          <a:lstStyle/>
          <a:p>
            <a:pPr algn="ctr"/>
            <a:r>
              <a:rPr lang="en-US" b="1" i="1" dirty="0">
                <a:solidFill>
                  <a:srgbClr val="000000"/>
                </a:solidFill>
              </a:rPr>
              <a:t>+69</a:t>
            </a:r>
          </a:p>
        </p:txBody>
      </p:sp>
      <p:sp>
        <p:nvSpPr>
          <p:cNvPr id="30" name="TextBox 29"/>
          <p:cNvSpPr txBox="1"/>
          <p:nvPr/>
        </p:nvSpPr>
        <p:spPr>
          <a:xfrm>
            <a:off x="8458200" y="2895600"/>
            <a:ext cx="609600" cy="369332"/>
          </a:xfrm>
          <a:prstGeom prst="rect">
            <a:avLst/>
          </a:prstGeom>
          <a:noFill/>
        </p:spPr>
        <p:txBody>
          <a:bodyPr wrap="square" rtlCol="0">
            <a:spAutoFit/>
          </a:bodyPr>
          <a:lstStyle/>
          <a:p>
            <a:pPr algn="ctr"/>
            <a:r>
              <a:rPr lang="en-US" b="1" i="1" dirty="0">
                <a:solidFill>
                  <a:srgbClr val="000000"/>
                </a:solidFill>
              </a:rPr>
              <a:t>+77</a:t>
            </a:r>
          </a:p>
        </p:txBody>
      </p:sp>
      <p:sp>
        <p:nvSpPr>
          <p:cNvPr id="34" name="TextBox 33"/>
          <p:cNvSpPr txBox="1"/>
          <p:nvPr/>
        </p:nvSpPr>
        <p:spPr>
          <a:xfrm>
            <a:off x="8458200" y="4114800"/>
            <a:ext cx="609600" cy="369332"/>
          </a:xfrm>
          <a:prstGeom prst="rect">
            <a:avLst/>
          </a:prstGeom>
          <a:noFill/>
        </p:spPr>
        <p:txBody>
          <a:bodyPr wrap="square" rtlCol="0">
            <a:spAutoFit/>
          </a:bodyPr>
          <a:lstStyle/>
          <a:p>
            <a:pPr algn="ctr"/>
            <a:r>
              <a:rPr lang="en-US" b="1" i="1" dirty="0">
                <a:solidFill>
                  <a:srgbClr val="000000"/>
                </a:solidFill>
              </a:rPr>
              <a:t>+62</a:t>
            </a:r>
          </a:p>
        </p:txBody>
      </p:sp>
      <p:sp>
        <p:nvSpPr>
          <p:cNvPr id="36" name="TextBox 35"/>
          <p:cNvSpPr txBox="1"/>
          <p:nvPr/>
        </p:nvSpPr>
        <p:spPr>
          <a:xfrm>
            <a:off x="8458200" y="5421868"/>
            <a:ext cx="609600" cy="369332"/>
          </a:xfrm>
          <a:prstGeom prst="rect">
            <a:avLst/>
          </a:prstGeom>
          <a:noFill/>
        </p:spPr>
        <p:txBody>
          <a:bodyPr wrap="square" rtlCol="0">
            <a:spAutoFit/>
          </a:bodyPr>
          <a:lstStyle/>
          <a:p>
            <a:pPr algn="ctr"/>
            <a:r>
              <a:rPr lang="en-US" b="1" i="1" dirty="0">
                <a:solidFill>
                  <a:srgbClr val="000000"/>
                </a:solidFill>
              </a:rPr>
              <a:t>+65</a:t>
            </a:r>
          </a:p>
        </p:txBody>
      </p:sp>
    </p:spTree>
    <p:extLst>
      <p:ext uri="{BB962C8B-B14F-4D97-AF65-F5344CB8AC3E}">
        <p14:creationId xmlns:p14="http://schemas.microsoft.com/office/powerpoint/2010/main" xmlns="" val="535577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37</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510042779"/>
              </p:ext>
            </p:extLst>
          </p:nvPr>
        </p:nvGraphicFramePr>
        <p:xfrm>
          <a:off x="152400" y="581660"/>
          <a:ext cx="8839200" cy="4638040"/>
        </p:xfrm>
        <a:graphic>
          <a:graphicData uri="http://schemas.openxmlformats.org/drawingml/2006/table">
            <a:tbl>
              <a:tblPr firstRow="1" bandRow="1">
                <a:tableStyleId>{5C22544A-7EE6-4342-B048-85BDC9FD1C3A}</a:tableStyleId>
              </a:tblPr>
              <a:tblGrid>
                <a:gridCol w="8839200">
                  <a:extLst>
                    <a:ext uri="{9D8B030D-6E8A-4147-A177-3AD203B41FA5}">
                      <a16:colId xmlns:a16="http://schemas.microsoft.com/office/drawing/2014/main" xmlns="" val="20000"/>
                    </a:ext>
                  </a:extLst>
                </a:gridCol>
              </a:tblGrid>
              <a:tr h="370840">
                <a:tc>
                  <a:txBody>
                    <a:bodyPr/>
                    <a:lstStyle/>
                    <a:p>
                      <a:pPr algn="ctr"/>
                      <a:r>
                        <a:rPr lang="en-US" dirty="0"/>
                        <a:t>Text of</a:t>
                      </a:r>
                      <a:r>
                        <a:rPr lang="en-US" baseline="0" dirty="0"/>
                        <a:t> Democratic Pro-Reform Messages </a:t>
                      </a:r>
                      <a:r>
                        <a:rPr lang="en-US" dirty="0"/>
                        <a:t>(in order of effectiveness)</a:t>
                      </a:r>
                    </a:p>
                  </a:txBody>
                  <a:tcPr>
                    <a:solidFill>
                      <a:srgbClr val="0085B4"/>
                    </a:solidFill>
                  </a:tcPr>
                </a:tc>
                <a:extLst>
                  <a:ext uri="{0D108BD9-81ED-4DB2-BD59-A6C34878D82A}">
                    <a16:rowId xmlns:a16="http://schemas.microsoft.com/office/drawing/2014/main" xmlns="" val="10000"/>
                  </a:ext>
                </a:extLst>
              </a:tr>
              <a:tr h="370840">
                <a:tc>
                  <a:txBody>
                    <a:bodyPr/>
                    <a:lstStyle/>
                    <a:p>
                      <a:pPr lvl="0" algn="just"/>
                      <a:r>
                        <a:rPr lang="en-US" sz="1250" b="1" dirty="0"/>
                        <a:t>[</a:t>
                      </a:r>
                      <a:r>
                        <a:rPr lang="en-US" sz="1250" b="1" kern="1200" dirty="0">
                          <a:solidFill>
                            <a:schemeClr val="dk1"/>
                          </a:solidFill>
                          <a:effectLst/>
                          <a:latin typeface="+mn-lt"/>
                          <a:ea typeface="+mn-ea"/>
                          <a:cs typeface="+mn-cs"/>
                        </a:rPr>
                        <a:t>SAME</a:t>
                      </a:r>
                      <a:r>
                        <a:rPr lang="en-US" sz="1250" b="1" dirty="0"/>
                        <a:t> TRICKS – AVOID ANOTHER CRASH]</a:t>
                      </a:r>
                      <a:r>
                        <a:rPr lang="en-US" sz="1250" dirty="0"/>
                        <a:t> The big Wall Street banks that crashed our economy are bigger than ever, and they are up to the same risky bets that put the entire economy at risk. We need an economy that’s healthy and stable. We can't let banks gamble with our money and risk another financial collapse. We need tough rules and strong penalties to make banks smaller, simpler, and safer.   Bank failures can never be allowed to place our entire economy at risk.</a:t>
                      </a: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pPr lvl="0" algn="just"/>
                      <a:r>
                        <a:rPr lang="en-US" sz="1250" b="1" dirty="0"/>
                        <a:t>[NOT JUST BILLIONAIRES/INEQUALITY]</a:t>
                      </a:r>
                      <a:r>
                        <a:rPr lang="en-US" sz="1250" dirty="0"/>
                        <a:t> Big banks and Wall Street billionaires have rigged the economy. All the gains go to those at the top, while millions of families are still struggling to get back on their feet. Wall Street billionaires use loopholes to pay lower taxes than teachers, and hedge fund managers squeeze more and more profit out of companies while reducing benefits and eliminating jobs. We need to re-write the rules to make the economy work for working families, not just billionaires and big banks.</a:t>
                      </a: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pPr lvl="0" algn="just"/>
                      <a:r>
                        <a:rPr lang="en-US" sz="1250" b="1" dirty="0"/>
                        <a:t>[POWER AND INFLUENCE]</a:t>
                      </a:r>
                      <a:r>
                        <a:rPr lang="en-US" sz="1250" dirty="0"/>
                        <a:t> Too many politicians in both parties are beholden to Wall Street. The big banks and hedge fund managers spend millions on lobbyists and millions more on political contributions. And the revolving door between Washington and Wall Street ensures that banks always have access to government decision makers. Our elected officials need to work for everyone, not just the wealthy and well-connected. And that means standing up to Wall Street and the big banks.</a:t>
                      </a:r>
                    </a:p>
                  </a:txBody>
                  <a:tcPr>
                    <a:solidFill>
                      <a:schemeClr val="bg1">
                        <a:lumMod val="85000"/>
                      </a:schemeClr>
                    </a:solidFill>
                  </a:tcPr>
                </a:tc>
                <a:extLst>
                  <a:ext uri="{0D108BD9-81ED-4DB2-BD59-A6C34878D82A}">
                    <a16:rowId xmlns:a16="http://schemas.microsoft.com/office/drawing/2014/main" xmlns="" val="10003"/>
                  </a:ext>
                </a:extLst>
              </a:tr>
              <a:tr h="370840">
                <a:tc>
                  <a:txBody>
                    <a:bodyPr/>
                    <a:lstStyle/>
                    <a:p>
                      <a:pPr lvl="0" algn="just"/>
                      <a:r>
                        <a:rPr lang="en-US" sz="1250" b="1" dirty="0"/>
                        <a:t>[WEAKENING REGULATIONS]</a:t>
                      </a:r>
                      <a:r>
                        <a:rPr lang="en-US" sz="1250" dirty="0"/>
                        <a:t> Our economy is still recovering from a financial crisis that was caused by weakening regulations that had kept our economy safe for decades. Common sense regulation is needed to prevent banks from engaging in risky bets with our money and to protect consumers from the abuses and deceptive practices of credit card companies and payday lenders. When it comes to Wall Street, we can't have the fox watching the hen house. We need to put rules in place to prevent another crash.</a:t>
                      </a:r>
                    </a:p>
                  </a:txBody>
                  <a:tcPr>
                    <a:solidFill>
                      <a:schemeClr val="bg1">
                        <a:lumMod val="85000"/>
                      </a:schemeClr>
                    </a:solidFill>
                  </a:tcPr>
                </a:tc>
                <a:extLst>
                  <a:ext uri="{0D108BD9-81ED-4DB2-BD59-A6C34878D82A}">
                    <a16:rowId xmlns:a16="http://schemas.microsoft.com/office/drawing/2014/main" xmlns="" val="10004"/>
                  </a:ext>
                </a:extLst>
              </a:tr>
              <a:tr h="370840">
                <a:tc>
                  <a:txBody>
                    <a:bodyPr/>
                    <a:lstStyle/>
                    <a:p>
                      <a:pPr lvl="0" algn="just"/>
                      <a:r>
                        <a:rPr lang="en-US" sz="1250" b="1" dirty="0"/>
                        <a:t>[GRIEVANCES]</a:t>
                      </a:r>
                      <a:r>
                        <a:rPr lang="en-US" sz="1250" dirty="0"/>
                        <a:t> Financial reform is about putting an end to the greed of the big Wall Street banks that cost people their jobs, their savings, and billions in taxpayer bailouts. Tough new laws will make sure that bank CEOs are kept accountable to the American people, and put an end to runaway executive pay. Taxpayers should not have to pay the price for Wall Street recklessness while those responsible continue to make outrageous profits. Laws should protect working Americans, not just billionaires.</a:t>
                      </a:r>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828152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38</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2939473810"/>
              </p:ext>
            </p:extLst>
          </p:nvPr>
        </p:nvGraphicFramePr>
        <p:xfrm>
          <a:off x="152400" y="817880"/>
          <a:ext cx="8839200" cy="2077720"/>
        </p:xfrm>
        <a:graphic>
          <a:graphicData uri="http://schemas.openxmlformats.org/drawingml/2006/table">
            <a:tbl>
              <a:tblPr firstRow="1" bandRow="1">
                <a:tableStyleId>{5C22544A-7EE6-4342-B048-85BDC9FD1C3A}</a:tableStyleId>
              </a:tblPr>
              <a:tblGrid>
                <a:gridCol w="8839200">
                  <a:extLst>
                    <a:ext uri="{9D8B030D-6E8A-4147-A177-3AD203B41FA5}">
                      <a16:colId xmlns:a16="http://schemas.microsoft.com/office/drawing/2014/main" xmlns="" val="20000"/>
                    </a:ext>
                  </a:extLst>
                </a:gridCol>
              </a:tblGrid>
              <a:tr h="370840">
                <a:tc>
                  <a:txBody>
                    <a:bodyPr/>
                    <a:lstStyle/>
                    <a:p>
                      <a:pPr algn="ctr"/>
                      <a:r>
                        <a:rPr lang="en-US" dirty="0"/>
                        <a:t>Text of</a:t>
                      </a:r>
                      <a:r>
                        <a:rPr lang="en-US" baseline="0" dirty="0"/>
                        <a:t> Democratic Pro-Reform Messages </a:t>
                      </a:r>
                      <a:r>
                        <a:rPr lang="en-US" dirty="0"/>
                        <a:t>(in order of effectiveness) -cont’d</a:t>
                      </a:r>
                    </a:p>
                  </a:txBody>
                  <a:tcPr>
                    <a:solidFill>
                      <a:srgbClr val="0085B4"/>
                    </a:solidFill>
                  </a:tcPr>
                </a:tc>
                <a:extLst>
                  <a:ext uri="{0D108BD9-81ED-4DB2-BD59-A6C34878D82A}">
                    <a16:rowId xmlns:a16="http://schemas.microsoft.com/office/drawing/2014/main" xmlns="" val="10000"/>
                  </a:ext>
                </a:extLst>
              </a:tr>
              <a:tr h="370840">
                <a:tc>
                  <a:txBody>
                    <a:bodyPr/>
                    <a:lstStyle/>
                    <a:p>
                      <a:pPr lvl="0" algn="just"/>
                      <a:r>
                        <a:rPr lang="en-US" sz="1250" b="1" dirty="0"/>
                        <a:t>[GET BACK TO CORE BUSINESS]</a:t>
                      </a:r>
                      <a:r>
                        <a:rPr lang="en-US" sz="1250" dirty="0"/>
                        <a:t> A healthy economy needs a healthy financial system. But today, Wall Street and the big banks have become more focused on complicated wheeling and dealing that increases bank profits instead of making loans that allow businesses to create jobs and families to buy homes. We need to reform our financial system to make it work for main street and ordinary families. Banks should be focused on making sustainable loans to businesses and families, not just financial speculation.</a:t>
                      </a: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pPr lvl="0" algn="just"/>
                      <a:r>
                        <a:rPr lang="en-US" sz="1250" b="1" dirty="0"/>
                        <a:t>[EFFECTIVE MANAGEMENT – AVOID ANOTHER CRASH]</a:t>
                      </a:r>
                      <a:r>
                        <a:rPr lang="en-US" sz="1250" b="1" baseline="0" dirty="0"/>
                        <a:t> </a:t>
                      </a:r>
                      <a:r>
                        <a:rPr lang="en-US" sz="1250" dirty="0"/>
                        <a:t>Three of the four biggest banks are larger today than when we bailed them out in 2008.  And the biggest financial firms have become too complex and involved in too much, increasing the likelihood these firms will get into trouble and once again put our economy at risk. We need to break up the banks that are too big to fail so they can't bring down the entire economy when something goes wrong.</a:t>
                      </a:r>
                    </a:p>
                  </a:txBody>
                  <a:tcPr>
                    <a:solidFill>
                      <a:schemeClr val="bg1">
                        <a:lumMod val="85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459175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04800"/>
            <a:ext cx="7788275" cy="1058863"/>
          </a:xfrm>
        </p:spPr>
        <p:txBody>
          <a:bodyPr/>
          <a:lstStyle/>
          <a:p>
            <a:r>
              <a:rPr lang="en-US" sz="1800" dirty="0"/>
              <a:t>Across target and base groups, voters respond strongly to the top tier of messages invoking a rigged economy, greed and inequality, and the corrupting influence of Wall Street money in politics.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4084351945"/>
              </p:ext>
            </p:extLst>
          </p:nvPr>
        </p:nvGraphicFramePr>
        <p:xfrm>
          <a:off x="685800" y="1795396"/>
          <a:ext cx="7315200" cy="3538604"/>
        </p:xfrm>
        <a:graphic>
          <a:graphicData uri="http://schemas.openxmlformats.org/drawingml/2006/table">
            <a:tbl>
              <a:tblPr/>
              <a:tblGrid>
                <a:gridCol w="155448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640080">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640080">
                  <a:extLst>
                    <a:ext uri="{9D8B030D-6E8A-4147-A177-3AD203B41FA5}">
                      <a16:colId xmlns:a16="http://schemas.microsoft.com/office/drawing/2014/main" xmlns="" val="20008"/>
                    </a:ext>
                  </a:extLst>
                </a:gridCol>
                <a:gridCol w="640080">
                  <a:extLst>
                    <a:ext uri="{9D8B030D-6E8A-4147-A177-3AD203B41FA5}">
                      <a16:colId xmlns:a16="http://schemas.microsoft.com/office/drawing/2014/main" xmlns="" val="20009"/>
                    </a:ext>
                  </a:extLst>
                </a:gridCol>
              </a:tblGrid>
              <a:tr h="485530">
                <a:tc>
                  <a:txBody>
                    <a:bodyPr/>
                    <a:lstStyle/>
                    <a:p>
                      <a:pPr algn="l" rtl="0" fontAlgn="ctr"/>
                      <a:r>
                        <a:rPr lang="en-US" sz="1400" b="1" i="0" u="none" strike="noStrike" dirty="0">
                          <a:solidFill>
                            <a:srgbClr val="FFFFFF"/>
                          </a:solidFill>
                          <a:effectLst/>
                          <a:latin typeface="Calibri" panose="020F0502020204030204" pitchFamily="34" charset="0"/>
                        </a:rPr>
                        <a:t>Messages</a:t>
                      </a:r>
                    </a:p>
                    <a:p>
                      <a:pPr algn="l" rtl="0" fontAlgn="ctr"/>
                      <a:r>
                        <a:rPr lang="en-US" sz="1400" b="1" i="1" u="none" strike="noStrike" dirty="0">
                          <a:solidFill>
                            <a:srgbClr val="FFFFFF"/>
                          </a:solidFill>
                          <a:effectLst/>
                          <a:latin typeface="Calibri" panose="020F0502020204030204" pitchFamily="34" charset="0"/>
                        </a:rPr>
                        <a:t>(%</a:t>
                      </a:r>
                      <a:r>
                        <a:rPr lang="en-US" sz="1400" b="1" i="1" u="none" strike="noStrike" baseline="0" dirty="0">
                          <a:solidFill>
                            <a:srgbClr val="FFFFFF"/>
                          </a:solidFill>
                          <a:effectLst/>
                          <a:latin typeface="Calibri" panose="020F0502020204030204" pitchFamily="34" charset="0"/>
                        </a:rPr>
                        <a:t> Very Convincing</a:t>
                      </a:r>
                      <a:r>
                        <a:rPr lang="en-US" sz="1400" b="1" i="1" u="none" strike="noStrike" dirty="0">
                          <a:solidFill>
                            <a:srgbClr val="FFFFFF"/>
                          </a:solidFill>
                          <a:effectLst/>
                          <a:latin typeface="Calibri" panose="020F0502020204030204" pitchFamily="34" charset="0"/>
                        </a:rPr>
                        <a:t>)</a:t>
                      </a:r>
                    </a:p>
                  </a:txBody>
                  <a:tcPr marL="5517" marR="5517" marT="5517" marB="0" anchor="ctr">
                    <a:lnL>
                      <a:noFill/>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rtl="0" fontAlgn="ctr"/>
                      <a:r>
                        <a:rPr lang="en-US" sz="1400" b="1" i="0" u="none" strike="noStrike" dirty="0">
                          <a:solidFill>
                            <a:srgbClr val="FFFFFF"/>
                          </a:solidFill>
                          <a:effectLst/>
                          <a:latin typeface="+mj-lt"/>
                        </a:rPr>
                        <a:t>Total</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All under 30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&lt; 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kern="1200" dirty="0">
                          <a:solidFill>
                            <a:srgbClr val="FFFFFF"/>
                          </a:solidFill>
                          <a:effectLst/>
                          <a:latin typeface="+mj-lt"/>
                          <a:ea typeface="+mn-ea"/>
                          <a:cs typeface="+mn-cs"/>
                        </a:rPr>
                        <a:t>Women</a:t>
                      </a:r>
                      <a:r>
                        <a:rPr lang="en-US" sz="1400" b="1" i="0" u="none" strike="noStrike" dirty="0">
                          <a:solidFill>
                            <a:srgbClr val="FFFFFF"/>
                          </a:solidFill>
                          <a:effectLst/>
                          <a:latin typeface="+mj-lt"/>
                        </a:rPr>
                        <a:t> </a:t>
                      </a:r>
                    </a:p>
                    <a:p>
                      <a:pPr algn="ctr" fontAlgn="b"/>
                      <a:r>
                        <a:rPr lang="en-US" sz="1400" b="1" i="0" u="none" strike="noStrike" dirty="0">
                          <a:solidFill>
                            <a:srgbClr val="FFFFFF"/>
                          </a:solidFill>
                          <a:effectLst/>
                          <a:latin typeface="+mj-lt"/>
                        </a:rPr>
                        <a:t>&lt; 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Women 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Dem</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err="1">
                          <a:solidFill>
                            <a:srgbClr val="FFFFFF"/>
                          </a:solidFill>
                          <a:effectLst/>
                          <a:latin typeface="+mj-lt"/>
                        </a:rPr>
                        <a:t>Ind</a:t>
                      </a:r>
                      <a:r>
                        <a:rPr lang="en-US" sz="1400" b="1" i="0" u="none" strike="noStrike" dirty="0">
                          <a:solidFill>
                            <a:srgbClr val="FFFFFF"/>
                          </a:solidFill>
                          <a:effectLst/>
                          <a:latin typeface="+mj-lt"/>
                        </a:rPr>
                        <a:t>/</a:t>
                      </a:r>
                    </a:p>
                    <a:p>
                      <a:pPr algn="ctr" fontAlgn="b"/>
                      <a:r>
                        <a:rPr lang="en-US" sz="1400" b="1" i="0" u="none" strike="noStrike" dirty="0">
                          <a:solidFill>
                            <a:srgbClr val="FFFFFF"/>
                          </a:solidFill>
                          <a:effectLst/>
                          <a:latin typeface="+mj-lt"/>
                        </a:rPr>
                        <a:t>DK</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GOP</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extLst>
                  <a:ext uri="{0D108BD9-81ED-4DB2-BD59-A6C34878D82A}">
                    <a16:rowId xmlns:a16="http://schemas.microsoft.com/office/drawing/2014/main" xmlns="" val="10000"/>
                  </a:ext>
                </a:extLst>
              </a:tr>
              <a:tr h="286905">
                <a:tc>
                  <a:txBody>
                    <a:bodyPr/>
                    <a:lstStyle/>
                    <a:p>
                      <a:pPr algn="l" fontAlgn="b"/>
                      <a:r>
                        <a:rPr lang="en-US" sz="1100" b="0" i="0" u="none" strike="noStrike" dirty="0">
                          <a:solidFill>
                            <a:srgbClr val="000000"/>
                          </a:solidFill>
                          <a:effectLst/>
                          <a:latin typeface="Calibri" panose="020F0502020204030204" pitchFamily="34" charset="0"/>
                        </a:rPr>
                        <a:t>Same tricks - avoid another crash*</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chemeClr val="bg1"/>
                          </a:solidFill>
                          <a:effectLst/>
                          <a:latin typeface="Calibri" panose="020F0502020204030204" pitchFamily="34" charset="0"/>
                        </a:rPr>
                        <a:t>52</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bg1"/>
                          </a:solidFill>
                          <a:effectLst/>
                          <a:latin typeface="Calibri" panose="020F0502020204030204" pitchFamily="34" charset="0"/>
                        </a:rPr>
                        <a:t>55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75000"/>
                      </a:schemeClr>
                    </a:solidFill>
                  </a:tcPr>
                </a:tc>
                <a:tc>
                  <a:txBody>
                    <a:bodyPr/>
                    <a:lstStyle/>
                    <a:p>
                      <a:pPr algn="ctr" rtl="0" fontAlgn="ctr"/>
                      <a:r>
                        <a:rPr lang="en-US" sz="1600" b="1" i="0" u="none" strike="noStrike" dirty="0">
                          <a:solidFill>
                            <a:schemeClr val="bg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7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ctr" rtl="0" fontAlgn="ctr"/>
                      <a:r>
                        <a:rPr lang="en-US" sz="1600" b="1" i="0" u="none" strike="noStrike" dirty="0">
                          <a:solidFill>
                            <a:schemeClr val="bg1"/>
                          </a:solidFill>
                          <a:effectLst/>
                          <a:latin typeface="Calibri" panose="020F0502020204030204" pitchFamily="34" charset="0"/>
                        </a:rPr>
                        <a:t>53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tx1"/>
                          </a:solidFill>
                          <a:effectLst/>
                          <a:latin typeface="Calibri" panose="020F0502020204030204" pitchFamily="34" charset="0"/>
                        </a:rPr>
                        <a:t>56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tx1"/>
                          </a:solidFill>
                          <a:effectLst/>
                          <a:latin typeface="Calibri" panose="020F0502020204030204" pitchFamily="34" charset="0"/>
                        </a:rPr>
                        <a:t>61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bg1"/>
                          </a:solidFill>
                          <a:effectLst/>
                          <a:latin typeface="Calibri" panose="020F0502020204030204" pitchFamily="34" charset="0"/>
                        </a:rPr>
                        <a:t>51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75000"/>
                      </a:schemeClr>
                    </a:solidFill>
                  </a:tcPr>
                </a:tc>
                <a:tc>
                  <a:txBody>
                    <a:bodyPr/>
                    <a:lstStyle/>
                    <a:p>
                      <a:pPr algn="ctr" rtl="0" fontAlgn="ctr"/>
                      <a:r>
                        <a:rPr lang="en-US" sz="1600" b="1" i="0" u="none" strike="noStrike" dirty="0">
                          <a:solidFill>
                            <a:schemeClr val="bg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extLst>
                  <a:ext uri="{0D108BD9-81ED-4DB2-BD59-A6C34878D82A}">
                    <a16:rowId xmlns:a16="http://schemas.microsoft.com/office/drawing/2014/main" xmlns="" val="10001"/>
                  </a:ext>
                </a:extLst>
              </a:tr>
              <a:tr h="370565">
                <a:tc>
                  <a:txBody>
                    <a:bodyPr/>
                    <a:lstStyle/>
                    <a:p>
                      <a:pPr algn="l" fontAlgn="b"/>
                      <a:r>
                        <a:rPr lang="en-US" sz="1100" b="0" i="0" u="none" strike="noStrike" dirty="0">
                          <a:solidFill>
                            <a:srgbClr val="000000"/>
                          </a:solidFill>
                          <a:effectLst/>
                          <a:latin typeface="Calibri" panose="020F0502020204030204" pitchFamily="34" charset="0"/>
                        </a:rPr>
                        <a:t>Not just billionaires /inequality*</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chemeClr val="bg1"/>
                          </a:solidFill>
                          <a:effectLst/>
                          <a:latin typeface="Calibri" panose="020F0502020204030204" pitchFamily="34" charset="0"/>
                        </a:rPr>
                        <a:t>51</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0"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bg1"/>
                          </a:solidFill>
                          <a:effectLst/>
                          <a:latin typeface="Calibri" panose="020F0502020204030204" pitchFamily="34" charset="0"/>
                        </a:rPr>
                        <a:t>59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bg1"/>
                          </a:solidFill>
                          <a:effectLst/>
                          <a:latin typeface="Calibri" panose="020F0502020204030204" pitchFamily="34" charset="0"/>
                        </a:rPr>
                        <a:t>67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457200">
                <a:tc>
                  <a:txBody>
                    <a:bodyPr/>
                    <a:lstStyle/>
                    <a:p>
                      <a:pPr algn="l" fontAlgn="b"/>
                      <a:r>
                        <a:rPr lang="en-US" sz="1100" b="0" i="0" u="none" strike="noStrike" dirty="0">
                          <a:solidFill>
                            <a:srgbClr val="000000"/>
                          </a:solidFill>
                          <a:effectLst/>
                          <a:latin typeface="Calibri" panose="020F0502020204030204" pitchFamily="34" charset="0"/>
                        </a:rPr>
                        <a:t>Power and influence</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rgbClr val="000000"/>
                          </a:solidFill>
                          <a:effectLst/>
                          <a:latin typeface="Calibri" panose="020F0502020204030204" pitchFamily="34" charset="0"/>
                        </a:rPr>
                        <a:t>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bg1"/>
                          </a:solidFill>
                          <a:effectLst/>
                          <a:latin typeface="Calibri" panose="020F0502020204030204" pitchFamily="34" charset="0"/>
                        </a:rPr>
                        <a:t>52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7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62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38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extLst>
                  <a:ext uri="{0D108BD9-81ED-4DB2-BD59-A6C34878D82A}">
                    <a16:rowId xmlns:a16="http://schemas.microsoft.com/office/drawing/2014/main" xmlns="" val="10003"/>
                  </a:ext>
                </a:extLst>
              </a:tr>
              <a:tr h="424839">
                <a:tc>
                  <a:txBody>
                    <a:bodyPr/>
                    <a:lstStyle/>
                    <a:p>
                      <a:pPr algn="l" fontAlgn="b"/>
                      <a:r>
                        <a:rPr lang="en-US" sz="1100" b="0" i="0" u="none" strike="noStrike" dirty="0">
                          <a:solidFill>
                            <a:srgbClr val="000000"/>
                          </a:solidFill>
                          <a:effectLst/>
                          <a:latin typeface="Calibri" panose="020F0502020204030204" pitchFamily="34" charset="0"/>
                        </a:rPr>
                        <a:t>Weakening for regulations</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45</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58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424839">
                <a:tc>
                  <a:txBody>
                    <a:bodyPr/>
                    <a:lstStyle/>
                    <a:p>
                      <a:pPr algn="l" fontAlgn="b"/>
                      <a:r>
                        <a:rPr lang="en-US" sz="1100" b="0" i="0" u="none" strike="noStrike" dirty="0">
                          <a:solidFill>
                            <a:srgbClr val="000000"/>
                          </a:solidFill>
                          <a:effectLst/>
                          <a:latin typeface="Calibri" panose="020F0502020204030204" pitchFamily="34" charset="0"/>
                        </a:rPr>
                        <a:t>Grievances*</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44</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38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55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5"/>
                  </a:ext>
                </a:extLst>
              </a:tr>
              <a:tr h="445722">
                <a:tc>
                  <a:txBody>
                    <a:bodyPr/>
                    <a:lstStyle/>
                    <a:p>
                      <a:pPr algn="l" fontAlgn="b"/>
                      <a:r>
                        <a:rPr lang="en-US" sz="1100" b="0" i="0" u="none" strike="noStrike" dirty="0">
                          <a:solidFill>
                            <a:srgbClr val="000000"/>
                          </a:solidFill>
                          <a:effectLst/>
                          <a:latin typeface="Calibri" panose="020F0502020204030204" pitchFamily="34" charset="0"/>
                        </a:rPr>
                        <a:t>Get back to core business</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43</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39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6"/>
                  </a:ext>
                </a:extLst>
              </a:tr>
              <a:tr h="424839">
                <a:tc>
                  <a:txBody>
                    <a:bodyPr/>
                    <a:lstStyle/>
                    <a:p>
                      <a:pPr algn="l" fontAlgn="b"/>
                      <a:r>
                        <a:rPr lang="en-US" sz="1100" b="0" i="0" u="none" strike="noStrike" dirty="0">
                          <a:solidFill>
                            <a:srgbClr val="000000"/>
                          </a:solidFill>
                          <a:effectLst/>
                          <a:latin typeface="Calibri" panose="020F0502020204030204" pitchFamily="34" charset="0"/>
                        </a:rPr>
                        <a:t>Effective management -avoid another crash*</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41</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51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0" i="0" u="none" strike="noStrike" dirty="0">
                          <a:solidFill>
                            <a:schemeClr val="tx1"/>
                          </a:solidFill>
                          <a:effectLst/>
                          <a:latin typeface="Calibri" panose="020F0502020204030204" pitchFamily="34" charset="0"/>
                        </a:rPr>
                        <a:t>35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30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7"/>
                  </a:ext>
                </a:extLst>
              </a:tr>
            </a:tbl>
          </a:graphicData>
        </a:graphic>
      </p:graphicFrame>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39</a:t>
            </a:fld>
            <a:endParaRPr lang="en-US" dirty="0">
              <a:solidFill>
                <a:srgbClr val="000000"/>
              </a:solidFill>
            </a:endParaRPr>
          </a:p>
        </p:txBody>
      </p:sp>
      <p:sp>
        <p:nvSpPr>
          <p:cNvPr id="6" name="Rectangle 5"/>
          <p:cNvSpPr/>
          <p:nvPr/>
        </p:nvSpPr>
        <p:spPr>
          <a:xfrm>
            <a:off x="670243" y="6230779"/>
            <a:ext cx="4572000" cy="246221"/>
          </a:xfrm>
          <a:prstGeom prst="rect">
            <a:avLst/>
          </a:prstGeom>
        </p:spPr>
        <p:txBody>
          <a:bodyPr>
            <a:spAutoFit/>
          </a:bodyPr>
          <a:lstStyle/>
          <a:p>
            <a:pPr lvl="0"/>
            <a:r>
              <a:rPr lang="en-US" sz="1000" dirty="0">
                <a:solidFill>
                  <a:srgbClr val="000000"/>
                </a:solidFill>
              </a:rPr>
              <a:t>*Asked of ½ the sample</a:t>
            </a:r>
          </a:p>
        </p:txBody>
      </p:sp>
    </p:spTree>
    <p:extLst>
      <p:ext uri="{BB962C8B-B14F-4D97-AF65-F5344CB8AC3E}">
        <p14:creationId xmlns:p14="http://schemas.microsoft.com/office/powerpoint/2010/main" xmlns="" val="330033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04800"/>
            <a:ext cx="7788275" cy="1058863"/>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dirty="0"/>
              <a:t>Key Findings: Perceptions of Wall Street Actors </a:t>
            </a:r>
            <a:br>
              <a:rPr lang="en-US" dirty="0"/>
            </a:br>
            <a:endParaRPr lang="en-US" dirty="0"/>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4</a:t>
            </a:fld>
            <a:endParaRPr lang="en-US" dirty="0">
              <a:solidFill>
                <a:srgbClr val="000000"/>
              </a:solidFill>
            </a:endParaRPr>
          </a:p>
        </p:txBody>
      </p:sp>
      <p:sp>
        <p:nvSpPr>
          <p:cNvPr id="6" name="Content Placeholder 2"/>
          <p:cNvSpPr>
            <a:spLocks noGrp="1"/>
          </p:cNvSpPr>
          <p:nvPr>
            <p:ph idx="1"/>
          </p:nvPr>
        </p:nvSpPr>
        <p:spPr>
          <a:xfrm>
            <a:off x="685800" y="982664"/>
            <a:ext cx="7772400" cy="4960936"/>
          </a:xfrm>
        </p:spPr>
        <p:txBody>
          <a:bodyPr/>
          <a:lstStyle/>
          <a:p>
            <a:pPr algn="just">
              <a:spcBef>
                <a:spcPts val="0"/>
              </a:spcBef>
              <a:spcAft>
                <a:spcPts val="1200"/>
              </a:spcAft>
            </a:pPr>
            <a:r>
              <a:rPr lang="en-US" sz="1600" b="1" dirty="0"/>
              <a:t>Voters in battleground states are highly critical of the finance industry. Majorities of voters feel unfavorably toward Wall Street banks (54%) and big banks more generally (52%).  </a:t>
            </a:r>
          </a:p>
          <a:p>
            <a:pPr lvl="1" algn="just">
              <a:spcBef>
                <a:spcPts val="0"/>
              </a:spcBef>
              <a:spcAft>
                <a:spcPts val="1200"/>
              </a:spcAft>
            </a:pPr>
            <a:r>
              <a:rPr lang="en-US" sz="1600" b="1" dirty="0"/>
              <a:t>This dislike is evident across demographic groups, with even Republicans net negative. </a:t>
            </a:r>
            <a:endParaRPr lang="en-US" sz="1600" dirty="0"/>
          </a:p>
          <a:p>
            <a:pPr algn="just">
              <a:spcBef>
                <a:spcPts val="0"/>
              </a:spcBef>
              <a:spcAft>
                <a:spcPts val="1200"/>
              </a:spcAft>
            </a:pPr>
            <a:r>
              <a:rPr lang="en-US" sz="1600" dirty="0"/>
              <a:t>Voters are more split on Wall Street itself without qualifiers (32% positive versus 44% negative).  </a:t>
            </a:r>
          </a:p>
          <a:p>
            <a:pPr algn="just">
              <a:spcBef>
                <a:spcPts val="0"/>
              </a:spcBef>
              <a:spcAft>
                <a:spcPts val="1200"/>
              </a:spcAft>
            </a:pPr>
            <a:r>
              <a:rPr lang="en-US" sz="1600" b="1" dirty="0"/>
              <a:t>While 43% of voters lack an opinion of hedge funds and their managers, advocates of reform are starting from a strong position, as those who have an opinion tend to be quite negative in their views.</a:t>
            </a:r>
          </a:p>
          <a:p>
            <a:pPr algn="just">
              <a:spcBef>
                <a:spcPts val="0"/>
              </a:spcBef>
              <a:spcAft>
                <a:spcPts val="1200"/>
              </a:spcAft>
            </a:pPr>
            <a:r>
              <a:rPr lang="en-US" sz="1600" dirty="0"/>
              <a:t>Voters have generally positive reactions to the CFPB. However, fully 44% don’t know enough to rate it. Moreover, opinions of the Dodd-Frank financial reform bill itself are fairly divided.</a:t>
            </a:r>
          </a:p>
          <a:p>
            <a:pPr algn="just">
              <a:spcBef>
                <a:spcPts val="0"/>
              </a:spcBef>
              <a:spcAft>
                <a:spcPts val="1200"/>
              </a:spcAft>
            </a:pPr>
            <a:r>
              <a:rPr lang="en-US" sz="1600" dirty="0"/>
              <a:t>Voters react with modest intensity to the issue of “reforming Wall Street” compared to other issues they care about, with a mean score on a 0 to 10 scale of 5.8, highest for Democrats (6.4). It is clear voters are not presently connecting reforms to their more urgent economic concerns as much as we would like. </a:t>
            </a:r>
          </a:p>
        </p:txBody>
      </p:sp>
    </p:spTree>
    <p:extLst>
      <p:ext uri="{BB962C8B-B14F-4D97-AF65-F5344CB8AC3E}">
        <p14:creationId xmlns:p14="http://schemas.microsoft.com/office/powerpoint/2010/main" xmlns="" val="2879722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04800"/>
            <a:ext cx="7788275" cy="1058863"/>
          </a:xfrm>
        </p:spPr>
        <p:txBody>
          <a:bodyPr/>
          <a:lstStyle/>
          <a:p>
            <a:pPr algn="just"/>
            <a:r>
              <a:rPr lang="en-US" sz="1800" dirty="0"/>
              <a:t>These top tier messages also perform well across voters in each of the battleground states and among swing voters.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459867979"/>
              </p:ext>
            </p:extLst>
          </p:nvPr>
        </p:nvGraphicFramePr>
        <p:xfrm>
          <a:off x="838200" y="1871596"/>
          <a:ext cx="7315197" cy="3538604"/>
        </p:xfrm>
        <a:graphic>
          <a:graphicData uri="http://schemas.openxmlformats.org/drawingml/2006/table">
            <a:tbl>
              <a:tblPr/>
              <a:tblGrid>
                <a:gridCol w="1429407">
                  <a:extLst>
                    <a:ext uri="{9D8B030D-6E8A-4147-A177-3AD203B41FA5}">
                      <a16:colId xmlns:a16="http://schemas.microsoft.com/office/drawing/2014/main" xmlns="" val="20000"/>
                    </a:ext>
                  </a:extLst>
                </a:gridCol>
                <a:gridCol w="588579">
                  <a:extLst>
                    <a:ext uri="{9D8B030D-6E8A-4147-A177-3AD203B41FA5}">
                      <a16:colId xmlns:a16="http://schemas.microsoft.com/office/drawing/2014/main" xmlns="" val="20001"/>
                    </a:ext>
                  </a:extLst>
                </a:gridCol>
                <a:gridCol w="588579">
                  <a:extLst>
                    <a:ext uri="{9D8B030D-6E8A-4147-A177-3AD203B41FA5}">
                      <a16:colId xmlns:a16="http://schemas.microsoft.com/office/drawing/2014/main" xmlns="" val="20002"/>
                    </a:ext>
                  </a:extLst>
                </a:gridCol>
                <a:gridCol w="588579">
                  <a:extLst>
                    <a:ext uri="{9D8B030D-6E8A-4147-A177-3AD203B41FA5}">
                      <a16:colId xmlns:a16="http://schemas.microsoft.com/office/drawing/2014/main" xmlns="" val="20003"/>
                    </a:ext>
                  </a:extLst>
                </a:gridCol>
                <a:gridCol w="588579">
                  <a:extLst>
                    <a:ext uri="{9D8B030D-6E8A-4147-A177-3AD203B41FA5}">
                      <a16:colId xmlns:a16="http://schemas.microsoft.com/office/drawing/2014/main" xmlns="" val="20004"/>
                    </a:ext>
                  </a:extLst>
                </a:gridCol>
                <a:gridCol w="588579">
                  <a:extLst>
                    <a:ext uri="{9D8B030D-6E8A-4147-A177-3AD203B41FA5}">
                      <a16:colId xmlns:a16="http://schemas.microsoft.com/office/drawing/2014/main" xmlns="" val="20005"/>
                    </a:ext>
                  </a:extLst>
                </a:gridCol>
                <a:gridCol w="588579">
                  <a:extLst>
                    <a:ext uri="{9D8B030D-6E8A-4147-A177-3AD203B41FA5}">
                      <a16:colId xmlns:a16="http://schemas.microsoft.com/office/drawing/2014/main" xmlns="" val="20006"/>
                    </a:ext>
                  </a:extLst>
                </a:gridCol>
                <a:gridCol w="588579">
                  <a:extLst>
                    <a:ext uri="{9D8B030D-6E8A-4147-A177-3AD203B41FA5}">
                      <a16:colId xmlns:a16="http://schemas.microsoft.com/office/drawing/2014/main" xmlns="" val="20007"/>
                    </a:ext>
                  </a:extLst>
                </a:gridCol>
                <a:gridCol w="588579">
                  <a:extLst>
                    <a:ext uri="{9D8B030D-6E8A-4147-A177-3AD203B41FA5}">
                      <a16:colId xmlns:a16="http://schemas.microsoft.com/office/drawing/2014/main" xmlns="" val="20008"/>
                    </a:ext>
                  </a:extLst>
                </a:gridCol>
                <a:gridCol w="588579">
                  <a:extLst>
                    <a:ext uri="{9D8B030D-6E8A-4147-A177-3AD203B41FA5}">
                      <a16:colId xmlns:a16="http://schemas.microsoft.com/office/drawing/2014/main" xmlns="" val="20009"/>
                    </a:ext>
                  </a:extLst>
                </a:gridCol>
                <a:gridCol w="588579">
                  <a:extLst>
                    <a:ext uri="{9D8B030D-6E8A-4147-A177-3AD203B41FA5}">
                      <a16:colId xmlns:a16="http://schemas.microsoft.com/office/drawing/2014/main" xmlns="" val="20010"/>
                    </a:ext>
                  </a:extLst>
                </a:gridCol>
              </a:tblGrid>
              <a:tr h="485530">
                <a:tc>
                  <a:txBody>
                    <a:bodyPr/>
                    <a:lstStyle/>
                    <a:p>
                      <a:pPr algn="l" rtl="0" fontAlgn="ctr"/>
                      <a:r>
                        <a:rPr lang="en-US" sz="1400" b="1" i="0" u="none" strike="noStrike" dirty="0">
                          <a:solidFill>
                            <a:srgbClr val="FFFFFF"/>
                          </a:solidFill>
                          <a:effectLst/>
                          <a:latin typeface="Calibri" panose="020F0502020204030204" pitchFamily="34" charset="0"/>
                        </a:rPr>
                        <a:t>Messages</a:t>
                      </a:r>
                    </a:p>
                    <a:p>
                      <a:pPr algn="l" rtl="0" fontAlgn="ctr"/>
                      <a:r>
                        <a:rPr lang="en-US" sz="1400" b="1" i="1" u="none" strike="noStrike" dirty="0">
                          <a:solidFill>
                            <a:srgbClr val="FFFFFF"/>
                          </a:solidFill>
                          <a:effectLst/>
                          <a:latin typeface="Calibri" panose="020F0502020204030204" pitchFamily="34" charset="0"/>
                        </a:rPr>
                        <a:t>(%</a:t>
                      </a:r>
                      <a:r>
                        <a:rPr lang="en-US" sz="1400" b="1" i="1" u="none" strike="noStrike" baseline="0" dirty="0">
                          <a:solidFill>
                            <a:srgbClr val="FFFFFF"/>
                          </a:solidFill>
                          <a:effectLst/>
                          <a:latin typeface="Calibri" panose="020F0502020204030204" pitchFamily="34" charset="0"/>
                        </a:rPr>
                        <a:t> Very Convincing</a:t>
                      </a:r>
                      <a:r>
                        <a:rPr lang="en-US" sz="1400" b="1" i="1" u="none" strike="noStrike" dirty="0">
                          <a:solidFill>
                            <a:srgbClr val="FFFFFF"/>
                          </a:solidFill>
                          <a:effectLst/>
                          <a:latin typeface="Calibri" panose="020F0502020204030204" pitchFamily="34" charset="0"/>
                        </a:rPr>
                        <a:t>)</a:t>
                      </a:r>
                    </a:p>
                  </a:txBody>
                  <a:tcPr marL="5517" marR="5517" marT="5517" marB="0" anchor="ctr">
                    <a:lnL>
                      <a:noFill/>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rtl="0" fontAlgn="ctr"/>
                      <a:r>
                        <a:rPr lang="en-US" sz="1400" b="1" i="0" u="none" strike="noStrike" dirty="0">
                          <a:solidFill>
                            <a:srgbClr val="FFFFFF"/>
                          </a:solidFill>
                          <a:effectLst/>
                          <a:latin typeface="+mj-lt"/>
                        </a:rPr>
                        <a:t>Total</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Non-college 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Non-college women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College 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College women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FL</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MO</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OH</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PA</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tc>
                  <a:txBody>
                    <a:bodyPr/>
                    <a:lstStyle/>
                    <a:p>
                      <a:pPr algn="ctr" fontAlgn="b"/>
                      <a:r>
                        <a:rPr lang="en-US" sz="1400" b="1" i="0" u="none" strike="noStrike" dirty="0">
                          <a:solidFill>
                            <a:srgbClr val="FFFFFF"/>
                          </a:solidFill>
                          <a:effectLst/>
                          <a:latin typeface="+mj-lt"/>
                        </a:rPr>
                        <a:t>Und</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0085B4"/>
                    </a:solidFill>
                  </a:tcPr>
                </a:tc>
                <a:extLst>
                  <a:ext uri="{0D108BD9-81ED-4DB2-BD59-A6C34878D82A}">
                    <a16:rowId xmlns:a16="http://schemas.microsoft.com/office/drawing/2014/main" xmlns="" val="10000"/>
                  </a:ext>
                </a:extLst>
              </a:tr>
              <a:tr h="286905">
                <a:tc>
                  <a:txBody>
                    <a:bodyPr/>
                    <a:lstStyle/>
                    <a:p>
                      <a:pPr algn="l" fontAlgn="b"/>
                      <a:r>
                        <a:rPr lang="en-US" sz="1100" b="0" i="0" u="none" strike="noStrike" dirty="0">
                          <a:solidFill>
                            <a:srgbClr val="000000"/>
                          </a:solidFill>
                          <a:effectLst/>
                          <a:latin typeface="Calibri" panose="020F0502020204030204" pitchFamily="34" charset="0"/>
                        </a:rPr>
                        <a:t>Same tricks - avoid another crash*</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52</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1" i="0" u="none" strike="noStrike" dirty="0">
                          <a:solidFill>
                            <a:schemeClr val="tx1"/>
                          </a:solidFill>
                          <a:effectLst/>
                          <a:latin typeface="Calibri" panose="020F0502020204030204" pitchFamily="34" charset="0"/>
                        </a:rPr>
                        <a:t>53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tx1"/>
                          </a:solidFill>
                          <a:effectLst/>
                          <a:latin typeface="Calibri" panose="020F0502020204030204" pitchFamily="34" charset="0"/>
                        </a:rPr>
                        <a:t>56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ctr" rtl="0" fontAlgn="ctr"/>
                      <a:r>
                        <a:rPr lang="en-US" sz="1600" b="1" i="0" u="none" strike="noStrike" dirty="0">
                          <a:solidFill>
                            <a:schemeClr val="bg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tx1"/>
                          </a:solidFill>
                          <a:effectLst/>
                          <a:latin typeface="Calibri" panose="020F0502020204030204" pitchFamily="34" charset="0"/>
                        </a:rPr>
                        <a:t>51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bg1"/>
                          </a:solidFill>
                          <a:effectLst/>
                          <a:latin typeface="Calibri" panose="020F0502020204030204" pitchFamily="34" charset="0"/>
                        </a:rPr>
                        <a:t>58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bg1"/>
                          </a:solidFill>
                          <a:effectLst/>
                          <a:latin typeface="Calibri" panose="020F0502020204030204" pitchFamily="34" charset="0"/>
                        </a:rPr>
                        <a:t>55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tx1"/>
                          </a:solidFill>
                          <a:effectLst/>
                          <a:latin typeface="Calibri" panose="020F0502020204030204" pitchFamily="34" charset="0"/>
                        </a:rPr>
                        <a:t>54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0" i="0" u="none" strike="noStrike" dirty="0">
                          <a:solidFill>
                            <a:schemeClr val="tx1"/>
                          </a:solidFill>
                          <a:effectLst/>
                          <a:latin typeface="Calibri" panose="020F0502020204030204" pitchFamily="34" charset="0"/>
                        </a:rPr>
                        <a:t>41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extLst>
                  <a:ext uri="{0D108BD9-81ED-4DB2-BD59-A6C34878D82A}">
                    <a16:rowId xmlns:a16="http://schemas.microsoft.com/office/drawing/2014/main" xmlns="" val="10001"/>
                  </a:ext>
                </a:extLst>
              </a:tr>
              <a:tr h="370565">
                <a:tc>
                  <a:txBody>
                    <a:bodyPr/>
                    <a:lstStyle/>
                    <a:p>
                      <a:pPr algn="l" fontAlgn="b"/>
                      <a:r>
                        <a:rPr lang="en-US" sz="1100" b="0" i="0" u="none" strike="noStrike" dirty="0">
                          <a:solidFill>
                            <a:srgbClr val="000000"/>
                          </a:solidFill>
                          <a:effectLst/>
                          <a:latin typeface="Calibri" panose="020F0502020204030204" pitchFamily="34" charset="0"/>
                        </a:rPr>
                        <a:t>Not just billionaires /inequality*</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51</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1" i="0" u="none" strike="noStrike" dirty="0">
                          <a:solidFill>
                            <a:schemeClr val="bg1"/>
                          </a:solidFill>
                          <a:effectLst/>
                          <a:latin typeface="Calibri" panose="020F0502020204030204" pitchFamily="34" charset="0"/>
                        </a:rPr>
                        <a:t>54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bg1"/>
                          </a:solidFill>
                          <a:effectLst/>
                          <a:latin typeface="Calibri" panose="020F0502020204030204" pitchFamily="34" charset="0"/>
                        </a:rPr>
                        <a:t>58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tx1"/>
                          </a:solidFill>
                          <a:effectLst/>
                          <a:latin typeface="Calibri" panose="020F0502020204030204" pitchFamily="34" charset="0"/>
                        </a:rPr>
                        <a:t>44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bg1"/>
                          </a:solidFill>
                          <a:effectLst/>
                          <a:latin typeface="Calibri" panose="020F0502020204030204" pitchFamily="34" charset="0"/>
                        </a:rPr>
                        <a:t>56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bg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bg1"/>
                          </a:solidFill>
                          <a:effectLst/>
                          <a:latin typeface="Calibri" panose="020F0502020204030204" pitchFamily="34" charset="0"/>
                        </a:rPr>
                        <a:t>51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extLst>
                  <a:ext uri="{0D108BD9-81ED-4DB2-BD59-A6C34878D82A}">
                    <a16:rowId xmlns:a16="http://schemas.microsoft.com/office/drawing/2014/main" xmlns="" val="10002"/>
                  </a:ext>
                </a:extLst>
              </a:tr>
              <a:tr h="457200">
                <a:tc>
                  <a:txBody>
                    <a:bodyPr/>
                    <a:lstStyle/>
                    <a:p>
                      <a:pPr algn="l" fontAlgn="b"/>
                      <a:r>
                        <a:rPr lang="en-US" sz="1100" b="0" i="0" u="none" strike="noStrike" dirty="0">
                          <a:solidFill>
                            <a:srgbClr val="000000"/>
                          </a:solidFill>
                          <a:effectLst/>
                          <a:latin typeface="Calibri" panose="020F0502020204030204" pitchFamily="34" charset="0"/>
                        </a:rPr>
                        <a:t>Power and influence</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1" i="0" u="none" strike="noStrike" dirty="0">
                          <a:solidFill>
                            <a:schemeClr val="tx1"/>
                          </a:solidFill>
                          <a:effectLst/>
                          <a:latin typeface="Calibri" panose="020F0502020204030204" pitchFamily="34" charset="0"/>
                        </a:rPr>
                        <a:t>52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1" i="0" u="none" strike="noStrike" dirty="0">
                          <a:solidFill>
                            <a:schemeClr val="tx1"/>
                          </a:solidFill>
                          <a:effectLst/>
                          <a:latin typeface="Calibri" panose="020F0502020204030204" pitchFamily="34" charset="0"/>
                        </a:rPr>
                        <a:t>45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bg1"/>
                          </a:solidFill>
                          <a:effectLst/>
                          <a:latin typeface="Calibri" panose="020F0502020204030204" pitchFamily="34" charset="0"/>
                        </a:rPr>
                        <a:t>55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6487"/>
                    </a:solidFill>
                  </a:tcPr>
                </a:tc>
                <a:tc>
                  <a:txBody>
                    <a:bodyPr/>
                    <a:lstStyle/>
                    <a:p>
                      <a:pPr algn="ctr" rtl="0" fontAlgn="ctr"/>
                      <a:r>
                        <a:rPr lang="en-US" sz="1600" b="1" i="0" u="none" strike="noStrike" dirty="0">
                          <a:solidFill>
                            <a:schemeClr val="tx1"/>
                          </a:solidFill>
                          <a:effectLst/>
                          <a:latin typeface="Calibri" panose="020F0502020204030204" pitchFamily="34" charset="0"/>
                        </a:rPr>
                        <a:t>55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1" i="0" u="none" strike="noStrike" dirty="0">
                          <a:solidFill>
                            <a:schemeClr val="tx1"/>
                          </a:solidFill>
                          <a:effectLst/>
                          <a:latin typeface="Calibri" panose="020F0502020204030204" pitchFamily="34" charset="0"/>
                        </a:rPr>
                        <a:t>50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tx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7BDDFF"/>
                    </a:solidFill>
                  </a:tcPr>
                </a:tc>
                <a:tc>
                  <a:txBody>
                    <a:bodyPr/>
                    <a:lstStyle/>
                    <a:p>
                      <a:pPr algn="ctr" rtl="0" fontAlgn="ctr"/>
                      <a:r>
                        <a:rPr lang="en-US" sz="1600" b="0" i="0" u="none" strike="noStrike" dirty="0">
                          <a:solidFill>
                            <a:schemeClr val="tx1"/>
                          </a:solidFill>
                          <a:effectLst/>
                          <a:latin typeface="Calibri" panose="020F0502020204030204" pitchFamily="34" charset="0"/>
                        </a:rPr>
                        <a:t>44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424839">
                <a:tc>
                  <a:txBody>
                    <a:bodyPr/>
                    <a:lstStyle/>
                    <a:p>
                      <a:pPr algn="l" fontAlgn="b"/>
                      <a:r>
                        <a:rPr lang="en-US" sz="1100" b="0" i="0" u="none" strike="noStrike" dirty="0">
                          <a:solidFill>
                            <a:srgbClr val="000000"/>
                          </a:solidFill>
                          <a:effectLst/>
                          <a:latin typeface="Calibri" panose="020F0502020204030204" pitchFamily="34" charset="0"/>
                        </a:rPr>
                        <a:t>Weakening for regulations</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45</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424839">
                <a:tc>
                  <a:txBody>
                    <a:bodyPr/>
                    <a:lstStyle/>
                    <a:p>
                      <a:pPr algn="l" fontAlgn="b"/>
                      <a:r>
                        <a:rPr lang="en-US" sz="1100" b="0" i="0" u="none" strike="noStrike" dirty="0">
                          <a:solidFill>
                            <a:srgbClr val="000000"/>
                          </a:solidFill>
                          <a:effectLst/>
                          <a:latin typeface="Calibri" panose="020F0502020204030204" pitchFamily="34" charset="0"/>
                        </a:rPr>
                        <a:t>Grievances*</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44</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0" i="0" u="none" strike="noStrike" dirty="0">
                          <a:solidFill>
                            <a:schemeClr val="tx1"/>
                          </a:solidFill>
                          <a:effectLst/>
                          <a:latin typeface="Calibri" panose="020F0502020204030204" pitchFamily="34" charset="0"/>
                        </a:rPr>
                        <a:t>43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5"/>
                  </a:ext>
                </a:extLst>
              </a:tr>
              <a:tr h="445722">
                <a:tc>
                  <a:txBody>
                    <a:bodyPr/>
                    <a:lstStyle/>
                    <a:p>
                      <a:pPr algn="l" fontAlgn="b"/>
                      <a:r>
                        <a:rPr lang="en-US" sz="1100" b="0" i="0" u="none" strike="noStrike" dirty="0">
                          <a:solidFill>
                            <a:srgbClr val="000000"/>
                          </a:solidFill>
                          <a:effectLst/>
                          <a:latin typeface="Calibri" panose="020F0502020204030204" pitchFamily="34" charset="0"/>
                        </a:rPr>
                        <a:t>Get back to core business</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43</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0" i="0" u="none" strike="noStrike" dirty="0">
                          <a:solidFill>
                            <a:schemeClr val="tx1"/>
                          </a:solidFill>
                          <a:effectLst/>
                          <a:latin typeface="Calibri" panose="020F0502020204030204" pitchFamily="34" charset="0"/>
                        </a:rPr>
                        <a:t>40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51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35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6"/>
                  </a:ext>
                </a:extLst>
              </a:tr>
              <a:tr h="424839">
                <a:tc>
                  <a:txBody>
                    <a:bodyPr/>
                    <a:lstStyle/>
                    <a:p>
                      <a:pPr algn="l" fontAlgn="b"/>
                      <a:r>
                        <a:rPr lang="en-US" sz="1100" b="0" i="0" u="none" strike="noStrike" dirty="0">
                          <a:solidFill>
                            <a:srgbClr val="000000"/>
                          </a:solidFill>
                          <a:effectLst/>
                          <a:latin typeface="Calibri" panose="020F0502020204030204" pitchFamily="34" charset="0"/>
                        </a:rPr>
                        <a:t>Effective management -avoid another crash*</a:t>
                      </a: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41</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FBFBF"/>
                    </a:solidFill>
                  </a:tcPr>
                </a:tc>
                <a:tc>
                  <a:txBody>
                    <a:bodyPr/>
                    <a:lstStyle/>
                    <a:p>
                      <a:pPr algn="ctr" rtl="0" fontAlgn="ctr"/>
                      <a:r>
                        <a:rPr lang="en-US" sz="1600" b="0" i="0" u="none" strike="noStrike" dirty="0">
                          <a:solidFill>
                            <a:schemeClr val="tx1"/>
                          </a:solidFill>
                          <a:effectLst/>
                          <a:latin typeface="Calibri" panose="020F0502020204030204" pitchFamily="34" charset="0"/>
                        </a:rPr>
                        <a:t>42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47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36</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49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7"/>
                  </a:ext>
                </a:extLst>
              </a:tr>
            </a:tbl>
          </a:graphicData>
        </a:graphic>
      </p:graphicFrame>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40</a:t>
            </a:fld>
            <a:endParaRPr lang="en-US" dirty="0">
              <a:solidFill>
                <a:srgbClr val="000000"/>
              </a:solidFill>
            </a:endParaRPr>
          </a:p>
        </p:txBody>
      </p:sp>
      <p:sp>
        <p:nvSpPr>
          <p:cNvPr id="3" name="Rectangle 2"/>
          <p:cNvSpPr/>
          <p:nvPr/>
        </p:nvSpPr>
        <p:spPr>
          <a:xfrm>
            <a:off x="670243" y="6172200"/>
            <a:ext cx="4572000" cy="246221"/>
          </a:xfrm>
          <a:prstGeom prst="rect">
            <a:avLst/>
          </a:prstGeom>
        </p:spPr>
        <p:txBody>
          <a:bodyPr>
            <a:spAutoFit/>
          </a:bodyPr>
          <a:lstStyle/>
          <a:p>
            <a:pPr lvl="0"/>
            <a:r>
              <a:rPr lang="en-US" sz="1000" dirty="0">
                <a:solidFill>
                  <a:srgbClr val="000000"/>
                </a:solidFill>
              </a:rPr>
              <a:t>*Asked of ½ the sample</a:t>
            </a:r>
          </a:p>
        </p:txBody>
      </p:sp>
    </p:spTree>
    <p:extLst>
      <p:ext uri="{BB962C8B-B14F-4D97-AF65-F5344CB8AC3E}">
        <p14:creationId xmlns:p14="http://schemas.microsoft.com/office/powerpoint/2010/main" xmlns="" val="93027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4"/>
          <p:cNvGraphicFramePr>
            <a:graphicFrameLocks/>
          </p:cNvGraphicFramePr>
          <p:nvPr>
            <p:extLst>
              <p:ext uri="{D42A27DB-BD31-4B8C-83A1-F6EECF244321}">
                <p14:modId xmlns:p14="http://schemas.microsoft.com/office/powerpoint/2010/main" xmlns="" val="177120953"/>
              </p:ext>
            </p:extLst>
          </p:nvPr>
        </p:nvGraphicFramePr>
        <p:xfrm>
          <a:off x="2666999" y="1000690"/>
          <a:ext cx="5032376" cy="5294740"/>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2"/>
          <p:cNvSpPr>
            <a:spLocks noChangeArrowheads="1"/>
          </p:cNvSpPr>
          <p:nvPr/>
        </p:nvSpPr>
        <p:spPr bwMode="auto">
          <a:xfrm>
            <a:off x="7767240" y="609600"/>
            <a:ext cx="609600" cy="5561012"/>
          </a:xfrm>
          <a:prstGeom prst="rect">
            <a:avLst/>
          </a:prstGeom>
          <a:solidFill>
            <a:srgbClr val="EAEAEA"/>
          </a:solidFill>
          <a:ln>
            <a:noFill/>
          </a:ln>
          <a:effectLst/>
          <a:extLst>
            <a:ext uri="{91240B29-F687-4F45-9708-019B960494DF}">
              <a14:hiddenLine xmlns:a14="http://schemas.microsoft.com/office/drawing/2010/main" xmlns="" w="38100">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dirty="0">
              <a:solidFill>
                <a:srgbClr val="000000"/>
              </a:solidFill>
              <a:latin typeface="Arial" charset="0"/>
            </a:endParaRPr>
          </a:p>
        </p:txBody>
      </p:sp>
      <p:sp>
        <p:nvSpPr>
          <p:cNvPr id="2" name="Title 1"/>
          <p:cNvSpPr>
            <a:spLocks noGrp="1"/>
          </p:cNvSpPr>
          <p:nvPr>
            <p:ph type="title"/>
          </p:nvPr>
        </p:nvSpPr>
        <p:spPr>
          <a:xfrm>
            <a:off x="457198" y="326886"/>
            <a:ext cx="2057402" cy="5921514"/>
          </a:xfrm>
        </p:spPr>
        <p:txBody>
          <a:bodyPr/>
          <a:lstStyle/>
          <a:p>
            <a:pPr lvl="0" algn="l"/>
            <a:r>
              <a:rPr lang="en-US" sz="2000" dirty="0"/>
              <a:t>Anti-government and regulation themes carry some weight in these battleground states. However, these arguments do not approach the levels of intensity as do pro-reform messages. </a:t>
            </a:r>
          </a:p>
        </p:txBody>
      </p:sp>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41</a:t>
            </a:fld>
            <a:endParaRPr lang="en-US" dirty="0">
              <a:solidFill>
                <a:srgbClr val="000000"/>
              </a:solidFill>
            </a:endParaRPr>
          </a:p>
        </p:txBody>
      </p:sp>
      <p:sp>
        <p:nvSpPr>
          <p:cNvPr id="6" name="Rectangle 5"/>
          <p:cNvSpPr/>
          <p:nvPr/>
        </p:nvSpPr>
        <p:spPr bwMode="auto">
          <a:xfrm>
            <a:off x="4721290" y="760342"/>
            <a:ext cx="128955" cy="164245"/>
          </a:xfrm>
          <a:prstGeom prst="rect">
            <a:avLst/>
          </a:prstGeom>
          <a:solidFill>
            <a:srgbClr val="C00000"/>
          </a:solidFill>
          <a:ln w="31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dirty="0">
              <a:solidFill>
                <a:srgbClr val="000000"/>
              </a:solidFill>
              <a:cs typeface="Times New Roman" pitchFamily="18" charset="0"/>
            </a:endParaRPr>
          </a:p>
        </p:txBody>
      </p:sp>
      <p:sp>
        <p:nvSpPr>
          <p:cNvPr id="7" name="TextBox 6"/>
          <p:cNvSpPr txBox="1"/>
          <p:nvPr/>
        </p:nvSpPr>
        <p:spPr>
          <a:xfrm>
            <a:off x="4838554" y="703964"/>
            <a:ext cx="1518131" cy="276999"/>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cs typeface="Times New Roman" pitchFamily="18" charset="0"/>
              </a:rPr>
              <a:t>Serious Doubts</a:t>
            </a:r>
          </a:p>
        </p:txBody>
      </p:sp>
      <p:sp>
        <p:nvSpPr>
          <p:cNvPr id="8" name="Rectangle 7"/>
          <p:cNvSpPr/>
          <p:nvPr/>
        </p:nvSpPr>
        <p:spPr bwMode="auto">
          <a:xfrm>
            <a:off x="6105410" y="765064"/>
            <a:ext cx="128954" cy="164245"/>
          </a:xfrm>
          <a:prstGeom prst="rect">
            <a:avLst/>
          </a:prstGeom>
          <a:solidFill>
            <a:srgbClr val="FF9999"/>
          </a:solidFill>
          <a:ln w="317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algn="r" fontAlgn="base">
              <a:spcBef>
                <a:spcPct val="0"/>
              </a:spcBef>
              <a:spcAft>
                <a:spcPct val="0"/>
              </a:spcAft>
            </a:pPr>
            <a:endParaRPr lang="en-US" sz="1200" dirty="0">
              <a:solidFill>
                <a:srgbClr val="000000"/>
              </a:solidFill>
              <a:cs typeface="Times New Roman" pitchFamily="18" charset="0"/>
            </a:endParaRPr>
          </a:p>
        </p:txBody>
      </p:sp>
      <p:sp>
        <p:nvSpPr>
          <p:cNvPr id="9" name="TextBox 8"/>
          <p:cNvSpPr txBox="1"/>
          <p:nvPr/>
        </p:nvSpPr>
        <p:spPr>
          <a:xfrm>
            <a:off x="6193365" y="708686"/>
            <a:ext cx="1606094" cy="276999"/>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cs typeface="Times New Roman" pitchFamily="18" charset="0"/>
              </a:rPr>
              <a:t>Total Doubts</a:t>
            </a:r>
          </a:p>
        </p:txBody>
      </p:sp>
      <p:sp>
        <p:nvSpPr>
          <p:cNvPr id="33" name="Text Box 7"/>
          <p:cNvSpPr txBox="1">
            <a:spLocks noChangeArrowheads="1"/>
          </p:cNvSpPr>
          <p:nvPr/>
        </p:nvSpPr>
        <p:spPr bwMode="auto">
          <a:xfrm>
            <a:off x="3956504" y="115669"/>
            <a:ext cx="2584105" cy="400110"/>
          </a:xfrm>
          <a:prstGeom prst="rect">
            <a:avLst/>
          </a:prstGeom>
          <a:solidFill>
            <a:schemeClr val="bg1">
              <a:lumMod val="85000"/>
            </a:schemeClr>
          </a:solidFill>
          <a:ln>
            <a:solidFill>
              <a:schemeClr val="bg1"/>
            </a:solidFill>
          </a:ln>
          <a:effectLst>
            <a:outerShdw blurRad="63500" dist="50800" dir="5400000" algn="ctr" rotWithShape="0">
              <a:srgbClr val="000000">
                <a:alpha val="43137"/>
              </a:srgbClr>
            </a:outerShdw>
          </a:effectLst>
          <a:extLst/>
        </p:spPr>
        <p:txBody>
          <a:bodyPr wrap="none" anchor="ctr">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2000" b="1" dirty="0">
                <a:solidFill>
                  <a:srgbClr val="000000"/>
                </a:solidFill>
              </a:rPr>
              <a:t>Anti-Reform Messages</a:t>
            </a:r>
          </a:p>
        </p:txBody>
      </p:sp>
      <p:sp>
        <p:nvSpPr>
          <p:cNvPr id="55" name="Text Box 5"/>
          <p:cNvSpPr txBox="1">
            <a:spLocks noChangeArrowheads="1"/>
          </p:cNvSpPr>
          <p:nvPr/>
        </p:nvSpPr>
        <p:spPr bwMode="auto">
          <a:xfrm>
            <a:off x="7837572" y="716668"/>
            <a:ext cx="473464" cy="3231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algn="ctr" eaLnBrk="1" fontAlgn="base" hangingPunct="1">
              <a:spcBef>
                <a:spcPct val="0"/>
              </a:spcBef>
              <a:spcAft>
                <a:spcPct val="0"/>
              </a:spcAft>
            </a:pPr>
            <a:r>
              <a:rPr lang="en-US" sz="1500" b="1" dirty="0">
                <a:solidFill>
                  <a:srgbClr val="000000"/>
                </a:solidFill>
              </a:rPr>
              <a:t>Net</a:t>
            </a:r>
          </a:p>
        </p:txBody>
      </p:sp>
      <p:sp>
        <p:nvSpPr>
          <p:cNvPr id="23" name="Rectangle 22"/>
          <p:cNvSpPr/>
          <p:nvPr/>
        </p:nvSpPr>
        <p:spPr>
          <a:xfrm>
            <a:off x="0" y="6172200"/>
            <a:ext cx="7543800" cy="600164"/>
          </a:xfrm>
          <a:prstGeom prst="rect">
            <a:avLst/>
          </a:prstGeom>
        </p:spPr>
        <p:txBody>
          <a:bodyPr wrap="square">
            <a:spAutoFit/>
          </a:bodyPr>
          <a:lstStyle/>
          <a:p>
            <a:r>
              <a:rPr lang="en-US" sz="1100" dirty="0"/>
              <a:t>Now I am going to read you a list of arguments Republicans running for Senate have made in opposition to enacting tougher reforms and restrictions on Wall Street. After listening to each, please tell me if it raises SERIOUS doubts, SOME doubts, MINOR doubts, or NO REAL DOUBTS about enacting tougher reforms and restrictions on Wall Street. </a:t>
            </a:r>
            <a:endParaRPr lang="en-US" sz="1100" dirty="0">
              <a:solidFill>
                <a:srgbClr val="000000"/>
              </a:solidFill>
              <a:ea typeface="Times New Roman" panose="02020603050405020304" pitchFamily="18" charset="0"/>
            </a:endParaRPr>
          </a:p>
        </p:txBody>
      </p:sp>
      <p:sp>
        <p:nvSpPr>
          <p:cNvPr id="24" name="TextBox 23"/>
          <p:cNvSpPr txBox="1"/>
          <p:nvPr/>
        </p:nvSpPr>
        <p:spPr>
          <a:xfrm>
            <a:off x="7772400" y="1840468"/>
            <a:ext cx="609600" cy="369332"/>
          </a:xfrm>
          <a:prstGeom prst="rect">
            <a:avLst/>
          </a:prstGeom>
          <a:noFill/>
        </p:spPr>
        <p:txBody>
          <a:bodyPr wrap="square" rtlCol="0">
            <a:spAutoFit/>
          </a:bodyPr>
          <a:lstStyle/>
          <a:p>
            <a:pPr algn="ctr"/>
            <a:r>
              <a:rPr lang="en-US" b="1" i="1" dirty="0">
                <a:solidFill>
                  <a:srgbClr val="000000"/>
                </a:solidFill>
              </a:rPr>
              <a:t>+15</a:t>
            </a:r>
          </a:p>
        </p:txBody>
      </p:sp>
      <p:sp>
        <p:nvSpPr>
          <p:cNvPr id="44" name="TextBox 43"/>
          <p:cNvSpPr txBox="1"/>
          <p:nvPr/>
        </p:nvSpPr>
        <p:spPr>
          <a:xfrm>
            <a:off x="7775756" y="3516868"/>
            <a:ext cx="609600" cy="369332"/>
          </a:xfrm>
          <a:prstGeom prst="rect">
            <a:avLst/>
          </a:prstGeom>
          <a:noFill/>
        </p:spPr>
        <p:txBody>
          <a:bodyPr wrap="square" rtlCol="0">
            <a:spAutoFit/>
          </a:bodyPr>
          <a:lstStyle/>
          <a:p>
            <a:pPr algn="ctr"/>
            <a:r>
              <a:rPr lang="en-US" b="1" i="1" dirty="0">
                <a:solidFill>
                  <a:srgbClr val="000000"/>
                </a:solidFill>
              </a:rPr>
              <a:t>+10</a:t>
            </a:r>
          </a:p>
        </p:txBody>
      </p:sp>
      <p:sp>
        <p:nvSpPr>
          <p:cNvPr id="32" name="TextBox 31"/>
          <p:cNvSpPr txBox="1"/>
          <p:nvPr/>
        </p:nvSpPr>
        <p:spPr>
          <a:xfrm>
            <a:off x="7742968" y="5181600"/>
            <a:ext cx="609600" cy="369332"/>
          </a:xfrm>
          <a:prstGeom prst="rect">
            <a:avLst/>
          </a:prstGeom>
          <a:noFill/>
        </p:spPr>
        <p:txBody>
          <a:bodyPr wrap="square" rtlCol="0">
            <a:spAutoFit/>
          </a:bodyPr>
          <a:lstStyle/>
          <a:p>
            <a:pPr algn="ctr"/>
            <a:r>
              <a:rPr lang="en-US" b="1" i="1" dirty="0">
                <a:solidFill>
                  <a:srgbClr val="000000"/>
                </a:solidFill>
              </a:rPr>
              <a:t>+3</a:t>
            </a:r>
          </a:p>
        </p:txBody>
      </p:sp>
    </p:spTree>
    <p:extLst>
      <p:ext uri="{BB962C8B-B14F-4D97-AF65-F5344CB8AC3E}">
        <p14:creationId xmlns:p14="http://schemas.microsoft.com/office/powerpoint/2010/main" xmlns="" val="3783268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42</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3562436346"/>
              </p:ext>
            </p:extLst>
          </p:nvPr>
        </p:nvGraphicFramePr>
        <p:xfrm>
          <a:off x="457200" y="802640"/>
          <a:ext cx="8153400" cy="293116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xmlns="" val="20000"/>
                    </a:ext>
                  </a:extLst>
                </a:gridCol>
              </a:tblGrid>
              <a:tr h="370840">
                <a:tc>
                  <a:txBody>
                    <a:bodyPr/>
                    <a:lstStyle/>
                    <a:p>
                      <a:pPr algn="ctr"/>
                      <a:r>
                        <a:rPr lang="en-US" dirty="0"/>
                        <a:t>Text of</a:t>
                      </a:r>
                      <a:r>
                        <a:rPr lang="en-US" baseline="0" dirty="0"/>
                        <a:t> Republican Anti-Reform Messages </a:t>
                      </a:r>
                      <a:r>
                        <a:rPr lang="en-US" dirty="0"/>
                        <a:t>(in order of effectiveness)</a:t>
                      </a:r>
                    </a:p>
                  </a:txBody>
                  <a:tcPr>
                    <a:solidFill>
                      <a:srgbClr val="C00000"/>
                    </a:solidFill>
                  </a:tcPr>
                </a:tc>
                <a:extLst>
                  <a:ext uri="{0D108BD9-81ED-4DB2-BD59-A6C34878D82A}">
                    <a16:rowId xmlns:a16="http://schemas.microsoft.com/office/drawing/2014/main" xmlns="" val="10000"/>
                  </a:ext>
                </a:extLst>
              </a:tr>
              <a:tr h="370840">
                <a:tc>
                  <a:txBody>
                    <a:bodyPr/>
                    <a:lstStyle/>
                    <a:p>
                      <a:pPr lvl="0" algn="just"/>
                      <a:r>
                        <a:rPr lang="en-US" sz="1250" b="1" dirty="0"/>
                        <a:t>[REGULATORY AGENCIES DON'T WORK]</a:t>
                      </a:r>
                      <a:r>
                        <a:rPr lang="en-US" sz="1250" dirty="0"/>
                        <a:t> More government bureaucracy isn’t the solution. There were 26 regulatory agencies that were supposed to be overseeing and regulating the financial system, and predict the upcoming financial crisis -- yet every one of these agencies missed it. Before adding more expensive and inefficient government agencies, we need to figure out why the ones we already have aren’t doing their jobs. More government isn’t the answer.</a:t>
                      </a:r>
                    </a:p>
                  </a:txBody>
                  <a:tcPr>
                    <a:solidFill>
                      <a:schemeClr val="bg1">
                        <a:lumMod val="85000"/>
                      </a:schemeClr>
                    </a:solidFill>
                  </a:tcPr>
                </a:tc>
                <a:extLst>
                  <a:ext uri="{0D108BD9-81ED-4DB2-BD59-A6C34878D82A}">
                    <a16:rowId xmlns:a16="http://schemas.microsoft.com/office/drawing/2014/main" xmlns="" val="10001"/>
                  </a:ext>
                </a:extLst>
              </a:tr>
              <a:tr h="370840">
                <a:tc>
                  <a:txBody>
                    <a:bodyPr/>
                    <a:lstStyle/>
                    <a:p>
                      <a:pPr lvl="0" algn="just"/>
                      <a:r>
                        <a:rPr lang="en-US" sz="1250" b="1" dirty="0"/>
                        <a:t>[NANNY-STATE/NO CHOICES]</a:t>
                      </a:r>
                      <a:r>
                        <a:rPr lang="en-US" sz="1250" dirty="0"/>
                        <a:t> Regular people -- not Government bureaucrats -- should be able to decide what financial products and services are right for them. Instead the federal government is adopting new rules that limit consumer choices and restrict the flow of loans to small businesses that need funds to create jobs and expand their business. The government needs to stop interfering in our personal financial choices.</a:t>
                      </a: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pPr lvl="0" algn="just"/>
                      <a:r>
                        <a:rPr lang="en-US" sz="1250" b="1" dirty="0"/>
                        <a:t>[DODD-FRANK FAILED]</a:t>
                      </a:r>
                      <a:r>
                        <a:rPr lang="en-US" sz="1250" dirty="0"/>
                        <a:t> The Wall Street Reform Act of 2010 has been a failure. The big banks are bigger than ever and we've had the slowest economic recovery since the Great Depression. We don’t need</a:t>
                      </a:r>
                      <a:r>
                        <a:rPr lang="en-US" sz="1250" baseline="0" dirty="0"/>
                        <a:t> </a:t>
                      </a:r>
                      <a:r>
                        <a:rPr lang="en-US" sz="1250" dirty="0"/>
                        <a:t>burdensome new regulations that slow economic growth, and kill jobs.  Instead let’s reduce red tape and stop punishing the job creators and small businesses that drive our economy. That's what it takes to grow our economy.</a:t>
                      </a: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142651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04800"/>
            <a:ext cx="7788275" cy="1058863"/>
          </a:xfrm>
        </p:spPr>
        <p:txBody>
          <a:bodyPr/>
          <a:lstStyle/>
          <a:p>
            <a:pPr algn="just"/>
            <a:r>
              <a:rPr lang="en-US" sz="2000" dirty="0"/>
              <a:t>Anti-government messages that paint reform as threatening economic growth have only modest intensity across target groups, including Republicans.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892454627"/>
              </p:ext>
            </p:extLst>
          </p:nvPr>
        </p:nvGraphicFramePr>
        <p:xfrm>
          <a:off x="762000" y="2144035"/>
          <a:ext cx="7589520" cy="1909805"/>
        </p:xfrm>
        <a:graphic>
          <a:graphicData uri="http://schemas.openxmlformats.org/drawingml/2006/table">
            <a:tbl>
              <a:tblPr/>
              <a:tblGrid>
                <a:gridCol w="182880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640080">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640080">
                  <a:extLst>
                    <a:ext uri="{9D8B030D-6E8A-4147-A177-3AD203B41FA5}">
                      <a16:colId xmlns:a16="http://schemas.microsoft.com/office/drawing/2014/main" xmlns="" val="20008"/>
                    </a:ext>
                  </a:extLst>
                </a:gridCol>
                <a:gridCol w="640080">
                  <a:extLst>
                    <a:ext uri="{9D8B030D-6E8A-4147-A177-3AD203B41FA5}">
                      <a16:colId xmlns:a16="http://schemas.microsoft.com/office/drawing/2014/main" xmlns="" val="20009"/>
                    </a:ext>
                  </a:extLst>
                </a:gridCol>
              </a:tblGrid>
              <a:tr h="485530">
                <a:tc>
                  <a:txBody>
                    <a:bodyPr/>
                    <a:lstStyle/>
                    <a:p>
                      <a:pPr algn="l" rtl="0" fontAlgn="ctr"/>
                      <a:r>
                        <a:rPr lang="en-US" sz="1400" b="1" i="0" u="none" strike="noStrike" dirty="0">
                          <a:solidFill>
                            <a:srgbClr val="FFFFFF"/>
                          </a:solidFill>
                          <a:effectLst/>
                          <a:latin typeface="Calibri" panose="020F0502020204030204" pitchFamily="34" charset="0"/>
                        </a:rPr>
                        <a:t>Messages</a:t>
                      </a:r>
                    </a:p>
                    <a:p>
                      <a:pPr algn="l" rtl="0" fontAlgn="ctr"/>
                      <a:r>
                        <a:rPr lang="en-US" sz="1400" b="1" i="1" u="none" strike="noStrike" dirty="0">
                          <a:solidFill>
                            <a:srgbClr val="FFFFFF"/>
                          </a:solidFill>
                          <a:effectLst/>
                          <a:latin typeface="Calibri" panose="020F0502020204030204" pitchFamily="34" charset="0"/>
                        </a:rPr>
                        <a:t>(%</a:t>
                      </a:r>
                      <a:r>
                        <a:rPr lang="en-US" sz="1400" b="1" i="1" u="none" strike="noStrike" baseline="0" dirty="0">
                          <a:solidFill>
                            <a:srgbClr val="FFFFFF"/>
                          </a:solidFill>
                          <a:effectLst/>
                          <a:latin typeface="Calibri" panose="020F0502020204030204" pitchFamily="34" charset="0"/>
                        </a:rPr>
                        <a:t> Serious Doubts</a:t>
                      </a:r>
                      <a:r>
                        <a:rPr lang="en-US" sz="1400" b="1" i="1" u="none" strike="noStrike" dirty="0">
                          <a:solidFill>
                            <a:srgbClr val="FFFFFF"/>
                          </a:solidFill>
                          <a:effectLst/>
                          <a:latin typeface="Calibri" panose="020F0502020204030204" pitchFamily="34" charset="0"/>
                        </a:rPr>
                        <a:t>)</a:t>
                      </a:r>
                    </a:p>
                  </a:txBody>
                  <a:tcPr marL="5517" marR="5517" marT="5517" marB="0" anchor="ctr">
                    <a:lnL>
                      <a:noFill/>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rtl="0" fontAlgn="ctr"/>
                      <a:r>
                        <a:rPr lang="en-US" sz="1400" b="1" i="0" u="none" strike="noStrike" dirty="0">
                          <a:solidFill>
                            <a:srgbClr val="FFFFFF"/>
                          </a:solidFill>
                          <a:effectLst/>
                          <a:latin typeface="+mj-lt"/>
                        </a:rPr>
                        <a:t>Total</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All under 30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&lt; 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kern="1200" dirty="0">
                          <a:solidFill>
                            <a:srgbClr val="FFFFFF"/>
                          </a:solidFill>
                          <a:effectLst/>
                          <a:latin typeface="+mj-lt"/>
                          <a:ea typeface="+mn-ea"/>
                          <a:cs typeface="+mn-cs"/>
                        </a:rPr>
                        <a:t>Women</a:t>
                      </a:r>
                      <a:r>
                        <a:rPr lang="en-US" sz="1400" b="1" i="0" u="none" strike="noStrike" dirty="0">
                          <a:solidFill>
                            <a:srgbClr val="FFFFFF"/>
                          </a:solidFill>
                          <a:effectLst/>
                          <a:latin typeface="+mj-lt"/>
                        </a:rPr>
                        <a:t> </a:t>
                      </a:r>
                    </a:p>
                    <a:p>
                      <a:pPr algn="ctr" fontAlgn="b"/>
                      <a:r>
                        <a:rPr lang="en-US" sz="1400" b="1" i="0" u="none" strike="noStrike" dirty="0">
                          <a:solidFill>
                            <a:srgbClr val="FFFFFF"/>
                          </a:solidFill>
                          <a:effectLst/>
                          <a:latin typeface="+mj-lt"/>
                        </a:rPr>
                        <a:t>&lt; 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Men </a:t>
                      </a:r>
                    </a:p>
                    <a:p>
                      <a:pPr algn="ctr" fontAlgn="b"/>
                      <a:r>
                        <a:rPr lang="en-US" sz="1400" b="1" i="0" u="none" strike="noStrike" dirty="0">
                          <a:solidFill>
                            <a:srgbClr val="FFFFFF"/>
                          </a:solidFill>
                          <a:effectLst/>
                          <a:latin typeface="+mj-lt"/>
                        </a:rPr>
                        <a:t>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Women 50+</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Dem</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err="1">
                          <a:solidFill>
                            <a:srgbClr val="FFFFFF"/>
                          </a:solidFill>
                          <a:effectLst/>
                          <a:latin typeface="+mj-lt"/>
                        </a:rPr>
                        <a:t>Ind</a:t>
                      </a:r>
                      <a:r>
                        <a:rPr lang="en-US" sz="1400" b="1" i="0" u="none" strike="noStrike" dirty="0">
                          <a:solidFill>
                            <a:srgbClr val="FFFFFF"/>
                          </a:solidFill>
                          <a:effectLst/>
                          <a:latin typeface="+mj-lt"/>
                        </a:rPr>
                        <a:t>/</a:t>
                      </a:r>
                    </a:p>
                    <a:p>
                      <a:pPr algn="ctr" fontAlgn="b"/>
                      <a:r>
                        <a:rPr lang="en-US" sz="1400" b="1" i="0" u="none" strike="noStrike" dirty="0">
                          <a:solidFill>
                            <a:srgbClr val="FFFFFF"/>
                          </a:solidFill>
                          <a:effectLst/>
                          <a:latin typeface="+mj-lt"/>
                        </a:rPr>
                        <a:t>DK</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GOP</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extLst>
                  <a:ext uri="{0D108BD9-81ED-4DB2-BD59-A6C34878D82A}">
                    <a16:rowId xmlns:a16="http://schemas.microsoft.com/office/drawing/2014/main" xmlns="" val="10000"/>
                  </a:ext>
                </a:extLst>
              </a:tr>
              <a:tr h="286905">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Regulatory agencies don't work</a:t>
                      </a:r>
                      <a:endParaRPr lang="en-US" sz="1400" b="0" i="0" u="none" strike="noStrike" dirty="0">
                        <a:solidFill>
                          <a:srgbClr val="000000"/>
                        </a:solidFill>
                        <a:effectLst/>
                        <a:latin typeface="Calibri" panose="020F0502020204030204" pitchFamily="34" charset="0"/>
                      </a:endParaRP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chemeClr val="bg1"/>
                          </a:solidFill>
                          <a:effectLst/>
                          <a:latin typeface="Calibri" panose="020F0502020204030204" pitchFamily="34" charset="0"/>
                        </a:rPr>
                        <a:t>29</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37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32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30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xmlns="" val="10001"/>
                  </a:ext>
                </a:extLst>
              </a:tr>
              <a:tr h="370565">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Nanny-state /no</a:t>
                      </a:r>
                      <a:r>
                        <a:rPr lang="en-GB" sz="1400" b="0" i="0" u="none" strike="noStrike" baseline="0" dirty="0">
                          <a:solidFill>
                            <a:srgbClr val="000000"/>
                          </a:solidFill>
                          <a:effectLst/>
                          <a:latin typeface="Calibri" panose="020F0502020204030204" pitchFamily="34" charset="0"/>
                          <a:cs typeface="Arial" panose="020B0604020202020204" pitchFamily="34" charset="0"/>
                        </a:rPr>
                        <a:t> </a:t>
                      </a:r>
                      <a:r>
                        <a:rPr lang="en-GB" sz="1400" b="0" i="0" u="none" strike="noStrike" dirty="0">
                          <a:solidFill>
                            <a:srgbClr val="000000"/>
                          </a:solidFill>
                          <a:effectLst/>
                          <a:latin typeface="Calibri" panose="020F0502020204030204" pitchFamily="34" charset="0"/>
                          <a:cs typeface="Arial" panose="020B0604020202020204" pitchFamily="34" charset="0"/>
                        </a:rPr>
                        <a:t>choices</a:t>
                      </a:r>
                      <a:endParaRPr lang="en-US" sz="1400" b="0" i="0" u="none" strike="noStrike" dirty="0">
                        <a:solidFill>
                          <a:srgbClr val="000000"/>
                        </a:solidFill>
                        <a:effectLst/>
                        <a:latin typeface="Calibri" panose="020F0502020204030204" pitchFamily="34" charset="0"/>
                      </a:endParaRP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25</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31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30</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457200">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Dodd-Frank failed</a:t>
                      </a:r>
                      <a:endParaRPr lang="en-US" sz="1400" b="0" i="0" u="none" strike="noStrike" dirty="0">
                        <a:solidFill>
                          <a:srgbClr val="000000"/>
                        </a:solidFill>
                        <a:effectLst/>
                        <a:latin typeface="Calibri" panose="020F0502020204030204" pitchFamily="34" charset="0"/>
                      </a:endParaRP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21</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bl>
          </a:graphicData>
        </a:graphic>
      </p:graphicFrame>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43</a:t>
            </a:fld>
            <a:endParaRPr lang="en-US" dirty="0">
              <a:solidFill>
                <a:srgbClr val="000000"/>
              </a:solidFill>
            </a:endParaRPr>
          </a:p>
        </p:txBody>
      </p:sp>
    </p:spTree>
    <p:extLst>
      <p:ext uri="{BB962C8B-B14F-4D97-AF65-F5344CB8AC3E}">
        <p14:creationId xmlns:p14="http://schemas.microsoft.com/office/powerpoint/2010/main" xmlns="" val="3078047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04800"/>
            <a:ext cx="7788275" cy="1058863"/>
          </a:xfrm>
        </p:spPr>
        <p:txBody>
          <a:bodyPr/>
          <a:lstStyle/>
          <a:p>
            <a:pPr algn="just"/>
            <a:r>
              <a:rPr lang="en-US" sz="2000" dirty="0"/>
              <a:t>Florida and Ohio are more open to an attack on regulatory agencies across the battleground states, but this is still much weaker than our arguments.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462413309"/>
              </p:ext>
            </p:extLst>
          </p:nvPr>
        </p:nvGraphicFramePr>
        <p:xfrm>
          <a:off x="762000" y="2144035"/>
          <a:ext cx="7589520" cy="1973580"/>
        </p:xfrm>
        <a:graphic>
          <a:graphicData uri="http://schemas.openxmlformats.org/drawingml/2006/table">
            <a:tbl>
              <a:tblPr/>
              <a:tblGrid>
                <a:gridCol w="1686560">
                  <a:extLst>
                    <a:ext uri="{9D8B030D-6E8A-4147-A177-3AD203B41FA5}">
                      <a16:colId xmlns:a16="http://schemas.microsoft.com/office/drawing/2014/main" xmlns="" val="20000"/>
                    </a:ext>
                  </a:extLst>
                </a:gridCol>
                <a:gridCol w="590296">
                  <a:extLst>
                    <a:ext uri="{9D8B030D-6E8A-4147-A177-3AD203B41FA5}">
                      <a16:colId xmlns:a16="http://schemas.microsoft.com/office/drawing/2014/main" xmlns="" val="20001"/>
                    </a:ext>
                  </a:extLst>
                </a:gridCol>
                <a:gridCol w="590296">
                  <a:extLst>
                    <a:ext uri="{9D8B030D-6E8A-4147-A177-3AD203B41FA5}">
                      <a16:colId xmlns:a16="http://schemas.microsoft.com/office/drawing/2014/main" xmlns="" val="20002"/>
                    </a:ext>
                  </a:extLst>
                </a:gridCol>
                <a:gridCol w="590296">
                  <a:extLst>
                    <a:ext uri="{9D8B030D-6E8A-4147-A177-3AD203B41FA5}">
                      <a16:colId xmlns:a16="http://schemas.microsoft.com/office/drawing/2014/main" xmlns="" val="20003"/>
                    </a:ext>
                  </a:extLst>
                </a:gridCol>
                <a:gridCol w="590296">
                  <a:extLst>
                    <a:ext uri="{9D8B030D-6E8A-4147-A177-3AD203B41FA5}">
                      <a16:colId xmlns:a16="http://schemas.microsoft.com/office/drawing/2014/main" xmlns="" val="20004"/>
                    </a:ext>
                  </a:extLst>
                </a:gridCol>
                <a:gridCol w="590296">
                  <a:extLst>
                    <a:ext uri="{9D8B030D-6E8A-4147-A177-3AD203B41FA5}">
                      <a16:colId xmlns:a16="http://schemas.microsoft.com/office/drawing/2014/main" xmlns="" val="20005"/>
                    </a:ext>
                  </a:extLst>
                </a:gridCol>
                <a:gridCol w="590296">
                  <a:extLst>
                    <a:ext uri="{9D8B030D-6E8A-4147-A177-3AD203B41FA5}">
                      <a16:colId xmlns:a16="http://schemas.microsoft.com/office/drawing/2014/main" xmlns="" val="20006"/>
                    </a:ext>
                  </a:extLst>
                </a:gridCol>
                <a:gridCol w="590296">
                  <a:extLst>
                    <a:ext uri="{9D8B030D-6E8A-4147-A177-3AD203B41FA5}">
                      <a16:colId xmlns:a16="http://schemas.microsoft.com/office/drawing/2014/main" xmlns="" val="20007"/>
                    </a:ext>
                  </a:extLst>
                </a:gridCol>
                <a:gridCol w="590296">
                  <a:extLst>
                    <a:ext uri="{9D8B030D-6E8A-4147-A177-3AD203B41FA5}">
                      <a16:colId xmlns:a16="http://schemas.microsoft.com/office/drawing/2014/main" xmlns="" val="20008"/>
                    </a:ext>
                  </a:extLst>
                </a:gridCol>
                <a:gridCol w="590296">
                  <a:extLst>
                    <a:ext uri="{9D8B030D-6E8A-4147-A177-3AD203B41FA5}">
                      <a16:colId xmlns:a16="http://schemas.microsoft.com/office/drawing/2014/main" xmlns="" val="20009"/>
                    </a:ext>
                  </a:extLst>
                </a:gridCol>
                <a:gridCol w="590296">
                  <a:extLst>
                    <a:ext uri="{9D8B030D-6E8A-4147-A177-3AD203B41FA5}">
                      <a16:colId xmlns:a16="http://schemas.microsoft.com/office/drawing/2014/main" xmlns="" val="20010"/>
                    </a:ext>
                  </a:extLst>
                </a:gridCol>
              </a:tblGrid>
              <a:tr h="485530">
                <a:tc>
                  <a:txBody>
                    <a:bodyPr/>
                    <a:lstStyle/>
                    <a:p>
                      <a:pPr algn="l" rtl="0" fontAlgn="ctr"/>
                      <a:r>
                        <a:rPr lang="en-US" sz="1400" b="1" i="0" u="none" strike="noStrike" dirty="0">
                          <a:solidFill>
                            <a:srgbClr val="FFFFFF"/>
                          </a:solidFill>
                          <a:effectLst/>
                          <a:latin typeface="Calibri" panose="020F0502020204030204" pitchFamily="34" charset="0"/>
                        </a:rPr>
                        <a:t>Messages</a:t>
                      </a:r>
                    </a:p>
                    <a:p>
                      <a:pPr algn="l" rtl="0" fontAlgn="ctr"/>
                      <a:r>
                        <a:rPr lang="en-US" sz="1400" b="1" i="1" u="none" strike="noStrike" dirty="0">
                          <a:solidFill>
                            <a:srgbClr val="FFFFFF"/>
                          </a:solidFill>
                          <a:effectLst/>
                          <a:latin typeface="Calibri" panose="020F0502020204030204" pitchFamily="34" charset="0"/>
                        </a:rPr>
                        <a:t>(%</a:t>
                      </a:r>
                      <a:r>
                        <a:rPr lang="en-US" sz="1400" b="1" i="1" u="none" strike="noStrike" baseline="0" dirty="0">
                          <a:solidFill>
                            <a:srgbClr val="FFFFFF"/>
                          </a:solidFill>
                          <a:effectLst/>
                          <a:latin typeface="Calibri" panose="020F0502020204030204" pitchFamily="34" charset="0"/>
                        </a:rPr>
                        <a:t> Serious Doubts</a:t>
                      </a:r>
                      <a:r>
                        <a:rPr lang="en-US" sz="1400" b="1" i="1" u="none" strike="noStrike" dirty="0">
                          <a:solidFill>
                            <a:srgbClr val="FFFFFF"/>
                          </a:solidFill>
                          <a:effectLst/>
                          <a:latin typeface="Calibri" panose="020F0502020204030204" pitchFamily="34" charset="0"/>
                        </a:rPr>
                        <a:t>)</a:t>
                      </a:r>
                    </a:p>
                  </a:txBody>
                  <a:tcPr marL="5517" marR="5517" marT="5517" marB="0" anchor="ctr">
                    <a:lnL>
                      <a:noFill/>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rtl="0" fontAlgn="ctr"/>
                      <a:r>
                        <a:rPr lang="en-US" sz="1400" b="1" i="0" u="none" strike="noStrike" dirty="0">
                          <a:solidFill>
                            <a:srgbClr val="FFFFFF"/>
                          </a:solidFill>
                          <a:effectLst/>
                          <a:latin typeface="+mj-lt"/>
                        </a:rPr>
                        <a:t>Total</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Non-college 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Non-college women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College 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College women</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FL</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MO</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OH</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PA</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tc>
                  <a:txBody>
                    <a:bodyPr/>
                    <a:lstStyle/>
                    <a:p>
                      <a:pPr algn="ctr" fontAlgn="b"/>
                      <a:r>
                        <a:rPr lang="en-US" sz="1400" b="1" i="0" u="none" strike="noStrike" dirty="0">
                          <a:solidFill>
                            <a:srgbClr val="FFFFFF"/>
                          </a:solidFill>
                          <a:effectLst/>
                          <a:latin typeface="+mj-lt"/>
                        </a:rPr>
                        <a:t>Und</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7F7F7F"/>
                    </a:solidFill>
                  </a:tcPr>
                </a:tc>
                <a:extLst>
                  <a:ext uri="{0D108BD9-81ED-4DB2-BD59-A6C34878D82A}">
                    <a16:rowId xmlns:a16="http://schemas.microsoft.com/office/drawing/2014/main" xmlns="" val="10000"/>
                  </a:ext>
                </a:extLst>
              </a:tr>
              <a:tr h="286905">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Regulatory agencies don't work</a:t>
                      </a:r>
                      <a:endParaRPr lang="en-US" sz="1400" b="0" i="0" u="none" strike="noStrike" dirty="0">
                        <a:solidFill>
                          <a:srgbClr val="000000"/>
                        </a:solidFill>
                        <a:effectLst/>
                        <a:latin typeface="Calibri" panose="020F0502020204030204" pitchFamily="34" charset="0"/>
                      </a:endParaRP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1" i="0" u="none" strike="noStrike" dirty="0">
                          <a:solidFill>
                            <a:schemeClr val="bg1"/>
                          </a:solidFill>
                          <a:effectLst/>
                          <a:latin typeface="Calibri" panose="020F0502020204030204" pitchFamily="34" charset="0"/>
                        </a:rPr>
                        <a:t>29</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31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32</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0" i="0" u="none" strike="noStrike" dirty="0">
                          <a:solidFill>
                            <a:schemeClr val="tx1"/>
                          </a:solidFill>
                          <a:effectLst/>
                          <a:latin typeface="Calibri" panose="020F0502020204030204" pitchFamily="34" charset="0"/>
                        </a:rPr>
                        <a:t>27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bg1"/>
                          </a:solidFill>
                          <a:effectLst/>
                          <a:latin typeface="Calibri" panose="020F0502020204030204" pitchFamily="34" charset="0"/>
                        </a:rPr>
                        <a:t>34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1" i="0" u="none" strike="noStrike" dirty="0">
                          <a:solidFill>
                            <a:schemeClr val="bg1"/>
                          </a:solidFill>
                          <a:effectLst/>
                          <a:latin typeface="Calibri" panose="020F0502020204030204" pitchFamily="34" charset="0"/>
                        </a:rPr>
                        <a:t>27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extLst>
                  <a:ext uri="{0D108BD9-81ED-4DB2-BD59-A6C34878D82A}">
                    <a16:rowId xmlns:a16="http://schemas.microsoft.com/office/drawing/2014/main" xmlns="" val="10001"/>
                  </a:ext>
                </a:extLst>
              </a:tr>
              <a:tr h="370565">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Nanny-state /no</a:t>
                      </a:r>
                      <a:r>
                        <a:rPr lang="en-GB" sz="1400" b="0" i="0" u="none" strike="noStrike" baseline="0" dirty="0">
                          <a:solidFill>
                            <a:srgbClr val="000000"/>
                          </a:solidFill>
                          <a:effectLst/>
                          <a:latin typeface="Calibri" panose="020F0502020204030204" pitchFamily="34" charset="0"/>
                          <a:cs typeface="Arial" panose="020B0604020202020204" pitchFamily="34" charset="0"/>
                        </a:rPr>
                        <a:t> </a:t>
                      </a:r>
                      <a:r>
                        <a:rPr lang="en-GB" sz="1400" b="0" i="0" u="none" strike="noStrike" dirty="0">
                          <a:solidFill>
                            <a:srgbClr val="000000"/>
                          </a:solidFill>
                          <a:effectLst/>
                          <a:latin typeface="Calibri" panose="020F0502020204030204" pitchFamily="34" charset="0"/>
                          <a:cs typeface="Arial" panose="020B0604020202020204" pitchFamily="34" charset="0"/>
                        </a:rPr>
                        <a:t>choices</a:t>
                      </a:r>
                      <a:endParaRPr lang="en-US" sz="1400" b="0" i="0" u="none" strike="noStrike" dirty="0">
                        <a:solidFill>
                          <a:srgbClr val="000000"/>
                        </a:solidFill>
                        <a:effectLst/>
                        <a:latin typeface="Calibri" panose="020F0502020204030204" pitchFamily="34" charset="0"/>
                      </a:endParaRP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25</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29</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27</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1" i="0" u="none" strike="noStrike" dirty="0">
                          <a:solidFill>
                            <a:schemeClr val="bg1"/>
                          </a:solidFill>
                          <a:effectLst/>
                          <a:latin typeface="Calibri" panose="020F0502020204030204" pitchFamily="34" charset="0"/>
                        </a:rPr>
                        <a:t>28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0000"/>
                    </a:solidFill>
                  </a:tcPr>
                </a:tc>
                <a:tc>
                  <a:txBody>
                    <a:bodyPr/>
                    <a:lstStyle/>
                    <a:p>
                      <a:pPr algn="ctr" rtl="0" fontAlgn="ctr"/>
                      <a:r>
                        <a:rPr lang="en-US" sz="1600" b="0" i="0" u="none" strike="noStrike" dirty="0">
                          <a:solidFill>
                            <a:schemeClr val="tx1"/>
                          </a:solidFill>
                          <a:effectLst/>
                          <a:latin typeface="Calibri" panose="020F0502020204030204" pitchFamily="34" charset="0"/>
                        </a:rPr>
                        <a:t>28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457200">
                <a:tc>
                  <a:txBody>
                    <a:bodyPr/>
                    <a:lstStyle/>
                    <a:p>
                      <a:pPr algn="l" fontAlgn="b"/>
                      <a:r>
                        <a:rPr lang="en-GB" sz="1400" b="0" i="0" u="none" strike="noStrike" dirty="0">
                          <a:solidFill>
                            <a:srgbClr val="000000"/>
                          </a:solidFill>
                          <a:effectLst/>
                          <a:latin typeface="Calibri" panose="020F0502020204030204" pitchFamily="34" charset="0"/>
                          <a:cs typeface="Arial" panose="020B0604020202020204" pitchFamily="34" charset="0"/>
                        </a:rPr>
                        <a:t>Dodd-Frank failed</a:t>
                      </a:r>
                      <a:endParaRPr lang="en-US" sz="1400" b="0" i="0" u="none" strike="noStrike" dirty="0">
                        <a:solidFill>
                          <a:srgbClr val="000000"/>
                        </a:solidFill>
                        <a:effectLst/>
                        <a:latin typeface="Calibri" panose="020F0502020204030204" pitchFamily="34" charset="0"/>
                      </a:endParaRPr>
                    </a:p>
                  </a:txBody>
                  <a:tcPr marL="7620" marR="7620" marT="7620" marB="0" anchor="ctr">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21</a:t>
                      </a:r>
                    </a:p>
                  </a:txBody>
                  <a:tcPr marL="7620" marR="7620" marT="762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21</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23</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24</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a:txBody>
                    <a:bodyPr/>
                    <a:lstStyle/>
                    <a:p>
                      <a:pPr algn="ctr" rtl="0" fontAlgn="ctr"/>
                      <a:r>
                        <a:rPr lang="en-US" sz="1600" b="0" i="0" u="none" strike="noStrike" dirty="0">
                          <a:solidFill>
                            <a:schemeClr val="tx1"/>
                          </a:solidFill>
                          <a:effectLst/>
                          <a:latin typeface="Calibri" panose="020F0502020204030204" pitchFamily="34" charset="0"/>
                        </a:rPr>
                        <a:t>18</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1600" b="0" i="0" u="none" strike="noStrike" dirty="0">
                          <a:solidFill>
                            <a:schemeClr val="tx1"/>
                          </a:solidFill>
                          <a:effectLst/>
                          <a:latin typeface="Calibri" panose="020F0502020204030204" pitchFamily="34" charset="0"/>
                        </a:rPr>
                        <a:t>15</a:t>
                      </a:r>
                    </a:p>
                  </a:txBody>
                  <a:tcPr marL="5517" marR="5517" marT="5517"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bl>
          </a:graphicData>
        </a:graphic>
      </p:graphicFrame>
      <p:sp>
        <p:nvSpPr>
          <p:cNvPr id="4" name="Footer Placeholder 3"/>
          <p:cNvSpPr>
            <a:spLocks noGrp="1"/>
          </p:cNvSpPr>
          <p:nvPr>
            <p:ph type="ftr" sz="quarter" idx="10"/>
          </p:nvPr>
        </p:nvSpPr>
        <p:spPr/>
        <p:txBody>
          <a:bodyPr/>
          <a:lstStyle/>
          <a:p>
            <a:pPr>
              <a:defRPr/>
            </a:pPr>
            <a:fld id="{E78D3228-22F0-4848-A28F-905EF37A59D5}" type="slidenum">
              <a:rPr lang="en-US" smtClean="0">
                <a:solidFill>
                  <a:srgbClr val="000000"/>
                </a:solidFill>
              </a:rPr>
              <a:pPr>
                <a:defRPr/>
              </a:pPr>
              <a:t>44</a:t>
            </a:fld>
            <a:endParaRPr lang="en-US" dirty="0">
              <a:solidFill>
                <a:srgbClr val="000000"/>
              </a:solidFill>
            </a:endParaRPr>
          </a:p>
        </p:txBody>
      </p:sp>
    </p:spTree>
    <p:extLst>
      <p:ext uri="{BB962C8B-B14F-4D97-AF65-F5344CB8AC3E}">
        <p14:creationId xmlns:p14="http://schemas.microsoft.com/office/powerpoint/2010/main" xmlns="" val="443607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fld id="{3FA23D0A-0B49-41D8-A3D3-3DEA048A6349}" type="slidenum">
              <a:rPr lang="en-US">
                <a:solidFill>
                  <a:srgbClr val="000000"/>
                </a:solidFill>
              </a:rPr>
              <a:pPr/>
              <a:t>45</a:t>
            </a:fld>
            <a:endParaRPr lang="en-US" dirty="0">
              <a:solidFill>
                <a:srgbClr val="000000"/>
              </a:solidFill>
            </a:endParaRPr>
          </a:p>
        </p:txBody>
      </p:sp>
      <p:sp>
        <p:nvSpPr>
          <p:cNvPr id="154626" name="Rectangle 2"/>
          <p:cNvSpPr>
            <a:spLocks noGrp="1" noChangeArrowheads="1"/>
          </p:cNvSpPr>
          <p:nvPr>
            <p:ph type="title"/>
          </p:nvPr>
        </p:nvSpPr>
        <p:spPr>
          <a:xfrm>
            <a:off x="593725" y="381001"/>
            <a:ext cx="7788275" cy="457199"/>
          </a:xfrm>
        </p:spPr>
        <p:txBody>
          <a:bodyPr/>
          <a:lstStyle/>
          <a:p>
            <a:pPr algn="ctr"/>
            <a:r>
              <a:rPr lang="en-US" u="sng" dirty="0">
                <a:solidFill>
                  <a:srgbClr val="0070C0"/>
                </a:solidFill>
              </a:rPr>
              <a:t>Message Triangle</a:t>
            </a:r>
          </a:p>
        </p:txBody>
      </p:sp>
      <p:sp>
        <p:nvSpPr>
          <p:cNvPr id="154627" name="AutoShape 3"/>
          <p:cNvSpPr>
            <a:spLocks noChangeArrowheads="1"/>
          </p:cNvSpPr>
          <p:nvPr/>
        </p:nvSpPr>
        <p:spPr bwMode="auto">
          <a:xfrm>
            <a:off x="3200400" y="1996151"/>
            <a:ext cx="2590800" cy="2580911"/>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sz="2400" b="1" dirty="0">
                <a:solidFill>
                  <a:srgbClr val="FFFFFF"/>
                </a:solidFill>
              </a:rPr>
              <a:t>Take on </a:t>
            </a:r>
          </a:p>
          <a:p>
            <a:pPr algn="ctr" fontAlgn="base">
              <a:spcBef>
                <a:spcPct val="0"/>
              </a:spcBef>
              <a:spcAft>
                <a:spcPct val="0"/>
              </a:spcAft>
            </a:pPr>
            <a:r>
              <a:rPr lang="en-US" sz="2400" b="1" dirty="0">
                <a:solidFill>
                  <a:srgbClr val="FFFFFF"/>
                </a:solidFill>
              </a:rPr>
              <a:t>Wall Street</a:t>
            </a:r>
            <a:endParaRPr lang="en-US" sz="1400" b="1" dirty="0">
              <a:solidFill>
                <a:srgbClr val="FFFFFF"/>
              </a:solidFill>
            </a:endParaRPr>
          </a:p>
        </p:txBody>
      </p:sp>
      <p:sp>
        <p:nvSpPr>
          <p:cNvPr id="154628" name="Text Box 4"/>
          <p:cNvSpPr txBox="1">
            <a:spLocks noChangeArrowheads="1"/>
          </p:cNvSpPr>
          <p:nvPr/>
        </p:nvSpPr>
        <p:spPr bwMode="auto">
          <a:xfrm>
            <a:off x="76200" y="1905000"/>
            <a:ext cx="42672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fontAlgn="base">
              <a:spcBef>
                <a:spcPct val="0"/>
              </a:spcBef>
              <a:spcAft>
                <a:spcPct val="0"/>
              </a:spcAft>
            </a:pPr>
            <a:r>
              <a:rPr lang="en-US" sz="1600" b="1" dirty="0">
                <a:solidFill>
                  <a:srgbClr val="0070C0"/>
                </a:solidFill>
              </a:rPr>
              <a:t>Link Wall Street to the Lack of Good Jobs, (College) Debt, and Economic Anxiety Generally</a:t>
            </a:r>
          </a:p>
        </p:txBody>
      </p:sp>
      <p:sp>
        <p:nvSpPr>
          <p:cNvPr id="154629" name="Text Box 5"/>
          <p:cNvSpPr txBox="1">
            <a:spLocks noChangeArrowheads="1"/>
          </p:cNvSpPr>
          <p:nvPr/>
        </p:nvSpPr>
        <p:spPr bwMode="auto">
          <a:xfrm>
            <a:off x="1916133" y="4800600"/>
            <a:ext cx="5170467"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en-US" sz="1600" b="1" dirty="0">
                <a:solidFill>
                  <a:srgbClr val="0070C0"/>
                </a:solidFill>
              </a:rPr>
              <a:t>Outline Positive Policy Solutions, Including Closing Loopholes, Separating Out Investment Banking, and Breaking up the Biggest Banks While Capping Their Size To Prevent More Bailouts</a:t>
            </a:r>
          </a:p>
        </p:txBody>
      </p:sp>
      <p:sp>
        <p:nvSpPr>
          <p:cNvPr id="154630" name="Text Box 6"/>
          <p:cNvSpPr txBox="1">
            <a:spLocks noChangeArrowheads="1"/>
          </p:cNvSpPr>
          <p:nvPr/>
        </p:nvSpPr>
        <p:spPr bwMode="auto">
          <a:xfrm>
            <a:off x="4724400" y="1905000"/>
            <a:ext cx="44577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en-US" sz="1600" b="1" dirty="0">
                <a:solidFill>
                  <a:srgbClr val="0070C0"/>
                </a:solidFill>
              </a:rPr>
              <a:t>Invoke Wall Street’s Ongoing Greed, Predation, and Role in Causing Economic Damage</a:t>
            </a:r>
          </a:p>
        </p:txBody>
      </p:sp>
    </p:spTree>
    <p:extLst>
      <p:ext uri="{BB962C8B-B14F-4D97-AF65-F5344CB8AC3E}">
        <p14:creationId xmlns:p14="http://schemas.microsoft.com/office/powerpoint/2010/main" xmlns="" val="3368630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4343401" y="1752600"/>
            <a:ext cx="4648200" cy="3505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lc="http://schemas.openxmlformats.org/drawingml/2006/lockedCanvas"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tx2"/>
              </a:buClr>
              <a:buFontTx/>
              <a:buNone/>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2"/>
              </a:buClr>
              <a:buFont typeface="Times New Roman" charset="0"/>
              <a:buChar char="–"/>
              <a:defRPr sz="20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sz="16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1600">
                <a:solidFill>
                  <a:schemeClr val="tx1"/>
                </a:solidFill>
                <a:latin typeface="+mn-lt"/>
                <a:ea typeface="+mn-ea"/>
              </a:defRPr>
            </a:lvl5pPr>
            <a:lvl6pPr marL="2514600" indent="-228600" algn="l" rtl="0" fontAlgn="base">
              <a:spcBef>
                <a:spcPct val="20000"/>
              </a:spcBef>
              <a:spcAft>
                <a:spcPct val="0"/>
              </a:spcAft>
              <a:buClr>
                <a:schemeClr val="tx2"/>
              </a:buClr>
              <a:buChar char="»"/>
              <a:defRPr sz="1600">
                <a:solidFill>
                  <a:schemeClr val="tx1"/>
                </a:solidFill>
                <a:latin typeface="+mn-lt"/>
                <a:ea typeface="+mn-ea"/>
              </a:defRPr>
            </a:lvl6pPr>
            <a:lvl7pPr marL="2971800" indent="-228600" algn="l" rtl="0" fontAlgn="base">
              <a:spcBef>
                <a:spcPct val="20000"/>
              </a:spcBef>
              <a:spcAft>
                <a:spcPct val="0"/>
              </a:spcAft>
              <a:buClr>
                <a:schemeClr val="tx2"/>
              </a:buClr>
              <a:buChar char="»"/>
              <a:defRPr sz="1600">
                <a:solidFill>
                  <a:schemeClr val="tx1"/>
                </a:solidFill>
                <a:latin typeface="+mn-lt"/>
                <a:ea typeface="+mn-ea"/>
              </a:defRPr>
            </a:lvl7pPr>
            <a:lvl8pPr marL="3429000" indent="-228600" algn="l" rtl="0" fontAlgn="base">
              <a:spcBef>
                <a:spcPct val="20000"/>
              </a:spcBef>
              <a:spcAft>
                <a:spcPct val="0"/>
              </a:spcAft>
              <a:buClr>
                <a:schemeClr val="tx2"/>
              </a:buClr>
              <a:buChar char="»"/>
              <a:defRPr sz="1600">
                <a:solidFill>
                  <a:schemeClr val="tx1"/>
                </a:solidFill>
                <a:latin typeface="+mn-lt"/>
                <a:ea typeface="+mn-ea"/>
              </a:defRPr>
            </a:lvl8pPr>
            <a:lvl9pPr marL="3886200" indent="-228600" algn="l" rtl="0" fontAlgn="base">
              <a:spcBef>
                <a:spcPct val="20000"/>
              </a:spcBef>
              <a:spcAft>
                <a:spcPct val="0"/>
              </a:spcAft>
              <a:buClr>
                <a:schemeClr val="tx2"/>
              </a:buClr>
              <a:buChar char="»"/>
              <a:defRPr sz="1600">
                <a:solidFill>
                  <a:schemeClr val="tx1"/>
                </a:solidFill>
                <a:latin typeface="+mn-lt"/>
                <a:ea typeface="+mn-ea"/>
              </a:defRPr>
            </a:lvl9pPr>
          </a:lstStyle>
          <a:p>
            <a:pPr eaLnBrk="1" hangingPunct="1">
              <a:defRPr/>
            </a:pPr>
            <a:r>
              <a:rPr lang="en-US" sz="1800" dirty="0">
                <a:cs typeface="+mn-cs"/>
              </a:rPr>
              <a:t>Washington, DC | Berkeley, CA | New York, NY</a:t>
            </a:r>
          </a:p>
          <a:p>
            <a:pPr eaLnBrk="1" hangingPunct="1">
              <a:spcBef>
                <a:spcPct val="0"/>
              </a:spcBef>
              <a:buClrTx/>
              <a:defRPr/>
            </a:pPr>
            <a:r>
              <a:rPr lang="en-US" sz="1800" dirty="0">
                <a:cs typeface="+mn-cs"/>
                <a:hlinkClick r:id="rId2"/>
              </a:rPr>
              <a:t>LakeResearch.com</a:t>
            </a:r>
            <a:endParaRPr lang="en-US" sz="1800" dirty="0">
              <a:cs typeface="+mn-cs"/>
            </a:endParaRPr>
          </a:p>
          <a:p>
            <a:pPr eaLnBrk="1" hangingPunct="1">
              <a:defRPr/>
            </a:pPr>
            <a:r>
              <a:rPr lang="en-US" sz="1800" dirty="0">
                <a:cs typeface="+mn-cs"/>
              </a:rPr>
              <a:t>202.776.9066</a:t>
            </a:r>
          </a:p>
          <a:p>
            <a:pPr eaLnBrk="1" hangingPunct="1">
              <a:defRPr/>
            </a:pPr>
            <a:endParaRPr lang="en-US" sz="1800" dirty="0">
              <a:cs typeface="+mn-cs"/>
            </a:endParaRPr>
          </a:p>
          <a:p>
            <a:pPr eaLnBrk="1" hangingPunct="1">
              <a:defRPr/>
            </a:pPr>
            <a:r>
              <a:rPr lang="en-US" sz="1400" dirty="0" err="1">
                <a:cs typeface="+mn-cs"/>
              </a:rPr>
              <a:t>Celinda</a:t>
            </a:r>
            <a:r>
              <a:rPr lang="en-US" sz="1400" dirty="0">
                <a:cs typeface="+mn-cs"/>
              </a:rPr>
              <a:t> Lake</a:t>
            </a:r>
          </a:p>
          <a:p>
            <a:pPr eaLnBrk="1" hangingPunct="1">
              <a:defRPr/>
            </a:pPr>
            <a:r>
              <a:rPr lang="en-US" sz="1400" dirty="0">
                <a:cs typeface="+mn-cs"/>
                <a:hlinkClick r:id="rId3"/>
              </a:rPr>
              <a:t>clake@lakeresearch.com</a:t>
            </a:r>
            <a:endParaRPr lang="en-US" sz="1400" dirty="0">
              <a:cs typeface="+mn-cs"/>
            </a:endParaRPr>
          </a:p>
          <a:p>
            <a:pPr eaLnBrk="1" hangingPunct="1">
              <a:defRPr/>
            </a:pPr>
            <a:endParaRPr lang="en-US" sz="1400" dirty="0">
              <a:cs typeface="+mn-cs"/>
            </a:endParaRPr>
          </a:p>
          <a:p>
            <a:pPr eaLnBrk="1" hangingPunct="1">
              <a:defRPr/>
            </a:pPr>
            <a:r>
              <a:rPr lang="en-US" sz="1400" dirty="0">
                <a:cs typeface="+mn-cs"/>
              </a:rPr>
              <a:t>Daniel Gotoff</a:t>
            </a:r>
          </a:p>
          <a:p>
            <a:pPr eaLnBrk="1" hangingPunct="1">
              <a:defRPr/>
            </a:pPr>
            <a:r>
              <a:rPr lang="en-US" sz="1400" dirty="0">
                <a:cs typeface="+mn-cs"/>
                <a:hlinkClick r:id="rId4"/>
              </a:rPr>
              <a:t>dgotoff@lakeresearch.com</a:t>
            </a:r>
            <a:endParaRPr lang="en-US" sz="1400" dirty="0">
              <a:cs typeface="+mn-cs"/>
            </a:endParaRPr>
          </a:p>
          <a:p>
            <a:pPr eaLnBrk="1" hangingPunct="1">
              <a:defRPr/>
            </a:pPr>
            <a:endParaRPr lang="en-US" sz="1400" dirty="0">
              <a:cs typeface="+mn-cs"/>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85799" y="1828800"/>
            <a:ext cx="3397509" cy="1447800"/>
          </a:xfrm>
          <a:prstGeom prst="rect">
            <a:avLst/>
          </a:prstGeom>
          <a:solidFill>
            <a:schemeClr val="bg1"/>
          </a:solidFill>
        </p:spPr>
      </p:pic>
    </p:spTree>
    <p:extLst>
      <p:ext uri="{BB962C8B-B14F-4D97-AF65-F5344CB8AC3E}">
        <p14:creationId xmlns:p14="http://schemas.microsoft.com/office/powerpoint/2010/main" xmlns="" val="356387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76200"/>
            <a:ext cx="7788275" cy="1058863"/>
          </a:xfrm>
        </p:spPr>
        <p:txBody>
          <a:bodyPr/>
          <a:lstStyle/>
          <a:p>
            <a:r>
              <a:rPr lang="en-US" dirty="0"/>
              <a:t>Key Findings: Support for Reform Policies</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5</a:t>
            </a:fld>
            <a:endParaRPr lang="en-US" dirty="0">
              <a:solidFill>
                <a:srgbClr val="000000"/>
              </a:solidFill>
            </a:endParaRPr>
          </a:p>
        </p:txBody>
      </p:sp>
      <p:sp>
        <p:nvSpPr>
          <p:cNvPr id="6" name="Content Placeholder 2"/>
          <p:cNvSpPr>
            <a:spLocks noGrp="1"/>
          </p:cNvSpPr>
          <p:nvPr>
            <p:ph idx="1"/>
          </p:nvPr>
        </p:nvSpPr>
        <p:spPr>
          <a:xfrm>
            <a:off x="533400" y="906464"/>
            <a:ext cx="7924800" cy="4960936"/>
          </a:xfrm>
        </p:spPr>
        <p:txBody>
          <a:bodyPr/>
          <a:lstStyle/>
          <a:p>
            <a:pPr algn="just">
              <a:spcBef>
                <a:spcPts val="0"/>
              </a:spcBef>
              <a:spcAft>
                <a:spcPts val="1200"/>
              </a:spcAft>
            </a:pPr>
            <a:r>
              <a:rPr lang="en-US" sz="1600" dirty="0"/>
              <a:t>There is an intense appetite for specific reform proposals particularly closing loopholes. </a:t>
            </a:r>
            <a:r>
              <a:rPr lang="en-US" sz="1600" b="1" dirty="0"/>
              <a:t>More than half (55%) of battleground voters </a:t>
            </a:r>
            <a:r>
              <a:rPr lang="en-US" sz="1600" b="1" i="1" dirty="0"/>
              <a:t>strongly </a:t>
            </a:r>
            <a:r>
              <a:rPr lang="en-US" sz="1600" b="1" dirty="0"/>
              <a:t>support eliminating the carried interest loophole, and 53% feel similarly intense about eliminating the performance pay loophole. </a:t>
            </a:r>
          </a:p>
          <a:p>
            <a:pPr algn="just">
              <a:spcBef>
                <a:spcPts val="0"/>
              </a:spcBef>
              <a:spcAft>
                <a:spcPts val="1200"/>
              </a:spcAft>
            </a:pPr>
            <a:r>
              <a:rPr lang="en-US" sz="1600" b="1" dirty="0"/>
              <a:t>Separating commercial from investment banking draws slightly less intense support but still boasts majority backing, as does breaking up the big banks and capping their size to prevent another bailout. </a:t>
            </a:r>
            <a:r>
              <a:rPr lang="en-US" sz="1600" dirty="0"/>
              <a:t>Both proposals are supported by nearly 7 in 10 voters. </a:t>
            </a:r>
          </a:p>
          <a:p>
            <a:pPr algn="just">
              <a:spcBef>
                <a:spcPts val="0"/>
              </a:spcBef>
              <a:spcAft>
                <a:spcPts val="1200"/>
              </a:spcAft>
            </a:pPr>
            <a:r>
              <a:rPr lang="en-US" sz="1600" dirty="0"/>
              <a:t>There is less intensity for each of these policies when voters are asked to consider them in terms of a candidate’s position on them, though there is clear potential for this debate to help define the stakes of statewide U.S. Senate races and create a critical margin in close races. </a:t>
            </a:r>
          </a:p>
          <a:p>
            <a:pPr lvl="1" algn="just">
              <a:spcBef>
                <a:spcPts val="0"/>
              </a:spcBef>
              <a:spcAft>
                <a:spcPts val="1200"/>
              </a:spcAft>
            </a:pPr>
            <a:r>
              <a:rPr lang="en-US" sz="1400" dirty="0"/>
              <a:t>That margin holds even after voters hear a short battery of Republican attacks on Wall Street reform.  </a:t>
            </a:r>
          </a:p>
        </p:txBody>
      </p:sp>
    </p:spTree>
    <p:extLst>
      <p:ext uri="{BB962C8B-B14F-4D97-AF65-F5344CB8AC3E}">
        <p14:creationId xmlns:p14="http://schemas.microsoft.com/office/powerpoint/2010/main" xmlns="" val="318365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152400"/>
            <a:ext cx="7788275" cy="1058863"/>
          </a:xfrm>
        </p:spPr>
        <p:txBody>
          <a:bodyPr/>
          <a:lstStyle/>
          <a:p>
            <a:r>
              <a:rPr lang="en-US" sz="2400" dirty="0"/>
              <a:t>Key Findings: Engaging the Debate over Wall Street Reform</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6</a:t>
            </a:fld>
            <a:endParaRPr lang="en-US" dirty="0">
              <a:solidFill>
                <a:srgbClr val="000000"/>
              </a:solidFill>
            </a:endParaRPr>
          </a:p>
        </p:txBody>
      </p:sp>
      <p:sp>
        <p:nvSpPr>
          <p:cNvPr id="6" name="Content Placeholder 2"/>
          <p:cNvSpPr>
            <a:spLocks noGrp="1"/>
          </p:cNvSpPr>
          <p:nvPr>
            <p:ph idx="1"/>
          </p:nvPr>
        </p:nvSpPr>
        <p:spPr>
          <a:xfrm>
            <a:off x="533400" y="609600"/>
            <a:ext cx="8077200" cy="5105400"/>
          </a:xfrm>
        </p:spPr>
        <p:txBody>
          <a:bodyPr/>
          <a:lstStyle/>
          <a:p>
            <a:pPr algn="just">
              <a:spcBef>
                <a:spcPts val="0"/>
              </a:spcBef>
              <a:spcAft>
                <a:spcPts val="1200"/>
              </a:spcAft>
            </a:pPr>
            <a:r>
              <a:rPr lang="en-US" sz="1400" b="1" dirty="0"/>
              <a:t>In simulating an engaged debate, voters align with arguments for taking action by a wide margin</a:t>
            </a:r>
            <a:r>
              <a:rPr lang="en-US" sz="1400" dirty="0"/>
              <a:t>—even in the face of strongly worded counter-arguments that cast reform as fundamentally damaging to jobs and economic growth. </a:t>
            </a:r>
          </a:p>
          <a:p>
            <a:pPr algn="just">
              <a:spcBef>
                <a:spcPts val="0"/>
              </a:spcBef>
              <a:spcAft>
                <a:spcPts val="1200"/>
              </a:spcAft>
            </a:pPr>
            <a:r>
              <a:rPr lang="en-US" sz="1400" b="1" dirty="0"/>
              <a:t>Notably, on the side of reform, a more centrist argument performs much better with Democrats, as well as with older men. </a:t>
            </a:r>
            <a:r>
              <a:rPr lang="en-US" sz="1400" dirty="0"/>
              <a:t> For Democrats this may be partially a familiarity effect.</a:t>
            </a:r>
            <a:r>
              <a:rPr lang="en-US" sz="1400" b="1" dirty="0"/>
              <a:t> </a:t>
            </a:r>
          </a:p>
          <a:p>
            <a:pPr lvl="1" algn="just">
              <a:spcBef>
                <a:spcPts val="0"/>
              </a:spcBef>
              <a:spcAft>
                <a:spcPts val="1200"/>
              </a:spcAft>
            </a:pPr>
            <a:r>
              <a:rPr lang="en-US" sz="1200" i="1" kern="1200" dirty="0"/>
              <a:t>People say Wall Street greed and recklessness caused the last financial meltdown. The Wall Street Reform Act of 2010 was passed to prevent abuse by big banks and protect consumers. It established rules to prevent future bank bailouts and created a consumer protection bureau to protect families from deceptive and abusive lending. We need to build on that success -- not repeal it. That means strengthening consumer protections to stop lending rip-offs and other schemes that trick and trap borrowers. And it means improving regulations to reduce catastrophic financial risks so no bank is too big to fail and Wall Street can't wreak havoc on Main Street ever again. </a:t>
            </a:r>
            <a:endParaRPr lang="en-US" sz="1200" b="1" i="1" dirty="0"/>
          </a:p>
          <a:p>
            <a:pPr algn="just">
              <a:spcBef>
                <a:spcPts val="0"/>
              </a:spcBef>
              <a:spcAft>
                <a:spcPts val="1200"/>
              </a:spcAft>
            </a:pPr>
            <a:r>
              <a:rPr lang="en-US" sz="1400" b="1" dirty="0"/>
              <a:t>An argument with hotter language that calls for stronger action against billionaires performs much better among older women and independents, and Democrats also buy the argument. </a:t>
            </a:r>
            <a:r>
              <a:rPr lang="en-US" sz="1400" dirty="0"/>
              <a:t>Other studies we have done recently show independents to be very populist right now.  </a:t>
            </a:r>
          </a:p>
          <a:p>
            <a:pPr lvl="1" algn="just">
              <a:spcBef>
                <a:spcPts val="0"/>
              </a:spcBef>
              <a:spcAft>
                <a:spcPts val="1200"/>
              </a:spcAft>
            </a:pPr>
            <a:r>
              <a:rPr lang="en-US" sz="1200" i="1" kern="1200" dirty="0">
                <a:solidFill>
                  <a:schemeClr val="dk1"/>
                </a:solidFill>
              </a:rPr>
              <a:t>People say the big banks and Wall Street firms that caused the great recession still haven't learned their lessons. The Wall Street Reform Act of 2010 was an important first step towards protecting consumers and reducing risky speculation, but big banks and Wall Street billionaires are still rigging the rules so they get richer and richer while millions of Americans struggle to get back on their feet. We should break up the big banks and make Wall Street billionaires pay their fair share in taxes. Too many politicians from both parties are beholden to Wall Street. We need to re-write the rules to put main street and working families, not big banks, first.</a:t>
            </a:r>
          </a:p>
          <a:p>
            <a:pPr algn="just">
              <a:spcBef>
                <a:spcPts val="0"/>
              </a:spcBef>
              <a:spcAft>
                <a:spcPts val="1200"/>
              </a:spcAft>
            </a:pPr>
            <a:r>
              <a:rPr lang="en-US" sz="1400" b="1" dirty="0"/>
              <a:t>Clearly both of these frames speak to the issues that fuel voters’ anger and both can be useful to defend existing regulations and call for even bigger steps to be taken. Defending Dodd Frank works for Democrats and some independents, but the message that really wins over independents—and that even performs decently with Republicans—is one that speaks to the need for still greater and more sweeping reform.</a:t>
            </a:r>
            <a:endParaRPr lang="en-US" sz="1000" b="1" i="1" dirty="0"/>
          </a:p>
        </p:txBody>
      </p:sp>
    </p:spTree>
    <p:extLst>
      <p:ext uri="{BB962C8B-B14F-4D97-AF65-F5344CB8AC3E}">
        <p14:creationId xmlns:p14="http://schemas.microsoft.com/office/powerpoint/2010/main" xmlns="" val="69059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Key Findings – Reform Messaging </a:t>
            </a:r>
          </a:p>
        </p:txBody>
      </p:sp>
      <p:sp>
        <p:nvSpPr>
          <p:cNvPr id="4" name="Footer Placeholder 3"/>
          <p:cNvSpPr>
            <a:spLocks noGrp="1"/>
          </p:cNvSpPr>
          <p:nvPr>
            <p:ph type="ftr" sz="quarter" idx="10"/>
          </p:nvPr>
        </p:nvSpPr>
        <p:spPr/>
        <p:txBody>
          <a:bodyPr/>
          <a:lstStyle/>
          <a:p>
            <a:pPr>
              <a:defRPr/>
            </a:pPr>
            <a:fld id="{E2E27AE1-3EA2-435D-933D-FD4B2AD16481}" type="slidenum">
              <a:rPr lang="en-US" smtClean="0">
                <a:solidFill>
                  <a:srgbClr val="000000"/>
                </a:solidFill>
              </a:rPr>
              <a:pPr>
                <a:defRPr/>
              </a:pPr>
              <a:t>7</a:t>
            </a:fld>
            <a:endParaRPr lang="en-US" dirty="0">
              <a:solidFill>
                <a:srgbClr val="000000"/>
              </a:solidFill>
            </a:endParaRPr>
          </a:p>
        </p:txBody>
      </p:sp>
      <p:sp>
        <p:nvSpPr>
          <p:cNvPr id="6" name="Content Placeholder 2"/>
          <p:cNvSpPr>
            <a:spLocks noGrp="1"/>
          </p:cNvSpPr>
          <p:nvPr>
            <p:ph idx="1"/>
          </p:nvPr>
        </p:nvSpPr>
        <p:spPr>
          <a:xfrm>
            <a:off x="677863" y="1143000"/>
            <a:ext cx="7788276" cy="5105400"/>
          </a:xfrm>
        </p:spPr>
        <p:txBody>
          <a:bodyPr/>
          <a:lstStyle/>
          <a:p>
            <a:pPr algn="just">
              <a:spcBef>
                <a:spcPts val="0"/>
              </a:spcBef>
              <a:spcAft>
                <a:spcPts val="1200"/>
              </a:spcAft>
            </a:pPr>
            <a:r>
              <a:rPr lang="en-US" sz="1800" dirty="0"/>
              <a:t>The strongest messages call out a rigged economy, risky behaviors, inequality while billionaires get richer, and the role of money in politics. These work with target and base groups. </a:t>
            </a:r>
          </a:p>
          <a:p>
            <a:pPr algn="just">
              <a:spcBef>
                <a:spcPts val="0"/>
              </a:spcBef>
              <a:spcAft>
                <a:spcPts val="1200"/>
              </a:spcAft>
            </a:pPr>
            <a:r>
              <a:rPr lang="en-US" sz="1800" dirty="0"/>
              <a:t>On the other hand, there is evidence that relying on terms like “reform”, and “common-sense regulations” weakens the case. </a:t>
            </a:r>
          </a:p>
          <a:p>
            <a:pPr algn="just">
              <a:spcBef>
                <a:spcPts val="0"/>
              </a:spcBef>
              <a:spcAft>
                <a:spcPts val="1200"/>
              </a:spcAft>
            </a:pPr>
            <a:r>
              <a:rPr lang="en-US" sz="1800" b="1" dirty="0"/>
              <a:t>Voters are moved by the language of outrage more than more measured rhetoric on the need for reform. </a:t>
            </a:r>
          </a:p>
          <a:p>
            <a:pPr lvl="1" algn="just">
              <a:spcBef>
                <a:spcPts val="0"/>
              </a:spcBef>
              <a:spcAft>
                <a:spcPts val="1200"/>
              </a:spcAft>
            </a:pPr>
            <a:r>
              <a:rPr lang="en-US" sz="1400" b="1" dirty="0"/>
              <a:t>This pattern is apparent across demographic groups, including independents, and, less intensely so, Republicans. </a:t>
            </a:r>
          </a:p>
          <a:p>
            <a:pPr algn="just">
              <a:spcBef>
                <a:spcPts val="0"/>
              </a:spcBef>
              <a:spcAft>
                <a:spcPts val="1200"/>
              </a:spcAft>
            </a:pPr>
            <a:r>
              <a:rPr lang="en-US" sz="1800" dirty="0"/>
              <a:t>Anti-reform messages evoke much less intensity.</a:t>
            </a:r>
            <a:r>
              <a:rPr lang="en-US" sz="1800" b="1" dirty="0"/>
              <a:t> Still, half of battleground voters put credence in an anti-government message (raises doubts for 54% of voters), but with much lower intensity. </a:t>
            </a:r>
          </a:p>
          <a:p>
            <a:pPr algn="just">
              <a:spcBef>
                <a:spcPts val="0"/>
              </a:spcBef>
              <a:spcAft>
                <a:spcPts val="1200"/>
              </a:spcAft>
            </a:pPr>
            <a:endParaRPr lang="en-US" sz="1400" b="1" dirty="0"/>
          </a:p>
          <a:p>
            <a:pPr algn="just">
              <a:spcBef>
                <a:spcPts val="0"/>
              </a:spcBef>
              <a:spcAft>
                <a:spcPts val="1200"/>
              </a:spcAft>
            </a:pPr>
            <a:endParaRPr lang="en-US" sz="1400" b="1" dirty="0"/>
          </a:p>
          <a:p>
            <a:pPr algn="just">
              <a:spcBef>
                <a:spcPts val="0"/>
              </a:spcBef>
              <a:spcAft>
                <a:spcPts val="1200"/>
              </a:spcAft>
            </a:pPr>
            <a:endParaRPr lang="en-US" sz="1400" b="1" dirty="0"/>
          </a:p>
          <a:p>
            <a:pPr algn="just">
              <a:spcBef>
                <a:spcPts val="0"/>
              </a:spcBef>
              <a:spcAft>
                <a:spcPts val="1200"/>
              </a:spcAft>
            </a:pPr>
            <a:endParaRPr lang="en-US" sz="1400" b="1" dirty="0"/>
          </a:p>
          <a:p>
            <a:pPr algn="just">
              <a:spcBef>
                <a:spcPts val="0"/>
              </a:spcBef>
              <a:spcAft>
                <a:spcPts val="1200"/>
              </a:spcAft>
            </a:pPr>
            <a:endParaRPr lang="en-US" sz="1400" b="1" dirty="0"/>
          </a:p>
          <a:p>
            <a:pPr algn="just">
              <a:spcBef>
                <a:spcPts val="0"/>
              </a:spcBef>
              <a:spcAft>
                <a:spcPts val="1200"/>
              </a:spcAft>
            </a:pPr>
            <a:endParaRPr lang="en-US" sz="1400" b="1" dirty="0"/>
          </a:p>
          <a:p>
            <a:pPr lvl="1" algn="just">
              <a:spcBef>
                <a:spcPts val="0"/>
              </a:spcBef>
              <a:spcAft>
                <a:spcPts val="1200"/>
              </a:spcAft>
            </a:pPr>
            <a:endParaRPr lang="en-US" sz="1000" b="1" i="1" kern="1200" dirty="0">
              <a:solidFill>
                <a:schemeClr val="dk1"/>
              </a:solidFill>
            </a:endParaRPr>
          </a:p>
          <a:p>
            <a:pPr lvl="1" algn="just">
              <a:spcBef>
                <a:spcPts val="0"/>
              </a:spcBef>
              <a:spcAft>
                <a:spcPts val="1200"/>
              </a:spcAft>
            </a:pPr>
            <a:endParaRPr lang="en-US" sz="1000" b="1" i="1" dirty="0"/>
          </a:p>
          <a:p>
            <a:pPr marL="0" indent="0" algn="just">
              <a:spcBef>
                <a:spcPts val="0"/>
              </a:spcBef>
              <a:spcAft>
                <a:spcPts val="1200"/>
              </a:spcAft>
              <a:buNone/>
            </a:pPr>
            <a:endParaRPr lang="en-US" sz="1000" b="1" i="1" dirty="0"/>
          </a:p>
        </p:txBody>
      </p:sp>
    </p:spTree>
    <p:extLst>
      <p:ext uri="{BB962C8B-B14F-4D97-AF65-F5344CB8AC3E}">
        <p14:creationId xmlns:p14="http://schemas.microsoft.com/office/powerpoint/2010/main" xmlns="" val="288110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0" y="1219933"/>
            <a:ext cx="9144000" cy="4418868"/>
          </a:xfrm>
          <a:prstGeom prst="rect">
            <a:avLst/>
          </a:prstGeom>
          <a:solidFill>
            <a:schemeClr val="tx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sym typeface="Gill Sans" charset="0"/>
            </a:endParaRPr>
          </a:p>
        </p:txBody>
      </p:sp>
      <p:sp>
        <p:nvSpPr>
          <p:cNvPr id="109" name="Rectangle 108"/>
          <p:cNvSpPr/>
          <p:nvPr/>
        </p:nvSpPr>
        <p:spPr>
          <a:xfrm>
            <a:off x="3477260" y="1833600"/>
            <a:ext cx="3807459" cy="1436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sym typeface="Gill Sans" charset="0"/>
            </a:endParaRPr>
          </a:p>
        </p:txBody>
      </p:sp>
      <p:sp>
        <p:nvSpPr>
          <p:cNvPr id="159763" name="TextBox 109"/>
          <p:cNvSpPr txBox="1">
            <a:spLocks noChangeArrowheads="1"/>
          </p:cNvSpPr>
          <p:nvPr/>
        </p:nvSpPr>
        <p:spPr bwMode="auto">
          <a:xfrm>
            <a:off x="4226560" y="1435177"/>
            <a:ext cx="203295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EDUCATION</a:t>
            </a:r>
          </a:p>
        </p:txBody>
      </p:sp>
      <p:sp>
        <p:nvSpPr>
          <p:cNvPr id="159765" name="TextBox 111"/>
          <p:cNvSpPr txBox="1">
            <a:spLocks noChangeArrowheads="1"/>
          </p:cNvSpPr>
          <p:nvPr/>
        </p:nvSpPr>
        <p:spPr bwMode="auto">
          <a:xfrm>
            <a:off x="6251575" y="2474116"/>
            <a:ext cx="914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dirty="0">
                <a:solidFill>
                  <a:srgbClr val="006487"/>
                </a:solidFill>
                <a:latin typeface="+mn-lt"/>
                <a:ea typeface="ＭＳ Ｐゴシック" charset="0"/>
                <a:cs typeface="Arial" charset="0"/>
              </a:rPr>
              <a:t>46%</a:t>
            </a:r>
          </a:p>
        </p:txBody>
      </p:sp>
      <p:sp>
        <p:nvSpPr>
          <p:cNvPr id="159766" name="TextBox 112"/>
          <p:cNvSpPr txBox="1">
            <a:spLocks noChangeArrowheads="1"/>
          </p:cNvSpPr>
          <p:nvPr/>
        </p:nvSpPr>
        <p:spPr bwMode="auto">
          <a:xfrm>
            <a:off x="6294236" y="2801249"/>
            <a:ext cx="732873" cy="307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lnSpc>
                <a:spcPct val="90000"/>
              </a:lnSpc>
              <a:spcBef>
                <a:spcPct val="0"/>
              </a:spcBef>
              <a:spcAft>
                <a:spcPct val="0"/>
              </a:spcAft>
            </a:pPr>
            <a:r>
              <a:rPr lang="en-US" sz="1100" dirty="0">
                <a:solidFill>
                  <a:srgbClr val="006487"/>
                </a:solidFill>
                <a:latin typeface="+mn-lt"/>
                <a:ea typeface="ＭＳ Ｐゴシック" charset="0"/>
                <a:cs typeface="Arial" charset="0"/>
              </a:rPr>
              <a:t>College Grad </a:t>
            </a:r>
          </a:p>
          <a:p>
            <a:pPr algn="ctr" eaLnBrk="1" fontAlgn="base" hangingPunct="1">
              <a:lnSpc>
                <a:spcPct val="90000"/>
              </a:lnSpc>
              <a:spcBef>
                <a:spcPct val="0"/>
              </a:spcBef>
              <a:spcAft>
                <a:spcPct val="0"/>
              </a:spcAft>
            </a:pPr>
            <a:r>
              <a:rPr lang="en-US" sz="1100" dirty="0">
                <a:solidFill>
                  <a:srgbClr val="006487"/>
                </a:solidFill>
                <a:latin typeface="+mn-lt"/>
                <a:ea typeface="ＭＳ Ｐゴシック" charset="0"/>
                <a:cs typeface="Arial" charset="0"/>
              </a:rPr>
              <a:t>or Post Grad</a:t>
            </a:r>
          </a:p>
        </p:txBody>
      </p:sp>
      <p:sp>
        <p:nvSpPr>
          <p:cNvPr id="93" name="Rectangle 92"/>
          <p:cNvSpPr/>
          <p:nvPr/>
        </p:nvSpPr>
        <p:spPr>
          <a:xfrm>
            <a:off x="290513" y="1823440"/>
            <a:ext cx="1317625" cy="1436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sym typeface="Gill Sans" charset="0"/>
            </a:endParaRPr>
          </a:p>
        </p:txBody>
      </p:sp>
      <p:sp>
        <p:nvSpPr>
          <p:cNvPr id="159747" name="TextBox 93"/>
          <p:cNvSpPr txBox="1">
            <a:spLocks noChangeArrowheads="1"/>
          </p:cNvSpPr>
          <p:nvPr/>
        </p:nvSpPr>
        <p:spPr bwMode="auto">
          <a:xfrm>
            <a:off x="314959" y="1435177"/>
            <a:ext cx="1290321"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GENDER</a:t>
            </a:r>
          </a:p>
        </p:txBody>
      </p:sp>
      <p:pic>
        <p:nvPicPr>
          <p:cNvPr id="159748" name="Picture 94"/>
          <p:cNvPicPr>
            <a:picLocks noChangeAspect="1"/>
          </p:cNvPicPr>
          <p:nvPr/>
        </p:nvPicPr>
        <p:blipFill>
          <a:blip r:embed="rId3" cstate="screen">
            <a:extLst>
              <a:ext uri="{28A0092B-C50C-407E-A947-70E740481C1C}">
                <a14:useLocalDpi xmlns:a14="http://schemas.microsoft.com/office/drawing/2010/main" xmlns=""/>
              </a:ext>
            </a:extLst>
          </a:blip>
          <a:srcRect/>
          <a:stretch>
            <a:fillRect/>
          </a:stretch>
        </p:blipFill>
        <p:spPr bwMode="auto">
          <a:xfrm flipH="1">
            <a:off x="1066800" y="1996477"/>
            <a:ext cx="360363" cy="77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9749" name="Picture 95"/>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xmlns=""/>
              </a:ext>
            </a:extLst>
          </a:blip>
          <a:srcRect/>
          <a:stretch>
            <a:fillRect/>
          </a:stretch>
        </p:blipFill>
        <p:spPr bwMode="auto">
          <a:xfrm flipH="1">
            <a:off x="476250" y="1986952"/>
            <a:ext cx="37147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750" name="TextBox 96"/>
          <p:cNvSpPr txBox="1">
            <a:spLocks noChangeArrowheads="1"/>
          </p:cNvSpPr>
          <p:nvPr/>
        </p:nvSpPr>
        <p:spPr bwMode="auto">
          <a:xfrm>
            <a:off x="295275" y="2801340"/>
            <a:ext cx="7413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chemeClr val="tx2"/>
                </a:solidFill>
                <a:latin typeface="+mn-lt"/>
                <a:ea typeface="ＭＳ Ｐゴシック" charset="0"/>
                <a:cs typeface="Arial" charset="0"/>
              </a:rPr>
              <a:t>48%</a:t>
            </a:r>
          </a:p>
        </p:txBody>
      </p:sp>
      <p:sp>
        <p:nvSpPr>
          <p:cNvPr id="159751" name="TextBox 97"/>
          <p:cNvSpPr txBox="1">
            <a:spLocks noChangeArrowheads="1"/>
          </p:cNvSpPr>
          <p:nvPr/>
        </p:nvSpPr>
        <p:spPr bwMode="auto">
          <a:xfrm>
            <a:off x="922338" y="2801340"/>
            <a:ext cx="6508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D1B46E"/>
                </a:solidFill>
                <a:latin typeface="+mn-lt"/>
                <a:ea typeface="ＭＳ Ｐゴシック" charset="0"/>
                <a:cs typeface="Arial" charset="0"/>
              </a:rPr>
              <a:t>52%</a:t>
            </a:r>
          </a:p>
        </p:txBody>
      </p:sp>
      <p:cxnSp>
        <p:nvCxnSpPr>
          <p:cNvPr id="146" name="Straight Connector 145"/>
          <p:cNvCxnSpPr/>
          <p:nvPr/>
        </p:nvCxnSpPr>
        <p:spPr>
          <a:xfrm>
            <a:off x="366713" y="2848965"/>
            <a:ext cx="53975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962025" y="2848965"/>
            <a:ext cx="541338"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59783" name="TextBox 129"/>
          <p:cNvSpPr txBox="1">
            <a:spLocks noChangeArrowheads="1"/>
          </p:cNvSpPr>
          <p:nvPr/>
        </p:nvSpPr>
        <p:spPr bwMode="auto">
          <a:xfrm>
            <a:off x="7467127" y="1219932"/>
            <a:ext cx="15717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PARTY</a:t>
            </a:r>
          </a:p>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REGISTRATION</a:t>
            </a:r>
          </a:p>
        </p:txBody>
      </p:sp>
      <p:sp>
        <p:nvSpPr>
          <p:cNvPr id="99" name="Rectangle 98"/>
          <p:cNvSpPr/>
          <p:nvPr/>
        </p:nvSpPr>
        <p:spPr>
          <a:xfrm>
            <a:off x="1686560" y="1823440"/>
            <a:ext cx="1696720" cy="1436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sym typeface="Gill Sans" charset="0"/>
            </a:endParaRPr>
          </a:p>
        </p:txBody>
      </p:sp>
      <p:sp>
        <p:nvSpPr>
          <p:cNvPr id="159753" name="TextBox 99"/>
          <p:cNvSpPr txBox="1">
            <a:spLocks noChangeArrowheads="1"/>
          </p:cNvSpPr>
          <p:nvPr/>
        </p:nvSpPr>
        <p:spPr bwMode="auto">
          <a:xfrm>
            <a:off x="1696720" y="1435177"/>
            <a:ext cx="168656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AGE</a:t>
            </a:r>
          </a:p>
        </p:txBody>
      </p:sp>
      <p:sp>
        <p:nvSpPr>
          <p:cNvPr id="151" name="Rectangle 150"/>
          <p:cNvSpPr/>
          <p:nvPr/>
        </p:nvSpPr>
        <p:spPr>
          <a:xfrm>
            <a:off x="295137" y="3724003"/>
            <a:ext cx="2204223" cy="16772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sym typeface="Gill Sans" charset="0"/>
            </a:endParaRPr>
          </a:p>
        </p:txBody>
      </p:sp>
      <p:sp>
        <p:nvSpPr>
          <p:cNvPr id="159805" name="TextBox 151"/>
          <p:cNvSpPr txBox="1">
            <a:spLocks noChangeArrowheads="1"/>
          </p:cNvSpPr>
          <p:nvPr/>
        </p:nvSpPr>
        <p:spPr bwMode="auto">
          <a:xfrm>
            <a:off x="0" y="3414418"/>
            <a:ext cx="265253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RACE</a:t>
            </a:r>
          </a:p>
        </p:txBody>
      </p:sp>
      <p:cxnSp>
        <p:nvCxnSpPr>
          <p:cNvPr id="161" name="Straight Connector 160"/>
          <p:cNvCxnSpPr/>
          <p:nvPr/>
        </p:nvCxnSpPr>
        <p:spPr>
          <a:xfrm>
            <a:off x="406400" y="4063706"/>
            <a:ext cx="178816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59809" name="TextBox 155"/>
          <p:cNvSpPr txBox="1">
            <a:spLocks noChangeArrowheads="1"/>
          </p:cNvSpPr>
          <p:nvPr/>
        </p:nvSpPr>
        <p:spPr bwMode="auto">
          <a:xfrm>
            <a:off x="1591712" y="3751593"/>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75%</a:t>
            </a:r>
          </a:p>
        </p:txBody>
      </p:sp>
      <p:cxnSp>
        <p:nvCxnSpPr>
          <p:cNvPr id="120" name="Straight Connector 119"/>
          <p:cNvCxnSpPr/>
          <p:nvPr/>
        </p:nvCxnSpPr>
        <p:spPr>
          <a:xfrm>
            <a:off x="410408" y="4387851"/>
            <a:ext cx="1753672"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410408" y="4711996"/>
            <a:ext cx="1753672"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54" name="Rectangle 153"/>
          <p:cNvSpPr/>
          <p:nvPr/>
        </p:nvSpPr>
        <p:spPr>
          <a:xfrm>
            <a:off x="7436739" y="1819893"/>
            <a:ext cx="1531142" cy="35903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sym typeface="Gill Sans" charset="0"/>
            </a:endParaRPr>
          </a:p>
        </p:txBody>
      </p:sp>
      <p:grpSp>
        <p:nvGrpSpPr>
          <p:cNvPr id="159746" name="Group 159745"/>
          <p:cNvGrpSpPr/>
          <p:nvPr/>
        </p:nvGrpSpPr>
        <p:grpSpPr>
          <a:xfrm>
            <a:off x="7604910" y="2123912"/>
            <a:ext cx="1258992" cy="2489794"/>
            <a:chOff x="7590942" y="2266516"/>
            <a:chExt cx="1159852" cy="2257785"/>
          </a:xfrm>
        </p:grpSpPr>
        <p:sp>
          <p:nvSpPr>
            <p:cNvPr id="159786" name="TextBox 132"/>
            <p:cNvSpPr txBox="1">
              <a:spLocks noChangeArrowheads="1"/>
            </p:cNvSpPr>
            <p:nvPr/>
          </p:nvSpPr>
          <p:spPr bwMode="auto">
            <a:xfrm>
              <a:off x="8283456" y="2266516"/>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27%</a:t>
              </a:r>
            </a:p>
          </p:txBody>
        </p:sp>
        <p:sp>
          <p:nvSpPr>
            <p:cNvPr id="159787" name="TextBox 133"/>
            <p:cNvSpPr txBox="1">
              <a:spLocks noChangeArrowheads="1"/>
            </p:cNvSpPr>
            <p:nvPr/>
          </p:nvSpPr>
          <p:spPr bwMode="auto">
            <a:xfrm>
              <a:off x="8283456" y="3167690"/>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defPPr>
                <a:defRPr lang="en-US"/>
              </a:defPPr>
              <a:lvl1pPr algn="ctr" defTabSz="457200" eaLnBrk="1" hangingPunct="1">
                <a:defRPr sz="1800" b="1">
                  <a:solidFill>
                    <a:srgbClr val="6B6F72"/>
                  </a:solidFill>
                  <a:latin typeface="Arial" charset="0"/>
                  <a:ea typeface="ＭＳ Ｐゴシック" charset="0"/>
                  <a:cs typeface="Arial" charset="0"/>
                </a:defRPr>
              </a:lvl1pPr>
              <a:lvl2pPr marL="742950" indent="-285750" defTabSz="457200" eaLnBrk="0" hangingPunct="0"/>
              <a:lvl3pPr marL="1143000" indent="-228600" defTabSz="457200" eaLnBrk="0" hangingPunct="0"/>
              <a:lvl4pPr marL="1600200" indent="-228600" defTabSz="457200" eaLnBrk="0" hangingPunct="0"/>
              <a:lvl5pPr marL="2057400" indent="-228600" defTabSz="4572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fontAlgn="base">
                <a:spcBef>
                  <a:spcPct val="0"/>
                </a:spcBef>
                <a:spcAft>
                  <a:spcPct val="0"/>
                </a:spcAft>
              </a:pPr>
              <a:r>
                <a:rPr lang="en-US" dirty="0">
                  <a:latin typeface="+mn-lt"/>
                  <a:sym typeface="Gill Sans" charset="0"/>
                </a:rPr>
                <a:t>28%</a:t>
              </a:r>
            </a:p>
          </p:txBody>
        </p:sp>
        <p:sp>
          <p:nvSpPr>
            <p:cNvPr id="159798" name="TextBox 144"/>
            <p:cNvSpPr txBox="1">
              <a:spLocks noChangeArrowheads="1"/>
            </p:cNvSpPr>
            <p:nvPr/>
          </p:nvSpPr>
          <p:spPr bwMode="auto">
            <a:xfrm>
              <a:off x="8283456" y="3935327"/>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21%</a:t>
              </a:r>
            </a:p>
          </p:txBody>
        </p:sp>
        <p:cxnSp>
          <p:nvCxnSpPr>
            <p:cNvPr id="155" name="Straight Connector 154"/>
            <p:cNvCxnSpPr/>
            <p:nvPr/>
          </p:nvCxnSpPr>
          <p:spPr>
            <a:xfrm>
              <a:off x="7590942" y="2919021"/>
              <a:ext cx="1159852"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7590942" y="3802941"/>
              <a:ext cx="1159852"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7590942" y="4524301"/>
              <a:ext cx="1159852"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778366" y="1980228"/>
            <a:ext cx="1457727" cy="1173621"/>
            <a:chOff x="1778366" y="2080295"/>
            <a:chExt cx="1457727" cy="1173621"/>
          </a:xfrm>
        </p:grpSpPr>
        <p:sp>
          <p:nvSpPr>
            <p:cNvPr id="159758" name="TextBox 104"/>
            <p:cNvSpPr txBox="1">
              <a:spLocks noChangeArrowheads="1"/>
            </p:cNvSpPr>
            <p:nvPr/>
          </p:nvSpPr>
          <p:spPr bwMode="auto">
            <a:xfrm>
              <a:off x="1778366" y="2095683"/>
              <a:ext cx="67967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Under 30</a:t>
              </a:r>
            </a:p>
          </p:txBody>
        </p:sp>
        <p:sp>
          <p:nvSpPr>
            <p:cNvPr id="159761" name="TextBox 107"/>
            <p:cNvSpPr txBox="1">
              <a:spLocks noChangeArrowheads="1"/>
            </p:cNvSpPr>
            <p:nvPr/>
          </p:nvSpPr>
          <p:spPr bwMode="auto">
            <a:xfrm>
              <a:off x="2880226" y="2080295"/>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16%</a:t>
              </a:r>
            </a:p>
          </p:txBody>
        </p:sp>
        <p:cxnSp>
          <p:nvCxnSpPr>
            <p:cNvPr id="166" name="Straight Connector 165"/>
            <p:cNvCxnSpPr/>
            <p:nvPr/>
          </p:nvCxnSpPr>
          <p:spPr bwMode="auto">
            <a:xfrm>
              <a:off x="2529840" y="2203405"/>
              <a:ext cx="23622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59757" name="TextBox 103"/>
            <p:cNvSpPr txBox="1">
              <a:spLocks noChangeArrowheads="1"/>
            </p:cNvSpPr>
            <p:nvPr/>
          </p:nvSpPr>
          <p:spPr bwMode="auto">
            <a:xfrm>
              <a:off x="1906605" y="2327533"/>
              <a:ext cx="42319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30-39</a:t>
              </a:r>
            </a:p>
          </p:txBody>
        </p:sp>
        <p:sp>
          <p:nvSpPr>
            <p:cNvPr id="159760" name="TextBox 106"/>
            <p:cNvSpPr txBox="1">
              <a:spLocks noChangeArrowheads="1"/>
            </p:cNvSpPr>
            <p:nvPr/>
          </p:nvSpPr>
          <p:spPr bwMode="auto">
            <a:xfrm>
              <a:off x="2880226" y="2312145"/>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14%</a:t>
              </a:r>
            </a:p>
          </p:txBody>
        </p:sp>
        <p:cxnSp>
          <p:nvCxnSpPr>
            <p:cNvPr id="167" name="Straight Connector 166"/>
            <p:cNvCxnSpPr/>
            <p:nvPr/>
          </p:nvCxnSpPr>
          <p:spPr bwMode="auto">
            <a:xfrm>
              <a:off x="2509520" y="2435255"/>
              <a:ext cx="25654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59756" name="TextBox 102"/>
            <p:cNvSpPr txBox="1">
              <a:spLocks noChangeArrowheads="1"/>
            </p:cNvSpPr>
            <p:nvPr/>
          </p:nvSpPr>
          <p:spPr bwMode="auto">
            <a:xfrm>
              <a:off x="1906605" y="2559383"/>
              <a:ext cx="42319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40-49</a:t>
              </a:r>
            </a:p>
          </p:txBody>
        </p:sp>
        <p:sp>
          <p:nvSpPr>
            <p:cNvPr id="159759" name="TextBox 105"/>
            <p:cNvSpPr txBox="1">
              <a:spLocks noChangeArrowheads="1"/>
            </p:cNvSpPr>
            <p:nvPr/>
          </p:nvSpPr>
          <p:spPr bwMode="auto">
            <a:xfrm>
              <a:off x="2880226" y="2543995"/>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16%</a:t>
              </a:r>
            </a:p>
          </p:txBody>
        </p:sp>
        <p:cxnSp>
          <p:nvCxnSpPr>
            <p:cNvPr id="168" name="Straight Connector 167"/>
            <p:cNvCxnSpPr/>
            <p:nvPr/>
          </p:nvCxnSpPr>
          <p:spPr bwMode="auto">
            <a:xfrm>
              <a:off x="2509520" y="2667105"/>
              <a:ext cx="25654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59754" name="TextBox 100"/>
            <p:cNvSpPr txBox="1">
              <a:spLocks noChangeArrowheads="1"/>
            </p:cNvSpPr>
            <p:nvPr/>
          </p:nvSpPr>
          <p:spPr bwMode="auto">
            <a:xfrm>
              <a:off x="2880225" y="2775845"/>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rgbClr val="227C8D"/>
                  </a:solidFill>
                  <a:latin typeface="+mn-lt"/>
                  <a:ea typeface="ＭＳ Ｐゴシック" charset="0"/>
                  <a:cs typeface="Arial" charset="0"/>
                </a:rPr>
                <a:t>29%</a:t>
              </a:r>
            </a:p>
          </p:txBody>
        </p:sp>
        <p:sp>
          <p:nvSpPr>
            <p:cNvPr id="159755" name="TextBox 101"/>
            <p:cNvSpPr txBox="1">
              <a:spLocks noChangeArrowheads="1"/>
            </p:cNvSpPr>
            <p:nvPr/>
          </p:nvSpPr>
          <p:spPr bwMode="auto">
            <a:xfrm>
              <a:off x="1906605" y="2791233"/>
              <a:ext cx="42319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50-64</a:t>
              </a:r>
            </a:p>
          </p:txBody>
        </p:sp>
        <p:cxnSp>
          <p:nvCxnSpPr>
            <p:cNvPr id="169" name="Straight Connector 168"/>
            <p:cNvCxnSpPr/>
            <p:nvPr/>
          </p:nvCxnSpPr>
          <p:spPr bwMode="auto">
            <a:xfrm>
              <a:off x="2509520" y="2898955"/>
              <a:ext cx="25654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12" name="TextBox 100"/>
            <p:cNvSpPr txBox="1">
              <a:spLocks noChangeArrowheads="1"/>
            </p:cNvSpPr>
            <p:nvPr/>
          </p:nvSpPr>
          <p:spPr bwMode="auto">
            <a:xfrm>
              <a:off x="2880225" y="3007695"/>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rgbClr val="227C8D"/>
                  </a:solidFill>
                  <a:latin typeface="+mn-lt"/>
                  <a:ea typeface="ＭＳ Ｐゴシック" charset="0"/>
                  <a:cs typeface="Arial" charset="0"/>
                </a:rPr>
                <a:t>25%</a:t>
              </a:r>
            </a:p>
          </p:txBody>
        </p:sp>
        <p:sp>
          <p:nvSpPr>
            <p:cNvPr id="114" name="TextBox 101"/>
            <p:cNvSpPr txBox="1">
              <a:spLocks noChangeArrowheads="1"/>
            </p:cNvSpPr>
            <p:nvPr/>
          </p:nvSpPr>
          <p:spPr bwMode="auto">
            <a:xfrm>
              <a:off x="2032421" y="3023083"/>
              <a:ext cx="27140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65+</a:t>
              </a:r>
            </a:p>
          </p:txBody>
        </p:sp>
        <p:cxnSp>
          <p:nvCxnSpPr>
            <p:cNvPr id="122" name="Straight Connector 121"/>
            <p:cNvCxnSpPr/>
            <p:nvPr/>
          </p:nvCxnSpPr>
          <p:spPr bwMode="auto">
            <a:xfrm>
              <a:off x="2509520" y="3130805"/>
              <a:ext cx="25654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159799" name="Title 159798"/>
          <p:cNvSpPr>
            <a:spLocks noGrp="1"/>
          </p:cNvSpPr>
          <p:nvPr>
            <p:ph type="title"/>
          </p:nvPr>
        </p:nvSpPr>
        <p:spPr>
          <a:xfrm>
            <a:off x="191412" y="237318"/>
            <a:ext cx="8145024" cy="782471"/>
          </a:xfrm>
        </p:spPr>
        <p:txBody>
          <a:bodyPr/>
          <a:lstStyle/>
          <a:p>
            <a:pPr algn="ctr"/>
            <a:r>
              <a:rPr lang="en-US" dirty="0"/>
              <a:t>Profile of the Likely 2016 Electorate Across Battleground States (FL, MO, OH, and PA)</a:t>
            </a:r>
          </a:p>
        </p:txBody>
      </p:sp>
      <p:sp>
        <p:nvSpPr>
          <p:cNvPr id="129" name="Footer Placeholder 3"/>
          <p:cNvSpPr>
            <a:spLocks noGrp="1"/>
          </p:cNvSpPr>
          <p:nvPr>
            <p:ph type="ftr" sz="quarter" idx="10"/>
          </p:nvPr>
        </p:nvSpPr>
        <p:spPr>
          <a:noFill/>
        </p:spPr>
        <p:txBody>
          <a:bodyPr/>
          <a:lstStyle>
            <a:lvl1pPr eaLnBrk="0" hangingPunct="0">
              <a:defRPr sz="1200">
                <a:solidFill>
                  <a:schemeClr val="tx1"/>
                </a:solidFill>
                <a:latin typeface="Calibri" pitchFamily="34" charset="0"/>
                <a:cs typeface="Times New Roman" pitchFamily="18" charset="0"/>
              </a:defRPr>
            </a:lvl1pPr>
            <a:lvl2pPr marL="742950" indent="-285750" eaLnBrk="0" hangingPunct="0">
              <a:defRPr sz="1200">
                <a:solidFill>
                  <a:schemeClr val="tx1"/>
                </a:solidFill>
                <a:latin typeface="Calibri" pitchFamily="34" charset="0"/>
                <a:cs typeface="Times New Roman" pitchFamily="18" charset="0"/>
              </a:defRPr>
            </a:lvl2pPr>
            <a:lvl3pPr marL="1143000" indent="-228600" eaLnBrk="0" hangingPunct="0">
              <a:defRPr sz="1200">
                <a:solidFill>
                  <a:schemeClr val="tx1"/>
                </a:solidFill>
                <a:latin typeface="Calibri" pitchFamily="34" charset="0"/>
                <a:cs typeface="Times New Roman" pitchFamily="18" charset="0"/>
              </a:defRPr>
            </a:lvl3pPr>
            <a:lvl4pPr marL="1600200" indent="-228600" eaLnBrk="0" hangingPunct="0">
              <a:defRPr sz="1200">
                <a:solidFill>
                  <a:schemeClr val="tx1"/>
                </a:solidFill>
                <a:latin typeface="Calibri" pitchFamily="34" charset="0"/>
                <a:cs typeface="Times New Roman" pitchFamily="18" charset="0"/>
              </a:defRPr>
            </a:lvl4pPr>
            <a:lvl5pPr marL="2057400" indent="-228600" eaLnBrk="0" hangingPunct="0">
              <a:defRPr sz="1200">
                <a:solidFill>
                  <a:schemeClr val="tx1"/>
                </a:solidFill>
                <a:latin typeface="Calibri" pitchFamily="34" charset="0"/>
                <a:cs typeface="Times New Roman" pitchFamily="18" charset="0"/>
              </a:defRPr>
            </a:lvl5pPr>
            <a:lvl6pPr marL="25146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6pPr>
            <a:lvl7pPr marL="29718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7pPr>
            <a:lvl8pPr marL="34290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8pPr>
            <a:lvl9pPr marL="3886200" indent="-228600" algn="r" eaLnBrk="0" fontAlgn="base" hangingPunct="0">
              <a:spcBef>
                <a:spcPct val="0"/>
              </a:spcBef>
              <a:spcAft>
                <a:spcPct val="0"/>
              </a:spcAft>
              <a:defRPr sz="1200">
                <a:solidFill>
                  <a:schemeClr val="tx1"/>
                </a:solidFill>
                <a:latin typeface="Calibri" pitchFamily="34" charset="0"/>
                <a:cs typeface="Times New Roman" pitchFamily="18" charset="0"/>
              </a:defRPr>
            </a:lvl9pPr>
          </a:lstStyle>
          <a:p>
            <a:pPr eaLnBrk="1" hangingPunct="1"/>
            <a:fld id="{E8B6B573-FBA4-4A83-975A-0A4E4CFDB00B}" type="slidenum">
              <a:rPr lang="en-US" sz="900">
                <a:latin typeface="+mn-lt"/>
              </a:rPr>
              <a:pPr eaLnBrk="1" hangingPunct="1"/>
              <a:t>8</a:t>
            </a:fld>
            <a:endParaRPr lang="en-US" sz="900" dirty="0">
              <a:latin typeface="+mn-lt"/>
            </a:endParaRPr>
          </a:p>
        </p:txBody>
      </p:sp>
      <p:pic>
        <p:nvPicPr>
          <p:cNvPr id="10" name="Picture 9"/>
          <p:cNvPicPr>
            <a:picLocks noChangeAspect="1"/>
          </p:cNvPicPr>
          <p:nvPr/>
        </p:nvPicPr>
        <p:blipFill>
          <a:blip r:embed="rId5">
            <a:clrChange>
              <a:clrFrom>
                <a:srgbClr val="FFFFFF"/>
              </a:clrFrom>
              <a:clrTo>
                <a:srgbClr val="FFFFFF">
                  <a:alpha val="0"/>
                </a:srgbClr>
              </a:clrTo>
            </a:clrChange>
          </a:blip>
          <a:stretch>
            <a:fillRect/>
          </a:stretch>
        </p:blipFill>
        <p:spPr>
          <a:xfrm>
            <a:off x="6242478" y="1819893"/>
            <a:ext cx="914400" cy="606392"/>
          </a:xfrm>
          <a:prstGeom prst="rect">
            <a:avLst/>
          </a:prstGeom>
        </p:spPr>
      </p:pic>
      <p:sp>
        <p:nvSpPr>
          <p:cNvPr id="180" name="TextBox 104"/>
          <p:cNvSpPr txBox="1">
            <a:spLocks noChangeArrowheads="1"/>
          </p:cNvSpPr>
          <p:nvPr/>
        </p:nvSpPr>
        <p:spPr bwMode="auto">
          <a:xfrm>
            <a:off x="3953878" y="1939245"/>
            <a:ext cx="120545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High School or Less</a:t>
            </a:r>
          </a:p>
        </p:txBody>
      </p:sp>
      <p:sp>
        <p:nvSpPr>
          <p:cNvPr id="181" name="TextBox 107"/>
          <p:cNvSpPr txBox="1">
            <a:spLocks noChangeArrowheads="1"/>
          </p:cNvSpPr>
          <p:nvPr/>
        </p:nvSpPr>
        <p:spPr bwMode="auto">
          <a:xfrm>
            <a:off x="5714866" y="1908468"/>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22%</a:t>
            </a:r>
          </a:p>
        </p:txBody>
      </p:sp>
      <p:cxnSp>
        <p:nvCxnSpPr>
          <p:cNvPr id="182" name="Straight Connector 181"/>
          <p:cNvCxnSpPr/>
          <p:nvPr/>
        </p:nvCxnSpPr>
        <p:spPr bwMode="auto">
          <a:xfrm>
            <a:off x="5364480" y="2031578"/>
            <a:ext cx="23622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83" name="TextBox 104"/>
          <p:cNvSpPr txBox="1">
            <a:spLocks noChangeArrowheads="1"/>
          </p:cNvSpPr>
          <p:nvPr/>
        </p:nvSpPr>
        <p:spPr bwMode="auto">
          <a:xfrm>
            <a:off x="3673244" y="2233885"/>
            <a:ext cx="1461939"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Post-H.S. / Non-College</a:t>
            </a:r>
          </a:p>
        </p:txBody>
      </p:sp>
      <p:sp>
        <p:nvSpPr>
          <p:cNvPr id="184" name="TextBox 107"/>
          <p:cNvSpPr txBox="1">
            <a:spLocks noChangeArrowheads="1"/>
          </p:cNvSpPr>
          <p:nvPr/>
        </p:nvSpPr>
        <p:spPr bwMode="auto">
          <a:xfrm>
            <a:off x="5714864" y="2203108"/>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30%</a:t>
            </a:r>
          </a:p>
        </p:txBody>
      </p:sp>
      <p:cxnSp>
        <p:nvCxnSpPr>
          <p:cNvPr id="185" name="Straight Connector 184"/>
          <p:cNvCxnSpPr/>
          <p:nvPr/>
        </p:nvCxnSpPr>
        <p:spPr bwMode="auto">
          <a:xfrm>
            <a:off x="5364480" y="2349925"/>
            <a:ext cx="23622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86" name="TextBox 104"/>
          <p:cNvSpPr txBox="1">
            <a:spLocks noChangeArrowheads="1"/>
          </p:cNvSpPr>
          <p:nvPr/>
        </p:nvSpPr>
        <p:spPr bwMode="auto">
          <a:xfrm>
            <a:off x="4076489" y="2569165"/>
            <a:ext cx="108217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College Graduate</a:t>
            </a:r>
          </a:p>
        </p:txBody>
      </p:sp>
      <p:sp>
        <p:nvSpPr>
          <p:cNvPr id="187" name="TextBox 104"/>
          <p:cNvSpPr txBox="1">
            <a:spLocks noChangeArrowheads="1"/>
          </p:cNvSpPr>
          <p:nvPr/>
        </p:nvSpPr>
        <p:spPr bwMode="auto">
          <a:xfrm>
            <a:off x="4263924" y="2863805"/>
            <a:ext cx="910506"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Post-Graduate</a:t>
            </a:r>
          </a:p>
        </p:txBody>
      </p:sp>
      <p:sp>
        <p:nvSpPr>
          <p:cNvPr id="188" name="TextBox 107"/>
          <p:cNvSpPr txBox="1">
            <a:spLocks noChangeArrowheads="1"/>
          </p:cNvSpPr>
          <p:nvPr/>
        </p:nvSpPr>
        <p:spPr bwMode="auto">
          <a:xfrm>
            <a:off x="5714865" y="2568868"/>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30%</a:t>
            </a:r>
          </a:p>
        </p:txBody>
      </p:sp>
      <p:cxnSp>
        <p:nvCxnSpPr>
          <p:cNvPr id="190" name="Straight Connector 189"/>
          <p:cNvCxnSpPr/>
          <p:nvPr/>
        </p:nvCxnSpPr>
        <p:spPr bwMode="auto">
          <a:xfrm>
            <a:off x="5364480" y="2668272"/>
            <a:ext cx="23622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93" name="TextBox 107"/>
          <p:cNvSpPr txBox="1">
            <a:spLocks noChangeArrowheads="1"/>
          </p:cNvSpPr>
          <p:nvPr/>
        </p:nvSpPr>
        <p:spPr bwMode="auto">
          <a:xfrm>
            <a:off x="5714865" y="2863508"/>
            <a:ext cx="35586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600" dirty="0">
                <a:solidFill>
                  <a:schemeClr val="tx2">
                    <a:lumMod val="75000"/>
                  </a:schemeClr>
                </a:solidFill>
                <a:latin typeface="+mn-lt"/>
                <a:ea typeface="ＭＳ Ｐゴシック" charset="0"/>
                <a:cs typeface="Arial" charset="0"/>
              </a:rPr>
              <a:t>16%</a:t>
            </a:r>
          </a:p>
        </p:txBody>
      </p:sp>
      <p:cxnSp>
        <p:nvCxnSpPr>
          <p:cNvPr id="194" name="Straight Connector 193"/>
          <p:cNvCxnSpPr/>
          <p:nvPr/>
        </p:nvCxnSpPr>
        <p:spPr bwMode="auto">
          <a:xfrm>
            <a:off x="5364480" y="2986618"/>
            <a:ext cx="23622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bwMode="auto">
          <a:xfrm>
            <a:off x="3637279" y="2546104"/>
            <a:ext cx="3612653" cy="605713"/>
          </a:xfrm>
          <a:prstGeom prst="rect">
            <a:avLst/>
          </a:prstGeom>
          <a:noFill/>
          <a:ln w="3175" cap="flat" cmpd="sng" algn="ctr">
            <a:solidFill>
              <a:schemeClr val="tx2">
                <a:lumMod val="75000"/>
              </a:schemeClr>
            </a:solidFill>
            <a:prstDash val="sysDash"/>
            <a:round/>
            <a:headEnd type="none" w="med" len="med"/>
            <a:tailEnd type="none" w="med" len="med"/>
          </a:ln>
          <a:effectLst/>
          <a:extLst/>
        </p:spPr>
        <p:txBody>
          <a:bodyPr vert="horz" wrap="square" lIns="91440" tIns="45720" rIns="91440" bIns="45720" numCol="1" rtlCol="0" anchor="ctr" anchorCtr="1"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mn-lt"/>
              <a:cs typeface="Times New Roman" pitchFamily="18" charset="0"/>
            </a:endParaRPr>
          </a:p>
        </p:txBody>
      </p:sp>
      <p:pic>
        <p:nvPicPr>
          <p:cNvPr id="81" name="Picture 80"/>
          <p:cNvPicPr>
            <a:picLocks noChangeAspect="1"/>
          </p:cNvPicPr>
          <p:nvPr/>
        </p:nvPicPr>
        <p:blipFill rotWithShape="1">
          <a:blip r:embed="rId6" cstate="print">
            <a:clrChange>
              <a:clrFrom>
                <a:srgbClr val="FFFFFF"/>
              </a:clrFrom>
              <a:clrTo>
                <a:srgbClr val="FFFFFF">
                  <a:alpha val="0"/>
                </a:srgbClr>
              </a:clrTo>
            </a:clrChange>
          </a:blip>
          <a:srcRect t="24478" r="67699" b="5893"/>
          <a:stretch/>
        </p:blipFill>
        <p:spPr>
          <a:xfrm>
            <a:off x="7504275" y="1939245"/>
            <a:ext cx="635793" cy="914400"/>
          </a:xfrm>
          <a:prstGeom prst="rect">
            <a:avLst/>
          </a:prstGeom>
        </p:spPr>
      </p:pic>
      <p:pic>
        <p:nvPicPr>
          <p:cNvPr id="195" name="Picture 194"/>
          <p:cNvPicPr>
            <a:picLocks noChangeAspect="1"/>
          </p:cNvPicPr>
          <p:nvPr/>
        </p:nvPicPr>
        <p:blipFill rotWithShape="1">
          <a:blip r:embed="rId7" cstate="print"/>
          <a:srcRect l="68957" t="34269" b="16773"/>
          <a:stretch/>
        </p:blipFill>
        <p:spPr>
          <a:xfrm>
            <a:off x="7518859" y="3926696"/>
            <a:ext cx="579350" cy="609600"/>
          </a:xfrm>
          <a:prstGeom prst="rect">
            <a:avLst/>
          </a:prstGeom>
        </p:spPr>
      </p:pic>
      <p:pic>
        <p:nvPicPr>
          <p:cNvPr id="196" name="Picture 195"/>
          <p:cNvPicPr>
            <a:picLocks noChangeAspect="1"/>
          </p:cNvPicPr>
          <p:nvPr/>
        </p:nvPicPr>
        <p:blipFill rotWithShape="1">
          <a:blip r:embed="rId8" cstate="print">
            <a:clrChange>
              <a:clrFrom>
                <a:srgbClr val="FFFFFF"/>
              </a:clrFrom>
              <a:clrTo>
                <a:srgbClr val="FFFFFF">
                  <a:alpha val="0"/>
                </a:srgbClr>
              </a:clrTo>
            </a:clrChange>
          </a:blip>
          <a:srcRect l="32301" t="24478" r="31769" b="5893"/>
          <a:stretch/>
        </p:blipFill>
        <p:spPr>
          <a:xfrm>
            <a:off x="7523658" y="2912318"/>
            <a:ext cx="569752" cy="736650"/>
          </a:xfrm>
          <a:prstGeom prst="rect">
            <a:avLst/>
          </a:prstGeom>
        </p:spPr>
      </p:pic>
      <p:sp>
        <p:nvSpPr>
          <p:cNvPr id="197" name="TextBox 104"/>
          <p:cNvSpPr txBox="1">
            <a:spLocks noChangeArrowheads="1"/>
          </p:cNvSpPr>
          <p:nvPr/>
        </p:nvSpPr>
        <p:spPr bwMode="auto">
          <a:xfrm>
            <a:off x="8185208" y="2574785"/>
            <a:ext cx="619310"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Democrat</a:t>
            </a:r>
          </a:p>
        </p:txBody>
      </p:sp>
      <p:sp>
        <p:nvSpPr>
          <p:cNvPr id="199" name="TextBox 104"/>
          <p:cNvSpPr txBox="1">
            <a:spLocks noChangeArrowheads="1"/>
          </p:cNvSpPr>
          <p:nvPr/>
        </p:nvSpPr>
        <p:spPr bwMode="auto">
          <a:xfrm>
            <a:off x="8154944" y="3528353"/>
            <a:ext cx="692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Republican</a:t>
            </a:r>
          </a:p>
        </p:txBody>
      </p:sp>
      <p:sp>
        <p:nvSpPr>
          <p:cNvPr id="200" name="TextBox 104"/>
          <p:cNvSpPr txBox="1">
            <a:spLocks noChangeArrowheads="1"/>
          </p:cNvSpPr>
          <p:nvPr/>
        </p:nvSpPr>
        <p:spPr bwMode="auto">
          <a:xfrm>
            <a:off x="8101372" y="4350327"/>
            <a:ext cx="8000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Independent</a:t>
            </a:r>
          </a:p>
        </p:txBody>
      </p:sp>
      <p:sp>
        <p:nvSpPr>
          <p:cNvPr id="206" name="TextBox 104"/>
          <p:cNvSpPr txBox="1">
            <a:spLocks noChangeArrowheads="1"/>
          </p:cNvSpPr>
          <p:nvPr/>
        </p:nvSpPr>
        <p:spPr bwMode="auto">
          <a:xfrm>
            <a:off x="628903" y="3788494"/>
            <a:ext cx="45892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White</a:t>
            </a:r>
          </a:p>
        </p:txBody>
      </p:sp>
      <p:sp>
        <p:nvSpPr>
          <p:cNvPr id="208" name="TextBox 104"/>
          <p:cNvSpPr txBox="1">
            <a:spLocks noChangeArrowheads="1"/>
          </p:cNvSpPr>
          <p:nvPr/>
        </p:nvSpPr>
        <p:spPr bwMode="auto">
          <a:xfrm>
            <a:off x="667169" y="4123774"/>
            <a:ext cx="38239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Black</a:t>
            </a:r>
          </a:p>
        </p:txBody>
      </p:sp>
      <p:sp>
        <p:nvSpPr>
          <p:cNvPr id="209" name="TextBox 104"/>
          <p:cNvSpPr txBox="1">
            <a:spLocks noChangeArrowheads="1"/>
          </p:cNvSpPr>
          <p:nvPr/>
        </p:nvSpPr>
        <p:spPr bwMode="auto">
          <a:xfrm>
            <a:off x="633113" y="4469214"/>
            <a:ext cx="45050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Latino</a:t>
            </a:r>
          </a:p>
        </p:txBody>
      </p:sp>
      <p:sp>
        <p:nvSpPr>
          <p:cNvPr id="210" name="TextBox 104"/>
          <p:cNvSpPr txBox="1">
            <a:spLocks noChangeArrowheads="1"/>
          </p:cNvSpPr>
          <p:nvPr/>
        </p:nvSpPr>
        <p:spPr bwMode="auto">
          <a:xfrm>
            <a:off x="660552" y="4774014"/>
            <a:ext cx="39562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Asian</a:t>
            </a:r>
          </a:p>
        </p:txBody>
      </p:sp>
      <p:cxnSp>
        <p:nvCxnSpPr>
          <p:cNvPr id="213" name="Straight Connector 212"/>
          <p:cNvCxnSpPr/>
          <p:nvPr/>
        </p:nvCxnSpPr>
        <p:spPr>
          <a:xfrm>
            <a:off x="410408" y="5036141"/>
            <a:ext cx="1753672"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104"/>
          <p:cNvSpPr txBox="1">
            <a:spLocks noChangeArrowheads="1"/>
          </p:cNvSpPr>
          <p:nvPr/>
        </p:nvSpPr>
        <p:spPr bwMode="auto">
          <a:xfrm>
            <a:off x="645738" y="5088974"/>
            <a:ext cx="42525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Other</a:t>
            </a:r>
          </a:p>
        </p:txBody>
      </p:sp>
      <p:sp>
        <p:nvSpPr>
          <p:cNvPr id="215" name="TextBox 155"/>
          <p:cNvSpPr txBox="1">
            <a:spLocks noChangeArrowheads="1"/>
          </p:cNvSpPr>
          <p:nvPr/>
        </p:nvSpPr>
        <p:spPr bwMode="auto">
          <a:xfrm>
            <a:off x="1591712" y="4079253"/>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14%</a:t>
            </a:r>
          </a:p>
        </p:txBody>
      </p:sp>
      <p:sp>
        <p:nvSpPr>
          <p:cNvPr id="224" name="TextBox 155"/>
          <p:cNvSpPr txBox="1">
            <a:spLocks noChangeArrowheads="1"/>
          </p:cNvSpPr>
          <p:nvPr/>
        </p:nvSpPr>
        <p:spPr bwMode="auto">
          <a:xfrm>
            <a:off x="1650221" y="4406913"/>
            <a:ext cx="28533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5%</a:t>
            </a:r>
          </a:p>
        </p:txBody>
      </p:sp>
      <p:sp>
        <p:nvSpPr>
          <p:cNvPr id="225" name="TextBox 155"/>
          <p:cNvSpPr txBox="1">
            <a:spLocks noChangeArrowheads="1"/>
          </p:cNvSpPr>
          <p:nvPr/>
        </p:nvSpPr>
        <p:spPr bwMode="auto">
          <a:xfrm>
            <a:off x="1650221" y="4734573"/>
            <a:ext cx="28533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1%</a:t>
            </a:r>
          </a:p>
        </p:txBody>
      </p:sp>
      <p:sp>
        <p:nvSpPr>
          <p:cNvPr id="226" name="TextBox 155"/>
          <p:cNvSpPr txBox="1">
            <a:spLocks noChangeArrowheads="1"/>
          </p:cNvSpPr>
          <p:nvPr/>
        </p:nvSpPr>
        <p:spPr bwMode="auto">
          <a:xfrm>
            <a:off x="1650221" y="5062233"/>
            <a:ext cx="28533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1%</a:t>
            </a:r>
          </a:p>
        </p:txBody>
      </p:sp>
      <p:sp>
        <p:nvSpPr>
          <p:cNvPr id="95" name="TextBox 144"/>
          <p:cNvSpPr txBox="1">
            <a:spLocks noChangeArrowheads="1"/>
          </p:cNvSpPr>
          <p:nvPr/>
        </p:nvSpPr>
        <p:spPr bwMode="auto">
          <a:xfrm>
            <a:off x="8343450" y="4737969"/>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25%</a:t>
            </a:r>
          </a:p>
        </p:txBody>
      </p:sp>
      <p:sp>
        <p:nvSpPr>
          <p:cNvPr id="96" name="TextBox 104"/>
          <p:cNvSpPr txBox="1">
            <a:spLocks noChangeArrowheads="1"/>
          </p:cNvSpPr>
          <p:nvPr/>
        </p:nvSpPr>
        <p:spPr bwMode="auto">
          <a:xfrm>
            <a:off x="7970485" y="5013067"/>
            <a:ext cx="9678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No registration </a:t>
            </a:r>
          </a:p>
          <a:p>
            <a:pPr algn="ctr" eaLnBrk="1" fontAlgn="base" hangingPunct="1">
              <a:spcBef>
                <a:spcPct val="0"/>
              </a:spcBef>
              <a:spcAft>
                <a:spcPct val="0"/>
              </a:spcAft>
            </a:pPr>
            <a:r>
              <a:rPr lang="en-US" sz="1200" dirty="0">
                <a:solidFill>
                  <a:srgbClr val="939192"/>
                </a:solidFill>
                <a:latin typeface="+mn-lt"/>
                <a:ea typeface="ＭＳ Ｐゴシック" charset="0"/>
                <a:cs typeface="Arial" charset="0"/>
              </a:rPr>
              <a:t>state</a:t>
            </a:r>
          </a:p>
        </p:txBody>
      </p:sp>
      <p:sp>
        <p:nvSpPr>
          <p:cNvPr id="97" name="TextBox 151"/>
          <p:cNvSpPr txBox="1">
            <a:spLocks noChangeArrowheads="1"/>
          </p:cNvSpPr>
          <p:nvPr/>
        </p:nvSpPr>
        <p:spPr bwMode="auto">
          <a:xfrm>
            <a:off x="2590800" y="3425825"/>
            <a:ext cx="265253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b="1" dirty="0">
                <a:solidFill>
                  <a:srgbClr val="97898D"/>
                </a:solidFill>
                <a:latin typeface="+mn-lt"/>
                <a:ea typeface="ＭＳ Ｐゴシック" charset="0"/>
                <a:cs typeface="Arial" charset="0"/>
              </a:rPr>
              <a:t>UNION MEMBERSHIP</a:t>
            </a:r>
          </a:p>
        </p:txBody>
      </p:sp>
      <p:sp>
        <p:nvSpPr>
          <p:cNvPr id="98" name="Rectangle 97"/>
          <p:cNvSpPr/>
          <p:nvPr/>
        </p:nvSpPr>
        <p:spPr>
          <a:xfrm>
            <a:off x="2819400" y="3733800"/>
            <a:ext cx="2204223" cy="13551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sym typeface="Gill Sans" charset="0"/>
            </a:endParaRPr>
          </a:p>
        </p:txBody>
      </p:sp>
      <p:sp>
        <p:nvSpPr>
          <p:cNvPr id="111" name="TextBox 104"/>
          <p:cNvSpPr txBox="1">
            <a:spLocks noChangeArrowheads="1"/>
          </p:cNvSpPr>
          <p:nvPr/>
        </p:nvSpPr>
        <p:spPr bwMode="auto">
          <a:xfrm>
            <a:off x="2971800" y="3810000"/>
            <a:ext cx="75482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Yes, active</a:t>
            </a:r>
          </a:p>
        </p:txBody>
      </p:sp>
      <p:sp>
        <p:nvSpPr>
          <p:cNvPr id="113" name="TextBox 155"/>
          <p:cNvSpPr txBox="1">
            <a:spLocks noChangeArrowheads="1"/>
          </p:cNvSpPr>
          <p:nvPr/>
        </p:nvSpPr>
        <p:spPr bwMode="auto">
          <a:xfrm>
            <a:off x="4245846" y="3761601"/>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11%</a:t>
            </a:r>
          </a:p>
        </p:txBody>
      </p:sp>
      <p:cxnSp>
        <p:nvCxnSpPr>
          <p:cNvPr id="115" name="Straight Connector 114"/>
          <p:cNvCxnSpPr/>
          <p:nvPr/>
        </p:nvCxnSpPr>
        <p:spPr>
          <a:xfrm>
            <a:off x="3012440" y="4114800"/>
            <a:ext cx="178816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16" name="TextBox 104"/>
          <p:cNvSpPr txBox="1">
            <a:spLocks noChangeArrowheads="1"/>
          </p:cNvSpPr>
          <p:nvPr/>
        </p:nvSpPr>
        <p:spPr bwMode="auto">
          <a:xfrm>
            <a:off x="2940927" y="4280356"/>
            <a:ext cx="81657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Yes, retired</a:t>
            </a:r>
          </a:p>
        </p:txBody>
      </p:sp>
      <p:cxnSp>
        <p:nvCxnSpPr>
          <p:cNvPr id="118" name="Straight Connector 117"/>
          <p:cNvCxnSpPr/>
          <p:nvPr/>
        </p:nvCxnSpPr>
        <p:spPr>
          <a:xfrm>
            <a:off x="2971800" y="4572000"/>
            <a:ext cx="1788160" cy="0"/>
          </a:xfrm>
          <a:prstGeom prst="line">
            <a:avLst/>
          </a:prstGeom>
          <a:ln w="12700" cmpd="sng">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119" name="TextBox 155"/>
          <p:cNvSpPr txBox="1">
            <a:spLocks noChangeArrowheads="1"/>
          </p:cNvSpPr>
          <p:nvPr/>
        </p:nvSpPr>
        <p:spPr bwMode="auto">
          <a:xfrm>
            <a:off x="4325709" y="4218801"/>
            <a:ext cx="28533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8%</a:t>
            </a:r>
          </a:p>
        </p:txBody>
      </p:sp>
      <p:sp>
        <p:nvSpPr>
          <p:cNvPr id="123" name="TextBox 104"/>
          <p:cNvSpPr txBox="1">
            <a:spLocks noChangeArrowheads="1"/>
          </p:cNvSpPr>
          <p:nvPr/>
        </p:nvSpPr>
        <p:spPr bwMode="auto">
          <a:xfrm>
            <a:off x="3296716" y="4737556"/>
            <a:ext cx="20999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400" dirty="0">
                <a:solidFill>
                  <a:srgbClr val="939192"/>
                </a:solidFill>
                <a:latin typeface="+mn-lt"/>
                <a:ea typeface="ＭＳ Ｐゴシック" charset="0"/>
                <a:cs typeface="Arial" charset="0"/>
              </a:rPr>
              <a:t>No</a:t>
            </a:r>
          </a:p>
        </p:txBody>
      </p:sp>
      <p:sp>
        <p:nvSpPr>
          <p:cNvPr id="124" name="TextBox 155"/>
          <p:cNvSpPr txBox="1">
            <a:spLocks noChangeArrowheads="1"/>
          </p:cNvSpPr>
          <p:nvPr/>
        </p:nvSpPr>
        <p:spPr bwMode="auto">
          <a:xfrm>
            <a:off x="4284891" y="4676001"/>
            <a:ext cx="40235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defTabSz="457200" eaLnBrk="0" hangingPunct="0">
              <a:defRPr sz="3000">
                <a:solidFill>
                  <a:srgbClr val="000000"/>
                </a:solidFill>
                <a:latin typeface="Gill Sans" charset="0"/>
                <a:ea typeface="ヒラギノ角ゴ ProN W3" charset="0"/>
                <a:cs typeface="ヒラギノ角ゴ ProN W3" charset="0"/>
                <a:sym typeface="Gill Sans" charset="0"/>
              </a:defRPr>
            </a:lvl1pPr>
            <a:lvl2pPr marL="742950" indent="-285750" defTabSz="457200" eaLnBrk="0" hangingPunct="0">
              <a:defRPr sz="3000">
                <a:solidFill>
                  <a:srgbClr val="000000"/>
                </a:solidFill>
                <a:latin typeface="Gill Sans" charset="0"/>
                <a:ea typeface="ヒラギノ角ゴ ProN W3" charset="0"/>
                <a:cs typeface="ヒラギノ角ゴ ProN W3" charset="0"/>
                <a:sym typeface="Gill Sans" charset="0"/>
              </a:defRPr>
            </a:lvl2pPr>
            <a:lvl3pPr marL="11430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3pPr>
            <a:lvl4pPr marL="16002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4pPr>
            <a:lvl5pPr marL="2057400" indent="-228600" defTabSz="457200" eaLnBrk="0" hangingPunct="0">
              <a:defRPr sz="30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3000">
                <a:solidFill>
                  <a:srgbClr val="000000"/>
                </a:solidFill>
                <a:latin typeface="Gill Sans" charset="0"/>
                <a:ea typeface="ヒラギノ角ゴ ProN W3" charset="0"/>
                <a:cs typeface="ヒラギノ角ゴ ProN W3" charset="0"/>
                <a:sym typeface="Gill Sans" charset="0"/>
              </a:defRPr>
            </a:lvl9pPr>
          </a:lstStyle>
          <a:p>
            <a:pPr algn="ctr" eaLnBrk="1" fontAlgn="base" hangingPunct="1">
              <a:spcBef>
                <a:spcPct val="0"/>
              </a:spcBef>
              <a:spcAft>
                <a:spcPct val="0"/>
              </a:spcAft>
            </a:pPr>
            <a:r>
              <a:rPr lang="en-US" sz="1800" b="1" dirty="0">
                <a:solidFill>
                  <a:srgbClr val="6B6F72"/>
                </a:solidFill>
                <a:latin typeface="+mn-lt"/>
                <a:ea typeface="ＭＳ Ｐゴシック" charset="0"/>
                <a:cs typeface="Arial" charset="0"/>
              </a:rPr>
              <a:t>77%</a:t>
            </a:r>
          </a:p>
        </p:txBody>
      </p:sp>
    </p:spTree>
    <p:extLst>
      <p:ext uri="{BB962C8B-B14F-4D97-AF65-F5344CB8AC3E}">
        <p14:creationId xmlns:p14="http://schemas.microsoft.com/office/powerpoint/2010/main" xmlns="" val="85883288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057400"/>
            <a:ext cx="7772400" cy="733425"/>
          </a:xfrm>
        </p:spPr>
        <p:txBody>
          <a:bodyPr/>
          <a:lstStyle/>
          <a:p>
            <a:pPr algn="ctr"/>
            <a:r>
              <a:rPr lang="en-US" sz="4800" dirty="0"/>
              <a:t>Perceptions of the Players</a:t>
            </a:r>
          </a:p>
        </p:txBody>
      </p:sp>
      <p:sp>
        <p:nvSpPr>
          <p:cNvPr id="3" name="Subtitle 2"/>
          <p:cNvSpPr>
            <a:spLocks noGrp="1"/>
          </p:cNvSpPr>
          <p:nvPr>
            <p:ph type="subTitle" idx="1"/>
          </p:nvPr>
        </p:nvSpPr>
        <p:spPr>
          <a:xfrm>
            <a:off x="1066800" y="2971800"/>
            <a:ext cx="7162800" cy="3429000"/>
          </a:xfrm>
        </p:spPr>
        <p:txBody>
          <a:bodyPr/>
          <a:lstStyle/>
          <a:p>
            <a:pPr algn="just"/>
            <a:r>
              <a:rPr lang="en-US" dirty="0"/>
              <a:t>Voters are, by and large, critical of Wall Street and the big banks, more generally. At the same time, they are not familiar with all the actors. Perceptions of Wall Street reform are shaped in part by voters’ lack of awareness of existing reform efforts and agencies.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81450" y="381000"/>
            <a:ext cx="1428750" cy="1428750"/>
          </a:xfrm>
          <a:prstGeom prst="rect">
            <a:avLst/>
          </a:prstGeom>
        </p:spPr>
      </p:pic>
    </p:spTree>
    <p:extLst>
      <p:ext uri="{BB962C8B-B14F-4D97-AF65-F5344CB8AC3E}">
        <p14:creationId xmlns:p14="http://schemas.microsoft.com/office/powerpoint/2010/main" xmlns="" val="1250997044"/>
      </p:ext>
    </p:extLst>
  </p:cSld>
  <p:clrMapOvr>
    <a:masterClrMapping/>
  </p:clrMapOvr>
</p:sld>
</file>

<file path=ppt/theme/theme1.xml><?xml version="1.0" encoding="utf-8"?>
<a:theme xmlns:a="http://schemas.openxmlformats.org/drawingml/2006/main" name="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7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2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chemeClr val="tx1"/>
            </a:solidFill>
            <a:effectLst/>
            <a:latin typeface="Calibri" charset="0"/>
            <a:ea typeface="ＭＳ Ｐゴシック" charset="0"/>
            <a:cs typeface="Times New Roman"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chemeClr val="tx1"/>
            </a:solidFill>
            <a:effectLst/>
            <a:latin typeface="Calibri" charset="0"/>
            <a:ea typeface="ＭＳ Ｐゴシック" charset="0"/>
            <a:cs typeface="Times New Roman"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chemeClr val="tx1"/>
            </a:solidFill>
            <a:effectLst/>
            <a:latin typeface="Calibri" charset="0"/>
            <a:ea typeface="ＭＳ Ｐゴシック" charset="0"/>
            <a:cs typeface="Times New Roman"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chemeClr val="tx1"/>
            </a:solidFill>
            <a:effectLst/>
            <a:latin typeface="Calibri" charset="0"/>
            <a:ea typeface="ＭＳ Ｐゴシック" charset="0"/>
            <a:cs typeface="Times New Roman"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0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cs typeface="Times New Roman" pitchFamily="18"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3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chemeClr val="tx1"/>
            </a:solidFill>
            <a:effectLst/>
            <a:latin typeface="Calibri" charset="0"/>
            <a:ea typeface="ＭＳ Ｐゴシック" charset="0"/>
            <a:cs typeface="Times New Roman" charset="0"/>
          </a:defRPr>
        </a:defPPr>
      </a:lstStyle>
    </a:spDef>
    <a:lnDef>
      <a:spPr bwMode="auto">
        <a:xfrm>
          <a:off x="0" y="0"/>
          <a:ext cx="1" cy="1"/>
        </a:xfrm>
        <a:custGeom>
          <a:avLst/>
          <a:gdLst/>
          <a:ahLst/>
          <a:cxnLst/>
          <a:rect l="0" t="0" r="0" b="0"/>
          <a:pathLst/>
        </a:custGeom>
        <a:solidFill>
          <a:srgbClr val="EAEAEA"/>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1"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chemeClr val="tx1"/>
            </a:solidFill>
            <a:effectLst/>
            <a:latin typeface="Calibri" charset="0"/>
            <a:ea typeface="ＭＳ Ｐゴシック" charset="0"/>
            <a:cs typeface="Times New Roman" charset="0"/>
          </a:defRPr>
        </a:defPPr>
      </a:lstStyle>
    </a:lnDef>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4_tiled watermark">
  <a:themeElements>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led watermark 1">
        <a:dk1>
          <a:srgbClr val="5F5F5F"/>
        </a:dk1>
        <a:lt1>
          <a:srgbClr val="FFFFFF"/>
        </a:lt1>
        <a:dk2>
          <a:srgbClr val="0085B4"/>
        </a:dk2>
        <a:lt2>
          <a:srgbClr val="B2B2B2"/>
        </a:lt2>
        <a:accent1>
          <a:srgbClr val="B4182E"/>
        </a:accent1>
        <a:accent2>
          <a:srgbClr val="B4E5FE"/>
        </a:accent2>
        <a:accent3>
          <a:srgbClr val="FFFFFF"/>
        </a:accent3>
        <a:accent4>
          <a:srgbClr val="50505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2">
        <a:dk1>
          <a:srgbClr val="5F5F5F"/>
        </a:dk1>
        <a:lt1>
          <a:srgbClr val="FFFFFF"/>
        </a:lt1>
        <a:dk2>
          <a:srgbClr val="0085B4"/>
        </a:dk2>
        <a:lt2>
          <a:srgbClr val="B2B2B2"/>
        </a:lt2>
        <a:accent1>
          <a:srgbClr val="FF9900"/>
        </a:accent1>
        <a:accent2>
          <a:srgbClr val="B2B2B2"/>
        </a:accent2>
        <a:accent3>
          <a:srgbClr val="FFFFFF"/>
        </a:accent3>
        <a:accent4>
          <a:srgbClr val="50505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3">
        <a:dk1>
          <a:srgbClr val="000000"/>
        </a:dk1>
        <a:lt1>
          <a:srgbClr val="FFFFFF"/>
        </a:lt1>
        <a:dk2>
          <a:srgbClr val="0085B4"/>
        </a:dk2>
        <a:lt2>
          <a:srgbClr val="B2B2B2"/>
        </a:lt2>
        <a:accent1>
          <a:srgbClr val="FF9900"/>
        </a:accent1>
        <a:accent2>
          <a:srgbClr val="B2B2B2"/>
        </a:accent2>
        <a:accent3>
          <a:srgbClr val="FFFFFF"/>
        </a:accent3>
        <a:accent4>
          <a:srgbClr val="000000"/>
        </a:accent4>
        <a:accent5>
          <a:srgbClr val="FFCAAA"/>
        </a:accent5>
        <a:accent6>
          <a:srgbClr val="A1A1A1"/>
        </a:accent6>
        <a:hlink>
          <a:srgbClr val="808080"/>
        </a:hlink>
        <a:folHlink>
          <a:srgbClr val="FFCC99"/>
        </a:folHlink>
      </a:clrScheme>
      <a:clrMap bg1="lt1" tx1="dk1" bg2="lt2" tx2="dk2" accent1="accent1" accent2="accent2" accent3="accent3" accent4="accent4" accent5="accent5" accent6="accent6" hlink="hlink" folHlink="folHlink"/>
    </a:extraClrScheme>
    <a:extraClrScheme>
      <a:clrScheme name="tiled watermark 4">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9DDD"/>
        </a:hlink>
        <a:folHlink>
          <a:srgbClr val="FFCCCC"/>
        </a:folHlink>
      </a:clrScheme>
      <a:clrMap bg1="lt1" tx1="dk1" bg2="lt2" tx2="dk2" accent1="accent1" accent2="accent2" accent3="accent3" accent4="accent4" accent5="accent5" accent6="accent6" hlink="hlink" folHlink="folHlink"/>
    </a:extraClrScheme>
    <a:extraClrScheme>
      <a:clrScheme name="tiled watermark 5">
        <a:dk1>
          <a:srgbClr val="000000"/>
        </a:dk1>
        <a:lt1>
          <a:srgbClr val="FFFFFF"/>
        </a:lt1>
        <a:dk2>
          <a:srgbClr val="0085B4"/>
        </a:dk2>
        <a:lt2>
          <a:srgbClr val="B2B2B2"/>
        </a:lt2>
        <a:accent1>
          <a:srgbClr val="B4182E"/>
        </a:accent1>
        <a:accent2>
          <a:srgbClr val="B4E5FE"/>
        </a:accent2>
        <a:accent3>
          <a:srgbClr val="FFFFFF"/>
        </a:accent3>
        <a:accent4>
          <a:srgbClr val="000000"/>
        </a:accent4>
        <a:accent5>
          <a:srgbClr val="D6ABAD"/>
        </a:accent5>
        <a:accent6>
          <a:srgbClr val="A3CFE6"/>
        </a:accent6>
        <a:hlink>
          <a:srgbClr val="0085B4"/>
        </a:hlink>
        <a:folHlink>
          <a:srgbClr val="FFCCCC"/>
        </a:folHlink>
      </a:clrScheme>
      <a:clrMap bg1="lt1" tx1="dk1" bg2="lt2" tx2="dk2" accent1="accent1" accent2="accent2" accent3="accent3" accent4="accent4" accent5="accent5" accent6="accent6" hlink="hlink" folHlink="folHlink"/>
    </a:extraClrScheme>
    <a:extraClrScheme>
      <a:clrScheme name="tiled watermark 6">
        <a:dk1>
          <a:srgbClr val="000000"/>
        </a:dk1>
        <a:lt1>
          <a:srgbClr val="FFFFFF"/>
        </a:lt1>
        <a:dk2>
          <a:srgbClr val="0085B4"/>
        </a:dk2>
        <a:lt2>
          <a:srgbClr val="B2B2B2"/>
        </a:lt2>
        <a:accent1>
          <a:srgbClr val="DE8400"/>
        </a:accent1>
        <a:accent2>
          <a:srgbClr val="577600"/>
        </a:accent2>
        <a:accent3>
          <a:srgbClr val="FFFFFF"/>
        </a:accent3>
        <a:accent4>
          <a:srgbClr val="000000"/>
        </a:accent4>
        <a:accent5>
          <a:srgbClr val="ECC2AA"/>
        </a:accent5>
        <a:accent6>
          <a:srgbClr val="4E6A00"/>
        </a:accent6>
        <a:hlink>
          <a:srgbClr val="710093"/>
        </a:hlink>
        <a:folHlink>
          <a:srgbClr val="BD2925"/>
        </a:folHlink>
      </a:clrScheme>
      <a:clrMap bg1="lt1" tx1="dk1" bg2="lt2" tx2="dk2" accent1="accent1" accent2="accent2" accent3="accent3" accent4="accent4" accent5="accent5" accent6="accent6" hlink="hlink" folHlink="folHlink"/>
    </a:extraClrScheme>
    <a:extraClrScheme>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tiled watermark 7">
    <a:dk1>
      <a:srgbClr val="000000"/>
    </a:dk1>
    <a:lt1>
      <a:srgbClr val="FFFFFF"/>
    </a:lt1>
    <a:dk2>
      <a:srgbClr val="0085B4"/>
    </a:dk2>
    <a:lt2>
      <a:srgbClr val="710093"/>
    </a:lt2>
    <a:accent1>
      <a:srgbClr val="DE8400"/>
    </a:accent1>
    <a:accent2>
      <a:srgbClr val="577600"/>
    </a:accent2>
    <a:accent3>
      <a:srgbClr val="FFFFFF"/>
    </a:accent3>
    <a:accent4>
      <a:srgbClr val="000000"/>
    </a:accent4>
    <a:accent5>
      <a:srgbClr val="ECC2AA"/>
    </a:accent5>
    <a:accent6>
      <a:srgbClr val="4E6A00"/>
    </a:accent6>
    <a:hlink>
      <a:srgbClr val="0085B4"/>
    </a:hlink>
    <a:folHlink>
      <a:srgbClr val="BD2925"/>
    </a:folHlink>
  </a:clrScheme>
  <a:fontScheme name="tiled watermar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48088</TotalTime>
  <Words>6699</Words>
  <Application>Microsoft Office PowerPoint</Application>
  <PresentationFormat>On-screen Show (4:3)</PresentationFormat>
  <Paragraphs>1167</Paragraphs>
  <Slides>46</Slides>
  <Notes>6</Notes>
  <HiddenSlides>0</HiddenSlides>
  <MMClips>0</MMClips>
  <ScaleCrop>false</ScaleCrop>
  <HeadingPairs>
    <vt:vector size="4" baseType="variant">
      <vt:variant>
        <vt:lpstr>Theme</vt:lpstr>
      </vt:variant>
      <vt:variant>
        <vt:i4>11</vt:i4>
      </vt:variant>
      <vt:variant>
        <vt:lpstr>Slide Titles</vt:lpstr>
      </vt:variant>
      <vt:variant>
        <vt:i4>46</vt:i4>
      </vt:variant>
    </vt:vector>
  </HeadingPairs>
  <TitlesOfParts>
    <vt:vector size="57" baseType="lpstr">
      <vt:lpstr>tiled watermark</vt:lpstr>
      <vt:lpstr>1_tiled watermark</vt:lpstr>
      <vt:lpstr>4_tiled watermark</vt:lpstr>
      <vt:lpstr>5_tiled watermark</vt:lpstr>
      <vt:lpstr>6_tiled watermark</vt:lpstr>
      <vt:lpstr>7_tiled watermark</vt:lpstr>
      <vt:lpstr>10_tiled watermark</vt:lpstr>
      <vt:lpstr>13_tiled watermark</vt:lpstr>
      <vt:lpstr>14_tiled watermark</vt:lpstr>
      <vt:lpstr>17_tiled watermark</vt:lpstr>
      <vt:lpstr>22_tiled watermark</vt:lpstr>
      <vt:lpstr>Taking on Wall Street   Analysis of Findings from a Survey of  1,000 Likely 2016 Voters in Florida, Missouri, Ohio, and Pennsylvania </vt:lpstr>
      <vt:lpstr>Methodology</vt:lpstr>
      <vt:lpstr>Key Findings: Overview</vt:lpstr>
      <vt:lpstr>Key Findings: Perceptions of Wall Street Actors  </vt:lpstr>
      <vt:lpstr>Key Findings: Support for Reform Policies</vt:lpstr>
      <vt:lpstr>Key Findings: Engaging the Debate over Wall Street Reform</vt:lpstr>
      <vt:lpstr>Key Findings – Reform Messaging </vt:lpstr>
      <vt:lpstr>Profile of the Likely 2016 Electorate Across Battleground States (FL, MO, OH, and PA)</vt:lpstr>
      <vt:lpstr>Perceptions of the Players</vt:lpstr>
      <vt:lpstr>Wall Street banks and big banks more generally are viewed negatively by a majority of battleground voters. Hedge fund managers are not a household name, but those who can rate them feel solidly negative. </vt:lpstr>
      <vt:lpstr>Wall Street banks fare negatively across demographic groups. They are even net negative among Republicans. </vt:lpstr>
      <vt:lpstr>Wall Street, more generally is not popular, but has a slightly greater reservoir of good will among Republicans. Among all other groups, impressions of Wall Street are net negative. </vt:lpstr>
      <vt:lpstr>A majority of voters has at least heard of the CFPB and expresses positive favorability toward the agency. Only 30% of voters know enough to rate the Reform Act, and views are mixed among them. </vt:lpstr>
      <vt:lpstr>Men place higher priority on the issue of Wall Street reform, particularly Democratic and independent men and those in Ohio. African Americans are also disproportionately concerned. </vt:lpstr>
      <vt:lpstr>The Political Environment and Support for Reform</vt:lpstr>
      <vt:lpstr>After hearing an engaged debate over Wall Street and a battery of pro-reform messages, the Democratic candidates across the four states move into a lead. </vt:lpstr>
      <vt:lpstr>The Democratic candidates maintain that lead, even after voters then hear a short battery of Republican attacks on Wall Street reform. </vt:lpstr>
      <vt:lpstr>A Democratic candidate that aligns with a reform agenda stands to gain ground with key targets: independents and younger voters. </vt:lpstr>
      <vt:lpstr>There is definite potential for anger over the role of Wall Street money in politics to shape these Senate races. Half of voters see campaign contributions from Wall Street interests as relevant and a central criterion in determining their choice. </vt:lpstr>
      <vt:lpstr>This issue has particular relevance for men, particularly younger and non-college educated men, younger voters, and among independents and undecided voters. </vt:lpstr>
      <vt:lpstr>Support for Specific Policy Reforms</vt:lpstr>
      <vt:lpstr>There is broad and intense support for closing loopholes that unfairly benefit Wall Street executives, separating investment from commercial banking, and even breaking up the biggest banks while capping their size. </vt:lpstr>
      <vt:lpstr>Voters register less support and intensity when it comes to closing the revolving door. </vt:lpstr>
      <vt:lpstr>A candidate who supports these policies stands to gain with voters. Across all policies there is a net positive gain in vote choice. </vt:lpstr>
      <vt:lpstr>Breaking up the biggest banks and capping their size to prevent another bailout has even more broad power to drive the vote among swing voters. </vt:lpstr>
      <vt:lpstr>While voters register less intensity on reforms’ impact on their vote choice, these policies are, by and large, quite popular. </vt:lpstr>
      <vt:lpstr>Across demographic groups, closing loopholes, separating out investment banking, and breaking up the biggest banks in the context of preventing another bailout are all highly popular. Nearly half (47%) of Republicans strongly favor reforming commercial and investment banking rules and eliminating loopholes.  </vt:lpstr>
      <vt:lpstr>Support for closing the carried interest loophole is even stronger among Ohio voters. Eliminating the performance pay loophole has particular power for college educated women. </vt:lpstr>
      <vt:lpstr>Turning to the impact of these policies on vote choice for candidates, older women would be particularly moved by a candidate’s support for breaking up the biggest banks. Older men feel similarly when it comes to closing loopholes. </vt:lpstr>
      <vt:lpstr>Women voters are especially inclined to reward candidates who support breaking up the biggest banks in the context of preventing another bailout. Florida voters stand out for their intensity around all of the top tier policies and their vote choice.  </vt:lpstr>
      <vt:lpstr>Message and Positioning</vt:lpstr>
      <vt:lpstr>Text of Engaged Debate Profiles</vt:lpstr>
      <vt:lpstr>By a wide margin voters align with arguments for taking action—even in the face of strongly worded counter-arguments that cast reform as fundamentally damaging to jobs and economic growth. </vt:lpstr>
      <vt:lpstr>The more centrist argument performs better among Democrats and older men. The argument with a hotter tone performs better among older women, independents and Florida voters, though Democrats also buy that argument by a large margin. </vt:lpstr>
      <vt:lpstr>The most compelling arguments decry a rigged economy, risky and predatory behaviors, growing inequality, and the role of money in politics. These themes are also convincing broadly among swing voters. </vt:lpstr>
      <vt:lpstr>A second tier of strong messages focuses on accountability reforms and a stable economy. </vt:lpstr>
      <vt:lpstr>Slide 37</vt:lpstr>
      <vt:lpstr>Slide 38</vt:lpstr>
      <vt:lpstr>Across target and base groups, voters respond strongly to the top tier of messages invoking a rigged economy, greed and inequality, and the corrupting influence of Wall Street money in politics. </vt:lpstr>
      <vt:lpstr>These top tier messages also perform well across voters in each of the battleground states and among swing voters. </vt:lpstr>
      <vt:lpstr>Anti-government and regulation themes carry some weight in these battleground states. However, these arguments do not approach the levels of intensity as do pro-reform messages. </vt:lpstr>
      <vt:lpstr>Slide 42</vt:lpstr>
      <vt:lpstr>Anti-government messages that paint reform as threatening economic growth have only modest intensity across target groups, including Republicans. </vt:lpstr>
      <vt:lpstr>Florida and Ohio are more open to an attack on regulatory agencies across the battleground states, but this is still much weaker than our arguments. </vt:lpstr>
      <vt:lpstr>Message Triangle</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Kristy Pultorak</dc:creator>
  <cp:lastModifiedBy>Jonathan Green</cp:lastModifiedBy>
  <cp:revision>4367</cp:revision>
  <cp:lastPrinted>2015-08-10T18:32:14Z</cp:lastPrinted>
  <dcterms:created xsi:type="dcterms:W3CDTF">2012-08-07T15:26:35Z</dcterms:created>
  <dcterms:modified xsi:type="dcterms:W3CDTF">2016-10-12T15:04:09Z</dcterms:modified>
</cp:coreProperties>
</file>