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Lora"/>
      <p:regular r:id="rId37"/>
      <p:bold r:id="rId38"/>
      <p:italic r:id="rId39"/>
      <p:boldItalic r:id="rId40"/>
    </p:embeddedFont>
    <p:embeddedFont>
      <p:font typeface="Quattrocento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3187DD-CCF0-4F36-A626-7A0C0B71728B}">
  <a:tblStyle styleId="{653187DD-CCF0-4F36-A626-7A0C0B717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boldItalic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.fntdata"/><Relationship Id="rId41" Type="http://schemas.openxmlformats.org/officeDocument/2006/relationships/font" Target="fonts/QuattrocentoSans-regular.fntdata"/><Relationship Id="rId22" Type="http://schemas.openxmlformats.org/officeDocument/2006/relationships/slide" Target="slides/slide17.xml"/><Relationship Id="rId44" Type="http://schemas.openxmlformats.org/officeDocument/2006/relationships/font" Target="fonts/Quattrocento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Quattrocento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Lora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Lora-italic.fntdata"/><Relationship Id="rId16" Type="http://schemas.openxmlformats.org/officeDocument/2006/relationships/slide" Target="slides/slide11.xml"/><Relationship Id="rId38" Type="http://schemas.openxmlformats.org/officeDocument/2006/relationships/font" Target="fonts/Lor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e0f62_1_4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6a4e0f62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6a4e0f62_1_4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6a4e0f62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6a4e0f62_1_4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6a4e0f62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6a4e0f62_1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6a4e0f6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6a4e0f62_1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b6a4e0f6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b6a4e0f62_1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b6a4e0f62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b6a4e0f62_1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b6a4e0f62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b6a4e0f62_1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b6a4e0f62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b6a4e0f62_1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b6a4e0f62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b6a4e0f62_1_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b6a4e0f62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b6a4e0f62_1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b6a4e0f62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b6b8820f2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b6b8820f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6b8820f2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b6b8820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b6a4e0f62_1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b6a4e0f62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b6a4e0f62_1_3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b6a4e0f62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b6b8820f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b6b8820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b6a4e0f62_1_3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b6a4e0f62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b6b8820f2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7b6b8820f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4e12afe4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4e12afe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6a4e0f62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6a4e0f6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6a4e0f62_1_4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6a4e0f62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6a4e0f62_1_4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6a4e0f62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6a4e0f62_1_4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6a4e0f62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6a4e0f62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6a4e0f6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6a4e0f62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6a4e0f6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imessquarenyc.org/times-square-new-years-eve/nye-history-times-square-bal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usnews.com/news/us/articles/2018-12-31/new-yorks-times-square-ready-for-new-years-close-up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endata.cityofnewyork.u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ctrTitle"/>
          </p:nvPr>
        </p:nvSpPr>
        <p:spPr>
          <a:xfrm>
            <a:off x="281950" y="1341025"/>
            <a:ext cx="8417400" cy="20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Moving Through </a:t>
            </a:r>
            <a:r>
              <a:rPr lang="en" sz="4000">
                <a:highlight>
                  <a:srgbClr val="FFCD00"/>
                </a:highlight>
              </a:rPr>
              <a:t>New York City</a:t>
            </a:r>
            <a:r>
              <a:rPr lang="en" sz="4000"/>
              <a:t> in New Year’s Eve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 u="sng">
              <a:solidFill>
                <a:srgbClr val="666666"/>
              </a:solidFill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1728500" y="3664550"/>
            <a:ext cx="63828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 exploratory data analysis of the city that never sleeps on new year’s eve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3" name="Google Shape;63;p12"/>
          <p:cNvGrpSpPr/>
          <p:nvPr/>
        </p:nvGrpSpPr>
        <p:grpSpPr>
          <a:xfrm>
            <a:off x="1197260" y="3506232"/>
            <a:ext cx="394068" cy="325505"/>
            <a:chOff x="5268225" y="4341925"/>
            <a:chExt cx="468850" cy="387275"/>
          </a:xfrm>
        </p:grpSpPr>
        <p:sp>
          <p:nvSpPr>
            <p:cNvPr id="64" name="Google Shape;64;p1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874076" y="991787"/>
            <a:ext cx="302169" cy="297380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28462" l="3236" r="31764" t="40319"/>
          <a:stretch/>
        </p:blipFill>
        <p:spPr>
          <a:xfrm>
            <a:off x="0" y="1897950"/>
            <a:ext cx="9144000" cy="247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Add 'totalCharge' column with values as the sum of 'fare_amount', 'extra', 'mta_tax', and 'improvement_surcharge' columns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Add ‘pickup_time’ and ‘dropoff_time’ with values as the pickup time and dropoff time respectively.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874076" y="991787"/>
            <a:ext cx="302169" cy="297380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Data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874076" y="991787"/>
            <a:ext cx="302169" cy="297380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20959" l="3234" r="15688" t="47618"/>
          <a:stretch/>
        </p:blipFill>
        <p:spPr>
          <a:xfrm>
            <a:off x="0" y="1504225"/>
            <a:ext cx="9144000" cy="19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68200" y="3643625"/>
            <a:ext cx="8007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There were </a:t>
            </a:r>
            <a:r>
              <a:rPr lang="en">
                <a:highlight>
                  <a:srgbClr val="FFCD00"/>
                </a:highlight>
              </a:rPr>
              <a:t>252,175 taxi trips</a:t>
            </a:r>
            <a:r>
              <a:rPr lang="en"/>
              <a:t> from 6:00 of 31 Dec 2018 to 6:00 of 1 Jan 2019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73275" y="1616475"/>
            <a:ext cx="3835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◉"/>
            </a:pPr>
            <a:r>
              <a:rPr lang="en" sz="1300">
                <a:highlight>
                  <a:srgbClr val="FFCD00"/>
                </a:highlight>
              </a:rPr>
              <a:t>Pickup time</a:t>
            </a:r>
            <a:r>
              <a:rPr lang="en" sz="1300"/>
              <a:t> and </a:t>
            </a:r>
            <a:r>
              <a:rPr lang="en" sz="1300">
                <a:highlight>
                  <a:srgbClr val="FFCD00"/>
                </a:highlight>
              </a:rPr>
              <a:t>dropoff time</a:t>
            </a:r>
            <a:r>
              <a:rPr lang="en" sz="1300"/>
              <a:t> are highly correlated.</a:t>
            </a:r>
            <a:endParaRPr sz="13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◉"/>
            </a:pPr>
            <a:r>
              <a:rPr lang="en" sz="1300">
                <a:highlight>
                  <a:srgbClr val="FFCD00"/>
                </a:highlight>
              </a:rPr>
              <a:t>Fare amount</a:t>
            </a:r>
            <a:r>
              <a:rPr lang="en" sz="1300"/>
              <a:t> and </a:t>
            </a:r>
            <a:r>
              <a:rPr lang="en" sz="1300">
                <a:highlight>
                  <a:srgbClr val="FFCD00"/>
                </a:highlight>
              </a:rPr>
              <a:t>total charge</a:t>
            </a:r>
            <a:r>
              <a:rPr lang="en" sz="1300"/>
              <a:t> are also highly correlated.</a:t>
            </a:r>
            <a:endParaRPr sz="13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◉"/>
            </a:pPr>
            <a:r>
              <a:rPr lang="en" sz="1300" u="sng"/>
              <a:t>Total charge</a:t>
            </a:r>
            <a:r>
              <a:rPr lang="en" sz="1300"/>
              <a:t>, </a:t>
            </a:r>
            <a:r>
              <a:rPr lang="en" sz="1300" u="sng"/>
              <a:t>tip amount</a:t>
            </a:r>
            <a:r>
              <a:rPr lang="en" sz="1300"/>
              <a:t>, </a:t>
            </a:r>
            <a:r>
              <a:rPr lang="en" sz="1300" u="sng"/>
              <a:t>trip distance</a:t>
            </a:r>
            <a:r>
              <a:rPr lang="en" sz="1300"/>
              <a:t>, and </a:t>
            </a:r>
            <a:r>
              <a:rPr lang="en" sz="1300" u="sng"/>
              <a:t>trip duration (‘totalTime’)</a:t>
            </a:r>
            <a:r>
              <a:rPr lang="en" sz="1300"/>
              <a:t> all have a high correlation.</a:t>
            </a:r>
            <a:endParaRPr sz="13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◉"/>
            </a:pPr>
            <a:r>
              <a:rPr lang="en" sz="1300"/>
              <a:t>Complete profile report is in </a:t>
            </a:r>
            <a:r>
              <a:rPr lang="en" sz="1300">
                <a:highlight>
                  <a:srgbClr val="FFCD00"/>
                </a:highlight>
              </a:rPr>
              <a:t>‘Profile_Report.html’</a:t>
            </a:r>
            <a:endParaRPr sz="13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67" name="Google Shape;167;p24"/>
          <p:cNvGrpSpPr/>
          <p:nvPr/>
        </p:nvGrpSpPr>
        <p:grpSpPr>
          <a:xfrm>
            <a:off x="896791" y="992800"/>
            <a:ext cx="244729" cy="295351"/>
            <a:chOff x="596350" y="929175"/>
            <a:chExt cx="407950" cy="497475"/>
          </a:xfrm>
        </p:grpSpPr>
        <p:sp>
          <p:nvSpPr>
            <p:cNvPr id="168" name="Google Shape;168;p2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25099" l="24729" r="42541" t="29569"/>
          <a:stretch/>
        </p:blipFill>
        <p:spPr>
          <a:xfrm>
            <a:off x="4308350" y="1224975"/>
            <a:ext cx="4600891" cy="35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4294967295" type="subTitle"/>
          </p:nvPr>
        </p:nvSpPr>
        <p:spPr>
          <a:xfrm>
            <a:off x="2371500" y="2703375"/>
            <a:ext cx="6696300" cy="2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see how people in New York moves on new year’s eve, analysis on the processed data will be separated into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temporal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spatiotemporal</a:t>
            </a:r>
            <a:r>
              <a:rPr lang="en" sz="1800">
                <a:solidFill>
                  <a:schemeClr val="dk1"/>
                </a:solidFill>
              </a:rPr>
              <a:t> components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81" name="Google Shape;181;p25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12464" l="34595" r="9622" t="0"/>
          <a:stretch/>
        </p:blipFill>
        <p:spPr>
          <a:xfrm>
            <a:off x="834601" y="848850"/>
            <a:ext cx="1144200" cy="115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4294967295" type="ctrTitle"/>
          </p:nvPr>
        </p:nvSpPr>
        <p:spPr>
          <a:xfrm>
            <a:off x="2371625" y="816550"/>
            <a:ext cx="5903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Taxi trips in NYC on New Year’s Eve 20</a:t>
            </a:r>
            <a:r>
              <a:rPr lang="en" sz="4000"/>
              <a:t>18</a:t>
            </a:r>
            <a:endParaRPr sz="4000"/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 b="6323" l="20504" r="12551" t="0"/>
          <a:stretch/>
        </p:blipFill>
        <p:spPr>
          <a:xfrm>
            <a:off x="835200" y="857250"/>
            <a:ext cx="1143000" cy="114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analysis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Telling insights through time</a:t>
            </a:r>
            <a:endParaRPr/>
          </a:p>
        </p:txBody>
      </p:sp>
      <p:grpSp>
        <p:nvGrpSpPr>
          <p:cNvPr id="192" name="Google Shape;192;p26"/>
          <p:cNvGrpSpPr/>
          <p:nvPr/>
        </p:nvGrpSpPr>
        <p:grpSpPr>
          <a:xfrm>
            <a:off x="1237377" y="2405415"/>
            <a:ext cx="332670" cy="332670"/>
            <a:chOff x="6649150" y="309350"/>
            <a:chExt cx="395800" cy="395800"/>
          </a:xfrm>
        </p:grpSpPr>
        <p:sp>
          <p:nvSpPr>
            <p:cNvPr id="193" name="Google Shape;193;p2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381250" y="922675"/>
            <a:ext cx="4117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pickup frequency per hour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83400" y="1616475"/>
            <a:ext cx="34560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Most taxi pickups happened in the afternoon to early evening (14:00 - 21:00) and after midnight (0:00 - 2:00)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There is a dip in pickups at 22:00 - 23:00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The increase and dips in pickups can be attributed to </a:t>
            </a:r>
            <a:r>
              <a:rPr lang="en" sz="1500">
                <a:highlight>
                  <a:srgbClr val="FFCD00"/>
                </a:highlight>
              </a:rPr>
              <a:t>people anticipating the NYE celebration at Times Square.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222" name="Google Shape;222;p27"/>
          <p:cNvGrpSpPr/>
          <p:nvPr/>
        </p:nvGrpSpPr>
        <p:grpSpPr>
          <a:xfrm>
            <a:off x="882122" y="1011857"/>
            <a:ext cx="272944" cy="257230"/>
            <a:chOff x="6649150" y="309350"/>
            <a:chExt cx="395800" cy="395800"/>
          </a:xfrm>
        </p:grpSpPr>
        <p:sp>
          <p:nvSpPr>
            <p:cNvPr id="223" name="Google Shape;223;p2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500" y="1372350"/>
            <a:ext cx="49149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1381250" y="922675"/>
            <a:ext cx="4117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dropoff frequency per hour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522000" y="1616475"/>
            <a:ext cx="35073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The dropoff frequency per hour is similar to the pickup frequency per hour as expected from the correlation matrix (p = 0.978)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 </a:t>
            </a:r>
            <a:r>
              <a:rPr lang="en" sz="1500">
                <a:highlight>
                  <a:srgbClr val="FFCD00"/>
                </a:highlight>
              </a:rPr>
              <a:t>This means most taxi trips happened within the same hour.</a:t>
            </a:r>
            <a:endParaRPr sz="15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253" name="Google Shape;253;p28"/>
          <p:cNvGrpSpPr/>
          <p:nvPr/>
        </p:nvGrpSpPr>
        <p:grpSpPr>
          <a:xfrm>
            <a:off x="882122" y="1011857"/>
            <a:ext cx="272944" cy="257230"/>
            <a:chOff x="6649150" y="309350"/>
            <a:chExt cx="395800" cy="395800"/>
          </a:xfrm>
        </p:grpSpPr>
        <p:sp>
          <p:nvSpPr>
            <p:cNvPr id="254" name="Google Shape;254;p2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50" y="1372350"/>
            <a:ext cx="49149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381250" y="922675"/>
            <a:ext cx="4117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 count</a:t>
            </a:r>
            <a:r>
              <a:rPr lang="en"/>
              <a:t> per hour</a:t>
            </a:r>
            <a:endParaRPr/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556800" y="1616475"/>
            <a:ext cx="3594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As expected from the pickup/dropoff frequency per hour plot, most people took a taxi ride at 1:00 or after the NYE celebration, suggesting most passengers came from Times Square.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 This confirms that </a:t>
            </a:r>
            <a:r>
              <a:rPr lang="en" sz="1500">
                <a:highlight>
                  <a:srgbClr val="FFCD00"/>
                </a:highlight>
              </a:rPr>
              <a:t>more people take a taxi ride in the afternoon (before NYE) and after NYE celebration.</a:t>
            </a:r>
            <a:endParaRPr sz="15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882122" y="1011857"/>
            <a:ext cx="272944" cy="257230"/>
            <a:chOff x="6649150" y="309350"/>
            <a:chExt cx="395800" cy="395800"/>
          </a:xfrm>
        </p:grpSpPr>
        <p:sp>
          <p:nvSpPr>
            <p:cNvPr id="285" name="Google Shape;285;p2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8" name="Google Shape;3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725" y="1696200"/>
            <a:ext cx="47815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1381250" y="922675"/>
            <a:ext cx="4117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 composition per hour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584650" y="1616475"/>
            <a:ext cx="37653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>
                <a:solidFill>
                  <a:schemeClr val="dk1"/>
                </a:solidFill>
              </a:rPr>
              <a:t>Single passengers are the largest passenger group that took a taxi ride per hour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Almost half of the taxi trips per hour are single-passenger trips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But more non-single-passenger trips happen around the time period for NYE celebration (20:00 - 1:00)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315" name="Google Shape;315;p30"/>
          <p:cNvGrpSpPr/>
          <p:nvPr/>
        </p:nvGrpSpPr>
        <p:grpSpPr>
          <a:xfrm>
            <a:off x="882122" y="1011857"/>
            <a:ext cx="272944" cy="257230"/>
            <a:chOff x="6649150" y="309350"/>
            <a:chExt cx="395800" cy="395800"/>
          </a:xfrm>
        </p:grpSpPr>
        <p:sp>
          <p:nvSpPr>
            <p:cNvPr id="316" name="Google Shape;316;p3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513" y="1696200"/>
            <a:ext cx="46767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4294967295" type="subTitle"/>
          </p:nvPr>
        </p:nvSpPr>
        <p:spPr>
          <a:xfrm>
            <a:off x="2371500" y="2093775"/>
            <a:ext cx="6696300" cy="2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Each year, hundreds of thousands of people gather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New York Times Square</a:t>
            </a:r>
            <a:r>
              <a:rPr lang="en" sz="1800">
                <a:solidFill>
                  <a:schemeClr val="dk1"/>
                </a:solidFill>
              </a:rPr>
              <a:t> during New Year’s Eve.</a:t>
            </a:r>
            <a:endParaRPr sz="1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anticipate this year’s NYE, this analysis will provide insights on how people in New York City move during new year’s eve by using the data for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yellow taxi trips</a:t>
            </a:r>
            <a:r>
              <a:rPr lang="en" sz="1800">
                <a:solidFill>
                  <a:schemeClr val="dk1"/>
                </a:solidFill>
              </a:rPr>
              <a:t> on that day.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 txBox="1"/>
          <p:nvPr/>
        </p:nvSpPr>
        <p:spPr>
          <a:xfrm>
            <a:off x="0" y="4703625"/>
            <a:ext cx="8778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rgbClr val="666666"/>
                </a:solidFill>
                <a:hlinkClick r:id="rId3"/>
              </a:rPr>
              <a:t>https://www.timessquarenyc.org/times-square-new-years-eve/nye-history-times-square-ball</a:t>
            </a:r>
            <a:endParaRPr i="1" sz="1000">
              <a:solidFill>
                <a:srgbClr val="666666"/>
              </a:solidFill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4">
            <a:alphaModFix/>
          </a:blip>
          <a:srcRect b="12464" l="34595" r="9622" t="0"/>
          <a:stretch/>
        </p:blipFill>
        <p:spPr>
          <a:xfrm>
            <a:off x="834601" y="848850"/>
            <a:ext cx="1144200" cy="115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>
            <p:ph idx="4294967295" type="ctrTitle"/>
          </p:nvPr>
        </p:nvSpPr>
        <p:spPr>
          <a:xfrm>
            <a:off x="2371625" y="816550"/>
            <a:ext cx="5903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NYC New Year’s Eve</a:t>
            </a:r>
            <a:endParaRPr sz="4000"/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5">
            <a:alphaModFix/>
          </a:blip>
          <a:srcRect b="6323" l="20504" r="12551" t="0"/>
          <a:stretch/>
        </p:blipFill>
        <p:spPr>
          <a:xfrm>
            <a:off x="835200" y="857250"/>
            <a:ext cx="1143000" cy="114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1381250" y="922675"/>
            <a:ext cx="4117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much, how long, how far?</a:t>
            </a:r>
            <a:endParaRPr/>
          </a:p>
        </p:txBody>
      </p:sp>
      <p:sp>
        <p:nvSpPr>
          <p:cNvPr id="345" name="Google Shape;345;p31"/>
          <p:cNvSpPr txBox="1"/>
          <p:nvPr>
            <p:ph idx="1" type="body"/>
          </p:nvPr>
        </p:nvSpPr>
        <p:spPr>
          <a:xfrm>
            <a:off x="364075" y="1616475"/>
            <a:ext cx="3379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As shown in the correlation matrix, totalCharge, tip_amount, trip_distance, and totalTime has high correlation with each other.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Similarly, their averages per hour also follow a similar trend. (outlier at 11:00 for ave. charge per hour)</a:t>
            </a:r>
            <a:endParaRPr sz="1500"/>
          </a:p>
        </p:txBody>
      </p:sp>
      <p:grpSp>
        <p:nvGrpSpPr>
          <p:cNvPr id="346" name="Google Shape;346;p31"/>
          <p:cNvGrpSpPr/>
          <p:nvPr/>
        </p:nvGrpSpPr>
        <p:grpSpPr>
          <a:xfrm>
            <a:off x="882122" y="1011857"/>
            <a:ext cx="272944" cy="257230"/>
            <a:chOff x="6649150" y="309350"/>
            <a:chExt cx="395800" cy="395800"/>
          </a:xfrm>
        </p:grpSpPr>
        <p:sp>
          <p:nvSpPr>
            <p:cNvPr id="347" name="Google Shape;347;p3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1"/>
          <p:cNvGrpSpPr/>
          <p:nvPr/>
        </p:nvGrpSpPr>
        <p:grpSpPr>
          <a:xfrm>
            <a:off x="3675977" y="1326441"/>
            <a:ext cx="5468201" cy="3816931"/>
            <a:chOff x="2852938" y="662475"/>
            <a:chExt cx="6291074" cy="4481018"/>
          </a:xfrm>
        </p:grpSpPr>
        <p:pic>
          <p:nvPicPr>
            <p:cNvPr id="371" name="Google Shape;37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53138" y="662475"/>
              <a:ext cx="3145155" cy="2241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98463" y="662937"/>
              <a:ext cx="3145536" cy="2240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52938" y="2903213"/>
              <a:ext cx="3145536" cy="2240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98475" y="2903213"/>
              <a:ext cx="3145536" cy="22402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1381250" y="922675"/>
            <a:ext cx="4117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much, how long, how far?</a:t>
            </a:r>
            <a:endParaRPr/>
          </a:p>
        </p:txBody>
      </p:sp>
      <p:sp>
        <p:nvSpPr>
          <p:cNvPr id="380" name="Google Shape;380;p32"/>
          <p:cNvSpPr txBox="1"/>
          <p:nvPr>
            <p:ph idx="1" type="body"/>
          </p:nvPr>
        </p:nvSpPr>
        <p:spPr>
          <a:xfrm>
            <a:off x="364075" y="1616475"/>
            <a:ext cx="3379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>
                <a:highlight>
                  <a:srgbClr val="FFCD00"/>
                </a:highlight>
              </a:rPr>
              <a:t>Taxi drivers can earn more after NYE celebration</a:t>
            </a:r>
            <a:r>
              <a:rPr lang="en" sz="1500"/>
              <a:t> as shown with ave. charge per hour and ave. tip per hour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>
                <a:highlight>
                  <a:srgbClr val="FFCD00"/>
                </a:highlight>
              </a:rPr>
              <a:t>It’s better for people to take a taxi ride around 16:00 in new year’s eve</a:t>
            </a:r>
            <a:r>
              <a:rPr lang="en" sz="1500"/>
              <a:t> for a more cost effective and time efficient trip.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381" name="Google Shape;381;p32"/>
          <p:cNvGrpSpPr/>
          <p:nvPr/>
        </p:nvGrpSpPr>
        <p:grpSpPr>
          <a:xfrm>
            <a:off x="882122" y="1011857"/>
            <a:ext cx="272944" cy="257230"/>
            <a:chOff x="6649150" y="309350"/>
            <a:chExt cx="395800" cy="395800"/>
          </a:xfrm>
        </p:grpSpPr>
        <p:sp>
          <p:nvSpPr>
            <p:cNvPr id="382" name="Google Shape;382;p3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2"/>
          <p:cNvGrpSpPr/>
          <p:nvPr/>
        </p:nvGrpSpPr>
        <p:grpSpPr>
          <a:xfrm>
            <a:off x="3675977" y="1326441"/>
            <a:ext cx="5468201" cy="3816931"/>
            <a:chOff x="2852938" y="662475"/>
            <a:chExt cx="6291074" cy="4481018"/>
          </a:xfrm>
        </p:grpSpPr>
        <p:pic>
          <p:nvPicPr>
            <p:cNvPr id="406" name="Google Shape;40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53138" y="662475"/>
              <a:ext cx="3145155" cy="2241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98463" y="662937"/>
              <a:ext cx="3145536" cy="2240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52938" y="2903213"/>
              <a:ext cx="3145536" cy="2240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98475" y="2903213"/>
              <a:ext cx="3145536" cy="22402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1381250" y="922675"/>
            <a:ext cx="4117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much, how long, how far?</a:t>
            </a:r>
            <a:endParaRPr/>
          </a:p>
        </p:txBody>
      </p:sp>
      <p:sp>
        <p:nvSpPr>
          <p:cNvPr id="415" name="Google Shape;415;p33"/>
          <p:cNvSpPr txBox="1"/>
          <p:nvPr>
            <p:ph idx="1" type="body"/>
          </p:nvPr>
        </p:nvSpPr>
        <p:spPr>
          <a:xfrm>
            <a:off x="364075" y="1616475"/>
            <a:ext cx="3379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Average trip duration and trip distance for 6:00 of 31 Dec 2018 hour is higher than any other time.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Although there were less taxi trips for this hour,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 sz="1500"/>
              <a:t> article might explain why is such the case. (clue: police lined the Times Square with barricades)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416" name="Google Shape;416;p33"/>
          <p:cNvGrpSpPr/>
          <p:nvPr/>
        </p:nvGrpSpPr>
        <p:grpSpPr>
          <a:xfrm>
            <a:off x="882122" y="1011857"/>
            <a:ext cx="272944" cy="257230"/>
            <a:chOff x="6649150" y="309350"/>
            <a:chExt cx="395800" cy="395800"/>
          </a:xfrm>
        </p:grpSpPr>
        <p:sp>
          <p:nvSpPr>
            <p:cNvPr id="417" name="Google Shape;417;p33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3675977" y="1326441"/>
            <a:ext cx="5468201" cy="3816931"/>
            <a:chOff x="2852938" y="662475"/>
            <a:chExt cx="6291074" cy="4481018"/>
          </a:xfrm>
        </p:grpSpPr>
        <p:pic>
          <p:nvPicPr>
            <p:cNvPr id="441" name="Google Shape;441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3138" y="662475"/>
              <a:ext cx="3145155" cy="2241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98463" y="662937"/>
              <a:ext cx="3145536" cy="2240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52938" y="2903213"/>
              <a:ext cx="3145536" cy="2240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98475" y="2903213"/>
              <a:ext cx="3145536" cy="22402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/>
          <p:nvPr>
            <p:ph type="ctrTitle"/>
          </p:nvPr>
        </p:nvSpPr>
        <p:spPr>
          <a:xfrm>
            <a:off x="2022225" y="1693525"/>
            <a:ext cx="4569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Spatiot</a:t>
            </a:r>
            <a:r>
              <a:rPr lang="en"/>
              <a:t>emporal analysis</a:t>
            </a:r>
            <a:endParaRPr/>
          </a:p>
        </p:txBody>
      </p:sp>
      <p:sp>
        <p:nvSpPr>
          <p:cNvPr id="450" name="Google Shape;450;p3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Telling insights through time and space</a:t>
            </a:r>
            <a:endParaRPr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1205948" y="2375220"/>
            <a:ext cx="393060" cy="393060"/>
            <a:chOff x="5941025" y="3634400"/>
            <a:chExt cx="467650" cy="467650"/>
          </a:xfrm>
        </p:grpSpPr>
        <p:sp>
          <p:nvSpPr>
            <p:cNvPr id="452" name="Google Shape;452;p34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1381250" y="922675"/>
            <a:ext cx="5460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taxi trips heatmap</a:t>
            </a:r>
            <a:endParaRPr/>
          </a:p>
        </p:txBody>
      </p:sp>
      <p:sp>
        <p:nvSpPr>
          <p:cNvPr id="463" name="Google Shape;463;p35"/>
          <p:cNvSpPr txBox="1"/>
          <p:nvPr>
            <p:ph idx="1" type="body"/>
          </p:nvPr>
        </p:nvSpPr>
        <p:spPr>
          <a:xfrm>
            <a:off x="411375" y="1616475"/>
            <a:ext cx="29640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There’s an increase in taxi pickups at JFK Airport at 6:00, 16:00, and 23:00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And also an increase at LaGuardia Airport at 10:00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Most pickups before and after 0:00 can be found in Manhattan suggesting people celebrating NYE at Times Square.</a:t>
            </a:r>
            <a:endParaRPr sz="1500"/>
          </a:p>
        </p:txBody>
      </p:sp>
      <p:grpSp>
        <p:nvGrpSpPr>
          <p:cNvPr id="464" name="Google Shape;464;p35"/>
          <p:cNvGrpSpPr/>
          <p:nvPr/>
        </p:nvGrpSpPr>
        <p:grpSpPr>
          <a:xfrm>
            <a:off x="892652" y="1008253"/>
            <a:ext cx="255805" cy="264456"/>
            <a:chOff x="5941025" y="3634400"/>
            <a:chExt cx="467650" cy="467650"/>
          </a:xfrm>
        </p:grpSpPr>
        <p:sp>
          <p:nvSpPr>
            <p:cNvPr id="465" name="Google Shape;465;p3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1" name="Google Shape;471;p35"/>
          <p:cNvPicPr preferRelativeResize="0"/>
          <p:nvPr/>
        </p:nvPicPr>
        <p:blipFill rotWithShape="1">
          <a:blip r:embed="rId3">
            <a:alphaModFix/>
          </a:blip>
          <a:srcRect b="0" l="7868" r="0" t="0"/>
          <a:stretch/>
        </p:blipFill>
        <p:spPr>
          <a:xfrm>
            <a:off x="3527775" y="1485900"/>
            <a:ext cx="5616226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>
            <p:ph type="title"/>
          </p:nvPr>
        </p:nvSpPr>
        <p:spPr>
          <a:xfrm>
            <a:off x="1381250" y="922675"/>
            <a:ext cx="5460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New York taxi trips heatmap</a:t>
            </a:r>
            <a:endParaRPr/>
          </a:p>
        </p:txBody>
      </p:sp>
      <p:sp>
        <p:nvSpPr>
          <p:cNvPr id="477" name="Google Shape;477;p36"/>
          <p:cNvSpPr txBox="1"/>
          <p:nvPr>
            <p:ph idx="1" type="body"/>
          </p:nvPr>
        </p:nvSpPr>
        <p:spPr>
          <a:xfrm>
            <a:off x="563775" y="1616475"/>
            <a:ext cx="2949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Interestingly, most taxi dropoffs after 3:00 are found in the residential areas in Brooklyn, Queens, and Bronx.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This suggests that post-NYE celebrations ended around 3:00 where people got home from Manhattan.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478" name="Google Shape;478;p36"/>
          <p:cNvGrpSpPr/>
          <p:nvPr/>
        </p:nvGrpSpPr>
        <p:grpSpPr>
          <a:xfrm>
            <a:off x="892652" y="1008253"/>
            <a:ext cx="255805" cy="264456"/>
            <a:chOff x="5941025" y="3634400"/>
            <a:chExt cx="467650" cy="467650"/>
          </a:xfrm>
        </p:grpSpPr>
        <p:sp>
          <p:nvSpPr>
            <p:cNvPr id="479" name="Google Shape;479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5" name="Google Shape;485;p36"/>
          <p:cNvPicPr preferRelativeResize="0"/>
          <p:nvPr/>
        </p:nvPicPr>
        <p:blipFill rotWithShape="1">
          <a:blip r:embed="rId3">
            <a:alphaModFix/>
          </a:blip>
          <a:srcRect b="0" l="7638" r="0" t="0"/>
          <a:stretch/>
        </p:blipFill>
        <p:spPr>
          <a:xfrm>
            <a:off x="3513675" y="1485900"/>
            <a:ext cx="56303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"/>
          <p:cNvSpPr txBox="1"/>
          <p:nvPr>
            <p:ph idx="4294967295" type="subTitle"/>
          </p:nvPr>
        </p:nvSpPr>
        <p:spPr>
          <a:xfrm>
            <a:off x="2371625" y="1825425"/>
            <a:ext cx="66963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conclusion: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◉"/>
            </a:pPr>
            <a:r>
              <a:rPr lang="en" sz="1500">
                <a:solidFill>
                  <a:schemeClr val="dk1"/>
                </a:solidFill>
              </a:rPr>
              <a:t>New York City was populated with 252,175 yellow taxis for NYE 2018.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◉"/>
            </a:pPr>
            <a:r>
              <a:rPr lang="en" sz="1500">
                <a:solidFill>
                  <a:schemeClr val="dk1"/>
                </a:solidFill>
              </a:rPr>
              <a:t>Most of which travelled through Manhattan (Times Square), residential areas in NYC (Bronx, Queens, Brooklyn), and at the airports (LaGuardia and JFK).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◉"/>
            </a:pPr>
            <a:r>
              <a:rPr lang="en" sz="1500">
                <a:solidFill>
                  <a:schemeClr val="dk1"/>
                </a:solidFill>
              </a:rPr>
              <a:t>Of all these taxi trips, most happened in the afternoon and after NYE celebration suggesting most people took a taxi at these times.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491" name="Google Shape;491;p37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7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3" name="Google Shape;493;p37"/>
          <p:cNvPicPr preferRelativeResize="0"/>
          <p:nvPr/>
        </p:nvPicPr>
        <p:blipFill rotWithShape="1">
          <a:blip r:embed="rId3">
            <a:alphaModFix/>
          </a:blip>
          <a:srcRect b="12464" l="34595" r="9622" t="0"/>
          <a:stretch/>
        </p:blipFill>
        <p:spPr>
          <a:xfrm>
            <a:off x="834601" y="848850"/>
            <a:ext cx="1144200" cy="115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4" name="Google Shape;494;p37"/>
          <p:cNvSpPr txBox="1"/>
          <p:nvPr>
            <p:ph idx="4294967295" type="ctrTitle"/>
          </p:nvPr>
        </p:nvSpPr>
        <p:spPr>
          <a:xfrm>
            <a:off x="2371625" y="816550"/>
            <a:ext cx="5903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NYC on NYE 20</a:t>
            </a:r>
            <a:r>
              <a:rPr lang="en" sz="4000"/>
              <a:t>18</a:t>
            </a:r>
            <a:endParaRPr sz="4000"/>
          </a:p>
        </p:txBody>
      </p:sp>
      <p:pic>
        <p:nvPicPr>
          <p:cNvPr id="495" name="Google Shape;495;p37"/>
          <p:cNvPicPr preferRelativeResize="0"/>
          <p:nvPr/>
        </p:nvPicPr>
        <p:blipFill rotWithShape="1">
          <a:blip r:embed="rId4">
            <a:alphaModFix/>
          </a:blip>
          <a:srcRect b="6323" l="20504" r="12551" t="0"/>
          <a:stretch/>
        </p:blipFill>
        <p:spPr>
          <a:xfrm>
            <a:off x="835200" y="857250"/>
            <a:ext cx="1143000" cy="114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>
            <p:ph idx="4294967295" type="subTitle"/>
          </p:nvPr>
        </p:nvSpPr>
        <p:spPr>
          <a:xfrm>
            <a:off x="2371625" y="1825425"/>
            <a:ext cx="66963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conclusion: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◉"/>
            </a:pPr>
            <a:r>
              <a:rPr lang="en" sz="1500">
                <a:solidFill>
                  <a:schemeClr val="dk1"/>
                </a:solidFill>
              </a:rPr>
              <a:t>Based from these data, commuting to Manhattan via yellow taxis for NYE celebration at around 16:00 is more cost effective and time efficient.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◉"/>
            </a:pPr>
            <a:r>
              <a:rPr lang="en" sz="1500">
                <a:solidFill>
                  <a:schemeClr val="dk1"/>
                </a:solidFill>
              </a:rPr>
              <a:t>On the other hand, a taxi driver can earn more after NYE celebration.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01" name="Google Shape;501;p38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8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3" name="Google Shape;503;p38"/>
          <p:cNvPicPr preferRelativeResize="0"/>
          <p:nvPr/>
        </p:nvPicPr>
        <p:blipFill rotWithShape="1">
          <a:blip r:embed="rId3">
            <a:alphaModFix/>
          </a:blip>
          <a:srcRect b="12464" l="34595" r="9622" t="0"/>
          <a:stretch/>
        </p:blipFill>
        <p:spPr>
          <a:xfrm>
            <a:off x="834601" y="848850"/>
            <a:ext cx="1144200" cy="115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4" name="Google Shape;504;p38"/>
          <p:cNvSpPr txBox="1"/>
          <p:nvPr>
            <p:ph idx="4294967295" type="ctrTitle"/>
          </p:nvPr>
        </p:nvSpPr>
        <p:spPr>
          <a:xfrm>
            <a:off x="2371625" y="816550"/>
            <a:ext cx="5903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NYC on NYE 20</a:t>
            </a:r>
            <a:r>
              <a:rPr lang="en" sz="4000"/>
              <a:t>18</a:t>
            </a:r>
            <a:endParaRPr sz="4000"/>
          </a:p>
        </p:txBody>
      </p:sp>
      <p:pic>
        <p:nvPicPr>
          <p:cNvPr id="505" name="Google Shape;505;p38"/>
          <p:cNvPicPr preferRelativeResize="0"/>
          <p:nvPr/>
        </p:nvPicPr>
        <p:blipFill rotWithShape="1">
          <a:blip r:embed="rId4">
            <a:alphaModFix/>
          </a:blip>
          <a:srcRect b="6323" l="20504" r="12551" t="0"/>
          <a:stretch/>
        </p:blipFill>
        <p:spPr>
          <a:xfrm>
            <a:off x="835200" y="857250"/>
            <a:ext cx="1143000" cy="114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</a:t>
            </a:r>
            <a:endParaRPr/>
          </a:p>
        </p:txBody>
      </p:sp>
      <p:grpSp>
        <p:nvGrpSpPr>
          <p:cNvPr id="89" name="Google Shape;89;p14"/>
          <p:cNvGrpSpPr/>
          <p:nvPr/>
        </p:nvGrpSpPr>
        <p:grpSpPr>
          <a:xfrm>
            <a:off x="1239033" y="2362691"/>
            <a:ext cx="342882" cy="418128"/>
            <a:chOff x="1268550" y="929175"/>
            <a:chExt cx="407950" cy="497475"/>
          </a:xfrm>
        </p:grpSpPr>
        <p:sp>
          <p:nvSpPr>
            <p:cNvPr id="90" name="Google Shape;90;p14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Data was obtained in NYC OpenData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https://opendata.cityofnewyork.us/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Only yellow taxi trips from 6:00 of 31 Dec 2018 to 6:00 of 1 Jan 2019 were obtained for this analysis</a:t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898023" y="990482"/>
            <a:ext cx="236529" cy="299977"/>
            <a:chOff x="1268550" y="929175"/>
            <a:chExt cx="407950" cy="497475"/>
          </a:xfrm>
        </p:grpSpPr>
        <p:sp>
          <p:nvSpPr>
            <p:cNvPr id="100" name="Google Shape;100;p15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898023" y="990482"/>
            <a:ext cx="236529" cy="299977"/>
            <a:chOff x="1268550" y="929175"/>
            <a:chExt cx="407950" cy="497475"/>
          </a:xfrm>
        </p:grpSpPr>
        <p:sp>
          <p:nvSpPr>
            <p:cNvPr id="109" name="Google Shape;109;p1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17310" l="2826" r="8576" t="49240"/>
          <a:stretch/>
        </p:blipFill>
        <p:spPr>
          <a:xfrm>
            <a:off x="0" y="2101799"/>
            <a:ext cx="9144000" cy="1941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17"/>
          <p:cNvGraphicFramePr/>
          <p:nvPr/>
        </p:nvGraphicFramePr>
        <p:xfrm>
          <a:off x="151700" y="23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{653187DD-CCF0-4F36-A626-7A0C0B71728B}</a:tableStyleId>
              </a:tblPr>
              <a:tblGrid>
                <a:gridCol w="3619500"/>
                <a:gridCol w="522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Column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CD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VendorID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code indicating the TPEP provider that provided the record. 1= Creative Mobile Technologies, LLC; 2= VeriFone Inc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tpep_pickup_datetime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date and time when the meter was engaged.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tpep_dropoff_datetime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date and time when the meter was disengaged.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passenger_count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number of passengers in the vehicle. This is a driver-entered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trip_distance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elapsed trip distance in miles reported by the taximeter.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RatecodeID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final rate code in effect at the end of the trip. 1= Standard rate 2=JFK 3=Newark 4=Nassau or Westchester 5=Negotiated fare 6=Group ride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store_and_fwd_flag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flag indicates whether the trip record was held in vehicle memory before sending to the vendor, aka “store and forward,” because the vehicle did not have a connection to the server. Y= store and forward trip N= not a store and forward trip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PULocationID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TLC Taxi Zone in which the taximeter was engaged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DOLocationID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TLC Taxi Zone in which the taximeter was disengaged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payment_type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 numeric code signifying how the passenger paid for the trip. 1= Credit card 2= Cash 3= No charge 4= Dispute 5= Unknown 6= Voided trip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18"/>
          <p:cNvGraphicFramePr/>
          <p:nvPr/>
        </p:nvGraphicFramePr>
        <p:xfrm>
          <a:off x="151700" y="9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{653187DD-CCF0-4F36-A626-7A0C0B71728B}</a:tableStyleId>
              </a:tblPr>
              <a:tblGrid>
                <a:gridCol w="3619500"/>
                <a:gridCol w="522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Column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CD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fare_amount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time-and-distance fare calculated by the meter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Miscellaneous extras and surcharges. Currently, this only includes the $0.50 and $1 rush hour and overnight charges.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mta_tax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$0.50 MTA tax that is automatically triggered based on the metered rate in use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tip_amount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Tip amount – This field is automatically populated for credit card tips. Cash tips are not included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tolls_amount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amount of all tolls paid in trip.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improvement_surcharge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$0.30 improvement surcharge assessed trips at the flag drop. The improvement surcharge began being levied in 2015.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total_amount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total amount charged to passengers. Does not include cash tips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dirty data usable</a:t>
            </a:r>
            <a:endParaRPr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93786" y="2410034"/>
            <a:ext cx="435022" cy="323445"/>
            <a:chOff x="5247525" y="3007275"/>
            <a:chExt cx="517575" cy="384825"/>
          </a:xfrm>
        </p:grpSpPr>
        <p:sp>
          <p:nvSpPr>
            <p:cNvPr id="130" name="Google Shape;130;p1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The columns to be dropped are 'VendorID', 'RatecodeID', 'store_and_fwd_flag', 'tolls_amount', and 'total_amount'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874076" y="991787"/>
            <a:ext cx="302169" cy="297380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