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2" r:id="rId19"/>
    <p:sldId id="293" r:id="rId20"/>
    <p:sldId id="273"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x/5pzVvLNvWHLEg8jkv3aegD+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e123aecaac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e123aecaac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123aecaac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e123aecaac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e123aecaac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e123aecaac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123aecaac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e123aecaac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123aecaac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e123aecaac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e123aecaac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e123aecaa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123aecaac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e123aecaac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e123aecaac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e123aecaac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e123aecaac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1e123aecaac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123aecaa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e123aecaa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123aecaac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e123aecaa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123aecaa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e123aecaa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e123aecaac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e123aecaac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123aecaa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e123aecaa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123aecaac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e123aecaac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123aecaac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e123aecaac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6"/>
        <p:cNvGrpSpPr/>
        <p:nvPr/>
      </p:nvGrpSpPr>
      <p:grpSpPr>
        <a:xfrm>
          <a:off x="0" y="0"/>
          <a:ext cx="0" cy="0"/>
          <a:chOff x="0" y="0"/>
          <a:chExt cx="0" cy="0"/>
        </a:xfrm>
      </p:grpSpPr>
      <p:pic>
        <p:nvPicPr>
          <p:cNvPr id="17" name="Google Shape;17;p13" descr="AF PPT Migra‹o da M#609F37.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1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1"/>
          <p:cNvSpPr>
            <a:spLocks noGrp="1"/>
          </p:cNvSpPr>
          <p:nvPr>
            <p:ph type="pic" idx="2"/>
          </p:nvPr>
        </p:nvSpPr>
        <p:spPr>
          <a:xfrm>
            <a:off x="2389717" y="612775"/>
            <a:ext cx="7315200" cy="4114800"/>
          </a:xfrm>
          <a:prstGeom prst="rect">
            <a:avLst/>
          </a:prstGeom>
          <a:noFill/>
          <a:ln>
            <a:noFill/>
          </a:ln>
        </p:spPr>
      </p:sp>
      <p:sp>
        <p:nvSpPr>
          <p:cNvPr id="70" name="Google Shape;70;p2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pic>
        <p:nvPicPr>
          <p:cNvPr id="15" name="Google Shape;15;p12" descr="AF PPT Migra‹o da M#609F37.jpg"/>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rello.com/b/GFdujKPw/projeto-do-portif%C3%B3l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rello.com/b/GFdujKPw/projeto-do-portif%C3%B3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 descr="Y:\CATOLICA SC\JOBS 2019\CA 0022-19 PAPELARIA\ALTERACAO 03\AF_TEMPLATE PPT_1080x1024px_1.jpg"/>
          <p:cNvPicPr preferRelativeResize="0"/>
          <p:nvPr/>
        </p:nvPicPr>
        <p:blipFill rotWithShape="1">
          <a:blip r:embed="rId3">
            <a:alphaModFix/>
          </a:blip>
          <a:srcRect/>
          <a:stretch/>
        </p:blipFill>
        <p:spPr>
          <a:xfrm>
            <a:off x="1" y="4151"/>
            <a:ext cx="12192000" cy="6858000"/>
          </a:xfrm>
          <a:prstGeom prst="rect">
            <a:avLst/>
          </a:prstGeom>
          <a:noFill/>
          <a:ln>
            <a:noFill/>
          </a:ln>
        </p:spPr>
      </p:pic>
      <p:sp>
        <p:nvSpPr>
          <p:cNvPr id="91" name="Google Shape;91;p1"/>
          <p:cNvSpPr txBox="1">
            <a:spLocks noGrp="1"/>
          </p:cNvSpPr>
          <p:nvPr>
            <p:ph type="ctrTitle"/>
          </p:nvPr>
        </p:nvSpPr>
        <p:spPr>
          <a:xfrm>
            <a:off x="469446" y="1510494"/>
            <a:ext cx="7968900" cy="1470000"/>
          </a:xfrm>
          <a:prstGeom prst="rect">
            <a:avLst/>
          </a:prstGeom>
          <a:noFill/>
          <a:ln>
            <a:noFill/>
          </a:ln>
        </p:spPr>
        <p:txBody>
          <a:bodyPr spcFirstLastPara="1" wrap="square" lIns="121900" tIns="60925" rIns="121900" bIns="60925" anchor="ctr" anchorCtr="0">
            <a:normAutofit/>
          </a:bodyPr>
          <a:lstStyle/>
          <a:p>
            <a:pPr marL="0" lvl="0" indent="0" algn="l" rtl="0">
              <a:spcBef>
                <a:spcPts val="0"/>
              </a:spcBef>
              <a:spcAft>
                <a:spcPts val="0"/>
              </a:spcAft>
              <a:buNone/>
            </a:pPr>
            <a:r>
              <a:rPr lang="pt-BR" sz="5333" b="1">
                <a:solidFill>
                  <a:schemeClr val="lt1"/>
                </a:solidFill>
                <a:latin typeface="Arial Narrow"/>
                <a:ea typeface="Arial Narrow"/>
                <a:cs typeface="Arial Narrow"/>
                <a:sym typeface="Arial Narrow"/>
              </a:rPr>
              <a:t>PORTFÓLIO DE PROJETO</a:t>
            </a:r>
            <a:endParaRPr/>
          </a:p>
        </p:txBody>
      </p:sp>
      <p:sp>
        <p:nvSpPr>
          <p:cNvPr id="92" name="Google Shape;92;p1"/>
          <p:cNvSpPr txBox="1">
            <a:spLocks noGrp="1"/>
          </p:cNvSpPr>
          <p:nvPr>
            <p:ph type="subTitle" idx="1"/>
          </p:nvPr>
        </p:nvSpPr>
        <p:spPr>
          <a:xfrm>
            <a:off x="469456" y="2646046"/>
            <a:ext cx="7392900" cy="576000"/>
          </a:xfrm>
          <a:prstGeom prst="rect">
            <a:avLst/>
          </a:prstGeom>
          <a:noFill/>
          <a:ln>
            <a:noFill/>
          </a:ln>
        </p:spPr>
        <p:txBody>
          <a:bodyPr spcFirstLastPara="1" wrap="square" lIns="121900" tIns="60925" rIns="121900" bIns="60925" anchor="t" anchorCtr="0">
            <a:noAutofit/>
          </a:bodyPr>
          <a:lstStyle/>
          <a:p>
            <a:pPr marL="0" lvl="0" indent="0" algn="ctr" rtl="0">
              <a:lnSpc>
                <a:spcPct val="105000"/>
              </a:lnSpc>
              <a:spcBef>
                <a:spcPts val="0"/>
              </a:spcBef>
              <a:spcAft>
                <a:spcPts val="0"/>
              </a:spcAft>
              <a:buClr>
                <a:schemeClr val="dk1"/>
              </a:buClr>
              <a:buSzPts val="440"/>
              <a:buNone/>
            </a:pPr>
            <a:r>
              <a:rPr lang="pt-BR" sz="2420">
                <a:solidFill>
                  <a:schemeClr val="lt1"/>
                </a:solidFill>
                <a:latin typeface="Arial"/>
                <a:ea typeface="Arial"/>
                <a:cs typeface="Arial"/>
                <a:sym typeface="Arial"/>
              </a:rPr>
              <a:t> </a:t>
            </a:r>
            <a:endParaRPr sz="2420">
              <a:solidFill>
                <a:schemeClr val="lt1"/>
              </a:solidFill>
              <a:latin typeface="Arial"/>
              <a:ea typeface="Arial"/>
              <a:cs typeface="Arial"/>
              <a:sym typeface="Arial"/>
            </a:endParaRPr>
          </a:p>
          <a:p>
            <a:pPr marL="0" lvl="0" indent="0" algn="ctr" rtl="0">
              <a:lnSpc>
                <a:spcPct val="105000"/>
              </a:lnSpc>
              <a:spcBef>
                <a:spcPts val="0"/>
              </a:spcBef>
              <a:spcAft>
                <a:spcPts val="0"/>
              </a:spcAft>
              <a:buClr>
                <a:schemeClr val="dk1"/>
              </a:buClr>
              <a:buSzPts val="440"/>
              <a:buFont typeface="Arial"/>
              <a:buNone/>
            </a:pPr>
            <a:r>
              <a:rPr lang="pt-BR" sz="2420">
                <a:solidFill>
                  <a:schemeClr val="lt1"/>
                </a:solidFill>
                <a:latin typeface="Arial"/>
                <a:ea typeface="Arial"/>
                <a:cs typeface="Arial"/>
                <a:sym typeface="Arial"/>
              </a:rPr>
              <a:t>DESENVOLVIMENTO DE INTERFACE BUSINESS INTELLIGENCE INTEGRADO À SENSORES ELETROQUÍMICOS EM SOLO – UM ESTUDO SOBRE A PREDIÇÃO DE FERTILIZAÇÃO NA BANANICULTURA DE CORUPÁ/SC.</a:t>
            </a:r>
            <a:endParaRPr sz="2420">
              <a:solidFill>
                <a:schemeClr val="lt1"/>
              </a:solidFill>
              <a:latin typeface="Arial"/>
              <a:ea typeface="Arial"/>
              <a:cs typeface="Arial"/>
              <a:sym typeface="Arial"/>
            </a:endParaRPr>
          </a:p>
          <a:p>
            <a:pPr marL="0" lvl="0" indent="0" algn="l" rtl="0">
              <a:lnSpc>
                <a:spcPct val="90000"/>
              </a:lnSpc>
              <a:spcBef>
                <a:spcPts val="0"/>
              </a:spcBef>
              <a:spcAft>
                <a:spcPts val="0"/>
              </a:spcAft>
              <a:buClr>
                <a:schemeClr val="lt1"/>
              </a:buClr>
              <a:buSzPts val="800"/>
              <a:buNone/>
            </a:pPr>
            <a:endParaRPr sz="2420">
              <a:solidFill>
                <a:schemeClr val="lt1"/>
              </a:solidFill>
              <a:latin typeface="Arial"/>
              <a:ea typeface="Arial"/>
              <a:cs typeface="Arial"/>
              <a:sym typeface="Arial"/>
            </a:endParaRPr>
          </a:p>
        </p:txBody>
      </p:sp>
      <p:sp>
        <p:nvSpPr>
          <p:cNvPr id="93" name="Google Shape;93;p1"/>
          <p:cNvSpPr txBox="1"/>
          <p:nvPr/>
        </p:nvSpPr>
        <p:spPr>
          <a:xfrm>
            <a:off x="469456" y="5690335"/>
            <a:ext cx="9120900" cy="861900"/>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None/>
            </a:pPr>
            <a:r>
              <a:rPr lang="pt-BR" sz="2400" i="0" u="none" strike="noStrike" cap="none" dirty="0">
                <a:solidFill>
                  <a:schemeClr val="lt1"/>
                </a:solidFill>
                <a:latin typeface="Calibri"/>
                <a:ea typeface="Calibri"/>
                <a:cs typeface="Calibri"/>
                <a:sym typeface="Calibri"/>
              </a:rPr>
              <a:t>Autor</a:t>
            </a:r>
            <a:r>
              <a:rPr lang="pt-BR" sz="2400" dirty="0">
                <a:solidFill>
                  <a:schemeClr val="lt1"/>
                </a:solidFill>
                <a:latin typeface="Calibri"/>
                <a:ea typeface="Calibri"/>
                <a:cs typeface="Calibri"/>
                <a:sym typeface="Calibri"/>
              </a:rPr>
              <a:t>es</a:t>
            </a:r>
            <a:r>
              <a:rPr lang="pt-BR" sz="2400" i="0" u="none" strike="noStrike" cap="none" dirty="0">
                <a:solidFill>
                  <a:schemeClr val="lt1"/>
                </a:solidFill>
                <a:latin typeface="Calibri"/>
                <a:ea typeface="Calibri"/>
                <a:cs typeface="Calibri"/>
                <a:sym typeface="Calibri"/>
              </a:rPr>
              <a:t>: Tomás Rocha de Lima e Viní</a:t>
            </a:r>
            <a:r>
              <a:rPr lang="pt-BR" sz="2400" dirty="0">
                <a:solidFill>
                  <a:schemeClr val="lt1"/>
                </a:solidFill>
                <a:latin typeface="Calibri"/>
                <a:ea typeface="Calibri"/>
                <a:cs typeface="Calibri"/>
                <a:sym typeface="Calibri"/>
              </a:rPr>
              <a:t>cius Demarchi Vivian</a:t>
            </a:r>
            <a:endParaRPr sz="2400" dirty="0">
              <a:solidFill>
                <a:schemeClr val="lt1"/>
              </a:solidFill>
              <a:latin typeface="Calibri"/>
              <a:ea typeface="Calibri"/>
              <a:cs typeface="Calibri"/>
              <a:sym typeface="Calibri"/>
            </a:endParaRPr>
          </a:p>
          <a:p>
            <a:pPr marL="0" lvl="0" indent="0" algn="just" rtl="0">
              <a:spcBef>
                <a:spcPts val="0"/>
              </a:spcBef>
              <a:spcAft>
                <a:spcPts val="0"/>
              </a:spcAft>
              <a:buSzPts val="1100"/>
              <a:buNone/>
            </a:pPr>
            <a:r>
              <a:rPr lang="pt-BR" sz="2400">
                <a:solidFill>
                  <a:schemeClr val="lt1"/>
                </a:solidFill>
                <a:latin typeface="Calibri"/>
                <a:ea typeface="Calibri"/>
                <a:cs typeface="Calibri"/>
                <a:sym typeface="Calibri"/>
              </a:rPr>
              <a:t>Professora orientadora: </a:t>
            </a:r>
            <a:r>
              <a:rPr lang="pt-BR" sz="2400" dirty="0" err="1">
                <a:solidFill>
                  <a:schemeClr val="lt1"/>
                </a:solidFill>
                <a:latin typeface="Calibri"/>
                <a:ea typeface="Calibri"/>
                <a:cs typeface="Calibri"/>
                <a:sym typeface="Calibri"/>
              </a:rPr>
              <a:t>Tassiana</a:t>
            </a:r>
            <a:r>
              <a:rPr lang="pt-BR" sz="2400" dirty="0">
                <a:solidFill>
                  <a:schemeClr val="lt1"/>
                </a:solidFill>
                <a:latin typeface="Calibri"/>
                <a:ea typeface="Calibri"/>
                <a:cs typeface="Calibri"/>
                <a:sym typeface="Calibri"/>
              </a:rPr>
              <a:t> </a:t>
            </a:r>
            <a:r>
              <a:rPr lang="pt-BR" sz="2400" dirty="0" err="1">
                <a:solidFill>
                  <a:schemeClr val="lt1"/>
                </a:solidFill>
                <a:latin typeface="Calibri"/>
                <a:ea typeface="Calibri"/>
                <a:cs typeface="Calibri"/>
                <a:sym typeface="Calibri"/>
              </a:rPr>
              <a:t>Kautzmann</a:t>
            </a:r>
            <a:endParaRPr sz="2400" dirty="0">
              <a:solidFill>
                <a:schemeClr val="lt1"/>
              </a:solidFill>
              <a:latin typeface="Calibri"/>
              <a:ea typeface="Calibri"/>
              <a:cs typeface="Calibri"/>
              <a:sym typeface="Calibri"/>
            </a:endParaRPr>
          </a:p>
        </p:txBody>
      </p:sp>
      <p:pic>
        <p:nvPicPr>
          <p:cNvPr id="94" name="Google Shape;94;p1" descr="Código QR&#10;&#10;Descrição gerada automaticamente"/>
          <p:cNvPicPr preferRelativeResize="0"/>
          <p:nvPr/>
        </p:nvPicPr>
        <p:blipFill rotWithShape="1">
          <a:blip r:embed="rId4">
            <a:alphaModFix/>
          </a:blip>
          <a:srcRect/>
          <a:stretch/>
        </p:blipFill>
        <p:spPr>
          <a:xfrm>
            <a:off x="10434451" y="5116933"/>
            <a:ext cx="1507519" cy="1507519"/>
          </a:xfrm>
          <a:prstGeom prst="rect">
            <a:avLst/>
          </a:prstGeom>
          <a:noFill/>
          <a:ln>
            <a:noFill/>
          </a:ln>
        </p:spPr>
      </p:pic>
      <p:sp>
        <p:nvSpPr>
          <p:cNvPr id="95" name="Google Shape;95;p1"/>
          <p:cNvSpPr txBox="1"/>
          <p:nvPr/>
        </p:nvSpPr>
        <p:spPr>
          <a:xfrm>
            <a:off x="1313556" y="4358710"/>
            <a:ext cx="9120900" cy="477000"/>
          </a:xfrm>
          <a:prstGeom prst="rect">
            <a:avLst/>
          </a:prstGeom>
          <a:noFill/>
          <a:ln>
            <a:noFill/>
          </a:ln>
        </p:spPr>
        <p:txBody>
          <a:bodyPr spcFirstLastPara="1" wrap="square" lIns="121900" tIns="60925" rIns="121900" bIns="60925" anchor="t" anchorCtr="0">
            <a:spAutoFit/>
          </a:bodyPr>
          <a:lstStyle/>
          <a:p>
            <a:pPr marL="0" lvl="0" indent="0" algn="ctr" rtl="0">
              <a:lnSpc>
                <a:spcPct val="115000"/>
              </a:lnSpc>
              <a:spcBef>
                <a:spcPts val="0"/>
              </a:spcBef>
              <a:spcAft>
                <a:spcPts val="0"/>
              </a:spcAft>
              <a:buSzPts val="1100"/>
              <a:buNone/>
            </a:pPr>
            <a:endParaRPr sz="2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e123aecaac_0_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METODOLOGIA GERAL DO PROJETO</a:t>
            </a:r>
            <a:endParaRPr/>
          </a:p>
        </p:txBody>
      </p:sp>
      <p:sp>
        <p:nvSpPr>
          <p:cNvPr id="157" name="Google Shape;157;g1e123aecaac_0_36"/>
          <p:cNvSpPr txBox="1">
            <a:spLocks noGrp="1"/>
          </p:cNvSpPr>
          <p:nvPr>
            <p:ph type="body" idx="1"/>
          </p:nvPr>
        </p:nvSpPr>
        <p:spPr>
          <a:xfrm>
            <a:off x="1274250" y="1517375"/>
            <a:ext cx="9643500" cy="4526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pt-BR" sz="2000">
                <a:latin typeface="Arial"/>
                <a:ea typeface="Arial"/>
                <a:cs typeface="Arial"/>
                <a:sym typeface="Arial"/>
              </a:rPr>
              <a:t>1. Definir os requisitos do projeto:</a:t>
            </a:r>
            <a:endParaRPr sz="2000">
              <a:latin typeface="Arial"/>
              <a:ea typeface="Arial"/>
              <a:cs typeface="Arial"/>
              <a:sym typeface="Arial"/>
            </a:endParaRPr>
          </a:p>
          <a:p>
            <a:pPr marL="457200" lvl="0" indent="-355600" algn="just" rtl="0">
              <a:lnSpc>
                <a:spcPct val="150000"/>
              </a:lnSpc>
              <a:spcBef>
                <a:spcPts val="0"/>
              </a:spcBef>
              <a:spcAft>
                <a:spcPts val="0"/>
              </a:spcAft>
              <a:buSzPts val="2000"/>
              <a:buChar char="•"/>
            </a:pPr>
            <a:r>
              <a:rPr lang="pt-BR" sz="2000">
                <a:latin typeface="Arial"/>
                <a:ea typeface="Arial"/>
                <a:cs typeface="Arial"/>
                <a:sym typeface="Arial"/>
              </a:rPr>
              <a:t>Identificar as necessidades do negócio e os objetivos da plataforma de BI;</a:t>
            </a:r>
            <a:endParaRPr sz="2000">
              <a:latin typeface="Arial"/>
              <a:ea typeface="Arial"/>
              <a:cs typeface="Arial"/>
              <a:sym typeface="Arial"/>
            </a:endParaRPr>
          </a:p>
          <a:p>
            <a:pPr marL="457200" lvl="0" indent="-355600" algn="just" rtl="0">
              <a:lnSpc>
                <a:spcPct val="150000"/>
              </a:lnSpc>
              <a:spcBef>
                <a:spcPts val="0"/>
              </a:spcBef>
              <a:spcAft>
                <a:spcPts val="0"/>
              </a:spcAft>
              <a:buSzPts val="2000"/>
              <a:buChar char="•"/>
            </a:pPr>
            <a:r>
              <a:rPr lang="pt-BR" sz="2000">
                <a:latin typeface="Arial"/>
                <a:ea typeface="Arial"/>
                <a:cs typeface="Arial"/>
                <a:sym typeface="Arial"/>
              </a:rPr>
              <a:t>Estabelecer quais dados precisam ser coletados e analisados;</a:t>
            </a:r>
            <a:endParaRPr sz="2000">
              <a:latin typeface="Arial"/>
              <a:ea typeface="Arial"/>
              <a:cs typeface="Arial"/>
              <a:sym typeface="Arial"/>
            </a:endParaRPr>
          </a:p>
          <a:p>
            <a:pPr marL="457200" lvl="0" indent="-355600" algn="just" rtl="0">
              <a:lnSpc>
                <a:spcPct val="150000"/>
              </a:lnSpc>
              <a:spcBef>
                <a:spcPts val="0"/>
              </a:spcBef>
              <a:spcAft>
                <a:spcPts val="0"/>
              </a:spcAft>
              <a:buSzPts val="2000"/>
              <a:buChar char="•"/>
            </a:pPr>
            <a:r>
              <a:rPr lang="pt-BR" sz="2000">
                <a:latin typeface="Arial"/>
                <a:ea typeface="Arial"/>
                <a:cs typeface="Arial"/>
                <a:sym typeface="Arial"/>
              </a:rPr>
              <a:t>Determinar quais funcionalidades são necessárias para fornecer informações úteis.</a:t>
            </a:r>
            <a:endParaRPr sz="2000">
              <a:latin typeface="Arial"/>
              <a:ea typeface="Arial"/>
              <a:cs typeface="Arial"/>
              <a:sym typeface="Arial"/>
            </a:endParaRPr>
          </a:p>
          <a:p>
            <a:pPr marL="0" lvl="0" indent="0" algn="just" rtl="0">
              <a:lnSpc>
                <a:spcPct val="150000"/>
              </a:lnSpc>
              <a:spcBef>
                <a:spcPts val="0"/>
              </a:spcBef>
              <a:spcAft>
                <a:spcPts val="0"/>
              </a:spcAft>
              <a:buNone/>
            </a:pPr>
            <a:r>
              <a:rPr lang="pt-BR" sz="2000">
                <a:latin typeface="Arial"/>
                <a:ea typeface="Arial"/>
                <a:cs typeface="Arial"/>
                <a:sym typeface="Arial"/>
              </a:rPr>
              <a:t>2. Criação do diagrama de Classe;</a:t>
            </a:r>
            <a:endParaRPr sz="2000">
              <a:latin typeface="Arial"/>
              <a:ea typeface="Arial"/>
              <a:cs typeface="Arial"/>
              <a:sym typeface="Arial"/>
            </a:endParaRPr>
          </a:p>
          <a:p>
            <a:pPr marL="0" lvl="0" indent="0" algn="just" rtl="0">
              <a:lnSpc>
                <a:spcPct val="150000"/>
              </a:lnSpc>
              <a:spcBef>
                <a:spcPts val="0"/>
              </a:spcBef>
              <a:spcAft>
                <a:spcPts val="0"/>
              </a:spcAft>
              <a:buNone/>
            </a:pPr>
            <a:r>
              <a:rPr lang="pt-BR" sz="2000">
                <a:latin typeface="Arial"/>
                <a:ea typeface="Arial"/>
                <a:cs typeface="Arial"/>
                <a:sym typeface="Arial"/>
              </a:rPr>
              <a:t>3. Criação de diagrama de Caso de uso;</a:t>
            </a:r>
            <a:endParaRPr sz="2000">
              <a:latin typeface="Arial"/>
              <a:ea typeface="Arial"/>
              <a:cs typeface="Arial"/>
              <a:sym typeface="Arial"/>
            </a:endParaRPr>
          </a:p>
          <a:p>
            <a:pPr marL="0" lvl="0" indent="0" algn="just" rtl="0">
              <a:lnSpc>
                <a:spcPct val="150000"/>
              </a:lnSpc>
              <a:spcBef>
                <a:spcPts val="0"/>
              </a:spcBef>
              <a:spcAft>
                <a:spcPts val="0"/>
              </a:spcAft>
              <a:buNone/>
            </a:pPr>
            <a:r>
              <a:rPr lang="pt-BR" sz="2000">
                <a:latin typeface="Arial"/>
                <a:ea typeface="Arial"/>
                <a:cs typeface="Arial"/>
                <a:sym typeface="Arial"/>
              </a:rPr>
              <a:t>4. Criação de modelo do banco de dados;</a:t>
            </a:r>
            <a:endParaRPr sz="2000">
              <a:latin typeface="Arial"/>
              <a:ea typeface="Arial"/>
              <a:cs typeface="Arial"/>
              <a:sym typeface="Arial"/>
            </a:endParaRPr>
          </a:p>
          <a:p>
            <a:pPr marL="0" lvl="0" indent="0" algn="just" rtl="0">
              <a:lnSpc>
                <a:spcPct val="150000"/>
              </a:lnSpc>
              <a:spcBef>
                <a:spcPts val="0"/>
              </a:spcBef>
              <a:spcAft>
                <a:spcPts val="0"/>
              </a:spcAft>
              <a:buNone/>
            </a:pPr>
            <a:r>
              <a:rPr lang="pt-BR" sz="2000">
                <a:latin typeface="Arial"/>
                <a:ea typeface="Arial"/>
                <a:cs typeface="Arial"/>
                <a:sym typeface="Arial"/>
              </a:rPr>
              <a:t>5. Utilização do método ágil para fluxo de projeto.</a:t>
            </a:r>
            <a:endParaRPr sz="3300">
              <a:latin typeface="Arial"/>
              <a:ea typeface="Arial"/>
              <a:cs typeface="Arial"/>
              <a:sym typeface="Arial"/>
            </a:endParaRPr>
          </a:p>
        </p:txBody>
      </p:sp>
      <p:pic>
        <p:nvPicPr>
          <p:cNvPr id="158" name="Google Shape;158;g1e123aecaac_0_36"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e123aecaac_0_4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METODOLOGIA DE SENSORES</a:t>
            </a:r>
            <a:endParaRPr/>
          </a:p>
        </p:txBody>
      </p:sp>
      <p:sp>
        <p:nvSpPr>
          <p:cNvPr id="164" name="Google Shape;164;g1e123aecaac_0_48"/>
          <p:cNvSpPr txBox="1">
            <a:spLocks noGrp="1"/>
          </p:cNvSpPr>
          <p:nvPr>
            <p:ph type="body" idx="1"/>
          </p:nvPr>
        </p:nvSpPr>
        <p:spPr>
          <a:xfrm>
            <a:off x="778575" y="1325225"/>
            <a:ext cx="9392400" cy="47184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A coleta de dados será realizada por meio de um sensor de NPK(Nitrogênio, Fósforo e Potássio) e pH, que coleta amostras em tempo real do solo, juntamente com sensores de umidade e temperatura. Serão realizadas em uma propriedade rural parceira da ASBANCO e IFSC.</a:t>
            </a:r>
            <a:endParaRPr sz="1800" dirty="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Os dados obtidos pelos sensores serão validados por meio de comparação em triplicada à resultados laboratoriais de amostras de solo dos meus pontos aferidos por esses. Via parceria ASBANCO, IFSC e laboratório credenciado pela ASBANCO</a:t>
            </a:r>
            <a:endParaRPr sz="1800" dirty="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O sinal e processamento dos dados coletados serão executados por meio do embarcado ESP8266, que permite conexão Wi-Fi e Bluetooth, utilizando os mesmos paradigmas de desenvolvimento do Arduino. Para a comunicação, utilizaremos o protocolo MQTT para a conexão em rede Wi-Fi.</a:t>
            </a:r>
            <a:endParaRPr sz="1800" dirty="0">
              <a:latin typeface="Arial"/>
              <a:ea typeface="Arial"/>
              <a:cs typeface="Arial"/>
              <a:sym typeface="Arial"/>
            </a:endParaRPr>
          </a:p>
          <a:p>
            <a:pPr marL="0" lvl="0" indent="0" algn="just" rtl="0">
              <a:lnSpc>
                <a:spcPct val="150000"/>
              </a:lnSpc>
              <a:spcBef>
                <a:spcPts val="0"/>
              </a:spcBef>
              <a:spcAft>
                <a:spcPts val="0"/>
              </a:spcAft>
              <a:buNone/>
            </a:pPr>
            <a:endParaRPr sz="3000" dirty="0">
              <a:latin typeface="Arial"/>
              <a:ea typeface="Arial"/>
              <a:cs typeface="Arial"/>
              <a:sym typeface="Arial"/>
            </a:endParaRPr>
          </a:p>
        </p:txBody>
      </p:sp>
      <p:pic>
        <p:nvPicPr>
          <p:cNvPr id="165" name="Google Shape;165;g1e123aecaac_0_48"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e123aecaac_0_5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dirty="0"/>
              <a:t>METODOLOGIA DE SENSORES</a:t>
            </a:r>
            <a:endParaRPr dirty="0"/>
          </a:p>
        </p:txBody>
      </p:sp>
      <p:sp>
        <p:nvSpPr>
          <p:cNvPr id="171" name="Google Shape;171;g1e123aecaac_0_54"/>
          <p:cNvSpPr txBox="1">
            <a:spLocks noGrp="1"/>
          </p:cNvSpPr>
          <p:nvPr>
            <p:ph type="body" idx="1"/>
          </p:nvPr>
        </p:nvSpPr>
        <p:spPr>
          <a:xfrm>
            <a:off x="778575" y="1325225"/>
            <a:ext cx="9392400" cy="47184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Caso o agricultor não tenha sinal de Wi-Fi  nos locais de medição, a conexão será realizada via Bluetooth, através do envio de informações via arquivo de transferência, que serão posteriormente sincronizados em nuvem com o aplicativo. </a:t>
            </a:r>
            <a:endParaRPr sz="1800" dirty="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Essa armazenagem dos dados locais será feita por meio de um método de salvar em cache.</a:t>
            </a:r>
            <a:endParaRPr sz="1800" dirty="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dirty="0">
                <a:latin typeface="Arial"/>
                <a:ea typeface="Arial"/>
                <a:cs typeface="Arial"/>
                <a:sym typeface="Arial"/>
              </a:rPr>
              <a:t>Todos os dispositivos serão interligados por uma bateria, que será capaz de alimentar o circuito por várias horas, tempo mais do que suficiente para uma análise diária ou semanal do solo, juntamente com a prospecção de suas análises por meio de dashboards e indicadores.</a:t>
            </a:r>
            <a:endParaRPr sz="2500" dirty="0">
              <a:latin typeface="Arial"/>
              <a:ea typeface="Arial"/>
              <a:cs typeface="Arial"/>
              <a:sym typeface="Arial"/>
            </a:endParaRPr>
          </a:p>
        </p:txBody>
      </p:sp>
      <p:pic>
        <p:nvPicPr>
          <p:cNvPr id="172" name="Google Shape;172;g1e123aecaac_0_54"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e123aecaac_0_6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None/>
            </a:pPr>
            <a:r>
              <a:rPr lang="pt-BR" sz="4300" dirty="0"/>
              <a:t>METODOLOGIA DO SOFTWARE DE ANÁLISE (BI)</a:t>
            </a:r>
            <a:endParaRPr sz="4300" dirty="0"/>
          </a:p>
        </p:txBody>
      </p:sp>
      <p:sp>
        <p:nvSpPr>
          <p:cNvPr id="178" name="Google Shape;178;g1e123aecaac_0_60"/>
          <p:cNvSpPr txBox="1">
            <a:spLocks noGrp="1"/>
          </p:cNvSpPr>
          <p:nvPr>
            <p:ph type="body" idx="1"/>
          </p:nvPr>
        </p:nvSpPr>
        <p:spPr>
          <a:xfrm>
            <a:off x="778575" y="1325225"/>
            <a:ext cx="9392400" cy="4718400"/>
          </a:xfrm>
          <a:prstGeom prst="rect">
            <a:avLst/>
          </a:prstGeom>
          <a:noFill/>
          <a:ln>
            <a:noFill/>
          </a:ln>
        </p:spPr>
        <p:txBody>
          <a:bodyPr spcFirstLastPara="1" wrap="square" lIns="91425" tIns="45700" rIns="91425" bIns="45700" anchor="t" anchorCtr="0">
            <a:noAutofit/>
          </a:bodyPr>
          <a:lstStyle/>
          <a:p>
            <a:pPr marL="457200" lvl="0" indent="-400050" algn="just" rtl="0">
              <a:lnSpc>
                <a:spcPct val="150000"/>
              </a:lnSpc>
              <a:spcBef>
                <a:spcPts val="0"/>
              </a:spcBef>
              <a:spcAft>
                <a:spcPts val="0"/>
              </a:spcAft>
              <a:buSzPts val="2700"/>
              <a:buChar char="•"/>
            </a:pPr>
            <a:r>
              <a:rPr lang="pt-BR" sz="2000" dirty="0">
                <a:latin typeface="Arial"/>
                <a:ea typeface="Arial"/>
                <a:cs typeface="Arial"/>
                <a:sym typeface="Arial"/>
              </a:rPr>
              <a:t>Metodologia de </a:t>
            </a:r>
            <a:r>
              <a:rPr lang="pt-BR" sz="2000" dirty="0" err="1">
                <a:latin typeface="Arial"/>
                <a:ea typeface="Arial"/>
                <a:cs typeface="Arial"/>
                <a:sym typeface="Arial"/>
              </a:rPr>
              <a:t>Kimball</a:t>
            </a:r>
            <a:r>
              <a:rPr lang="pt-BR" sz="2000" dirty="0">
                <a:latin typeface="Arial"/>
                <a:ea typeface="Arial"/>
                <a:cs typeface="Arial"/>
                <a:sym typeface="Arial"/>
              </a:rPr>
              <a:t>:</a:t>
            </a:r>
            <a:endParaRPr sz="2000" dirty="0">
              <a:latin typeface="Arial"/>
              <a:ea typeface="Arial"/>
              <a:cs typeface="Arial"/>
              <a:sym typeface="Arial"/>
            </a:endParaRPr>
          </a:p>
          <a:p>
            <a:pPr marL="457200" lvl="0" indent="-355600" algn="just" rtl="0">
              <a:lnSpc>
                <a:spcPct val="150000"/>
              </a:lnSpc>
              <a:spcBef>
                <a:spcPts val="0"/>
              </a:spcBef>
              <a:spcAft>
                <a:spcPts val="0"/>
              </a:spcAft>
              <a:buSzPts val="2000"/>
              <a:buFont typeface="Arial"/>
              <a:buChar char="-"/>
            </a:pPr>
            <a:r>
              <a:rPr lang="pt-BR" sz="2000" dirty="0">
                <a:latin typeface="Arial"/>
                <a:ea typeface="Arial"/>
                <a:cs typeface="Arial"/>
                <a:sym typeface="Arial"/>
              </a:rPr>
              <a:t>Modelagem dimensional: o design de um modelo dimensional que suporta os requisitos de relatórios;</a:t>
            </a:r>
            <a:endParaRPr sz="2000" dirty="0">
              <a:latin typeface="Arial"/>
              <a:ea typeface="Arial"/>
              <a:cs typeface="Arial"/>
              <a:sym typeface="Arial"/>
            </a:endParaRPr>
          </a:p>
          <a:p>
            <a:pPr marL="457200" lvl="0" indent="-355600" algn="just" rtl="0">
              <a:lnSpc>
                <a:spcPct val="150000"/>
              </a:lnSpc>
              <a:spcBef>
                <a:spcPts val="0"/>
              </a:spcBef>
              <a:spcAft>
                <a:spcPts val="0"/>
              </a:spcAft>
              <a:buSzPts val="2000"/>
              <a:buFont typeface="Arial"/>
              <a:buChar char="-"/>
            </a:pPr>
            <a:r>
              <a:rPr lang="pt-BR" sz="2000" dirty="0">
                <a:latin typeface="Arial"/>
                <a:ea typeface="Arial"/>
                <a:cs typeface="Arial"/>
                <a:sym typeface="Arial"/>
              </a:rPr>
              <a:t>Extração, transformação e carga (ETL): a extração, limpeza e transformação dos dados em um formato adequado para análise;</a:t>
            </a:r>
            <a:endParaRPr sz="2000" dirty="0">
              <a:latin typeface="Arial"/>
              <a:ea typeface="Arial"/>
              <a:cs typeface="Arial"/>
              <a:sym typeface="Arial"/>
            </a:endParaRPr>
          </a:p>
          <a:p>
            <a:pPr marL="457200" lvl="0" indent="-355600" algn="just" rtl="0">
              <a:lnSpc>
                <a:spcPct val="150000"/>
              </a:lnSpc>
              <a:spcBef>
                <a:spcPts val="0"/>
              </a:spcBef>
              <a:spcAft>
                <a:spcPts val="0"/>
              </a:spcAft>
              <a:buSzPts val="2000"/>
              <a:buFont typeface="Arial"/>
              <a:buChar char="-"/>
            </a:pPr>
            <a:r>
              <a:rPr lang="pt-BR" sz="2000" dirty="0">
                <a:latin typeface="Arial"/>
                <a:ea typeface="Arial"/>
                <a:cs typeface="Arial"/>
                <a:sym typeface="Arial"/>
              </a:rPr>
              <a:t>Construção de cubos OLAP para análise multidimensional;</a:t>
            </a:r>
            <a:endParaRPr sz="2000" dirty="0">
              <a:latin typeface="Arial"/>
              <a:ea typeface="Arial"/>
              <a:cs typeface="Arial"/>
              <a:sym typeface="Arial"/>
            </a:endParaRPr>
          </a:p>
          <a:p>
            <a:pPr marL="457200" lvl="0" indent="-355600" algn="just" rtl="0">
              <a:lnSpc>
                <a:spcPct val="150000"/>
              </a:lnSpc>
              <a:spcBef>
                <a:spcPts val="0"/>
              </a:spcBef>
              <a:spcAft>
                <a:spcPts val="0"/>
              </a:spcAft>
              <a:buSzPts val="2000"/>
              <a:buFont typeface="Arial"/>
              <a:buChar char="-"/>
            </a:pPr>
            <a:r>
              <a:rPr lang="pt-BR" sz="2000" dirty="0">
                <a:latin typeface="Arial"/>
                <a:ea typeface="Arial"/>
                <a:cs typeface="Arial"/>
                <a:sym typeface="Arial"/>
              </a:rPr>
              <a:t>Desenvolvimento de relatórios: a criação de relatórios e dashboards para fornecer informações úteis aos usuários finais.</a:t>
            </a:r>
            <a:endParaRPr sz="2700" dirty="0">
              <a:latin typeface="Arial"/>
              <a:ea typeface="Arial"/>
              <a:cs typeface="Arial"/>
              <a:sym typeface="Arial"/>
            </a:endParaRPr>
          </a:p>
        </p:txBody>
      </p:sp>
      <p:pic>
        <p:nvPicPr>
          <p:cNvPr id="179" name="Google Shape;179;g1e123aecaac_0_60"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e123aecaac_0_6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pt-BR" sz="4300" dirty="0"/>
              <a:t>RECURSOS</a:t>
            </a:r>
            <a:endParaRPr sz="4300" dirty="0"/>
          </a:p>
        </p:txBody>
      </p:sp>
      <p:sp>
        <p:nvSpPr>
          <p:cNvPr id="185" name="Google Shape;185;g1e123aecaac_0_66"/>
          <p:cNvSpPr txBox="1">
            <a:spLocks noGrp="1"/>
          </p:cNvSpPr>
          <p:nvPr>
            <p:ph type="body" idx="1"/>
          </p:nvPr>
        </p:nvSpPr>
        <p:spPr>
          <a:xfrm>
            <a:off x="778575" y="1325225"/>
            <a:ext cx="9392400" cy="4718400"/>
          </a:xfrm>
          <a:prstGeom prst="rect">
            <a:avLst/>
          </a:prstGeom>
          <a:noFill/>
          <a:ln>
            <a:noFill/>
          </a:ln>
        </p:spPr>
        <p:txBody>
          <a:bodyPr spcFirstLastPara="1" wrap="square" lIns="91425" tIns="45700" rIns="91425" bIns="45700" anchor="t" anchorCtr="0">
            <a:noAutofit/>
          </a:bodyPr>
          <a:lstStyle/>
          <a:p>
            <a:pPr marL="457200" lvl="0" indent="-361950" algn="just" rtl="0">
              <a:lnSpc>
                <a:spcPct val="150000"/>
              </a:lnSpc>
              <a:spcBef>
                <a:spcPts val="0"/>
              </a:spcBef>
              <a:spcAft>
                <a:spcPts val="0"/>
              </a:spcAft>
              <a:buSzPts val="2100"/>
              <a:buFont typeface="Arial"/>
              <a:buChar char="•"/>
            </a:pPr>
            <a:r>
              <a:rPr lang="pt-BR" sz="2100">
                <a:latin typeface="Arial"/>
                <a:ea typeface="Arial"/>
                <a:cs typeface="Arial"/>
                <a:sym typeface="Arial"/>
              </a:rPr>
              <a:t>Banco de dados: MYSQL</a:t>
            </a:r>
            <a:endParaRPr sz="2100">
              <a:latin typeface="Arial"/>
              <a:ea typeface="Arial"/>
              <a:cs typeface="Arial"/>
              <a:sym typeface="Arial"/>
            </a:endParaRPr>
          </a:p>
          <a:p>
            <a:pPr marL="457200" lvl="0" indent="-361950" algn="just" rtl="0">
              <a:lnSpc>
                <a:spcPct val="150000"/>
              </a:lnSpc>
              <a:spcBef>
                <a:spcPts val="0"/>
              </a:spcBef>
              <a:spcAft>
                <a:spcPts val="0"/>
              </a:spcAft>
              <a:buSzPts val="2100"/>
              <a:buFont typeface="Arial"/>
              <a:buChar char="•"/>
            </a:pPr>
            <a:r>
              <a:rPr lang="pt-BR" sz="2100">
                <a:latin typeface="Arial"/>
                <a:ea typeface="Arial"/>
                <a:cs typeface="Arial"/>
                <a:sym typeface="Arial"/>
              </a:rPr>
              <a:t>Camada de ETL: Python com as bibliotecas: Pandas, Numpy, Seaborn</a:t>
            </a:r>
            <a:endParaRPr sz="2100">
              <a:latin typeface="Arial"/>
              <a:ea typeface="Arial"/>
              <a:cs typeface="Arial"/>
              <a:sym typeface="Arial"/>
            </a:endParaRPr>
          </a:p>
          <a:p>
            <a:pPr marL="457200" lvl="0" indent="-361950" algn="just" rtl="0">
              <a:lnSpc>
                <a:spcPct val="150000"/>
              </a:lnSpc>
              <a:spcBef>
                <a:spcPts val="0"/>
              </a:spcBef>
              <a:spcAft>
                <a:spcPts val="0"/>
              </a:spcAft>
              <a:buSzPts val="2100"/>
              <a:buFont typeface="Arial"/>
              <a:buChar char="•"/>
            </a:pPr>
            <a:r>
              <a:rPr lang="pt-BR" sz="2100">
                <a:latin typeface="Arial"/>
                <a:ea typeface="Arial"/>
                <a:cs typeface="Arial"/>
                <a:sym typeface="Arial"/>
              </a:rPr>
              <a:t>Interface de análise: Flutter.</a:t>
            </a:r>
            <a:endParaRPr sz="2100">
              <a:latin typeface="Arial"/>
              <a:ea typeface="Arial"/>
              <a:cs typeface="Arial"/>
              <a:sym typeface="Arial"/>
            </a:endParaRPr>
          </a:p>
          <a:p>
            <a:pPr marL="457200" lvl="0" indent="-361950" algn="just" rtl="0">
              <a:lnSpc>
                <a:spcPct val="150000"/>
              </a:lnSpc>
              <a:spcBef>
                <a:spcPts val="0"/>
              </a:spcBef>
              <a:spcAft>
                <a:spcPts val="0"/>
              </a:spcAft>
              <a:buSzPts val="2100"/>
              <a:buFont typeface="Arial"/>
              <a:buChar char="•"/>
            </a:pPr>
            <a:r>
              <a:rPr lang="pt-BR" sz="2100">
                <a:latin typeface="Arial"/>
                <a:ea typeface="Arial"/>
                <a:cs typeface="Arial"/>
                <a:sym typeface="Arial"/>
              </a:rPr>
              <a:t>Versionamento: GitHub.</a:t>
            </a:r>
            <a:endParaRPr sz="3000">
              <a:latin typeface="Arial"/>
              <a:ea typeface="Arial"/>
              <a:cs typeface="Arial"/>
              <a:sym typeface="Arial"/>
            </a:endParaRPr>
          </a:p>
        </p:txBody>
      </p:sp>
      <p:pic>
        <p:nvPicPr>
          <p:cNvPr id="186" name="Google Shape;186;g1e123aecaac_0_66"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e123aecaac_0_7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pt-BR" sz="4300" dirty="0"/>
              <a:t>METODOLOGIA DO SOFTWARE DE BI</a:t>
            </a:r>
            <a:endParaRPr sz="4300" dirty="0"/>
          </a:p>
        </p:txBody>
      </p:sp>
      <p:sp>
        <p:nvSpPr>
          <p:cNvPr id="192" name="Google Shape;192;g1e123aecaac_0_72"/>
          <p:cNvSpPr txBox="1">
            <a:spLocks noGrp="1"/>
          </p:cNvSpPr>
          <p:nvPr>
            <p:ph type="body" idx="1"/>
          </p:nvPr>
        </p:nvSpPr>
        <p:spPr>
          <a:xfrm>
            <a:off x="778575" y="1209250"/>
            <a:ext cx="9392400" cy="4718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pt-BR" sz="1800">
                <a:latin typeface="Arial"/>
                <a:ea typeface="Arial"/>
                <a:cs typeface="Arial"/>
                <a:sym typeface="Arial"/>
              </a:rPr>
              <a:t>1. Coletar dados (Extração):</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Desenvolver processos para a coleta e armazenagem dos dados gerados dos sensores em um formato adequado para tratamento.</a:t>
            </a:r>
            <a:endParaRPr sz="18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a:latin typeface="Arial"/>
                <a:ea typeface="Arial"/>
                <a:cs typeface="Arial"/>
                <a:sym typeface="Arial"/>
              </a:rPr>
              <a:t>2. Preparar dados (Transformação):</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Limpar e normaliza os dados coletados;</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Correlacionar dados de cada sensor e ponto de coleta;</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Criar dados georreferenciados.;</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Criar dados estatísticos para criação de sugestões;</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Verificar a integridade e consistência dos dados através de análise cruzada de dois laboratórios (parceira ASBANCO e IFSC);</a:t>
            </a:r>
            <a:endParaRPr sz="1800">
              <a:latin typeface="Arial"/>
              <a:ea typeface="Arial"/>
              <a:cs typeface="Arial"/>
              <a:sym typeface="Arial"/>
            </a:endParaRPr>
          </a:p>
          <a:p>
            <a:pPr marL="457200" lvl="0" indent="-342900" algn="just" rtl="0">
              <a:lnSpc>
                <a:spcPct val="150000"/>
              </a:lnSpc>
              <a:spcBef>
                <a:spcPts val="0"/>
              </a:spcBef>
              <a:spcAft>
                <a:spcPts val="0"/>
              </a:spcAft>
              <a:buSzPts val="1800"/>
              <a:buFont typeface="Arial"/>
              <a:buChar char="-"/>
            </a:pPr>
            <a:r>
              <a:rPr lang="pt-BR" sz="1800">
                <a:latin typeface="Arial"/>
                <a:ea typeface="Arial"/>
                <a:cs typeface="Arial"/>
                <a:sym typeface="Arial"/>
              </a:rPr>
              <a:t>Preparar os dados para análise e visualização em modelo de cubo multidimensional (OLAP) </a:t>
            </a:r>
            <a:endParaRPr sz="1800">
              <a:latin typeface="Arial"/>
              <a:ea typeface="Arial"/>
              <a:cs typeface="Arial"/>
              <a:sym typeface="Arial"/>
            </a:endParaRPr>
          </a:p>
          <a:p>
            <a:pPr marL="457200" lvl="0" indent="0" algn="just" rtl="0">
              <a:lnSpc>
                <a:spcPct val="150000"/>
              </a:lnSpc>
              <a:spcBef>
                <a:spcPts val="0"/>
              </a:spcBef>
              <a:spcAft>
                <a:spcPts val="0"/>
              </a:spcAft>
              <a:buNone/>
            </a:pPr>
            <a:endParaRPr sz="2800">
              <a:latin typeface="Arial"/>
              <a:ea typeface="Arial"/>
              <a:cs typeface="Arial"/>
              <a:sym typeface="Arial"/>
            </a:endParaRPr>
          </a:p>
        </p:txBody>
      </p:sp>
      <p:pic>
        <p:nvPicPr>
          <p:cNvPr id="193" name="Google Shape;193;g1e123aecaac_0_72"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e123aecaac_0_7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pt-BR" sz="4300" dirty="0"/>
              <a:t>METODOLOGIA DO SOFTWARE DE BI</a:t>
            </a:r>
            <a:endParaRPr sz="4300" dirty="0"/>
          </a:p>
        </p:txBody>
      </p:sp>
      <p:sp>
        <p:nvSpPr>
          <p:cNvPr id="199" name="Google Shape;199;g1e123aecaac_0_78"/>
          <p:cNvSpPr txBox="1">
            <a:spLocks noGrp="1"/>
          </p:cNvSpPr>
          <p:nvPr>
            <p:ph type="body" idx="1"/>
          </p:nvPr>
        </p:nvSpPr>
        <p:spPr>
          <a:xfrm>
            <a:off x="778575" y="1209250"/>
            <a:ext cx="9392400" cy="4718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3. Carregar dados tratados para o banco (Carregamento)</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4. Gerar API em Python para leitura do Cubo OLAP na aplicação em </a:t>
            </a:r>
            <a:r>
              <a:rPr lang="pt-BR" sz="1800" dirty="0" err="1">
                <a:latin typeface="Arial"/>
                <a:ea typeface="Arial"/>
                <a:cs typeface="Arial"/>
                <a:sym typeface="Arial"/>
              </a:rPr>
              <a:t>Flutter</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5. Front-</a:t>
            </a:r>
            <a:r>
              <a:rPr lang="pt-BR" sz="1800" dirty="0" err="1">
                <a:latin typeface="Arial"/>
                <a:ea typeface="Arial"/>
                <a:cs typeface="Arial"/>
                <a:sym typeface="Arial"/>
              </a:rPr>
              <a:t>end</a:t>
            </a:r>
            <a:r>
              <a:rPr lang="pt-BR" sz="1800" dirty="0">
                <a:latin typeface="Arial"/>
                <a:ea typeface="Arial"/>
                <a:cs typeface="Arial"/>
                <a:sym typeface="Arial"/>
              </a:rPr>
              <a:t>:</a:t>
            </a:r>
            <a:endParaRPr sz="1800" dirty="0">
              <a:latin typeface="Arial"/>
              <a:ea typeface="Arial"/>
              <a:cs typeface="Arial"/>
              <a:sym typeface="Arial"/>
            </a:endParaRPr>
          </a:p>
          <a:p>
            <a:pPr marL="457200" lvl="0" indent="-342900" algn="just" rtl="0">
              <a:lnSpc>
                <a:spcPct val="150000"/>
              </a:lnSpc>
              <a:spcBef>
                <a:spcPts val="0"/>
              </a:spcBef>
              <a:spcAft>
                <a:spcPts val="0"/>
              </a:spcAft>
              <a:buSzPts val="1800"/>
              <a:buChar char="-"/>
            </a:pPr>
            <a:r>
              <a:rPr lang="pt-BR" sz="1800" dirty="0">
                <a:latin typeface="Arial"/>
                <a:ea typeface="Arial"/>
                <a:cs typeface="Arial"/>
                <a:sym typeface="Arial"/>
              </a:rPr>
              <a:t> Desenvolver interface em </a:t>
            </a:r>
            <a:r>
              <a:rPr lang="pt-BR" sz="1800" dirty="0" err="1">
                <a:latin typeface="Arial"/>
                <a:ea typeface="Arial"/>
                <a:cs typeface="Arial"/>
                <a:sym typeface="Arial"/>
              </a:rPr>
              <a:t>Flutter</a:t>
            </a:r>
            <a:r>
              <a:rPr lang="pt-BR" sz="1800" dirty="0">
                <a:latin typeface="Arial"/>
                <a:ea typeface="Arial"/>
                <a:cs typeface="Arial"/>
                <a:sym typeface="Arial"/>
              </a:rPr>
              <a:t>. </a:t>
            </a:r>
            <a:endParaRPr sz="1800" dirty="0">
              <a:latin typeface="Arial"/>
              <a:ea typeface="Arial"/>
              <a:cs typeface="Arial"/>
              <a:sym typeface="Arial"/>
            </a:endParaRPr>
          </a:p>
          <a:p>
            <a:pPr marL="914400" lvl="1" indent="-342900" algn="just" rtl="0">
              <a:lnSpc>
                <a:spcPct val="150000"/>
              </a:lnSpc>
              <a:spcBef>
                <a:spcPts val="0"/>
              </a:spcBef>
              <a:spcAft>
                <a:spcPts val="0"/>
              </a:spcAft>
              <a:buSzPts val="1800"/>
              <a:buChar char="-"/>
            </a:pPr>
            <a:r>
              <a:rPr lang="pt-BR" sz="1800" dirty="0">
                <a:latin typeface="Arial"/>
                <a:ea typeface="Arial"/>
                <a:cs typeface="Arial"/>
                <a:sym typeface="Arial"/>
              </a:rPr>
              <a:t> Desenvolver as funcionalidades da plataforma de acordo com os requisitos do projeto;</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		- Dados georreferenciados</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		- Filtros</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		- Gráficos</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		- Cards de sugestão de fertilização</a:t>
            </a:r>
            <a:endParaRPr sz="18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pt-BR" sz="1800" dirty="0">
                <a:latin typeface="Arial"/>
                <a:ea typeface="Arial"/>
                <a:cs typeface="Arial"/>
                <a:sym typeface="Arial"/>
              </a:rPr>
              <a:t>	- Leitura via API do cubo OLAP;</a:t>
            </a:r>
            <a:endParaRPr sz="2500" dirty="0">
              <a:latin typeface="Arial"/>
              <a:ea typeface="Arial"/>
              <a:cs typeface="Arial"/>
              <a:sym typeface="Arial"/>
            </a:endParaRPr>
          </a:p>
        </p:txBody>
      </p:sp>
      <p:pic>
        <p:nvPicPr>
          <p:cNvPr id="200" name="Google Shape;200;g1e123aecaac_0_78"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e123aecaac_0_9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pt-BR" dirty="0"/>
              <a:t>METODOLOGIA DO SOFTWARE DE BI</a:t>
            </a:r>
            <a:endParaRPr dirty="0"/>
          </a:p>
        </p:txBody>
      </p:sp>
      <p:sp>
        <p:nvSpPr>
          <p:cNvPr id="206" name="Google Shape;206;g1e123aecaac_0_95"/>
          <p:cNvSpPr txBox="1">
            <a:spLocks noGrp="1"/>
          </p:cNvSpPr>
          <p:nvPr>
            <p:ph type="body" idx="1"/>
          </p:nvPr>
        </p:nvSpPr>
        <p:spPr>
          <a:xfrm>
            <a:off x="778575" y="1209250"/>
            <a:ext cx="9392400" cy="4718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endParaRPr sz="1800" dirty="0">
              <a:latin typeface="Arial"/>
              <a:ea typeface="Arial"/>
              <a:cs typeface="Arial"/>
              <a:sym typeface="Arial"/>
            </a:endParaRPr>
          </a:p>
          <a:p>
            <a:pPr marL="0" lvl="0" indent="0" algn="just" rtl="0">
              <a:lnSpc>
                <a:spcPct val="150000"/>
              </a:lnSpc>
              <a:spcBef>
                <a:spcPts val="0"/>
              </a:spcBef>
              <a:spcAft>
                <a:spcPts val="0"/>
              </a:spcAft>
              <a:buNone/>
            </a:pPr>
            <a:r>
              <a:rPr lang="pt-BR" sz="1800" dirty="0">
                <a:latin typeface="Arial"/>
                <a:ea typeface="Arial"/>
                <a:cs typeface="Arial"/>
                <a:sym typeface="Arial"/>
              </a:rPr>
              <a:t>6. Testar e implantar a plataforma:</a:t>
            </a:r>
            <a:endParaRPr sz="1800" dirty="0">
              <a:latin typeface="Arial"/>
              <a:ea typeface="Arial"/>
              <a:cs typeface="Arial"/>
              <a:sym typeface="Arial"/>
            </a:endParaRPr>
          </a:p>
          <a:p>
            <a:pPr marL="0" lvl="0" indent="0" algn="just" rtl="0">
              <a:lnSpc>
                <a:spcPct val="150000"/>
              </a:lnSpc>
              <a:spcBef>
                <a:spcPts val="0"/>
              </a:spcBef>
              <a:spcAft>
                <a:spcPts val="0"/>
              </a:spcAft>
              <a:buNone/>
            </a:pPr>
            <a:r>
              <a:rPr lang="pt-BR" sz="1800" dirty="0">
                <a:latin typeface="Arial"/>
                <a:ea typeface="Arial"/>
                <a:cs typeface="Arial"/>
                <a:sym typeface="Arial"/>
              </a:rPr>
              <a:t>	- Realizar testes unitários;</a:t>
            </a:r>
            <a:endParaRPr sz="1800" dirty="0">
              <a:latin typeface="Arial"/>
              <a:ea typeface="Arial"/>
              <a:cs typeface="Arial"/>
              <a:sym typeface="Arial"/>
            </a:endParaRPr>
          </a:p>
          <a:p>
            <a:pPr marL="0" lvl="0" indent="0" algn="just" rtl="0">
              <a:lnSpc>
                <a:spcPct val="150000"/>
              </a:lnSpc>
              <a:spcBef>
                <a:spcPts val="0"/>
              </a:spcBef>
              <a:spcAft>
                <a:spcPts val="0"/>
              </a:spcAft>
              <a:buNone/>
            </a:pPr>
            <a:r>
              <a:rPr lang="pt-BR" sz="1800" dirty="0">
                <a:latin typeface="Arial"/>
                <a:ea typeface="Arial"/>
                <a:cs typeface="Arial"/>
                <a:sym typeface="Arial"/>
              </a:rPr>
              <a:t>	- Implantar a plataforma em um ambiente de qualidade;</a:t>
            </a:r>
            <a:endParaRPr sz="1800" dirty="0">
              <a:latin typeface="Arial"/>
              <a:ea typeface="Arial"/>
              <a:cs typeface="Arial"/>
              <a:sym typeface="Arial"/>
            </a:endParaRPr>
          </a:p>
          <a:p>
            <a:pPr marL="0" lvl="0" indent="0" algn="just" rtl="0">
              <a:lnSpc>
                <a:spcPct val="150000"/>
              </a:lnSpc>
              <a:spcBef>
                <a:spcPts val="0"/>
              </a:spcBef>
              <a:spcAft>
                <a:spcPts val="0"/>
              </a:spcAft>
              <a:buNone/>
            </a:pPr>
            <a:r>
              <a:rPr lang="pt-BR" sz="1800" dirty="0">
                <a:latin typeface="Arial"/>
                <a:ea typeface="Arial"/>
                <a:cs typeface="Arial"/>
                <a:sym typeface="Arial"/>
              </a:rPr>
              <a:t>	- Monitorar o desempenho da plataforma;</a:t>
            </a:r>
            <a:endParaRPr sz="2500" dirty="0">
              <a:latin typeface="Arial"/>
              <a:ea typeface="Arial"/>
              <a:cs typeface="Arial"/>
              <a:sym typeface="Arial"/>
            </a:endParaRPr>
          </a:p>
          <a:p>
            <a:pPr marL="0" lvl="0" indent="0" algn="just" rtl="0">
              <a:lnSpc>
                <a:spcPct val="150000"/>
              </a:lnSpc>
              <a:spcBef>
                <a:spcPts val="0"/>
              </a:spcBef>
              <a:spcAft>
                <a:spcPts val="0"/>
              </a:spcAft>
              <a:buNone/>
            </a:pPr>
            <a:endParaRPr sz="1800" dirty="0">
              <a:latin typeface="Arial"/>
              <a:ea typeface="Arial"/>
              <a:cs typeface="Arial"/>
              <a:sym typeface="Arial"/>
            </a:endParaRPr>
          </a:p>
        </p:txBody>
      </p:sp>
      <p:pic>
        <p:nvPicPr>
          <p:cNvPr id="207" name="Google Shape;207;g1e123aecaac_0_95"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EE803-97BB-401C-8826-E011DC60B62A}"/>
              </a:ext>
            </a:extLst>
          </p:cNvPr>
          <p:cNvSpPr>
            <a:spLocks noGrp="1"/>
          </p:cNvSpPr>
          <p:nvPr>
            <p:ph type="title"/>
          </p:nvPr>
        </p:nvSpPr>
        <p:spPr/>
        <p:txBody>
          <a:bodyPr/>
          <a:lstStyle/>
          <a:p>
            <a:r>
              <a:rPr lang="pt-BR" dirty="0"/>
              <a:t>Tarefas concluídas</a:t>
            </a:r>
          </a:p>
        </p:txBody>
      </p:sp>
      <p:sp>
        <p:nvSpPr>
          <p:cNvPr id="3" name="Espaço Reservado para Conteúdo 2">
            <a:extLst>
              <a:ext uri="{FF2B5EF4-FFF2-40B4-BE49-F238E27FC236}">
                <a16:creationId xmlns:a16="http://schemas.microsoft.com/office/drawing/2014/main" id="{6C557E1D-E367-4BF1-8A7D-4BD0B31A2BD9}"/>
              </a:ext>
            </a:extLst>
          </p:cNvPr>
          <p:cNvSpPr>
            <a:spLocks noGrp="1"/>
          </p:cNvSpPr>
          <p:nvPr>
            <p:ph idx="1"/>
          </p:nvPr>
        </p:nvSpPr>
        <p:spPr/>
        <p:txBody>
          <a:bodyPr/>
          <a:lstStyle/>
          <a:p>
            <a:pPr marL="0" indent="0">
              <a:buNone/>
            </a:pPr>
            <a:r>
              <a:rPr lang="pt-BR" sz="2400" dirty="0"/>
              <a:t>Tarefas concluídas:</a:t>
            </a:r>
          </a:p>
          <a:p>
            <a:pPr>
              <a:buFontTx/>
              <a:buChar char="-"/>
            </a:pPr>
            <a:r>
              <a:rPr lang="pt-BR" sz="2400" dirty="0"/>
              <a:t>Pesquisa bibliográfica.</a:t>
            </a:r>
          </a:p>
          <a:p>
            <a:pPr>
              <a:buFontTx/>
              <a:buChar char="-"/>
            </a:pPr>
            <a:r>
              <a:rPr lang="pt-BR" sz="2400" dirty="0"/>
              <a:t>Reunião com diretora técnica da ASBANCO: Eliane Cristina Muller.</a:t>
            </a:r>
          </a:p>
          <a:p>
            <a:pPr>
              <a:buFontTx/>
              <a:buChar char="-"/>
            </a:pPr>
            <a:r>
              <a:rPr lang="pt-BR" sz="2400" dirty="0"/>
              <a:t>Reunião com Professor de Química Giovanni (IFSC).</a:t>
            </a:r>
          </a:p>
          <a:p>
            <a:pPr>
              <a:buFontTx/>
              <a:buChar char="-"/>
            </a:pPr>
            <a:r>
              <a:rPr lang="pt-BR" sz="2400" dirty="0"/>
              <a:t>Análise de viabilidade do projeto.</a:t>
            </a:r>
          </a:p>
          <a:p>
            <a:pPr>
              <a:buFontTx/>
              <a:buChar char="-"/>
            </a:pPr>
            <a:r>
              <a:rPr lang="pt-BR" sz="2400" dirty="0"/>
              <a:t>Escopo inicial.</a:t>
            </a:r>
          </a:p>
          <a:p>
            <a:pPr>
              <a:buFontTx/>
              <a:buChar char="-"/>
            </a:pPr>
            <a:r>
              <a:rPr lang="pt-BR" sz="2400" dirty="0"/>
              <a:t>Introdução, justificativa e metodologia do artigo.</a:t>
            </a:r>
          </a:p>
          <a:p>
            <a:pPr>
              <a:buFontTx/>
              <a:buChar char="-"/>
            </a:pPr>
            <a:endParaRPr lang="pt-BR" sz="2400" dirty="0"/>
          </a:p>
          <a:p>
            <a:pPr>
              <a:buFontTx/>
              <a:buChar char="-"/>
            </a:pPr>
            <a:endParaRPr lang="pt-BR" sz="2400" dirty="0"/>
          </a:p>
          <a:p>
            <a:pPr marL="0" indent="0">
              <a:buNone/>
            </a:pPr>
            <a:r>
              <a:rPr lang="pt-BR" sz="2400" dirty="0"/>
              <a:t>* </a:t>
            </a:r>
            <a:r>
              <a:rPr lang="pt-BR" sz="2400" dirty="0" err="1"/>
              <a:t>Trello</a:t>
            </a:r>
            <a:r>
              <a:rPr lang="pt-BR" sz="2400" dirty="0"/>
              <a:t>: </a:t>
            </a:r>
            <a:r>
              <a:rPr lang="pt-BR" sz="2400" dirty="0">
                <a:hlinkClick r:id="rId2"/>
              </a:rPr>
              <a:t>https://trello.com/b/GFdujKPw/projeto-do-portif%C3%B3lio</a:t>
            </a:r>
            <a:endParaRPr lang="pt-BR" sz="2400" dirty="0"/>
          </a:p>
          <a:p>
            <a:pPr>
              <a:buFontTx/>
              <a:buChar char="-"/>
            </a:pPr>
            <a:endParaRPr lang="pt-BR" sz="2400" dirty="0"/>
          </a:p>
        </p:txBody>
      </p:sp>
      <p:pic>
        <p:nvPicPr>
          <p:cNvPr id="5" name="Imagem 4" descr="Código QR&#10;&#10;Descrição gerada automaticamente">
            <a:extLst>
              <a:ext uri="{FF2B5EF4-FFF2-40B4-BE49-F238E27FC236}">
                <a16:creationId xmlns:a16="http://schemas.microsoft.com/office/drawing/2014/main" id="{C2283356-0993-D9E5-6B1C-011A23D68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3650" y="4298120"/>
            <a:ext cx="1507519" cy="1507519"/>
          </a:xfrm>
          <a:prstGeom prst="rect">
            <a:avLst/>
          </a:prstGeom>
        </p:spPr>
      </p:pic>
    </p:spTree>
    <p:extLst>
      <p:ext uri="{BB962C8B-B14F-4D97-AF65-F5344CB8AC3E}">
        <p14:creationId xmlns:p14="http://schemas.microsoft.com/office/powerpoint/2010/main" val="92972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EE803-97BB-401C-8826-E011DC60B62A}"/>
              </a:ext>
            </a:extLst>
          </p:cNvPr>
          <p:cNvSpPr>
            <a:spLocks noGrp="1"/>
          </p:cNvSpPr>
          <p:nvPr>
            <p:ph type="title"/>
          </p:nvPr>
        </p:nvSpPr>
        <p:spPr/>
        <p:txBody>
          <a:bodyPr/>
          <a:lstStyle/>
          <a:p>
            <a:pPr marL="0" indent="0">
              <a:buNone/>
            </a:pPr>
            <a:r>
              <a:rPr lang="pt-BR" sz="4400" dirty="0"/>
              <a:t>Próximos passos:</a:t>
            </a:r>
          </a:p>
        </p:txBody>
      </p:sp>
      <p:sp>
        <p:nvSpPr>
          <p:cNvPr id="3" name="Espaço Reservado para Conteúdo 2">
            <a:extLst>
              <a:ext uri="{FF2B5EF4-FFF2-40B4-BE49-F238E27FC236}">
                <a16:creationId xmlns:a16="http://schemas.microsoft.com/office/drawing/2014/main" id="{6C557E1D-E367-4BF1-8A7D-4BD0B31A2BD9}"/>
              </a:ext>
            </a:extLst>
          </p:cNvPr>
          <p:cNvSpPr>
            <a:spLocks noGrp="1"/>
          </p:cNvSpPr>
          <p:nvPr>
            <p:ph idx="1"/>
          </p:nvPr>
        </p:nvSpPr>
        <p:spPr/>
        <p:txBody>
          <a:bodyPr/>
          <a:lstStyle/>
          <a:p>
            <a:pPr>
              <a:buFontTx/>
              <a:buChar char="-"/>
            </a:pPr>
            <a:r>
              <a:rPr lang="pt-BR" sz="2400" dirty="0"/>
              <a:t>Cronograma do projeto(Entregas)</a:t>
            </a:r>
          </a:p>
          <a:p>
            <a:pPr>
              <a:buFontTx/>
              <a:buChar char="-"/>
            </a:pPr>
            <a:r>
              <a:rPr lang="pt-BR" sz="2400" dirty="0"/>
              <a:t>Reunião com engenheiros agrônomos.</a:t>
            </a:r>
          </a:p>
          <a:p>
            <a:pPr>
              <a:buFontTx/>
              <a:buChar char="-"/>
            </a:pPr>
            <a:r>
              <a:rPr lang="pt-BR" sz="2400" dirty="0"/>
              <a:t>Criação do modelo de requisitos.</a:t>
            </a:r>
          </a:p>
          <a:p>
            <a:pPr>
              <a:buFontTx/>
              <a:buChar char="-"/>
            </a:pPr>
            <a:r>
              <a:rPr lang="pt-BR" sz="2400" dirty="0"/>
              <a:t>Criação de diagrama de caso de uso.</a:t>
            </a:r>
          </a:p>
          <a:p>
            <a:pPr>
              <a:buFontTx/>
              <a:buChar char="-"/>
            </a:pPr>
            <a:r>
              <a:rPr lang="pt-BR" sz="2400" dirty="0"/>
              <a:t>Criação de diagrama de classe.</a:t>
            </a:r>
          </a:p>
          <a:p>
            <a:pPr>
              <a:buFontTx/>
              <a:buChar char="-"/>
            </a:pPr>
            <a:r>
              <a:rPr lang="pt-BR" sz="2400" dirty="0"/>
              <a:t>Criação do escopo do projeto.</a:t>
            </a:r>
          </a:p>
          <a:p>
            <a:pPr>
              <a:buFontTx/>
              <a:buChar char="-"/>
            </a:pPr>
            <a:r>
              <a:rPr lang="pt-BR" sz="2400" dirty="0"/>
              <a:t>Compra dos sensores.</a:t>
            </a:r>
          </a:p>
          <a:p>
            <a:pPr>
              <a:buFontTx/>
              <a:buChar char="-"/>
            </a:pPr>
            <a:r>
              <a:rPr lang="pt-BR" sz="2400" dirty="0"/>
              <a:t>Visita a propriedade rural.</a:t>
            </a:r>
          </a:p>
          <a:p>
            <a:pPr marL="0" indent="0">
              <a:buNone/>
            </a:pPr>
            <a:endParaRPr lang="pt-BR" sz="2400" dirty="0"/>
          </a:p>
          <a:p>
            <a:pPr marL="0" indent="0">
              <a:buNone/>
            </a:pPr>
            <a:r>
              <a:rPr lang="pt-BR" sz="2400" dirty="0"/>
              <a:t>* </a:t>
            </a:r>
            <a:r>
              <a:rPr lang="pt-BR" sz="2400" dirty="0" err="1"/>
              <a:t>Trello</a:t>
            </a:r>
            <a:r>
              <a:rPr lang="pt-BR" sz="2400" dirty="0"/>
              <a:t>: </a:t>
            </a:r>
            <a:r>
              <a:rPr lang="pt-BR" sz="2400" dirty="0">
                <a:hlinkClick r:id="rId2"/>
              </a:rPr>
              <a:t>https://trello.com/b/GFdujKPw/projeto-do-portif%C3%B3lio</a:t>
            </a:r>
            <a:endParaRPr lang="pt-BR" sz="2400" dirty="0"/>
          </a:p>
          <a:p>
            <a:pPr marL="0" indent="0">
              <a:buNone/>
            </a:pPr>
            <a:endParaRPr lang="pt-BR" sz="2400" dirty="0"/>
          </a:p>
        </p:txBody>
      </p:sp>
      <p:pic>
        <p:nvPicPr>
          <p:cNvPr id="5" name="Imagem 4" descr="Código QR&#10;&#10;Descrição gerada automaticamente">
            <a:extLst>
              <a:ext uri="{FF2B5EF4-FFF2-40B4-BE49-F238E27FC236}">
                <a16:creationId xmlns:a16="http://schemas.microsoft.com/office/drawing/2014/main" id="{C2283356-0993-D9E5-6B1C-011A23D68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3650" y="4298120"/>
            <a:ext cx="1507519" cy="1507519"/>
          </a:xfrm>
          <a:prstGeom prst="rect">
            <a:avLst/>
          </a:prstGeom>
        </p:spPr>
      </p:pic>
    </p:spTree>
    <p:extLst>
      <p:ext uri="{BB962C8B-B14F-4D97-AF65-F5344CB8AC3E}">
        <p14:creationId xmlns:p14="http://schemas.microsoft.com/office/powerpoint/2010/main" val="376782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INTRODUÇÃO AO TEMA</a:t>
            </a:r>
            <a:endParaRPr/>
          </a:p>
        </p:txBody>
      </p:sp>
      <p:sp>
        <p:nvSpPr>
          <p:cNvPr id="101" name="Google Shape;101;p2"/>
          <p:cNvSpPr txBox="1">
            <a:spLocks noGrp="1"/>
          </p:cNvSpPr>
          <p:nvPr>
            <p:ph type="body" idx="1"/>
          </p:nvPr>
        </p:nvSpPr>
        <p:spPr>
          <a:xfrm>
            <a:off x="609600" y="1517375"/>
            <a:ext cx="9643500" cy="4526100"/>
          </a:xfrm>
          <a:prstGeom prst="rect">
            <a:avLst/>
          </a:prstGeom>
          <a:noFill/>
          <a:ln>
            <a:noFill/>
          </a:ln>
        </p:spPr>
        <p:txBody>
          <a:bodyPr spcFirstLastPara="1" wrap="square" lIns="91425" tIns="45700" rIns="91425" bIns="45700" anchor="t" anchorCtr="0">
            <a:noAutofit/>
          </a:bodyPr>
          <a:lstStyle/>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Diante das mudanças que vêm ocorrendo na agricultura, traz-se com elas a concepção do empresário, produtor rural e familiar que faz uso de novas formas de gerenciamento e, sobretudo do uso de novas tecnologias (Moura et al., 2002).</a:t>
            </a:r>
            <a:endParaRPr sz="2100">
              <a:latin typeface="Arial"/>
              <a:ea typeface="Arial"/>
              <a:cs typeface="Arial"/>
              <a:sym typeface="Arial"/>
            </a:endParaRPr>
          </a:p>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Agricultura brasileira/2022 → 24,8% do PIB nacional (IBGE, 2023);</a:t>
            </a:r>
            <a:endParaRPr sz="2100">
              <a:latin typeface="Arial"/>
              <a:ea typeface="Arial"/>
              <a:cs typeface="Arial"/>
              <a:sym typeface="Arial"/>
            </a:endParaRPr>
          </a:p>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Agricultura Familiar brasileira/2022 → Receita de 106,5 bilhões de reais (IBGE, 2023);</a:t>
            </a:r>
            <a:endParaRPr sz="2100">
              <a:latin typeface="Arial"/>
              <a:ea typeface="Arial"/>
              <a:cs typeface="Arial"/>
              <a:sym typeface="Arial"/>
            </a:endParaRPr>
          </a:p>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Santa Catarina → responsável por 70% do volume de produção da banana no Sul do Brasil  (IBGE, 2021);</a:t>
            </a:r>
            <a:endParaRPr sz="2100">
              <a:latin typeface="Arial"/>
              <a:ea typeface="Arial"/>
              <a:cs typeface="Arial"/>
              <a:sym typeface="Arial"/>
            </a:endParaRPr>
          </a:p>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Corupá → 155 mil toneladas/ano e valor produtivo de 236 milhões de reais (2021) - 35,6% do PIB Municipal (IBGE, 2021).</a:t>
            </a:r>
            <a:endParaRPr sz="2100">
              <a:latin typeface="Arial"/>
              <a:ea typeface="Arial"/>
              <a:cs typeface="Arial"/>
              <a:sym typeface="Arial"/>
            </a:endParaRPr>
          </a:p>
        </p:txBody>
      </p:sp>
      <p:pic>
        <p:nvPicPr>
          <p:cNvPr id="102" name="Google Shape;102;p2"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e123aecaac_0_10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pt-BR" sz="4300"/>
              <a:t>REFERÊNCIAS BIBLIOGRÁFICAS</a:t>
            </a:r>
            <a:endParaRPr sz="4300"/>
          </a:p>
        </p:txBody>
      </p:sp>
      <p:sp>
        <p:nvSpPr>
          <p:cNvPr id="213" name="Google Shape;213;g1e123aecaac_0_101"/>
          <p:cNvSpPr txBox="1">
            <a:spLocks noGrp="1"/>
          </p:cNvSpPr>
          <p:nvPr>
            <p:ph type="body" idx="1"/>
          </p:nvPr>
        </p:nvSpPr>
        <p:spPr>
          <a:xfrm>
            <a:off x="778575" y="1209250"/>
            <a:ext cx="9259800" cy="4718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pt-BR" sz="1300">
                <a:latin typeface="Arial"/>
                <a:ea typeface="Arial"/>
                <a:cs typeface="Arial"/>
                <a:sym typeface="Arial"/>
              </a:rPr>
              <a:t>MCKINSEY CONSULTORIA. Nossas publicações. 2020. Disponível em: https://www.mckinsey.com.br. Acesso em: 10 abril 2023.</a:t>
            </a:r>
            <a:endParaRPr sz="1300">
              <a:latin typeface="Arial"/>
              <a:ea typeface="Arial"/>
              <a:cs typeface="Arial"/>
              <a:sym typeface="Arial"/>
            </a:endParaRPr>
          </a:p>
          <a:p>
            <a:pPr marL="0" lvl="0" indent="0" algn="just" rtl="0">
              <a:lnSpc>
                <a:spcPct val="100000"/>
              </a:lnSpc>
              <a:spcBef>
                <a:spcPts val="1200"/>
              </a:spcBef>
              <a:spcAft>
                <a:spcPts val="0"/>
              </a:spcAft>
              <a:buNone/>
            </a:pPr>
            <a:r>
              <a:rPr lang="pt-BR" sz="1300">
                <a:latin typeface="Arial"/>
                <a:ea typeface="Arial"/>
                <a:cs typeface="Arial"/>
                <a:sym typeface="Arial"/>
              </a:rPr>
              <a:t>SANTOS, G. J. dos; MARION, J. C. Administração de Custos na Agropecuária. SãoPaulo: Atlas, 1996.</a:t>
            </a:r>
            <a:endParaRPr sz="14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pt-BR" sz="1300">
                <a:latin typeface="Arial"/>
                <a:ea typeface="Arial"/>
                <a:cs typeface="Arial"/>
                <a:sym typeface="Arial"/>
              </a:rPr>
              <a:t>JUNTOLLI, F. V. Agricultura de Precisão - Boletim Técnico. 2013. LIMA, A.J.P.</a:t>
            </a:r>
            <a:endParaRPr sz="1300">
              <a:latin typeface="Arial"/>
              <a:ea typeface="Arial"/>
              <a:cs typeface="Arial"/>
              <a:sym typeface="Arial"/>
            </a:endParaRPr>
          </a:p>
          <a:p>
            <a:pPr marL="0" lvl="0" indent="0" algn="just" rtl="0">
              <a:lnSpc>
                <a:spcPct val="100000"/>
              </a:lnSpc>
              <a:spcBef>
                <a:spcPts val="1200"/>
              </a:spcBef>
              <a:spcAft>
                <a:spcPts val="0"/>
              </a:spcAft>
              <a:buNone/>
            </a:pPr>
            <a:r>
              <a:rPr lang="pt-BR" sz="1300">
                <a:latin typeface="Arial"/>
                <a:ea typeface="Arial"/>
                <a:cs typeface="Arial"/>
                <a:sym typeface="Arial"/>
              </a:rPr>
              <a:t>REIS, D. R. Gestão da inovação tecnológica. Barueri – SP.: Mamole, 2004</a:t>
            </a:r>
            <a:endParaRPr sz="14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pt-BR" sz="1300">
                <a:latin typeface="Arial"/>
                <a:ea typeface="Arial"/>
                <a:cs typeface="Arial"/>
                <a:sym typeface="Arial"/>
              </a:rPr>
              <a:t>MENDES, J. T. G.; PADILHA JUNIOR, João Batista. Agronegócio: uma abordagem econômica. São Paulo: Pearson Prentice Hall, 2003.</a:t>
            </a:r>
            <a:endParaRPr sz="1300">
              <a:latin typeface="Arial"/>
              <a:ea typeface="Arial"/>
              <a:cs typeface="Arial"/>
              <a:sym typeface="Arial"/>
            </a:endParaRPr>
          </a:p>
          <a:p>
            <a:pPr marL="0" lvl="0" indent="0" algn="just" rtl="0">
              <a:lnSpc>
                <a:spcPct val="100000"/>
              </a:lnSpc>
              <a:spcBef>
                <a:spcPts val="1200"/>
              </a:spcBef>
              <a:spcAft>
                <a:spcPts val="0"/>
              </a:spcAft>
              <a:buNone/>
            </a:pPr>
            <a:r>
              <a:rPr lang="pt-BR" sz="1300">
                <a:latin typeface="Arial"/>
                <a:ea typeface="Arial"/>
                <a:cs typeface="Arial"/>
                <a:sym typeface="Arial"/>
              </a:rPr>
              <a:t>MOLIN, J. P. Agricultura de precisão – o gerenciamento da variabilidade. Piracicaba, p. 66- 69. 2001.</a:t>
            </a:r>
            <a:endParaRPr sz="1300">
              <a:latin typeface="Arial"/>
              <a:ea typeface="Arial"/>
              <a:cs typeface="Arial"/>
              <a:sym typeface="Arial"/>
            </a:endParaRPr>
          </a:p>
          <a:p>
            <a:pPr marL="0" lvl="0" indent="0" algn="just" rtl="0">
              <a:lnSpc>
                <a:spcPct val="100000"/>
              </a:lnSpc>
              <a:spcBef>
                <a:spcPts val="1200"/>
              </a:spcBef>
              <a:spcAft>
                <a:spcPts val="0"/>
              </a:spcAft>
              <a:buNone/>
            </a:pPr>
            <a:r>
              <a:rPr lang="pt-BR" sz="1300">
                <a:latin typeface="Arial"/>
                <a:ea typeface="Arial"/>
                <a:cs typeface="Arial"/>
                <a:sym typeface="Arial"/>
              </a:rPr>
              <a:t>MOURA, D.; TYBUSH, T. M.; TAVARES, M. F. F. A agricultura familiar e a agricultura de precisão. In: COLÓQUIO   SOBRE TRANSFORMAÇÕES TERRITORIAIS, 35., Montevideo, 2002.</a:t>
            </a:r>
            <a:endParaRPr sz="14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pt-BR" sz="1300">
                <a:latin typeface="Arial"/>
                <a:ea typeface="Arial"/>
                <a:cs typeface="Arial"/>
                <a:sym typeface="Arial"/>
              </a:rPr>
              <a:t>IBGE. CIDADES E ESTADOS. 2021. Disponível em: https://www.ibge.gov.br/cidades-e-estados/sc/corupa.html. Acesso em: 09 abr. 2023.</a:t>
            </a:r>
            <a:endParaRPr sz="1300">
              <a:latin typeface="Arial"/>
              <a:ea typeface="Arial"/>
              <a:cs typeface="Arial"/>
              <a:sym typeface="Arial"/>
            </a:endParaRPr>
          </a:p>
          <a:p>
            <a:pPr marL="0" lvl="0" indent="0" algn="just" rtl="0">
              <a:lnSpc>
                <a:spcPct val="100000"/>
              </a:lnSpc>
              <a:spcBef>
                <a:spcPts val="1200"/>
              </a:spcBef>
              <a:spcAft>
                <a:spcPts val="0"/>
              </a:spcAft>
              <a:buNone/>
            </a:pPr>
            <a:r>
              <a:rPr lang="pt-BR" sz="1300">
                <a:latin typeface="Arial"/>
                <a:ea typeface="Arial"/>
                <a:cs typeface="Arial"/>
                <a:sym typeface="Arial"/>
              </a:rPr>
              <a:t>IBGE. PRODUÇÃO DE BANANA. 2021. Disponível em: https://www.ibge.gov.br/explica/producao-agropecuaria/banana/br. Acesso em: 09 abr. 2023.</a:t>
            </a:r>
            <a:endParaRPr sz="14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pt-BR" sz="1300">
                <a:latin typeface="Arial"/>
                <a:ea typeface="Arial"/>
                <a:cs typeface="Arial"/>
                <a:sym typeface="Arial"/>
              </a:rPr>
              <a:t>PORTUGAL, A. D. O Desafio da Agricultura Familiar. EMBRAPA, 2002. Disponível em: &lt;http://www21.sede.embrapa.br/noticias/artigos/2002/artigo.2004-12-07.2590963189/mostra_artigo&gt;. Acesso em: 09 abr. 2023.</a:t>
            </a:r>
            <a:endParaRPr sz="2000">
              <a:latin typeface="Arial"/>
              <a:ea typeface="Arial"/>
              <a:cs typeface="Arial"/>
              <a:sym typeface="Arial"/>
            </a:endParaRPr>
          </a:p>
        </p:txBody>
      </p:sp>
      <p:pic>
        <p:nvPicPr>
          <p:cNvPr id="214" name="Google Shape;214;g1e123aecaac_0_101"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e123aecaac_0_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INTRODUÇÃO AO TEMA</a:t>
            </a:r>
            <a:endParaRPr/>
          </a:p>
        </p:txBody>
      </p:sp>
      <p:sp>
        <p:nvSpPr>
          <p:cNvPr id="108" name="Google Shape;108;g1e123aecaac_0_0"/>
          <p:cNvSpPr txBox="1">
            <a:spLocks noGrp="1"/>
          </p:cNvSpPr>
          <p:nvPr>
            <p:ph type="body" idx="1"/>
          </p:nvPr>
        </p:nvSpPr>
        <p:spPr>
          <a:xfrm>
            <a:off x="609600" y="1517375"/>
            <a:ext cx="9643500" cy="4526100"/>
          </a:xfrm>
          <a:prstGeom prst="rect">
            <a:avLst/>
          </a:prstGeom>
          <a:noFill/>
          <a:ln>
            <a:noFill/>
          </a:ln>
        </p:spPr>
        <p:txBody>
          <a:bodyPr spcFirstLastPara="1" wrap="square" lIns="91425" tIns="45700" rIns="91425" bIns="45700" anchor="t" anchorCtr="0">
            <a:noAutofit/>
          </a:bodyPr>
          <a:lstStyle/>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Frente a essa vasta capacidade produtiva em bananicultura, é pertinente aplicar métodos tecnológicos que potencializam a produção e diminuem os custos na agricultura familiar, novos métodos como a Agricultura de Precisão (AP) (MOLIN, 2001).</a:t>
            </a:r>
            <a:endParaRPr sz="2100">
              <a:latin typeface="Arial"/>
              <a:ea typeface="Arial"/>
              <a:cs typeface="Arial"/>
              <a:sym typeface="Arial"/>
            </a:endParaRPr>
          </a:p>
          <a:p>
            <a:pPr marL="457200" marR="127000" lvl="0" indent="-361950" algn="just" rtl="0">
              <a:lnSpc>
                <a:spcPct val="115000"/>
              </a:lnSpc>
              <a:spcBef>
                <a:spcPts val="0"/>
              </a:spcBef>
              <a:spcAft>
                <a:spcPts val="0"/>
              </a:spcAft>
              <a:buSzPts val="2100"/>
              <a:buFont typeface="Arial"/>
              <a:buChar char="•"/>
            </a:pPr>
            <a:r>
              <a:rPr lang="pt-BR" sz="2100">
                <a:latin typeface="Arial"/>
                <a:ea typeface="Arial"/>
                <a:cs typeface="Arial"/>
                <a:sym typeface="Arial"/>
              </a:rPr>
              <a:t>A AP faz uso intenso de sistemas de posicionamento GPS e/ou DGPS, sensores continuos de dados, sensoriamento remoto, VRT (Variable-Rate Treatment), GIS e softwares para análise de dados integrados, permitindo o tratamento de dados coletados no campo com mais precisão. A análise dos dados em AP permite a otimização do uso de insumos agrícolas, possibilitando ganhos econômicos para o agricultor e reduzindo o impacto ambiental da atividade (MOLIN, 2001).</a:t>
            </a:r>
            <a:endParaRPr sz="2100">
              <a:latin typeface="Arial"/>
              <a:ea typeface="Arial"/>
              <a:cs typeface="Arial"/>
              <a:sym typeface="Arial"/>
            </a:endParaRPr>
          </a:p>
        </p:txBody>
      </p:sp>
      <p:pic>
        <p:nvPicPr>
          <p:cNvPr id="109" name="Google Shape;109;g1e123aecaac_0_0"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e123aecaac_0_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PROBLEMÁTICA</a:t>
            </a:r>
            <a:endParaRPr/>
          </a:p>
        </p:txBody>
      </p:sp>
      <p:sp>
        <p:nvSpPr>
          <p:cNvPr id="115" name="Google Shape;115;g1e123aecaac_0_6"/>
          <p:cNvSpPr txBox="1">
            <a:spLocks noGrp="1"/>
          </p:cNvSpPr>
          <p:nvPr>
            <p:ph type="body" idx="1"/>
          </p:nvPr>
        </p:nvSpPr>
        <p:spPr>
          <a:xfrm>
            <a:off x="1274250" y="1600200"/>
            <a:ext cx="9643500" cy="4526100"/>
          </a:xfrm>
          <a:prstGeom prst="rect">
            <a:avLst/>
          </a:prstGeom>
          <a:noFill/>
          <a:ln>
            <a:noFill/>
          </a:ln>
        </p:spPr>
        <p:txBody>
          <a:bodyPr spcFirstLastPara="1" wrap="square" lIns="91425" tIns="45700" rIns="91425" bIns="45700" anchor="t" anchorCtr="0">
            <a:noAutofit/>
          </a:bodyPr>
          <a:lstStyle/>
          <a:p>
            <a:pPr marL="457200" lvl="0" indent="-387350" algn="just" rtl="0">
              <a:lnSpc>
                <a:spcPct val="115000"/>
              </a:lnSpc>
              <a:spcBef>
                <a:spcPts val="0"/>
              </a:spcBef>
              <a:spcAft>
                <a:spcPts val="0"/>
              </a:spcAft>
              <a:buSzPts val="2500"/>
              <a:buFont typeface="Arial"/>
              <a:buChar char="•"/>
            </a:pPr>
            <a:r>
              <a:rPr lang="pt-BR" sz="2500">
                <a:latin typeface="Arial"/>
                <a:ea typeface="Arial"/>
                <a:cs typeface="Arial"/>
                <a:sym typeface="Arial"/>
              </a:rPr>
              <a:t>O presente projeto visa avaliar o potencial de análise da ferramenta de BI integrada ao tratamento de dados originados de sensores eletroquímicos em solo, a fim de averiguar o potencial de fertilização de solo na Bananicultura de Corupá/SC.</a:t>
            </a:r>
            <a:endParaRPr sz="2500">
              <a:latin typeface="Arial"/>
              <a:ea typeface="Arial"/>
              <a:cs typeface="Arial"/>
              <a:sym typeface="Arial"/>
            </a:endParaRPr>
          </a:p>
          <a:p>
            <a:pPr marL="0" marR="127000" lvl="0" indent="0" algn="ctr" rtl="0">
              <a:lnSpc>
                <a:spcPct val="115000"/>
              </a:lnSpc>
              <a:spcBef>
                <a:spcPts val="0"/>
              </a:spcBef>
              <a:spcAft>
                <a:spcPts val="0"/>
              </a:spcAft>
              <a:buNone/>
            </a:pPr>
            <a:endParaRPr sz="3300">
              <a:latin typeface="Arial"/>
              <a:ea typeface="Arial"/>
              <a:cs typeface="Arial"/>
              <a:sym typeface="Arial"/>
            </a:endParaRPr>
          </a:p>
        </p:txBody>
      </p:sp>
      <p:pic>
        <p:nvPicPr>
          <p:cNvPr id="116" name="Google Shape;116;g1e123aecaac_0_6"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e123aecaac_0_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OBJETIVO GERAL</a:t>
            </a:r>
            <a:endParaRPr/>
          </a:p>
        </p:txBody>
      </p:sp>
      <p:sp>
        <p:nvSpPr>
          <p:cNvPr id="122" name="Google Shape;122;g1e123aecaac_0_12"/>
          <p:cNvSpPr txBox="1">
            <a:spLocks noGrp="1"/>
          </p:cNvSpPr>
          <p:nvPr>
            <p:ph type="body" idx="1"/>
          </p:nvPr>
        </p:nvSpPr>
        <p:spPr>
          <a:xfrm>
            <a:off x="1274250" y="1600200"/>
            <a:ext cx="9643500" cy="4526100"/>
          </a:xfrm>
          <a:prstGeom prst="rect">
            <a:avLst/>
          </a:prstGeom>
          <a:noFill/>
          <a:ln>
            <a:noFill/>
          </a:ln>
        </p:spPr>
        <p:txBody>
          <a:bodyPr spcFirstLastPara="1" wrap="square" lIns="91425" tIns="45700" rIns="91425" bIns="45700" anchor="t" anchorCtr="0">
            <a:noAutofit/>
          </a:bodyPr>
          <a:lstStyle/>
          <a:p>
            <a:pPr marL="457200" lvl="0" indent="-387350" algn="just" rtl="0">
              <a:lnSpc>
                <a:spcPct val="115000"/>
              </a:lnSpc>
              <a:spcBef>
                <a:spcPts val="0"/>
              </a:spcBef>
              <a:spcAft>
                <a:spcPts val="0"/>
              </a:spcAft>
              <a:buSzPts val="2500"/>
              <a:buFont typeface="Arial"/>
              <a:buChar char="•"/>
            </a:pPr>
            <a:r>
              <a:rPr lang="pt-BR" sz="2500">
                <a:latin typeface="Arial"/>
                <a:ea typeface="Arial"/>
                <a:cs typeface="Arial"/>
                <a:sym typeface="Arial"/>
              </a:rPr>
              <a:t>Analisar o potencial interpretativo da ferramenta de BI de provenientes de sensores eletroquímicos em solo para averiguar potencial de fertilização em Bananicultura.</a:t>
            </a:r>
            <a:endParaRPr sz="2500">
              <a:latin typeface="Arial"/>
              <a:ea typeface="Arial"/>
              <a:cs typeface="Arial"/>
              <a:sym typeface="Arial"/>
            </a:endParaRPr>
          </a:p>
          <a:p>
            <a:pPr marL="0" lvl="0" indent="449580" algn="ctr" rtl="0">
              <a:lnSpc>
                <a:spcPct val="150000"/>
              </a:lnSpc>
              <a:spcBef>
                <a:spcPts val="0"/>
              </a:spcBef>
              <a:spcAft>
                <a:spcPts val="0"/>
              </a:spcAft>
              <a:buNone/>
            </a:pPr>
            <a:endParaRPr sz="2500">
              <a:latin typeface="Arial"/>
              <a:ea typeface="Arial"/>
              <a:cs typeface="Arial"/>
              <a:sym typeface="Arial"/>
            </a:endParaRPr>
          </a:p>
          <a:p>
            <a:pPr marL="0" marR="127000" lvl="0" indent="0" algn="ctr" rtl="0">
              <a:lnSpc>
                <a:spcPct val="150000"/>
              </a:lnSpc>
              <a:spcBef>
                <a:spcPts val="0"/>
              </a:spcBef>
              <a:spcAft>
                <a:spcPts val="0"/>
              </a:spcAft>
              <a:buNone/>
            </a:pPr>
            <a:endParaRPr sz="2500">
              <a:latin typeface="Arial"/>
              <a:ea typeface="Arial"/>
              <a:cs typeface="Arial"/>
              <a:sym typeface="Arial"/>
            </a:endParaRPr>
          </a:p>
        </p:txBody>
      </p:sp>
      <p:pic>
        <p:nvPicPr>
          <p:cNvPr id="123" name="Google Shape;123;g1e123aecaac_0_12"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e123aecaac_0_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OBJETIVOS ESPECÍFICOS</a:t>
            </a:r>
            <a:endParaRPr/>
          </a:p>
        </p:txBody>
      </p:sp>
      <p:sp>
        <p:nvSpPr>
          <p:cNvPr id="129" name="Google Shape;129;g1e123aecaac_0_18"/>
          <p:cNvSpPr txBox="1">
            <a:spLocks noGrp="1"/>
          </p:cNvSpPr>
          <p:nvPr>
            <p:ph type="body" idx="1"/>
          </p:nvPr>
        </p:nvSpPr>
        <p:spPr>
          <a:xfrm>
            <a:off x="1274250" y="1600200"/>
            <a:ext cx="9643500" cy="45261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0"/>
              </a:spcBef>
              <a:spcAft>
                <a:spcPts val="0"/>
              </a:spcAft>
              <a:buSzPts val="2400"/>
              <a:buChar char="•"/>
            </a:pPr>
            <a:r>
              <a:rPr lang="pt-BR" sz="2400" dirty="0">
                <a:latin typeface="Arial"/>
                <a:ea typeface="Arial"/>
                <a:cs typeface="Arial"/>
                <a:sym typeface="Arial"/>
              </a:rPr>
              <a:t>Desenvolver e implementar infraestrutura georreferenciada de sensores (PH, NPK, umidade) com microcontrolador Esp8266 e transferir através do bluetooth;</a:t>
            </a:r>
            <a:endParaRPr sz="2400" dirty="0">
              <a:latin typeface="Arial"/>
              <a:ea typeface="Arial"/>
              <a:cs typeface="Arial"/>
              <a:sym typeface="Arial"/>
            </a:endParaRPr>
          </a:p>
          <a:p>
            <a:pPr marL="457200" lvl="0" indent="-381000" algn="just" rtl="0">
              <a:lnSpc>
                <a:spcPct val="115000"/>
              </a:lnSpc>
              <a:spcBef>
                <a:spcPts val="0"/>
              </a:spcBef>
              <a:spcAft>
                <a:spcPts val="0"/>
              </a:spcAft>
              <a:buSzPts val="2400"/>
              <a:buChar char="•"/>
            </a:pPr>
            <a:r>
              <a:rPr lang="pt-BR" sz="2400" dirty="0">
                <a:latin typeface="Arial"/>
                <a:ea typeface="Arial"/>
                <a:cs typeface="Arial"/>
                <a:sym typeface="Arial"/>
              </a:rPr>
              <a:t>Averiguar acurácia dos dados provenientes de sensores frente à dados laboratoriais;</a:t>
            </a:r>
            <a:endParaRPr sz="2400" dirty="0">
              <a:latin typeface="Arial"/>
              <a:ea typeface="Arial"/>
              <a:cs typeface="Arial"/>
              <a:sym typeface="Arial"/>
            </a:endParaRPr>
          </a:p>
          <a:p>
            <a:pPr marL="457200" lvl="0" indent="-381000" algn="just" rtl="0">
              <a:lnSpc>
                <a:spcPct val="115000"/>
              </a:lnSpc>
              <a:spcBef>
                <a:spcPts val="0"/>
              </a:spcBef>
              <a:spcAft>
                <a:spcPts val="0"/>
              </a:spcAft>
              <a:buSzPts val="2400"/>
              <a:buChar char="•"/>
            </a:pPr>
            <a:r>
              <a:rPr lang="pt-BR" sz="2400" dirty="0">
                <a:latin typeface="Arial"/>
                <a:ea typeface="Arial"/>
                <a:cs typeface="Arial"/>
                <a:sym typeface="Arial"/>
              </a:rPr>
              <a:t>Identificar potencial de correlação de dados georreferenciados de fertilidade e tratamento dos dados (ETL) para criação de ferramenta de BI ;</a:t>
            </a:r>
            <a:endParaRPr sz="2400" dirty="0">
              <a:latin typeface="Arial"/>
              <a:ea typeface="Arial"/>
              <a:cs typeface="Arial"/>
              <a:sym typeface="Arial"/>
            </a:endParaRPr>
          </a:p>
          <a:p>
            <a:pPr marL="0" lvl="0" indent="449580" algn="just" rtl="0">
              <a:lnSpc>
                <a:spcPct val="100000"/>
              </a:lnSpc>
              <a:spcBef>
                <a:spcPts val="0"/>
              </a:spcBef>
              <a:spcAft>
                <a:spcPts val="0"/>
              </a:spcAft>
              <a:buNone/>
            </a:pPr>
            <a:endParaRPr sz="2400" dirty="0">
              <a:latin typeface="Arial"/>
              <a:ea typeface="Arial"/>
              <a:cs typeface="Arial"/>
              <a:sym typeface="Arial"/>
            </a:endParaRPr>
          </a:p>
          <a:p>
            <a:pPr marL="0" marR="127000" lvl="0" indent="0" algn="just" rtl="0">
              <a:lnSpc>
                <a:spcPct val="100000"/>
              </a:lnSpc>
              <a:spcBef>
                <a:spcPts val="0"/>
              </a:spcBef>
              <a:spcAft>
                <a:spcPts val="0"/>
              </a:spcAft>
              <a:buNone/>
            </a:pPr>
            <a:endParaRPr sz="2400" dirty="0">
              <a:latin typeface="Arial"/>
              <a:ea typeface="Arial"/>
              <a:cs typeface="Arial"/>
              <a:sym typeface="Arial"/>
            </a:endParaRPr>
          </a:p>
        </p:txBody>
      </p:sp>
      <p:pic>
        <p:nvPicPr>
          <p:cNvPr id="130" name="Google Shape;130;g1e123aecaac_0_18"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e123aecaac_0_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JUSTIFICATIVA</a:t>
            </a:r>
            <a:endParaRPr/>
          </a:p>
        </p:txBody>
      </p:sp>
      <p:sp>
        <p:nvSpPr>
          <p:cNvPr id="136" name="Google Shape;136;g1e123aecaac_0_24"/>
          <p:cNvSpPr txBox="1">
            <a:spLocks noGrp="1"/>
          </p:cNvSpPr>
          <p:nvPr>
            <p:ph type="body" idx="1"/>
          </p:nvPr>
        </p:nvSpPr>
        <p:spPr>
          <a:xfrm>
            <a:off x="609600" y="1600200"/>
            <a:ext cx="9643500" cy="45261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1200"/>
              </a:spcBef>
              <a:spcAft>
                <a:spcPts val="0"/>
              </a:spcAft>
              <a:buSzPts val="2000"/>
              <a:buFont typeface="Arial"/>
              <a:buChar char="•"/>
            </a:pPr>
            <a:r>
              <a:rPr lang="pt-BR" sz="2000">
                <a:latin typeface="Arial"/>
                <a:ea typeface="Arial"/>
                <a:cs typeface="Arial"/>
                <a:sym typeface="Arial"/>
              </a:rPr>
              <a:t>Necessidade de empresas e organizações agrícolas em atingir maiores competitividades de mercado (SANTOS e MARION, 1996);</a:t>
            </a:r>
            <a:endParaRPr sz="2000">
              <a:latin typeface="Arial"/>
              <a:ea typeface="Arial"/>
              <a:cs typeface="Arial"/>
              <a:sym typeface="Arial"/>
            </a:endParaRPr>
          </a:p>
          <a:p>
            <a:pPr marL="457200" lvl="0" indent="0" algn="just" rtl="0">
              <a:lnSpc>
                <a:spcPct val="115000"/>
              </a:lnSpc>
              <a:spcBef>
                <a:spcPts val="1200"/>
              </a:spcBef>
              <a:spcAft>
                <a:spcPts val="0"/>
              </a:spcAft>
              <a:buNone/>
            </a:pPr>
            <a:endParaRPr sz="1200">
              <a:latin typeface="Arial"/>
              <a:ea typeface="Arial"/>
              <a:cs typeface="Arial"/>
              <a:sym typeface="Arial"/>
            </a:endParaRPr>
          </a:p>
          <a:p>
            <a:pPr marL="457200" lvl="0" indent="-355600" algn="just" rtl="0">
              <a:lnSpc>
                <a:spcPct val="115000"/>
              </a:lnSpc>
              <a:spcBef>
                <a:spcPts val="1200"/>
              </a:spcBef>
              <a:spcAft>
                <a:spcPts val="0"/>
              </a:spcAft>
              <a:buSzPts val="2000"/>
              <a:buFont typeface="Arial"/>
              <a:buChar char="•"/>
            </a:pPr>
            <a:r>
              <a:rPr lang="pt-BR" sz="2000">
                <a:latin typeface="Arial"/>
                <a:ea typeface="Arial"/>
                <a:cs typeface="Arial"/>
                <a:sym typeface="Arial"/>
              </a:rPr>
              <a:t>Carência na adoção de tecnologias de produção acompanhadas de sistemas de controle de dados e controle gerencial, (SANTOS e MARION, 1996);</a:t>
            </a:r>
            <a:endParaRPr sz="2000">
              <a:latin typeface="Arial"/>
              <a:ea typeface="Arial"/>
              <a:cs typeface="Arial"/>
              <a:sym typeface="Arial"/>
            </a:endParaRPr>
          </a:p>
          <a:p>
            <a:pPr marL="457200" lvl="0" indent="0" algn="just" rtl="0">
              <a:lnSpc>
                <a:spcPct val="115000"/>
              </a:lnSpc>
              <a:spcBef>
                <a:spcPts val="1200"/>
              </a:spcBef>
              <a:spcAft>
                <a:spcPts val="0"/>
              </a:spcAft>
              <a:buNone/>
            </a:pPr>
            <a:endParaRPr sz="1300">
              <a:latin typeface="Arial"/>
              <a:ea typeface="Arial"/>
              <a:cs typeface="Arial"/>
              <a:sym typeface="Arial"/>
            </a:endParaRPr>
          </a:p>
          <a:p>
            <a:pPr marL="457200" lvl="0" indent="-355600" algn="just" rtl="0">
              <a:lnSpc>
                <a:spcPct val="115000"/>
              </a:lnSpc>
              <a:spcBef>
                <a:spcPts val="1200"/>
              </a:spcBef>
              <a:spcAft>
                <a:spcPts val="0"/>
              </a:spcAft>
              <a:buSzPts val="2000"/>
              <a:buFont typeface="Arial"/>
              <a:buChar char="•"/>
            </a:pPr>
            <a:r>
              <a:rPr lang="pt-BR" sz="2000">
                <a:latin typeface="Arial"/>
                <a:ea typeface="Arial"/>
                <a:cs typeface="Arial"/>
                <a:sym typeface="Arial"/>
              </a:rPr>
              <a:t>Pensar na viabilidade e desenvolvimento da AP em agricultura familiar torna-se fundamental, não somente do ponto de vista econômico-produtivo, mas também no conjunto de necessidades que a família e o sistema de produção apresentam, garantindo qualidade de vida à produção rural (SANTOS e MARION, 1996).</a:t>
            </a:r>
            <a:endParaRPr sz="2000">
              <a:latin typeface="Arial"/>
              <a:ea typeface="Arial"/>
              <a:cs typeface="Arial"/>
              <a:sym typeface="Arial"/>
            </a:endParaRPr>
          </a:p>
          <a:p>
            <a:pPr marL="0" lvl="0" indent="0" algn="just" rtl="0">
              <a:lnSpc>
                <a:spcPct val="115000"/>
              </a:lnSpc>
              <a:spcBef>
                <a:spcPts val="1200"/>
              </a:spcBef>
              <a:spcAft>
                <a:spcPts val="1200"/>
              </a:spcAft>
              <a:buNone/>
            </a:pPr>
            <a:endParaRPr sz="2000">
              <a:latin typeface="Arial"/>
              <a:ea typeface="Arial"/>
              <a:cs typeface="Arial"/>
              <a:sym typeface="Arial"/>
            </a:endParaRPr>
          </a:p>
        </p:txBody>
      </p:sp>
      <p:pic>
        <p:nvPicPr>
          <p:cNvPr id="137" name="Google Shape;137;g1e123aecaac_0_24"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e123aecaac_0_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JUSTIFICATIVA</a:t>
            </a:r>
            <a:endParaRPr/>
          </a:p>
        </p:txBody>
      </p:sp>
      <p:sp>
        <p:nvSpPr>
          <p:cNvPr id="143" name="Google Shape;143;g1e123aecaac_0_30"/>
          <p:cNvSpPr txBox="1">
            <a:spLocks noGrp="1"/>
          </p:cNvSpPr>
          <p:nvPr>
            <p:ph type="body" idx="1"/>
          </p:nvPr>
        </p:nvSpPr>
        <p:spPr>
          <a:xfrm>
            <a:off x="513525" y="1417650"/>
            <a:ext cx="9739500" cy="4526100"/>
          </a:xfrm>
          <a:prstGeom prst="rect">
            <a:avLst/>
          </a:prstGeom>
          <a:noFill/>
          <a:ln>
            <a:noFill/>
          </a:ln>
        </p:spPr>
        <p:txBody>
          <a:bodyPr spcFirstLastPara="1" wrap="square" lIns="91425" tIns="45700" rIns="91425" bIns="45700" anchor="t" anchorCtr="0">
            <a:noAutofit/>
          </a:bodyPr>
          <a:lstStyle/>
          <a:p>
            <a:pPr marL="457200" marR="127000" lvl="0" indent="-349250" algn="just" rtl="0">
              <a:lnSpc>
                <a:spcPct val="150000"/>
              </a:lnSpc>
              <a:spcBef>
                <a:spcPts val="0"/>
              </a:spcBef>
              <a:spcAft>
                <a:spcPts val="0"/>
              </a:spcAft>
              <a:buSzPts val="1900"/>
              <a:buFont typeface="Arial"/>
              <a:buChar char="•"/>
            </a:pPr>
            <a:r>
              <a:rPr lang="pt-BR" sz="1900">
                <a:latin typeface="Arial"/>
                <a:ea typeface="Arial"/>
                <a:cs typeface="Arial"/>
                <a:sym typeface="Arial"/>
              </a:rPr>
              <a:t>A AP se baseia no conjunto de técnicas, métodos e ferramentas que exploram a variabilidade do terreno através de informações georreferenciadas, principalmente no que se refere a dados químicos, físicos, biológicos do solo e de produtividade, possibilitando otimizar a aplicação de insumos na lavoura, buscando a redução de custos e impactos ao meio ambiente (REIS, 2004)</a:t>
            </a:r>
            <a:endParaRPr sz="1900">
              <a:latin typeface="Arial"/>
              <a:ea typeface="Arial"/>
              <a:cs typeface="Arial"/>
              <a:sym typeface="Arial"/>
            </a:endParaRPr>
          </a:p>
          <a:p>
            <a:pPr marL="457200" marR="127000" lvl="0" indent="0" algn="just" rtl="0">
              <a:lnSpc>
                <a:spcPct val="150000"/>
              </a:lnSpc>
              <a:spcBef>
                <a:spcPts val="0"/>
              </a:spcBef>
              <a:spcAft>
                <a:spcPts val="0"/>
              </a:spcAft>
              <a:buNone/>
            </a:pPr>
            <a:endParaRPr sz="1900">
              <a:latin typeface="Arial"/>
              <a:ea typeface="Arial"/>
              <a:cs typeface="Arial"/>
              <a:sym typeface="Arial"/>
            </a:endParaRPr>
          </a:p>
          <a:p>
            <a:pPr marL="457200" marR="127000" lvl="0" indent="-349250" algn="just" rtl="0">
              <a:lnSpc>
                <a:spcPct val="150000"/>
              </a:lnSpc>
              <a:spcBef>
                <a:spcPts val="0"/>
              </a:spcBef>
              <a:spcAft>
                <a:spcPts val="0"/>
              </a:spcAft>
              <a:buSzPts val="1900"/>
              <a:buFont typeface="Arial"/>
              <a:buChar char="•"/>
            </a:pPr>
            <a:r>
              <a:rPr lang="pt-BR" sz="1900">
                <a:latin typeface="Arial"/>
                <a:ea typeface="Arial"/>
                <a:cs typeface="Arial"/>
                <a:sym typeface="Arial"/>
              </a:rPr>
              <a:t>A análise de dados é uma das principais tecnologias que impulsionam a agricultura de precisão, pois auxilia os agricultores a identificar os melhores momentos para plantar e colher, otimizar o uso de insumos e melhorar a eficiência da produção agrícola (REIS, 2004).</a:t>
            </a:r>
            <a:endParaRPr sz="1900">
              <a:highlight>
                <a:srgbClr val="FFFF00"/>
              </a:highlight>
              <a:latin typeface="Arial"/>
              <a:ea typeface="Arial"/>
              <a:cs typeface="Arial"/>
              <a:sym typeface="Arial"/>
            </a:endParaRPr>
          </a:p>
          <a:p>
            <a:pPr marL="0" marR="127000" lvl="0" indent="457200" algn="just" rtl="0">
              <a:lnSpc>
                <a:spcPct val="150000"/>
              </a:lnSpc>
              <a:spcBef>
                <a:spcPts val="0"/>
              </a:spcBef>
              <a:spcAft>
                <a:spcPts val="0"/>
              </a:spcAft>
              <a:buNone/>
            </a:pPr>
            <a:endParaRPr sz="1900">
              <a:latin typeface="Arial"/>
              <a:ea typeface="Arial"/>
              <a:cs typeface="Arial"/>
              <a:sym typeface="Arial"/>
            </a:endParaRPr>
          </a:p>
        </p:txBody>
      </p:sp>
      <p:pic>
        <p:nvPicPr>
          <p:cNvPr id="144" name="Google Shape;144;g1e123aecaac_0_30"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e123aecaac_0_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pt-BR"/>
              <a:t>JUSTIFICATIVA</a:t>
            </a:r>
            <a:endParaRPr/>
          </a:p>
        </p:txBody>
      </p:sp>
      <p:sp>
        <p:nvSpPr>
          <p:cNvPr id="150" name="Google Shape;150;g1e123aecaac_0_42"/>
          <p:cNvSpPr txBox="1">
            <a:spLocks noGrp="1"/>
          </p:cNvSpPr>
          <p:nvPr>
            <p:ph type="body" idx="1"/>
          </p:nvPr>
        </p:nvSpPr>
        <p:spPr>
          <a:xfrm>
            <a:off x="695750" y="1600200"/>
            <a:ext cx="9557400" cy="4526100"/>
          </a:xfrm>
          <a:prstGeom prst="rect">
            <a:avLst/>
          </a:prstGeom>
          <a:noFill/>
          <a:ln>
            <a:noFill/>
          </a:ln>
        </p:spPr>
        <p:txBody>
          <a:bodyPr spcFirstLastPara="1" wrap="square" lIns="91425" tIns="45700" rIns="91425" bIns="45700" anchor="t" anchorCtr="0">
            <a:noAutofit/>
          </a:bodyPr>
          <a:lstStyle/>
          <a:p>
            <a:pPr marL="457200" lvl="0" indent="-361950" algn="just" rtl="0">
              <a:lnSpc>
                <a:spcPct val="115000"/>
              </a:lnSpc>
              <a:spcBef>
                <a:spcPts val="1200"/>
              </a:spcBef>
              <a:spcAft>
                <a:spcPts val="0"/>
              </a:spcAft>
              <a:buSzPts val="2100"/>
              <a:buFont typeface="Arial"/>
              <a:buChar char="•"/>
            </a:pPr>
            <a:r>
              <a:rPr lang="pt-BR" sz="2100">
                <a:latin typeface="Arial"/>
                <a:ea typeface="Arial"/>
                <a:cs typeface="Arial"/>
                <a:sym typeface="Arial"/>
              </a:rPr>
              <a:t>Um exemplo de inovação parte da utilização de sensores de propriedades de solo que quantificam concentrações como os de matéria orgânica, PH do solo, a capacidade de troca catiônica, os nutrientes presentes no solo e contaminações que possam ter ou vir a acontecer (JUNTOLLI, 2013);</a:t>
            </a:r>
            <a:endParaRPr sz="2100">
              <a:latin typeface="Arial"/>
              <a:ea typeface="Arial"/>
              <a:cs typeface="Arial"/>
              <a:sym typeface="Arial"/>
            </a:endParaRPr>
          </a:p>
          <a:p>
            <a:pPr marL="457200" lvl="0" indent="0" algn="just" rtl="0">
              <a:lnSpc>
                <a:spcPct val="115000"/>
              </a:lnSpc>
              <a:spcBef>
                <a:spcPts val="1200"/>
              </a:spcBef>
              <a:spcAft>
                <a:spcPts val="0"/>
              </a:spcAft>
              <a:buNone/>
            </a:pPr>
            <a:r>
              <a:rPr lang="pt-BR" sz="2100">
                <a:latin typeface="Arial"/>
                <a:ea typeface="Arial"/>
                <a:cs typeface="Arial"/>
                <a:sym typeface="Arial"/>
              </a:rPr>
              <a:t> </a:t>
            </a:r>
            <a:endParaRPr sz="2100">
              <a:latin typeface="Arial"/>
              <a:ea typeface="Arial"/>
              <a:cs typeface="Arial"/>
              <a:sym typeface="Arial"/>
            </a:endParaRPr>
          </a:p>
          <a:p>
            <a:pPr marL="457200" lvl="0" indent="-361950" algn="just" rtl="0">
              <a:lnSpc>
                <a:spcPct val="115000"/>
              </a:lnSpc>
              <a:spcBef>
                <a:spcPts val="1200"/>
              </a:spcBef>
              <a:spcAft>
                <a:spcPts val="0"/>
              </a:spcAft>
              <a:buSzPts val="2100"/>
              <a:buFont typeface="Arial"/>
              <a:buChar char="•"/>
            </a:pPr>
            <a:r>
              <a:rPr lang="pt-BR" sz="2100">
                <a:latin typeface="Arial"/>
                <a:ea typeface="Arial"/>
                <a:cs typeface="Arial"/>
                <a:sym typeface="Arial"/>
              </a:rPr>
              <a:t>Especialistas da área de AP afirmam as influências que as inovações tecnológicas trazem ao agronegócio são fundadas na redução de custos operacionais, redução de custos com mão de obra, assertividade nas operações realizadas, maior produtividade, além de modernização (PORTUGAL, 2002).</a:t>
            </a:r>
            <a:endParaRPr sz="2100">
              <a:latin typeface="Arial"/>
              <a:ea typeface="Arial"/>
              <a:cs typeface="Arial"/>
              <a:sym typeface="Arial"/>
            </a:endParaRPr>
          </a:p>
          <a:p>
            <a:pPr marL="457200" marR="127000" lvl="0" indent="0" algn="just" rtl="0">
              <a:lnSpc>
                <a:spcPct val="100000"/>
              </a:lnSpc>
              <a:spcBef>
                <a:spcPts val="1200"/>
              </a:spcBef>
              <a:spcAft>
                <a:spcPts val="0"/>
              </a:spcAft>
              <a:buNone/>
            </a:pPr>
            <a:endParaRPr sz="2100">
              <a:latin typeface="Arial"/>
              <a:ea typeface="Arial"/>
              <a:cs typeface="Arial"/>
              <a:sym typeface="Arial"/>
            </a:endParaRPr>
          </a:p>
        </p:txBody>
      </p:sp>
      <p:pic>
        <p:nvPicPr>
          <p:cNvPr id="151" name="Google Shape;151;g1e123aecaac_0_42" descr="Código QR&#10;&#10;Descrição gerada automaticamente"/>
          <p:cNvPicPr preferRelativeResize="0"/>
          <p:nvPr/>
        </p:nvPicPr>
        <p:blipFill rotWithShape="1">
          <a:blip r:embed="rId3">
            <a:alphaModFix/>
          </a:blip>
          <a:srcRect/>
          <a:stretch/>
        </p:blipFill>
        <p:spPr>
          <a:xfrm>
            <a:off x="10253050" y="4535945"/>
            <a:ext cx="1507519" cy="1507519"/>
          </a:xfrm>
          <a:prstGeom prst="rect">
            <a:avLst/>
          </a:prstGeom>
          <a:noFill/>
          <a:ln>
            <a:noFill/>
          </a:ln>
        </p:spPr>
      </p:pic>
    </p:spTree>
  </p:cSld>
  <p:clrMapOvr>
    <a:masterClrMapping/>
  </p:clrMapOvr>
</p:sld>
</file>

<file path=ppt/theme/theme1.xml><?xml version="1.0" encoding="utf-8"?>
<a:theme xmlns:a="http://schemas.openxmlformats.org/drawingml/2006/main" name="apresentação católica_aula">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1845</Words>
  <Application>Microsoft Office PowerPoint</Application>
  <PresentationFormat>Widescreen</PresentationFormat>
  <Paragraphs>124</Paragraphs>
  <Slides>20</Slides>
  <Notes>18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Times New Roman</vt:lpstr>
      <vt:lpstr>Arial Narrow</vt:lpstr>
      <vt:lpstr>Calibri</vt:lpstr>
      <vt:lpstr>Arial</vt:lpstr>
      <vt:lpstr>apresentação católica_aula</vt:lpstr>
      <vt:lpstr>PORTFÓLIO DE PROJETO</vt:lpstr>
      <vt:lpstr>INTRODUÇÃO AO TEMA</vt:lpstr>
      <vt:lpstr>INTRODUÇÃO AO TEMA</vt:lpstr>
      <vt:lpstr>PROBLEMÁTICA</vt:lpstr>
      <vt:lpstr>OBJETIVO GERAL</vt:lpstr>
      <vt:lpstr>OBJETIVOS ESPECÍFICOS</vt:lpstr>
      <vt:lpstr>JUSTIFICATIVA</vt:lpstr>
      <vt:lpstr>JUSTIFICATIVA</vt:lpstr>
      <vt:lpstr>JUSTIFICATIVA</vt:lpstr>
      <vt:lpstr>METODOLOGIA GERAL DO PROJETO</vt:lpstr>
      <vt:lpstr>METODOLOGIA DE SENSORES</vt:lpstr>
      <vt:lpstr>METODOLOGIA DE SENSORES</vt:lpstr>
      <vt:lpstr>METODOLOGIA DO SOFTWARE DE ANÁLISE (BI)</vt:lpstr>
      <vt:lpstr>RECURSOS</vt:lpstr>
      <vt:lpstr>METODOLOGIA DO SOFTWARE DE BI</vt:lpstr>
      <vt:lpstr>METODOLOGIA DO SOFTWARE DE BI</vt:lpstr>
      <vt:lpstr>METODOLOGIA DO SOFTWARE DE BI</vt:lpstr>
      <vt:lpstr>Tarefas concluídas</vt:lpstr>
      <vt:lpstr>Próximos passos:</vt:lpstr>
      <vt:lpstr>REFERÊNCIAS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PORTFÓLIO DE PROJETO</dc:title>
  <dc:creator>Avell</dc:creator>
  <cp:lastModifiedBy>TOMAS ROCHA DE LIMA</cp:lastModifiedBy>
  <cp:revision>3</cp:revision>
  <dcterms:created xsi:type="dcterms:W3CDTF">2020-08-19T18:03:32Z</dcterms:created>
  <dcterms:modified xsi:type="dcterms:W3CDTF">2023-04-12T22:23:52Z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0x010100D3981E8A868CD44BA5F885D7B6F0F53C</vt:lpwstr>
  </property>
</Properties>
</file>