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55" r:id="rId3"/>
    <p:sldId id="333" r:id="rId4"/>
    <p:sldId id="353" r:id="rId5"/>
    <p:sldId id="352"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6" r:id="rId23"/>
    <p:sldId id="357" r:id="rId24"/>
    <p:sldId id="358" r:id="rId25"/>
    <p:sldId id="272" r:id="rId26"/>
    <p:sldId id="282" r:id="rId27"/>
    <p:sldId id="359" r:id="rId28"/>
    <p:sldId id="360" r:id="rId29"/>
    <p:sldId id="361" r:id="rId30"/>
    <p:sldId id="362" r:id="rId31"/>
    <p:sldId id="364" r:id="rId32"/>
    <p:sldId id="363" r:id="rId33"/>
    <p:sldId id="273" r:id="rId34"/>
    <p:sldId id="283" r:id="rId35"/>
    <p:sldId id="264" r:id="rId36"/>
    <p:sldId id="308" r:id="rId37"/>
    <p:sldId id="285" r:id="rId38"/>
    <p:sldId id="309" r:id="rId39"/>
    <p:sldId id="287" r:id="rId40"/>
    <p:sldId id="288" r:id="rId41"/>
    <p:sldId id="289" r:id="rId42"/>
    <p:sldId id="290" r:id="rId43"/>
    <p:sldId id="354" r:id="rId44"/>
    <p:sldId id="310" r:id="rId45"/>
    <p:sldId id="311" r:id="rId46"/>
    <p:sldId id="291" r:id="rId47"/>
    <p:sldId id="312" r:id="rId48"/>
    <p:sldId id="313" r:id="rId49"/>
    <p:sldId id="383"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54" autoAdjust="0"/>
    <p:restoredTop sz="94660"/>
  </p:normalViewPr>
  <p:slideViewPr>
    <p:cSldViewPr snapToGrid="0">
      <p:cViewPr varScale="1">
        <p:scale>
          <a:sx n="73" d="100"/>
          <a:sy n="73"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6304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1530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1338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08290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839919-C90B-4354-8071-FA5CA29F7DBF}"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427630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839919-C90B-4354-8071-FA5CA29F7DBF}"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6132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839919-C90B-4354-8071-FA5CA29F7DBF}"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5961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39919-C90B-4354-8071-FA5CA29F7DBF}"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25470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39919-C90B-4354-8071-FA5CA29F7DBF}"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205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57063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97582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39919-C90B-4354-8071-FA5CA29F7DBF}" type="datetimeFigureOut">
              <a:rPr lang="en-US" smtClean="0"/>
              <a:t>10/27/2017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1EAB-1256-45E3-B02D-98A70B2D5912}" type="slidenum">
              <a:rPr lang="en-US" smtClean="0"/>
              <a:t>‹#›</a:t>
            </a:fld>
            <a:endParaRPr lang="en-US"/>
          </a:p>
        </p:txBody>
      </p:sp>
    </p:spTree>
    <p:extLst>
      <p:ext uri="{BB962C8B-B14F-4D97-AF65-F5344CB8AC3E}">
        <p14:creationId xmlns:p14="http://schemas.microsoft.com/office/powerpoint/2010/main" val="266145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ctuaries.digital/wp-content/uploads/2015/06/ProjectManagement_91689449-960x39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674143"/>
            <a:ext cx="9144000" cy="3800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7275" y="4474619"/>
            <a:ext cx="7354388" cy="1692771"/>
          </a:xfrm>
          <a:prstGeom prst="rect">
            <a:avLst/>
          </a:prstGeom>
          <a:noFill/>
        </p:spPr>
        <p:txBody>
          <a:bodyPr wrap="square" rtlCol="0">
            <a:spAutoFit/>
          </a:bodyPr>
          <a:lstStyle/>
          <a:p>
            <a:r>
              <a:rPr lang="en-CA" sz="2400" b="1" dirty="0" smtClean="0">
                <a:latin typeface="Segoe UI" panose="020B0502040204020203" pitchFamily="34" charset="0"/>
                <a:cs typeface="Segoe UI" panose="020B0502040204020203" pitchFamily="34" charset="0"/>
              </a:rPr>
              <a:t>Group 1 </a:t>
            </a:r>
          </a:p>
          <a:p>
            <a:r>
              <a:rPr lang="en-CA" sz="2000" dirty="0" err="1" smtClean="0">
                <a:latin typeface="Segoe UI" panose="020B0502040204020203" pitchFamily="34" charset="0"/>
                <a:cs typeface="Segoe UI" panose="020B0502040204020203" pitchFamily="34" charset="0"/>
              </a:rPr>
              <a:t>Demarey</a:t>
            </a:r>
            <a:r>
              <a:rPr lang="en-CA" sz="2000" dirty="0">
                <a:latin typeface="Segoe UI" panose="020B0502040204020203" pitchFamily="34" charset="0"/>
                <a:cs typeface="Segoe UI" panose="020B0502040204020203" pitchFamily="34" charset="0"/>
              </a:rPr>
              <a:t> </a:t>
            </a:r>
            <a:r>
              <a:rPr lang="en-CA" sz="2000" dirty="0" smtClean="0">
                <a:latin typeface="Segoe UI" panose="020B0502040204020203" pitchFamily="34" charset="0"/>
                <a:cs typeface="Segoe UI" panose="020B0502040204020203" pitchFamily="34" charset="0"/>
              </a:rPr>
              <a:t>Baker</a:t>
            </a:r>
          </a:p>
          <a:p>
            <a:r>
              <a:rPr lang="en-CA" sz="2000" dirty="0" err="1" smtClean="0">
                <a:latin typeface="Segoe UI" panose="020B0502040204020203" pitchFamily="34" charset="0"/>
                <a:cs typeface="Segoe UI" panose="020B0502040204020203" pitchFamily="34" charset="0"/>
              </a:rPr>
              <a:t>Hanieh</a:t>
            </a:r>
            <a:r>
              <a:rPr lang="en-CA" sz="2000" dirty="0" smtClean="0">
                <a:latin typeface="Segoe UI" panose="020B0502040204020203" pitchFamily="34" charset="0"/>
                <a:cs typeface="Segoe UI" panose="020B0502040204020203" pitchFamily="34" charset="0"/>
              </a:rPr>
              <a:t> </a:t>
            </a:r>
            <a:r>
              <a:rPr lang="en-CA" sz="2000" dirty="0" err="1" smtClean="0">
                <a:latin typeface="Segoe UI" panose="020B0502040204020203" pitchFamily="34" charset="0"/>
                <a:cs typeface="Segoe UI" panose="020B0502040204020203" pitchFamily="34" charset="0"/>
              </a:rPr>
              <a:t>Marvikhorasani</a:t>
            </a:r>
            <a:endParaRPr lang="en-CA" sz="2000" dirty="0" smtClean="0">
              <a:latin typeface="Segoe UI" panose="020B0502040204020203" pitchFamily="34" charset="0"/>
              <a:cs typeface="Segoe UI" panose="020B0502040204020203" pitchFamily="34" charset="0"/>
            </a:endParaRPr>
          </a:p>
          <a:p>
            <a:r>
              <a:rPr lang="en-CA" sz="2000" dirty="0" err="1">
                <a:latin typeface="Segoe UI" panose="020B0502040204020203" pitchFamily="34" charset="0"/>
                <a:cs typeface="Segoe UI" panose="020B0502040204020203" pitchFamily="34" charset="0"/>
              </a:rPr>
              <a:t>Keyvan</a:t>
            </a:r>
            <a:r>
              <a:rPr lang="en-CA" sz="2000" dirty="0">
                <a:latin typeface="Segoe UI" panose="020B0502040204020203" pitchFamily="34" charset="0"/>
                <a:cs typeface="Segoe UI" panose="020B0502040204020203" pitchFamily="34" charset="0"/>
              </a:rPr>
              <a:t> </a:t>
            </a:r>
            <a:r>
              <a:rPr lang="en-CA" sz="2000" dirty="0" err="1" smtClean="0">
                <a:latin typeface="Segoe UI" panose="020B0502040204020203" pitchFamily="34" charset="0"/>
                <a:cs typeface="Segoe UI" panose="020B0502040204020203" pitchFamily="34" charset="0"/>
              </a:rPr>
              <a:t>Derakhshan</a:t>
            </a:r>
            <a:r>
              <a:rPr lang="en-CA" sz="2000" dirty="0" smtClean="0">
                <a:latin typeface="Segoe UI" panose="020B0502040204020203" pitchFamily="34" charset="0"/>
                <a:cs typeface="Segoe UI" panose="020B0502040204020203" pitchFamily="34" charset="0"/>
              </a:rPr>
              <a:t> Nik</a:t>
            </a:r>
          </a:p>
          <a:p>
            <a:endParaRPr lang="en-CA"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856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Segoe UI" panose="020B0502040204020203" pitchFamily="34" charset="0"/>
                <a:cs typeface="Segoe UI" panose="020B0502040204020203" pitchFamily="34" charset="0"/>
              </a:rPr>
              <a:t>Work products, </a:t>
            </a:r>
            <a:r>
              <a:rPr lang="en-US" sz="4000" dirty="0">
                <a:latin typeface="Segoe UI" panose="020B0502040204020203" pitchFamily="34" charset="0"/>
                <a:cs typeface="Segoe UI" panose="020B0502040204020203" pitchFamily="34" charset="0"/>
              </a:rPr>
              <a:t>W</a:t>
            </a:r>
            <a:r>
              <a:rPr lang="en-US" sz="4000" dirty="0" smtClean="0">
                <a:latin typeface="Segoe UI" panose="020B0502040204020203" pitchFamily="34" charset="0"/>
                <a:cs typeface="Segoe UI" panose="020B0502040204020203" pitchFamily="34" charset="0"/>
              </a:rPr>
              <a:t>ork </a:t>
            </a:r>
            <a:r>
              <a:rPr lang="en-US" sz="4000" dirty="0">
                <a:latin typeface="Segoe UI" panose="020B0502040204020203" pitchFamily="34" charset="0"/>
                <a:cs typeface="Segoe UI" panose="020B0502040204020203" pitchFamily="34" charset="0"/>
              </a:rPr>
              <a:t>P</a:t>
            </a:r>
            <a:r>
              <a:rPr lang="en-US" sz="4000" dirty="0" smtClean="0">
                <a:latin typeface="Segoe UI" panose="020B0502040204020203" pitchFamily="34" charset="0"/>
                <a:cs typeface="Segoe UI" panose="020B0502040204020203" pitchFamily="34" charset="0"/>
              </a:rPr>
              <a:t>ackages, and Roles</a:t>
            </a:r>
            <a:br>
              <a:rPr lang="en-US" sz="4000" dirty="0" smtClean="0">
                <a:latin typeface="Segoe UI" panose="020B0502040204020203" pitchFamily="34" charset="0"/>
                <a:cs typeface="Segoe UI" panose="020B0502040204020203" pitchFamily="34" charset="0"/>
              </a:rPr>
            </a:br>
            <a:endParaRPr lang="en-US" sz="40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algn="just"/>
            <a:endParaRPr lang="en-US" sz="2400" dirty="0" smtClean="0"/>
          </a:p>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A </a:t>
            </a:r>
            <a:r>
              <a:rPr lang="en-US" sz="2400" dirty="0">
                <a:latin typeface="Segoe UI" panose="020B0502040204020203" pitchFamily="34" charset="0"/>
                <a:cs typeface="Segoe UI" panose="020B0502040204020203" pitchFamily="34" charset="0"/>
              </a:rPr>
              <a:t>manager assigns tasks, activities, and project functions to participants or a team, who carry </a:t>
            </a:r>
            <a:r>
              <a:rPr lang="en-US" sz="2400" dirty="0" smtClean="0">
                <a:latin typeface="Segoe UI" panose="020B0502040204020203" pitchFamily="34" charset="0"/>
                <a:cs typeface="Segoe UI" panose="020B0502040204020203" pitchFamily="34" charset="0"/>
              </a:rPr>
              <a:t>it out</a:t>
            </a:r>
            <a:r>
              <a:rPr lang="en-US" sz="2400" dirty="0">
                <a:latin typeface="Segoe UI" panose="020B0502040204020203" pitchFamily="34" charset="0"/>
                <a:cs typeface="Segoe UI" panose="020B0502040204020203" pitchFamily="34" charset="0"/>
              </a:rPr>
              <a:t>, while the manager monitors the progress and completion of the work. </a:t>
            </a:r>
          </a:p>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In </a:t>
            </a:r>
            <a:r>
              <a:rPr lang="en-US" sz="2400" dirty="0">
                <a:latin typeface="Segoe UI" panose="020B0502040204020203" pitchFamily="34" charset="0"/>
                <a:cs typeface="Segoe UI" panose="020B0502040204020203" pitchFamily="34" charset="0"/>
              </a:rPr>
              <a:t>a small project </a:t>
            </a:r>
            <a:r>
              <a:rPr lang="en-US" sz="2400" dirty="0" smtClean="0">
                <a:latin typeface="Segoe UI" panose="020B0502040204020203" pitchFamily="34" charset="0"/>
                <a:cs typeface="Segoe UI" panose="020B0502040204020203" pitchFamily="34" charset="0"/>
              </a:rPr>
              <a:t>this can </a:t>
            </a:r>
            <a:r>
              <a:rPr lang="en-US" sz="2400" dirty="0">
                <a:latin typeface="Segoe UI" panose="020B0502040204020203" pitchFamily="34" charset="0"/>
                <a:cs typeface="Segoe UI" panose="020B0502040204020203" pitchFamily="34" charset="0"/>
              </a:rPr>
              <a:t>be done informally, often with a shake of </a:t>
            </a:r>
            <a:r>
              <a:rPr lang="en-US" sz="2400" dirty="0" smtClean="0">
                <a:latin typeface="Segoe UI" panose="020B0502040204020203" pitchFamily="34" charset="0"/>
                <a:cs typeface="Segoe UI" panose="020B0502040204020203" pitchFamily="34" charset="0"/>
              </a:rPr>
              <a:t>hands.</a:t>
            </a:r>
          </a:p>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In </a:t>
            </a:r>
            <a:r>
              <a:rPr lang="en-US" sz="2400" dirty="0">
                <a:latin typeface="Segoe UI" panose="020B0502040204020203" pitchFamily="34" charset="0"/>
                <a:cs typeface="Segoe UI" panose="020B0502040204020203" pitchFamily="34" charset="0"/>
              </a:rPr>
              <a:t>larger projects, this must be spelled </a:t>
            </a:r>
            <a:r>
              <a:rPr lang="en-US" sz="2400" dirty="0" smtClean="0">
                <a:latin typeface="Segoe UI" panose="020B0502040204020203" pitchFamily="34" charset="0"/>
                <a:cs typeface="Segoe UI" panose="020B0502040204020203" pitchFamily="34" charset="0"/>
              </a:rPr>
              <a:t>out more </a:t>
            </a:r>
            <a:r>
              <a:rPr lang="en-US" sz="2400" dirty="0">
                <a:latin typeface="Segoe UI" panose="020B0502040204020203" pitchFamily="34" charset="0"/>
                <a:cs typeface="Segoe UI" panose="020B0502040204020203" pitchFamily="34" charset="0"/>
              </a:rPr>
              <a:t>explicitly in form of a </a:t>
            </a:r>
            <a:r>
              <a:rPr lang="en-US" sz="2400" b="1" dirty="0">
                <a:latin typeface="Segoe UI" panose="020B0502040204020203" pitchFamily="34" charset="0"/>
                <a:cs typeface="Segoe UI" panose="020B0502040204020203" pitchFamily="34" charset="0"/>
              </a:rPr>
              <a:t>work </a:t>
            </a:r>
            <a:r>
              <a:rPr lang="en-US" sz="2400" b="1" dirty="0" smtClean="0">
                <a:latin typeface="Segoe UI" panose="020B0502040204020203" pitchFamily="34" charset="0"/>
                <a:cs typeface="Segoe UI" panose="020B0502040204020203" pitchFamily="34" charset="0"/>
              </a:rPr>
              <a:t>package.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58431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482" y="428625"/>
            <a:ext cx="10515600" cy="1325563"/>
          </a:xfrm>
        </p:spPr>
        <p:txBody>
          <a:bodyPr/>
          <a:lstStyle/>
          <a:p>
            <a:r>
              <a:rPr lang="en-CA" dirty="0" smtClean="0">
                <a:latin typeface="Segoe UI" panose="020B0502040204020203" pitchFamily="34" charset="0"/>
                <a:cs typeface="Segoe UI" panose="020B0502040204020203" pitchFamily="34" charset="0"/>
              </a:rPr>
              <a:t>Work Package</a:t>
            </a:r>
            <a:endParaRPr lang="en-CA"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59914" y="2119493"/>
            <a:ext cx="4905307" cy="3732667"/>
          </a:xfrm>
        </p:spPr>
        <p:txBody>
          <a:bodyPr>
            <a:noAutofit/>
          </a:bodyPr>
          <a:lstStyle/>
          <a:p>
            <a:pPr marL="0" indent="0">
              <a:buNone/>
            </a:pPr>
            <a:r>
              <a:rPr lang="en-US" sz="2000" dirty="0">
                <a:latin typeface="Segoe UI" panose="020B0502040204020203" pitchFamily="34" charset="0"/>
                <a:cs typeface="Segoe UI" panose="020B0502040204020203" pitchFamily="34" charset="0"/>
              </a:rPr>
              <a:t>A work package describes the </a:t>
            </a:r>
            <a:endParaRPr lang="en-US" sz="2000" dirty="0" smtClean="0">
              <a:latin typeface="Segoe UI" panose="020B0502040204020203" pitchFamily="34" charset="0"/>
              <a:cs typeface="Segoe UI" panose="020B0502040204020203" pitchFamily="34" charset="0"/>
            </a:endParaRPr>
          </a:p>
          <a:p>
            <a:pPr>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work products </a:t>
            </a:r>
            <a:r>
              <a:rPr lang="en-US" sz="2000" dirty="0" smtClean="0">
                <a:latin typeface="Segoe UI" panose="020B0502040204020203" pitchFamily="34" charset="0"/>
                <a:cs typeface="Segoe UI" panose="020B0502040204020203" pitchFamily="34" charset="0"/>
              </a:rPr>
              <a:t>to be produced,</a:t>
            </a:r>
          </a:p>
          <a:p>
            <a:pP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resources needed to perform the </a:t>
            </a:r>
            <a:r>
              <a:rPr lang="en-US" sz="2000" dirty="0" smtClean="0">
                <a:latin typeface="Segoe UI" panose="020B0502040204020203" pitchFamily="34" charset="0"/>
                <a:cs typeface="Segoe UI" panose="020B0502040204020203" pitchFamily="34" charset="0"/>
              </a:rPr>
              <a:t>work</a:t>
            </a:r>
          </a:p>
          <a:p>
            <a:pP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expected </a:t>
            </a:r>
            <a:r>
              <a:rPr lang="en-US" sz="2000" dirty="0" smtClean="0">
                <a:latin typeface="Segoe UI" panose="020B0502040204020203" pitchFamily="34" charset="0"/>
                <a:cs typeface="Segoe UI" panose="020B0502040204020203" pitchFamily="34" charset="0"/>
              </a:rPr>
              <a:t>duration, </a:t>
            </a:r>
          </a:p>
          <a:p>
            <a:pP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dependencies </a:t>
            </a:r>
            <a:r>
              <a:rPr lang="en-US" sz="2000" dirty="0">
                <a:latin typeface="Segoe UI" panose="020B0502040204020203" pitchFamily="34" charset="0"/>
                <a:cs typeface="Segoe UI" panose="020B0502040204020203" pitchFamily="34" charset="0"/>
              </a:rPr>
              <a:t>on inputs, which are work products produced by other tasks as well </a:t>
            </a:r>
            <a:r>
              <a:rPr lang="en-US" sz="2000" dirty="0" smtClean="0">
                <a:latin typeface="Segoe UI" panose="020B0502040204020203" pitchFamily="34" charset="0"/>
                <a:cs typeface="Segoe UI" panose="020B0502040204020203" pitchFamily="34" charset="0"/>
              </a:rPr>
              <a:t>as dependencies </a:t>
            </a:r>
            <a:r>
              <a:rPr lang="en-US" sz="2000" dirty="0">
                <a:latin typeface="Segoe UI" panose="020B0502040204020203" pitchFamily="34" charset="0"/>
                <a:cs typeface="Segoe UI" panose="020B0502040204020203" pitchFamily="34" charset="0"/>
              </a:rPr>
              <a:t>on other tasks. </a:t>
            </a:r>
          </a:p>
          <a:p>
            <a:pPr>
              <a:buFont typeface="Wingdings" panose="05000000000000000000" pitchFamily="2" charset="2"/>
              <a:buChar char="v"/>
            </a:pPr>
            <a:r>
              <a:rPr lang="en-US" sz="2000" dirty="0">
                <a:latin typeface="Segoe UI" panose="020B0502040204020203" pitchFamily="34" charset="0"/>
                <a:cs typeface="Segoe UI" panose="020B0502040204020203" pitchFamily="34" charset="0"/>
              </a:rPr>
              <a:t>A</a:t>
            </a:r>
            <a:r>
              <a:rPr lang="en-US" sz="2000" dirty="0" smtClean="0">
                <a:latin typeface="Segoe UI" panose="020B0502040204020203" pitchFamily="34" charset="0"/>
                <a:cs typeface="Segoe UI" panose="020B0502040204020203" pitchFamily="34" charset="0"/>
              </a:rPr>
              <a:t>cceptance criteria </a:t>
            </a:r>
          </a:p>
          <a:p>
            <a:pPr>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Name of the responsible </a:t>
            </a:r>
            <a:r>
              <a:rPr lang="en-US" sz="2000" dirty="0">
                <a:latin typeface="Segoe UI" panose="020B0502040204020203" pitchFamily="34" charset="0"/>
                <a:cs typeface="Segoe UI" panose="020B0502040204020203" pitchFamily="34" charset="0"/>
              </a:rPr>
              <a:t>individual or organizational unit.</a:t>
            </a:r>
            <a:endParaRPr lang="en-CA" sz="2000" dirty="0">
              <a:latin typeface="Segoe UI" panose="020B0502040204020203" pitchFamily="34" charset="0"/>
              <a:cs typeface="Segoe UI" panose="020B0502040204020203" pitchFamily="34" charset="0"/>
            </a:endParaRPr>
          </a:p>
        </p:txBody>
      </p:sp>
      <p:pic>
        <p:nvPicPr>
          <p:cNvPr id="4" name="Picture 3"/>
          <p:cNvPicPr/>
          <p:nvPr/>
        </p:nvPicPr>
        <p:blipFill>
          <a:blip r:embed="rId2"/>
          <a:stretch>
            <a:fillRect/>
          </a:stretch>
        </p:blipFill>
        <p:spPr>
          <a:xfrm>
            <a:off x="6239282" y="1308803"/>
            <a:ext cx="5221605" cy="3215005"/>
          </a:xfrm>
          <a:prstGeom prst="rect">
            <a:avLst/>
          </a:prstGeom>
        </p:spPr>
      </p:pic>
      <p:sp>
        <p:nvSpPr>
          <p:cNvPr id="5" name="TextBox 4"/>
          <p:cNvSpPr txBox="1"/>
          <p:nvPr/>
        </p:nvSpPr>
        <p:spPr>
          <a:xfrm>
            <a:off x="5865221" y="4422458"/>
            <a:ext cx="5969725" cy="147732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Deliverables – work products delivered to the customer</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Internal work products</a:t>
            </a:r>
            <a:endParaRPr lang="en-CA"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84855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Segoe UI" panose="020B0502040204020203" pitchFamily="34" charset="0"/>
                <a:cs typeface="Segoe UI" panose="020B0502040204020203" pitchFamily="34" charset="0"/>
              </a:rPr>
              <a:t>Work breakdown structure (WBS)</a:t>
            </a:r>
            <a:br>
              <a:rPr lang="en-US" sz="4000" dirty="0" smtClean="0">
                <a:latin typeface="Segoe UI" panose="020B0502040204020203" pitchFamily="34" charset="0"/>
                <a:cs typeface="Segoe UI" panose="020B0502040204020203" pitchFamily="34" charset="0"/>
              </a:rPr>
            </a:br>
            <a:endParaRPr lang="en-US" sz="4000"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1737162" y="2835008"/>
            <a:ext cx="7329592" cy="2826327"/>
          </a:xfrm>
          <a:prstGeom prst="rect">
            <a:avLst/>
          </a:prstGeom>
        </p:spPr>
      </p:pic>
      <p:sp>
        <p:nvSpPr>
          <p:cNvPr id="5" name="TextBox 4"/>
          <p:cNvSpPr txBox="1"/>
          <p:nvPr/>
        </p:nvSpPr>
        <p:spPr>
          <a:xfrm>
            <a:off x="838200" y="2078182"/>
            <a:ext cx="10317480" cy="369332"/>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The Work Breakdown Structure is the aggregation of all the work to be performed in </a:t>
            </a:r>
            <a:r>
              <a:rPr lang="en-US" dirty="0" smtClean="0">
                <a:latin typeface="Segoe UI" panose="020B0502040204020203" pitchFamily="34" charset="0"/>
                <a:cs typeface="Segoe UI" panose="020B0502040204020203" pitchFamily="34" charset="0"/>
              </a:rPr>
              <a:t>a project.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146325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model</a:t>
            </a:r>
            <a:br>
              <a:rPr lang="en-US" dirty="0" smtClean="0"/>
            </a:br>
            <a:endParaRPr lang="en-US" dirty="0"/>
          </a:p>
        </p:txBody>
      </p:sp>
      <p:sp>
        <p:nvSpPr>
          <p:cNvPr id="3" name="Content Placeholder 2"/>
          <p:cNvSpPr>
            <a:spLocks noGrp="1"/>
          </p:cNvSpPr>
          <p:nvPr>
            <p:ph idx="1"/>
          </p:nvPr>
        </p:nvSpPr>
        <p:spPr>
          <a:xfrm>
            <a:off x="838200" y="0"/>
            <a:ext cx="10683239" cy="5055326"/>
          </a:xfrm>
        </p:spPr>
        <p:txBody>
          <a:bodyPr>
            <a:noAutofit/>
          </a:bodyPr>
          <a:lstStyle/>
          <a:p>
            <a:pPr>
              <a:lnSpc>
                <a:spcPct val="150000"/>
              </a:lnSpc>
            </a:pPr>
            <a:endParaRPr lang="en-US" sz="1800" dirty="0" smtClean="0">
              <a:latin typeface="Segoe UI" panose="020B0502040204020203" pitchFamily="34" charset="0"/>
              <a:cs typeface="Segoe UI" panose="020B0502040204020203" pitchFamily="34" charset="0"/>
            </a:endParaRPr>
          </a:p>
          <a:p>
            <a:pPr>
              <a:lnSpc>
                <a:spcPct val="150000"/>
              </a:lnSpc>
            </a:pPr>
            <a:endParaRPr lang="en-US" sz="1800" dirty="0">
              <a:latin typeface="Segoe UI" panose="020B0502040204020203" pitchFamily="34" charset="0"/>
              <a:cs typeface="Segoe UI" panose="020B0502040204020203" pitchFamily="34" charset="0"/>
            </a:endParaRPr>
          </a:p>
          <a:p>
            <a:pPr>
              <a:lnSpc>
                <a:spcPct val="150000"/>
              </a:lnSpc>
            </a:pPr>
            <a:endParaRPr lang="en-US" sz="1800" dirty="0" smtClean="0">
              <a:latin typeface="Segoe UI" panose="020B0502040204020203" pitchFamily="34" charset="0"/>
              <a:cs typeface="Segoe UI" panose="020B0502040204020203" pitchFamily="34" charset="0"/>
            </a:endParaRPr>
          </a:p>
          <a:p>
            <a:pPr>
              <a:lnSpc>
                <a:spcPct val="150000"/>
              </a:lnSpc>
              <a:buFont typeface="Wingdings" panose="05000000000000000000" pitchFamily="2" charset="2"/>
              <a:buChar char="v"/>
            </a:pPr>
            <a:r>
              <a:rPr lang="en-US" sz="1800" dirty="0" smtClean="0">
                <a:latin typeface="Segoe UI" panose="020B0502040204020203" pitchFamily="34" charset="0"/>
                <a:cs typeface="Segoe UI" panose="020B0502040204020203" pitchFamily="34" charset="0"/>
              </a:rPr>
              <a:t>Tasks </a:t>
            </a:r>
            <a:r>
              <a:rPr lang="en-US" sz="1800" dirty="0">
                <a:latin typeface="Segoe UI" panose="020B0502040204020203" pitchFamily="34" charset="0"/>
                <a:cs typeface="Segoe UI" panose="020B0502040204020203" pitchFamily="34" charset="0"/>
              </a:rPr>
              <a:t>are related by temporal dependencies. The set of tasks and their dependencies is called the task model or network </a:t>
            </a:r>
            <a:r>
              <a:rPr lang="en-US" sz="1800" dirty="0" smtClean="0">
                <a:latin typeface="Segoe UI" panose="020B0502040204020203" pitchFamily="34" charset="0"/>
                <a:cs typeface="Segoe UI" panose="020B0502040204020203" pitchFamily="34" charset="0"/>
              </a:rPr>
              <a:t>diagram.</a:t>
            </a:r>
          </a:p>
          <a:p>
            <a:pPr lvl="1">
              <a:lnSpc>
                <a:spcPct val="150000"/>
              </a:lnSpc>
              <a:buFont typeface="Wingdings" panose="05000000000000000000" pitchFamily="2" charset="2"/>
              <a:buChar char="v"/>
            </a:pPr>
            <a:r>
              <a:rPr lang="en-US" sz="1800" dirty="0" smtClean="0">
                <a:latin typeface="Segoe UI" panose="020B0502040204020203" pitchFamily="34" charset="0"/>
                <a:cs typeface="Segoe UI" panose="020B0502040204020203" pitchFamily="34" charset="0"/>
              </a:rPr>
              <a:t>Durations </a:t>
            </a:r>
          </a:p>
          <a:p>
            <a:pPr lvl="1">
              <a:lnSpc>
                <a:spcPct val="150000"/>
              </a:lnSpc>
              <a:buFont typeface="Wingdings" panose="05000000000000000000" pitchFamily="2" charset="2"/>
              <a:buChar char="v"/>
            </a:pPr>
            <a:r>
              <a:rPr lang="en-US" sz="1800" dirty="0" smtClean="0">
                <a:latin typeface="Segoe UI" panose="020B0502040204020203" pitchFamily="34" charset="0"/>
                <a:cs typeface="Segoe UI" panose="020B0502040204020203" pitchFamily="34" charset="0"/>
              </a:rPr>
              <a:t>Critical Path-This </a:t>
            </a:r>
            <a:r>
              <a:rPr lang="en-US" sz="1800" dirty="0">
                <a:latin typeface="Segoe UI" panose="020B0502040204020203" pitchFamily="34" charset="0"/>
                <a:cs typeface="Segoe UI" panose="020B0502040204020203" pitchFamily="34" charset="0"/>
              </a:rPr>
              <a:t>is simply the longest path in the task model, called </a:t>
            </a:r>
            <a:r>
              <a:rPr lang="en-US" sz="1800" b="1" dirty="0">
                <a:latin typeface="Segoe UI" panose="020B0502040204020203" pitchFamily="34" charset="0"/>
                <a:cs typeface="Segoe UI" panose="020B0502040204020203" pitchFamily="34" charset="0"/>
              </a:rPr>
              <a:t>critical path</a:t>
            </a:r>
            <a:r>
              <a:rPr lang="en-US" sz="1800" dirty="0">
                <a:latin typeface="Segoe UI" panose="020B0502040204020203" pitchFamily="34" charset="0"/>
                <a:cs typeface="Segoe UI" panose="020B0502040204020203" pitchFamily="34" charset="0"/>
              </a:rPr>
              <a:t>, that proceeds from </a:t>
            </a:r>
            <a:r>
              <a:rPr lang="en-US" sz="1800" dirty="0" smtClean="0">
                <a:latin typeface="Segoe UI" panose="020B0502040204020203" pitchFamily="34" charset="0"/>
                <a:cs typeface="Segoe UI" panose="020B0502040204020203" pitchFamily="34" charset="0"/>
              </a:rPr>
              <a:t>the first task in the project to the last, where the length of the path is computed by adding the task durations. </a:t>
            </a:r>
            <a:endParaRPr lang="en-US" sz="1800" dirty="0">
              <a:latin typeface="Segoe UI" panose="020B0502040204020203" pitchFamily="34" charset="0"/>
              <a:cs typeface="Segoe UI" panose="020B0502040204020203" pitchFamily="34" charset="0"/>
            </a:endParaRPr>
          </a:p>
          <a:p>
            <a:pPr lvl="1">
              <a:lnSpc>
                <a:spcPct val="150000"/>
              </a:lnSpc>
              <a:buFont typeface="Wingdings" panose="05000000000000000000" pitchFamily="2" charset="2"/>
              <a:buChar char="v"/>
            </a:pPr>
            <a:r>
              <a:rPr lang="en-US" sz="1800" dirty="0" smtClean="0">
                <a:latin typeface="Segoe UI" panose="020B0502040204020203" pitchFamily="34" charset="0"/>
                <a:cs typeface="Segoe UI" panose="020B0502040204020203" pitchFamily="34" charset="0"/>
              </a:rPr>
              <a:t>The </a:t>
            </a:r>
            <a:r>
              <a:rPr lang="en-US" sz="1800" dirty="0">
                <a:latin typeface="Segoe UI" panose="020B0502040204020203" pitchFamily="34" charset="0"/>
                <a:cs typeface="Segoe UI" panose="020B0502040204020203" pitchFamily="34" charset="0"/>
              </a:rPr>
              <a:t>project manager focuses particularly on the tasks on the critical path, as any </a:t>
            </a:r>
            <a:r>
              <a:rPr lang="en-US" sz="1800" dirty="0" smtClean="0">
                <a:latin typeface="Segoe UI" panose="020B0502040204020203" pitchFamily="34" charset="0"/>
                <a:cs typeface="Segoe UI" panose="020B0502040204020203" pitchFamily="34" charset="0"/>
              </a:rPr>
              <a:t>delay in </a:t>
            </a:r>
            <a:r>
              <a:rPr lang="en-US" sz="1800" dirty="0">
                <a:latin typeface="Segoe UI" panose="020B0502040204020203" pitchFamily="34" charset="0"/>
                <a:cs typeface="Segoe UI" panose="020B0502040204020203" pitchFamily="34" charset="0"/>
              </a:rPr>
              <a:t>these tasks results in delays of the overall project and missed deadlines</a:t>
            </a:r>
            <a:r>
              <a:rPr lang="en-US" sz="1800" dirty="0" smtClean="0">
                <a:latin typeface="Segoe UI" panose="020B0502040204020203" pitchFamily="34" charset="0"/>
                <a:cs typeface="Segoe UI" panose="020B0502040204020203" pitchFamily="34" charset="0"/>
              </a:rPr>
              <a:t>.</a:t>
            </a:r>
          </a:p>
          <a:p>
            <a:pPr lvl="1">
              <a:lnSpc>
                <a:spcPct val="150000"/>
              </a:lnSpc>
              <a:buFont typeface="Wingdings" panose="05000000000000000000" pitchFamily="2" charset="2"/>
              <a:buChar char="v"/>
            </a:pPr>
            <a:r>
              <a:rPr lang="en-US" sz="1800" dirty="0">
                <a:latin typeface="Segoe UI" panose="020B0502040204020203" pitchFamily="34" charset="0"/>
                <a:cs typeface="Segoe UI" panose="020B0502040204020203" pitchFamily="34" charset="0"/>
              </a:rPr>
              <a:t> A task’s </a:t>
            </a:r>
            <a:r>
              <a:rPr lang="en-US" sz="1800" b="1" dirty="0">
                <a:latin typeface="Segoe UI" panose="020B0502040204020203" pitchFamily="34" charset="0"/>
                <a:cs typeface="Segoe UI" panose="020B0502040204020203" pitchFamily="34" charset="0"/>
              </a:rPr>
              <a:t>slack time </a:t>
            </a:r>
            <a:r>
              <a:rPr lang="en-US" sz="1800" dirty="0">
                <a:latin typeface="Segoe UI" panose="020B0502040204020203" pitchFamily="34" charset="0"/>
                <a:cs typeface="Segoe UI" panose="020B0502040204020203" pitchFamily="34" charset="0"/>
              </a:rPr>
              <a:t>is the maximum amount of time a task can be postponed without delaying the rest of the project.</a:t>
            </a:r>
          </a:p>
          <a:p>
            <a:pPr lvl="1">
              <a:lnSpc>
                <a:spcPct val="150000"/>
              </a:lnSpc>
              <a:buFont typeface="Wingdings" panose="05000000000000000000" pitchFamily="2" charset="2"/>
              <a:buChar char="v"/>
            </a:pPr>
            <a:endParaRPr lang="en-US" sz="1800" dirty="0" smtClean="0">
              <a:latin typeface="Segoe UI" panose="020B0502040204020203" pitchFamily="34" charset="0"/>
              <a:cs typeface="Segoe UI" panose="020B0502040204020203" pitchFamily="34" charset="0"/>
            </a:endParaRPr>
          </a:p>
          <a:p>
            <a:pPr>
              <a:lnSpc>
                <a:spcPct val="15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1315919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750" y="492125"/>
            <a:ext cx="10515600" cy="1325563"/>
          </a:xfrm>
        </p:spPr>
        <p:txBody>
          <a:bodyPr>
            <a:normAutofit/>
          </a:bodyPr>
          <a:lstStyle/>
          <a:p>
            <a:r>
              <a:rPr lang="en-US" sz="3600" dirty="0" smtClean="0">
                <a:latin typeface="Segoe UI" panose="020B0502040204020203" pitchFamily="34" charset="0"/>
                <a:cs typeface="Segoe UI" panose="020B0502040204020203" pitchFamily="34" charset="0"/>
              </a:rPr>
              <a:t>Skill Matrix</a:t>
            </a:r>
            <a:br>
              <a:rPr lang="en-US" sz="3600" dirty="0" smtClean="0">
                <a:latin typeface="Segoe UI" panose="020B0502040204020203" pitchFamily="34" charset="0"/>
                <a:cs typeface="Segoe UI" panose="020B0502040204020203" pitchFamily="34" charset="0"/>
              </a:rPr>
            </a:b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14400" y="2269194"/>
            <a:ext cx="5003074" cy="2965268"/>
          </a:xfrm>
        </p:spPr>
        <p:txBody>
          <a:bodyPr>
            <a:normAutofit/>
          </a:bodyPr>
          <a:lstStyle/>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A skills matrix is a convenient form of relating the skills, knowledge, and interests of people to the tasks to be performed in the project. </a:t>
            </a:r>
          </a:p>
          <a:p>
            <a:pPr marL="0" indent="0" algn="just">
              <a:buNone/>
            </a:pPr>
            <a:endParaRPr lang="en-US" sz="2400" dirty="0" smtClean="0">
              <a:latin typeface="Segoe UI" panose="020B0502040204020203" pitchFamily="34" charset="0"/>
              <a:cs typeface="Segoe UI" panose="020B0502040204020203" pitchFamily="34" charset="0"/>
            </a:endParaRPr>
          </a:p>
        </p:txBody>
      </p:sp>
      <p:pic>
        <p:nvPicPr>
          <p:cNvPr id="5" name="Picture 4"/>
          <p:cNvPicPr/>
          <p:nvPr/>
        </p:nvPicPr>
        <p:blipFill>
          <a:blip r:embed="rId2"/>
          <a:stretch>
            <a:fillRect/>
          </a:stretch>
        </p:blipFill>
        <p:spPr>
          <a:xfrm>
            <a:off x="6348550" y="1961651"/>
            <a:ext cx="5446600" cy="3580355"/>
          </a:xfrm>
          <a:prstGeom prst="rect">
            <a:avLst/>
          </a:prstGeom>
        </p:spPr>
      </p:pic>
    </p:spTree>
    <p:extLst>
      <p:ext uri="{BB962C8B-B14F-4D97-AF65-F5344CB8AC3E}">
        <p14:creationId xmlns:p14="http://schemas.microsoft.com/office/powerpoint/2010/main" val="419118052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egoe UI" panose="020B0502040204020203" pitchFamily="34" charset="0"/>
                <a:cs typeface="Segoe UI" panose="020B0502040204020203" pitchFamily="34" charset="0"/>
              </a:rPr>
              <a:t>Software project management plan (SPMP)</a:t>
            </a:r>
            <a:br>
              <a:rPr lang="en-US" sz="3200" dirty="0" smtClean="0">
                <a:latin typeface="Segoe UI" panose="020B0502040204020203" pitchFamily="34" charset="0"/>
                <a:cs typeface="Segoe UI" panose="020B0502040204020203" pitchFamily="34" charset="0"/>
              </a:rPr>
            </a:br>
            <a:endParaRPr lang="en-US"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algn="just">
              <a:lnSpc>
                <a:spcPct val="100000"/>
              </a:lnSpc>
              <a:buFont typeface="Wingdings" panose="05000000000000000000" pitchFamily="2" charset="2"/>
              <a:buChar char="v"/>
            </a:pPr>
            <a:r>
              <a:rPr lang="en-US" sz="2400" dirty="0">
                <a:latin typeface="Segoe UI" panose="020B0502040204020203" pitchFamily="34" charset="0"/>
                <a:cs typeface="Segoe UI" panose="020B0502040204020203" pitchFamily="34" charset="0"/>
              </a:rPr>
              <a:t>The audience of the SPMP includes the management and the developers. The </a:t>
            </a:r>
            <a:r>
              <a:rPr lang="en-US" sz="2400" dirty="0" smtClean="0">
                <a:latin typeface="Segoe UI" panose="020B0502040204020203" pitchFamily="34" charset="0"/>
                <a:cs typeface="Segoe UI" panose="020B0502040204020203" pitchFamily="34" charset="0"/>
              </a:rPr>
              <a:t>SPMP documents </a:t>
            </a:r>
            <a:r>
              <a:rPr lang="en-US" sz="2400" dirty="0">
                <a:latin typeface="Segoe UI" panose="020B0502040204020203" pitchFamily="34" charset="0"/>
                <a:cs typeface="Segoe UI" panose="020B0502040204020203" pitchFamily="34" charset="0"/>
              </a:rPr>
              <a:t>all issues related to client requirements (such as deliverables and acceptance criteria</a:t>
            </a: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project goals, the project organization, the division of labor into tasks, and the allocation </a:t>
            </a:r>
            <a:r>
              <a:rPr lang="en-US" sz="2400" dirty="0" smtClean="0">
                <a:latin typeface="Segoe UI" panose="020B0502040204020203" pitchFamily="34" charset="0"/>
                <a:cs typeface="Segoe UI" panose="020B0502040204020203" pitchFamily="34" charset="0"/>
              </a:rPr>
              <a:t>of </a:t>
            </a:r>
            <a:r>
              <a:rPr lang="en-CA" sz="2400" dirty="0" smtClean="0">
                <a:latin typeface="Segoe UI" panose="020B0502040204020203" pitchFamily="34" charset="0"/>
                <a:cs typeface="Segoe UI" panose="020B0502040204020203" pitchFamily="34" charset="0"/>
              </a:rPr>
              <a:t>resources </a:t>
            </a:r>
            <a:r>
              <a:rPr lang="en-CA" sz="2400" dirty="0">
                <a:latin typeface="Segoe UI" panose="020B0502040204020203" pitchFamily="34" charset="0"/>
                <a:cs typeface="Segoe UI" panose="020B0502040204020203" pitchFamily="34" charset="0"/>
              </a:rPr>
              <a:t>and responsibilities</a:t>
            </a:r>
            <a:r>
              <a:rPr lang="en-CA" sz="2400" dirty="0" smtClean="0">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a:p>
            <a:pPr lvl="0" algn="just">
              <a:lnSpc>
                <a:spcPct val="10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In </a:t>
            </a:r>
            <a:r>
              <a:rPr lang="en-US" sz="2400" dirty="0">
                <a:latin typeface="Segoe UI" panose="020B0502040204020203" pitchFamily="34" charset="0"/>
                <a:cs typeface="Segoe UI" panose="020B0502040204020203" pitchFamily="34" charset="0"/>
              </a:rPr>
              <a:t>waterfall projects, this document is created before the project kick-off by the project manager. </a:t>
            </a:r>
            <a:endParaRPr lang="en-CA" sz="2400" dirty="0">
              <a:latin typeface="Segoe UI" panose="020B0502040204020203" pitchFamily="34" charset="0"/>
              <a:cs typeface="Segoe UI" panose="020B0502040204020203" pitchFamily="34" charset="0"/>
            </a:endParaRPr>
          </a:p>
          <a:p>
            <a:pPr lvl="0" algn="just">
              <a:lnSpc>
                <a:spcPct val="100000"/>
              </a:lnSpc>
              <a:buFont typeface="Wingdings" panose="05000000000000000000" pitchFamily="2" charset="2"/>
              <a:buChar char="v"/>
            </a:pPr>
            <a:r>
              <a:rPr lang="en-US" sz="2400" dirty="0">
                <a:latin typeface="Segoe UI" panose="020B0502040204020203" pitchFamily="34" charset="0"/>
                <a:cs typeface="Segoe UI" panose="020B0502040204020203" pitchFamily="34" charset="0"/>
              </a:rPr>
              <a:t>In architecture-centric projects, it is created after the software architecture is defined. </a:t>
            </a:r>
            <a:endParaRPr lang="en-CA" sz="2400" dirty="0">
              <a:latin typeface="Segoe UI" panose="020B0502040204020203" pitchFamily="34" charset="0"/>
              <a:cs typeface="Segoe UI" panose="020B0502040204020203" pitchFamily="34" charset="0"/>
            </a:endParaRPr>
          </a:p>
          <a:p>
            <a:pPr lvl="0" algn="just">
              <a:lnSpc>
                <a:spcPct val="100000"/>
              </a:lnSpc>
              <a:buFont typeface="Wingdings" panose="05000000000000000000" pitchFamily="2" charset="2"/>
              <a:buChar char="v"/>
            </a:pPr>
            <a:r>
              <a:rPr lang="en-US" sz="2400" dirty="0">
                <a:latin typeface="Segoe UI" panose="020B0502040204020203" pitchFamily="34" charset="0"/>
                <a:cs typeface="Segoe UI" panose="020B0502040204020203" pitchFamily="34" charset="0"/>
              </a:rPr>
              <a:t>In agile projects, this document is updated after each iteration.</a:t>
            </a:r>
            <a:endParaRPr lang="en-CA" sz="2400" dirty="0">
              <a:latin typeface="Segoe UI" panose="020B0502040204020203" pitchFamily="34" charset="0"/>
              <a:cs typeface="Segoe UI" panose="020B0502040204020203" pitchFamily="34" charset="0"/>
            </a:endParaRPr>
          </a:p>
          <a:p>
            <a:pPr lvl="1" algn="just">
              <a:lnSpc>
                <a:spcPct val="100000"/>
              </a:lnSpc>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8902296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Software </a:t>
            </a:r>
            <a:r>
              <a:rPr lang="en-US" sz="3200" dirty="0" smtClean="0">
                <a:latin typeface="Segoe UI" panose="020B0502040204020203" pitchFamily="34" charset="0"/>
                <a:cs typeface="Segoe UI" panose="020B0502040204020203" pitchFamily="34" charset="0"/>
              </a:rPr>
              <a:t>Project </a:t>
            </a:r>
            <a:r>
              <a:rPr lang="en-US" sz="3200" dirty="0">
                <a:latin typeface="Segoe UI" panose="020B0502040204020203" pitchFamily="34" charset="0"/>
                <a:cs typeface="Segoe UI" panose="020B0502040204020203" pitchFamily="34" charset="0"/>
              </a:rPr>
              <a:t>M</a:t>
            </a:r>
            <a:r>
              <a:rPr lang="en-US" sz="3200" dirty="0" smtClean="0">
                <a:latin typeface="Segoe UI" panose="020B0502040204020203" pitchFamily="34" charset="0"/>
                <a:cs typeface="Segoe UI" panose="020B0502040204020203" pitchFamily="34" charset="0"/>
              </a:rPr>
              <a:t>anagement </a:t>
            </a:r>
            <a:r>
              <a:rPr lang="en-US" sz="3200" dirty="0">
                <a:latin typeface="Segoe UI" panose="020B0502040204020203" pitchFamily="34" charset="0"/>
                <a:cs typeface="Segoe UI" panose="020B0502040204020203" pitchFamily="34" charset="0"/>
              </a:rPr>
              <a:t>P</a:t>
            </a:r>
            <a:r>
              <a:rPr lang="en-US" sz="3200" dirty="0" smtClean="0">
                <a:latin typeface="Segoe UI" panose="020B0502040204020203" pitchFamily="34" charset="0"/>
                <a:cs typeface="Segoe UI" panose="020B0502040204020203" pitchFamily="34" charset="0"/>
              </a:rPr>
              <a:t>lan </a:t>
            </a:r>
            <a:r>
              <a:rPr lang="en-US" sz="3200" dirty="0">
                <a:latin typeface="Segoe UI" panose="020B0502040204020203" pitchFamily="34" charset="0"/>
                <a:cs typeface="Segoe UI" panose="020B0502040204020203" pitchFamily="34" charset="0"/>
              </a:rPr>
              <a:t>(SPMP)</a:t>
            </a:r>
            <a:br>
              <a:rPr lang="en-US" sz="3200" dirty="0">
                <a:latin typeface="Segoe UI" panose="020B0502040204020203" pitchFamily="34" charset="0"/>
                <a:cs typeface="Segoe UI" panose="020B0502040204020203" pitchFamily="34" charset="0"/>
              </a:rPr>
            </a:br>
            <a:endParaRPr lang="en-CA"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a:t>Seven Sections</a:t>
            </a:r>
          </a:p>
          <a:p>
            <a:pPr lvl="1">
              <a:buFont typeface="Wingdings" panose="05000000000000000000" pitchFamily="2" charset="2"/>
              <a:buChar char="v"/>
            </a:pPr>
            <a:r>
              <a:rPr lang="en-US" dirty="0"/>
              <a:t>The first three sections of the SPMP provide background information for the rest for the document. Contains hard constraints from the </a:t>
            </a:r>
            <a:r>
              <a:rPr lang="en-US" u="sng" dirty="0"/>
              <a:t>Project Agreement</a:t>
            </a:r>
            <a:r>
              <a:rPr lang="en-US" dirty="0"/>
              <a:t> that are relevant to the developers.</a:t>
            </a:r>
          </a:p>
          <a:p>
            <a:pPr lvl="1">
              <a:buFont typeface="Wingdings" panose="05000000000000000000" pitchFamily="2" charset="2"/>
              <a:buChar char="v"/>
            </a:pPr>
            <a:r>
              <a:rPr lang="en-US" u="sng" dirty="0"/>
              <a:t>Project organization-</a:t>
            </a:r>
            <a:r>
              <a:rPr lang="en-US" dirty="0"/>
              <a:t> communication roles, boundaries of each team and management, responsibilities assigned</a:t>
            </a:r>
            <a:endParaRPr lang="en-CA" dirty="0"/>
          </a:p>
          <a:p>
            <a:pPr lvl="1">
              <a:buFont typeface="Wingdings" panose="05000000000000000000" pitchFamily="2" charset="2"/>
              <a:buChar char="v"/>
            </a:pPr>
            <a:r>
              <a:rPr lang="en-US" u="sng" dirty="0" smtClean="0"/>
              <a:t>Managerial </a:t>
            </a:r>
            <a:r>
              <a:rPr lang="en-US" u="sng" dirty="0"/>
              <a:t>process </a:t>
            </a:r>
            <a:r>
              <a:rPr lang="en-US" u="sng" dirty="0" smtClean="0"/>
              <a:t>plans</a:t>
            </a:r>
            <a:r>
              <a:rPr lang="en-US" dirty="0"/>
              <a:t>-</a:t>
            </a:r>
            <a:r>
              <a:rPr lang="en-US" dirty="0" smtClean="0"/>
              <a:t> project </a:t>
            </a:r>
            <a:r>
              <a:rPr lang="en-US" dirty="0"/>
              <a:t>initiation, steady state, and termination, and how it addresses unforeseen problems. </a:t>
            </a:r>
            <a:endParaRPr lang="en-CA" dirty="0"/>
          </a:p>
          <a:p>
            <a:pPr lvl="1">
              <a:buFont typeface="Wingdings" panose="05000000000000000000" pitchFamily="2" charset="2"/>
              <a:buChar char="v"/>
            </a:pPr>
            <a:r>
              <a:rPr lang="en-US" u="sng" dirty="0" smtClean="0"/>
              <a:t>Technical </a:t>
            </a:r>
            <a:r>
              <a:rPr lang="en-US" u="sng" dirty="0"/>
              <a:t>process plans</a:t>
            </a:r>
            <a:r>
              <a:rPr lang="en-US" dirty="0"/>
              <a:t>, describes the technical standards that all teams are required to adopt. </a:t>
            </a:r>
            <a:endParaRPr lang="en-CA" dirty="0"/>
          </a:p>
          <a:p>
            <a:pPr lvl="1">
              <a:buFont typeface="Wingdings" panose="05000000000000000000" pitchFamily="2" charset="2"/>
              <a:buChar char="v"/>
            </a:pPr>
            <a:r>
              <a:rPr lang="en-US" u="sng" dirty="0" smtClean="0"/>
              <a:t>Supporting </a:t>
            </a:r>
            <a:r>
              <a:rPr lang="en-US" u="sng" dirty="0"/>
              <a:t>process plans</a:t>
            </a:r>
            <a:r>
              <a:rPr lang="en-US" dirty="0"/>
              <a:t>, includes provisions for each of the supporting processes, such as configuration management, verification and validation, documentation, quality assurance, reviews and audits, problem reporting, subcontractor management, and process improvement.</a:t>
            </a:r>
            <a:endParaRPr lang="en-CA" dirty="0"/>
          </a:p>
          <a:p>
            <a:endParaRPr lang="en-CA" dirty="0"/>
          </a:p>
        </p:txBody>
      </p:sp>
    </p:spTree>
    <p:extLst>
      <p:ext uri="{BB962C8B-B14F-4D97-AF65-F5344CB8AC3E}">
        <p14:creationId xmlns:p14="http://schemas.microsoft.com/office/powerpoint/2010/main" val="135120359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47" y="774038"/>
            <a:ext cx="5829300" cy="5861894"/>
          </a:xfrm>
          <a:prstGeom prst="rect">
            <a:avLst/>
          </a:prstGeom>
        </p:spPr>
      </p:pic>
      <p:sp>
        <p:nvSpPr>
          <p:cNvPr id="2" name="Title 1"/>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Software project management plan (SPMP)</a:t>
            </a:r>
            <a:br>
              <a:rPr lang="en-US" sz="3600" dirty="0">
                <a:latin typeface="Segoe UI" panose="020B0502040204020203" pitchFamily="34" charset="0"/>
                <a:cs typeface="Segoe UI" panose="020B0502040204020203" pitchFamily="34" charset="0"/>
              </a:rPr>
            </a:br>
            <a:endParaRPr lang="en-CA" sz="3600" dirty="0">
              <a:latin typeface="Segoe UI" panose="020B0502040204020203" pitchFamily="34" charset="0"/>
              <a:cs typeface="Segoe UI" panose="020B0502040204020203" pitchFamily="34" charset="0"/>
            </a:endParaRPr>
          </a:p>
        </p:txBody>
      </p:sp>
      <p:pic>
        <p:nvPicPr>
          <p:cNvPr id="4" name="Content Placeholder 3"/>
          <p:cNvPicPr>
            <a:picLocks noGrp="1"/>
          </p:cNvPicPr>
          <p:nvPr>
            <p:ph idx="1"/>
          </p:nvPr>
        </p:nvPicPr>
        <p:blipFill>
          <a:blip r:embed="rId3"/>
          <a:stretch>
            <a:fillRect/>
          </a:stretch>
        </p:blipFill>
        <p:spPr>
          <a:xfrm>
            <a:off x="838200" y="1227910"/>
            <a:ext cx="5353594" cy="5408022"/>
          </a:xfrm>
          <a:prstGeom prst="rect">
            <a:avLst/>
          </a:prstGeom>
        </p:spPr>
      </p:pic>
      <p:sp>
        <p:nvSpPr>
          <p:cNvPr id="5" name="TextBox 4"/>
          <p:cNvSpPr txBox="1"/>
          <p:nvPr/>
        </p:nvSpPr>
        <p:spPr>
          <a:xfrm>
            <a:off x="7171509" y="2573383"/>
            <a:ext cx="3605348" cy="1754326"/>
          </a:xfrm>
          <a:prstGeom prst="rect">
            <a:avLst/>
          </a:prstGeom>
          <a:noFill/>
        </p:spPr>
        <p:txBody>
          <a:bodyPr wrap="square" rtlCol="0">
            <a:spAutoFit/>
          </a:bodyPr>
          <a:lstStyle/>
          <a:p>
            <a:r>
              <a:rPr lang="en-US" dirty="0"/>
              <a:t>The completed SPMP document should be reviewed both by management and by developers to ensure that the plans are feasible and realized in the project.</a:t>
            </a:r>
            <a:endParaRPr lang="en-CA" dirty="0"/>
          </a:p>
          <a:p>
            <a:endParaRPr lang="en-CA" dirty="0"/>
          </a:p>
        </p:txBody>
      </p:sp>
    </p:spTree>
    <p:extLst>
      <p:ext uri="{BB962C8B-B14F-4D97-AF65-F5344CB8AC3E}">
        <p14:creationId xmlns:p14="http://schemas.microsoft.com/office/powerpoint/2010/main" val="103888381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Segoe UI" panose="020B0502040204020203" pitchFamily="34" charset="0"/>
                <a:cs typeface="Segoe UI" panose="020B0502040204020203" pitchFamily="34" charset="0"/>
              </a:rPr>
              <a:t>Project </a:t>
            </a:r>
            <a:r>
              <a:rPr lang="en-US" sz="3600" dirty="0" smtClean="0">
                <a:latin typeface="Segoe UI" panose="020B0502040204020203" pitchFamily="34" charset="0"/>
                <a:cs typeface="Segoe UI" panose="020B0502040204020203" pitchFamily="34" charset="0"/>
              </a:rPr>
              <a:t>Management </a:t>
            </a:r>
            <a:r>
              <a:rPr lang="en-US" sz="3600" dirty="0" smtClean="0">
                <a:latin typeface="Segoe UI" panose="020B0502040204020203" pitchFamily="34" charset="0"/>
                <a:cs typeface="Segoe UI" panose="020B0502040204020203" pitchFamily="34" charset="0"/>
              </a:rPr>
              <a:t>Activities</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Planning </a:t>
            </a:r>
          </a:p>
          <a:p>
            <a:pPr>
              <a:lnSpc>
                <a:spcPct val="150000"/>
              </a:lnSpc>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Organizing </a:t>
            </a:r>
          </a:p>
          <a:p>
            <a:pPr>
              <a:lnSpc>
                <a:spcPct val="150000"/>
              </a:lnSpc>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Controlling</a:t>
            </a:r>
          </a:p>
          <a:p>
            <a:pPr>
              <a:lnSpc>
                <a:spcPct val="150000"/>
              </a:lnSpc>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Terminating</a:t>
            </a:r>
          </a:p>
          <a:p>
            <a:pPr>
              <a:lnSpc>
                <a:spcPct val="150000"/>
              </a:lnSpc>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07697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Classical Project </a:t>
            </a:r>
            <a:r>
              <a:rPr lang="en-US" dirty="0">
                <a:latin typeface="Segoe UI" panose="020B0502040204020203" pitchFamily="34" charset="0"/>
                <a:cs typeface="Segoe UI" panose="020B0502040204020203" pitchFamily="34" charset="0"/>
              </a:rPr>
              <a:t>M</a:t>
            </a:r>
            <a:r>
              <a:rPr lang="en-US" dirty="0" smtClean="0">
                <a:latin typeface="Segoe UI" panose="020B0502040204020203" pitchFamily="34" charset="0"/>
                <a:cs typeface="Segoe UI" panose="020B0502040204020203" pitchFamily="34" charset="0"/>
              </a:rPr>
              <a:t>anagement</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dirty="0" smtClean="0">
                <a:latin typeface="Segoe UI" panose="020B0502040204020203" pitchFamily="34" charset="0"/>
                <a:cs typeface="Segoe UI" panose="020B0502040204020203" pitchFamily="34" charset="0"/>
              </a:rPr>
              <a:t>In classical </a:t>
            </a:r>
            <a:r>
              <a:rPr lang="en-US" dirty="0">
                <a:latin typeface="Segoe UI" panose="020B0502040204020203" pitchFamily="34" charset="0"/>
                <a:cs typeface="Segoe UI" panose="020B0502040204020203" pitchFamily="34" charset="0"/>
              </a:rPr>
              <a:t>projects, in </a:t>
            </a:r>
            <a:r>
              <a:rPr lang="en-US" dirty="0" smtClean="0">
                <a:latin typeface="Segoe UI" panose="020B0502040204020203" pitchFamily="34" charset="0"/>
                <a:cs typeface="Segoe UI" panose="020B0502040204020203" pitchFamily="34" charset="0"/>
              </a:rPr>
              <a:t>the </a:t>
            </a:r>
            <a:r>
              <a:rPr lang="en-US" dirty="0">
                <a:latin typeface="Segoe UI" panose="020B0502040204020203" pitchFamily="34" charset="0"/>
                <a:cs typeface="Segoe UI" panose="020B0502040204020203" pitchFamily="34" charset="0"/>
              </a:rPr>
              <a:t>scope of the product </a:t>
            </a:r>
            <a:r>
              <a:rPr lang="en-US" dirty="0" smtClean="0">
                <a:latin typeface="Segoe UI" panose="020B0502040204020203" pitchFamily="34" charset="0"/>
                <a:cs typeface="Segoe UI" panose="020B0502040204020203" pitchFamily="34" charset="0"/>
              </a:rPr>
              <a:t>is relatively </a:t>
            </a:r>
            <a:r>
              <a:rPr lang="en-US" dirty="0">
                <a:latin typeface="Segoe UI" panose="020B0502040204020203" pitchFamily="34" charset="0"/>
                <a:cs typeface="Segoe UI" panose="020B0502040204020203" pitchFamily="34" charset="0"/>
              </a:rPr>
              <a:t>well defined at the beginning of the project and the goal of the project is to </a:t>
            </a:r>
            <a:r>
              <a:rPr lang="en-US" dirty="0" smtClean="0">
                <a:latin typeface="Segoe UI" panose="020B0502040204020203" pitchFamily="34" charset="0"/>
                <a:cs typeface="Segoe UI" panose="020B0502040204020203" pitchFamily="34" charset="0"/>
              </a:rPr>
              <a:t>deliver within </a:t>
            </a:r>
            <a:r>
              <a:rPr lang="en-US" dirty="0">
                <a:latin typeface="Segoe UI" panose="020B0502040204020203" pitchFamily="34" charset="0"/>
                <a:cs typeface="Segoe UI" panose="020B0502040204020203" pitchFamily="34" charset="0"/>
              </a:rPr>
              <a:t>a specific deadline and budget.</a:t>
            </a:r>
          </a:p>
        </p:txBody>
      </p:sp>
    </p:spTree>
    <p:extLst>
      <p:ext uri="{BB962C8B-B14F-4D97-AF65-F5344CB8AC3E}">
        <p14:creationId xmlns:p14="http://schemas.microsoft.com/office/powerpoint/2010/main" val="113597385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Outline </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Segoe UI" panose="020B0502040204020203" pitchFamily="34" charset="0"/>
                <a:cs typeface="Segoe UI" panose="020B0502040204020203" pitchFamily="34" charset="0"/>
              </a:rPr>
              <a:t>Project management (What and why)</a:t>
            </a:r>
          </a:p>
          <a:p>
            <a:pPr>
              <a:lnSpc>
                <a:spcPct val="150000"/>
              </a:lnSpc>
            </a:pPr>
            <a:r>
              <a:rPr lang="en-US" sz="2400" dirty="0" smtClean="0">
                <a:latin typeface="Segoe UI" panose="020B0502040204020203" pitchFamily="34" charset="0"/>
                <a:cs typeface="Segoe UI" panose="020B0502040204020203" pitchFamily="34" charset="0"/>
              </a:rPr>
              <a:t>Project management concepts</a:t>
            </a:r>
          </a:p>
          <a:p>
            <a:pPr>
              <a:lnSpc>
                <a:spcPct val="150000"/>
              </a:lnSpc>
            </a:pPr>
            <a:r>
              <a:rPr lang="en-US" sz="2400" dirty="0" smtClean="0">
                <a:latin typeface="Segoe UI" panose="020B0502040204020203" pitchFamily="34" charset="0"/>
                <a:cs typeface="Segoe UI" panose="020B0502040204020203" pitchFamily="34" charset="0"/>
              </a:rPr>
              <a:t>Project management activities</a:t>
            </a:r>
          </a:p>
          <a:p>
            <a:pPr>
              <a:lnSpc>
                <a:spcPct val="150000"/>
              </a:lnSpc>
            </a:pPr>
            <a:r>
              <a:rPr lang="en-US" sz="2400" dirty="0" smtClean="0">
                <a:latin typeface="Segoe UI" panose="020B0502040204020203" pitchFamily="34" charset="0"/>
                <a:cs typeface="Segoe UI" panose="020B0502040204020203" pitchFamily="34" charset="0"/>
              </a:rPr>
              <a:t>Classical project management </a:t>
            </a:r>
          </a:p>
          <a:p>
            <a:pPr>
              <a:lnSpc>
                <a:spcPct val="150000"/>
              </a:lnSpc>
            </a:pPr>
            <a:r>
              <a:rPr lang="en-US" sz="2400" dirty="0" smtClean="0">
                <a:latin typeface="Segoe UI" panose="020B0502040204020203" pitchFamily="34" charset="0"/>
                <a:cs typeface="Segoe UI" panose="020B0502040204020203" pitchFamily="34" charset="0"/>
              </a:rPr>
              <a:t>Agile project management </a:t>
            </a:r>
          </a:p>
          <a:p>
            <a:pPr>
              <a:lnSpc>
                <a:spcPct val="150000"/>
              </a:lnSpc>
            </a:pPr>
            <a:r>
              <a:rPr lang="en-US" sz="2400" dirty="0" smtClean="0">
                <a:latin typeface="Segoe UI" panose="020B0502040204020203" pitchFamily="34" charset="0"/>
                <a:cs typeface="Segoe UI" panose="020B0502040204020203" pitchFamily="34" charset="0"/>
              </a:rPr>
              <a:t>Paper : Project Management Success Factors</a:t>
            </a:r>
          </a:p>
          <a:p>
            <a:pPr marL="0" indent="0">
              <a:lnSpc>
                <a:spcPct val="150000"/>
              </a:lnSpc>
              <a:buNone/>
            </a:pPr>
            <a:endParaRPr lang="en-US" sz="2400" dirty="0" smtClean="0">
              <a:latin typeface="Segoe UI" panose="020B0502040204020203" pitchFamily="34" charset="0"/>
              <a:cs typeface="Segoe UI" panose="020B0502040204020203" pitchFamily="34" charset="0"/>
            </a:endParaRPr>
          </a:p>
          <a:p>
            <a:pPr>
              <a:lnSpc>
                <a:spcPct val="150000"/>
              </a:lnSpc>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118690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7"/>
            <a:ext cx="10515600" cy="1325563"/>
          </a:xfrm>
        </p:spPr>
        <p:txBody>
          <a:bodyPr>
            <a:normAutofit/>
          </a:bodyPr>
          <a:lstStyle/>
          <a:p>
            <a:r>
              <a:rPr lang="en-US" sz="3600" dirty="0" smtClean="0">
                <a:latin typeface="Segoe UI" panose="020B0502040204020203" pitchFamily="34" charset="0"/>
                <a:cs typeface="Segoe UI" panose="020B0502040204020203" pitchFamily="34" charset="0"/>
              </a:rPr>
              <a:t>Classical </a:t>
            </a:r>
            <a:r>
              <a:rPr lang="en-US" sz="3600" dirty="0">
                <a:latin typeface="Segoe UI" panose="020B0502040204020203" pitchFamily="34" charset="0"/>
                <a:cs typeface="Segoe UI" panose="020B0502040204020203" pitchFamily="34" charset="0"/>
              </a:rPr>
              <a:t>Project </a:t>
            </a:r>
            <a:r>
              <a:rPr lang="en-US" sz="3600" dirty="0" smtClean="0">
                <a:latin typeface="Segoe UI" panose="020B0502040204020203" pitchFamily="34" charset="0"/>
                <a:cs typeface="Segoe UI" panose="020B0502040204020203" pitchFamily="34" charset="0"/>
              </a:rPr>
              <a:t>Management-Planning </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764999"/>
            <a:ext cx="4056529" cy="4351338"/>
          </a:xfrm>
        </p:spPr>
        <p:txBody>
          <a:bodyPr>
            <a:normAutofit/>
          </a:bodyPr>
          <a:lstStyle/>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Defining the problem</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Identifying the initial task models and organizing structure </a:t>
            </a:r>
          </a:p>
          <a:p>
            <a:pPr>
              <a:buFont typeface="Wingdings" panose="05000000000000000000" pitchFamily="2" charset="2"/>
              <a:buChar char="v"/>
            </a:pPr>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stimating needed resources such as personnel and funding </a:t>
            </a:r>
          </a:p>
          <a:p>
            <a:endParaRPr lang="en-US" dirty="0">
              <a:latin typeface="Segoe UI" panose="020B0502040204020203" pitchFamily="34" charset="0"/>
              <a:cs typeface="Segoe UI" panose="020B0502040204020203" pitchFamily="34" charset="0"/>
            </a:endParaRPr>
          </a:p>
        </p:txBody>
      </p:sp>
      <p:pic>
        <p:nvPicPr>
          <p:cNvPr id="4" name="Picture 3"/>
          <p:cNvPicPr/>
          <p:nvPr/>
        </p:nvPicPr>
        <p:blipFill>
          <a:blip r:embed="rId2"/>
          <a:stretch>
            <a:fillRect/>
          </a:stretch>
        </p:blipFill>
        <p:spPr>
          <a:xfrm>
            <a:off x="5249732" y="1764999"/>
            <a:ext cx="6705600" cy="4714081"/>
          </a:xfrm>
          <a:prstGeom prst="rect">
            <a:avLst/>
          </a:prstGeom>
        </p:spPr>
      </p:pic>
    </p:spTree>
    <p:extLst>
      <p:ext uri="{BB962C8B-B14F-4D97-AF65-F5344CB8AC3E}">
        <p14:creationId xmlns:p14="http://schemas.microsoft.com/office/powerpoint/2010/main" val="289048167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Classical Project </a:t>
            </a:r>
            <a:r>
              <a:rPr lang="en-US" sz="3600" dirty="0" smtClean="0">
                <a:latin typeface="Segoe UI" panose="020B0502040204020203" pitchFamily="34" charset="0"/>
                <a:cs typeface="Segoe UI" panose="020B0502040204020203" pitchFamily="34" charset="0"/>
              </a:rPr>
              <a:t>Management-Organizing </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Setting up the communication infrastructure</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Identifying skills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Assigning management roles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Assigning technical roles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Dealing with skill shortages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Selecting team sizes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Assembling the teams </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Kick-off-meetings</a:t>
            </a:r>
          </a:p>
          <a:p>
            <a:pPr>
              <a:buFont typeface="Wingdings" panose="05000000000000000000" pitchFamily="2" charset="2"/>
              <a:buChar char="v"/>
            </a:pPr>
            <a:r>
              <a:rPr lang="en-US" dirty="0" smtClean="0">
                <a:latin typeface="Segoe UI" panose="020B0502040204020203" pitchFamily="34" charset="0"/>
                <a:cs typeface="Segoe UI" panose="020B0502040204020203" pitchFamily="34" charset="0"/>
              </a:rPr>
              <a:t>Agreeing on the project scope</a:t>
            </a:r>
          </a:p>
          <a:p>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06811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Classical Project Management-Controlling </a:t>
            </a:r>
            <a:endParaRPr lang="en-US" sz="3200" dirty="0"/>
          </a:p>
        </p:txBody>
      </p:sp>
      <p:sp>
        <p:nvSpPr>
          <p:cNvPr id="3" name="Content Placeholder 2"/>
          <p:cNvSpPr>
            <a:spLocks noGrp="1"/>
          </p:cNvSpPr>
          <p:nvPr>
            <p:ph idx="1"/>
          </p:nvPr>
        </p:nvSpPr>
        <p:spPr/>
        <p:txBody>
          <a:bodyPr/>
          <a:lstStyle/>
          <a:p>
            <a:pPr marL="0" indent="0">
              <a:buNone/>
            </a:pPr>
            <a:r>
              <a:rPr lang="en-US" sz="2400" dirty="0" smtClean="0">
                <a:latin typeface="Segoe UI" panose="020B0502040204020203" pitchFamily="34" charset="0"/>
                <a:cs typeface="Segoe UI" panose="020B0502040204020203" pitchFamily="34" charset="0"/>
              </a:rPr>
              <a:t>What is controlling? </a:t>
            </a:r>
          </a:p>
          <a:p>
            <a:pPr>
              <a:buFont typeface="Wingdings" panose="05000000000000000000" pitchFamily="2" charset="2"/>
              <a:buChar char="ü"/>
            </a:pPr>
            <a:r>
              <a:rPr lang="en-US" sz="2000" dirty="0" smtClean="0">
                <a:latin typeface="Segoe UI" panose="020B0502040204020203" pitchFamily="34" charset="0"/>
                <a:cs typeface="Segoe UI" panose="020B0502040204020203" pitchFamily="34" charset="0"/>
              </a:rPr>
              <a:t>Collecting accurate status information in order to make effective decisions in the steady state phase of the project. </a:t>
            </a:r>
          </a:p>
          <a:p>
            <a:pPr marL="0" indent="0">
              <a:buNone/>
            </a:pPr>
            <a:r>
              <a:rPr lang="en-US" sz="2400" u="sng" dirty="0" smtClean="0">
                <a:latin typeface="Segoe UI" panose="020B0502040204020203" pitchFamily="34" charset="0"/>
                <a:cs typeface="Segoe UI" panose="020B0502040204020203" pitchFamily="34" charset="0"/>
              </a:rPr>
              <a:t>Tools</a:t>
            </a:r>
            <a:r>
              <a:rPr lang="en-US" sz="2400" dirty="0" smtClean="0">
                <a:latin typeface="Segoe UI" panose="020B0502040204020203" pitchFamily="34" charset="0"/>
                <a:cs typeface="Segoe UI" panose="020B0502040204020203" pitchFamily="34" charset="0"/>
              </a:rPr>
              <a:t> to collect status information : </a:t>
            </a:r>
          </a:p>
          <a:p>
            <a:pPr>
              <a:lnSpc>
                <a:spcPct val="150000"/>
              </a:lnSpc>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Meetings</a:t>
            </a:r>
          </a:p>
          <a:p>
            <a:pPr>
              <a:lnSpc>
                <a:spcPct val="150000"/>
              </a:lnSpc>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Metrics                     A combination of these should be used</a:t>
            </a:r>
          </a:p>
          <a:p>
            <a:pPr>
              <a:lnSpc>
                <a:spcPct val="150000"/>
              </a:lnSpc>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Managing risk </a:t>
            </a:r>
            <a:endParaRPr lang="en-US" sz="2000" dirty="0">
              <a:latin typeface="Segoe UI" panose="020B0502040204020203" pitchFamily="34" charset="0"/>
              <a:cs typeface="Segoe UI" panose="020B0502040204020203" pitchFamily="34" charset="0"/>
            </a:endParaRPr>
          </a:p>
        </p:txBody>
      </p:sp>
      <p:sp>
        <p:nvSpPr>
          <p:cNvPr id="4" name="Right Brace 3"/>
          <p:cNvSpPr/>
          <p:nvPr/>
        </p:nvSpPr>
        <p:spPr>
          <a:xfrm>
            <a:off x="2988426" y="3523672"/>
            <a:ext cx="279400" cy="1511300"/>
          </a:xfrm>
          <a:prstGeom prst="rightBrac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96172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project- Meetings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360705"/>
              </p:ext>
            </p:extLst>
          </p:nvPr>
        </p:nvGraphicFramePr>
        <p:xfrm>
          <a:off x="546562" y="1825625"/>
          <a:ext cx="11098876" cy="4275917"/>
        </p:xfrm>
        <a:graphic>
          <a:graphicData uri="http://schemas.openxmlformats.org/drawingml/2006/table">
            <a:tbl>
              <a:tblPr firstRow="1" bandRow="1">
                <a:tableStyleId>{5C22544A-7EE6-4342-B048-85BDC9FD1C3A}</a:tableStyleId>
              </a:tblPr>
              <a:tblGrid>
                <a:gridCol w="2966887">
                  <a:extLst>
                    <a:ext uri="{9D8B030D-6E8A-4147-A177-3AD203B41FA5}">
                      <a16:colId xmlns:a16="http://schemas.microsoft.com/office/drawing/2014/main" val="200494820"/>
                    </a:ext>
                  </a:extLst>
                </a:gridCol>
                <a:gridCol w="4432363">
                  <a:extLst>
                    <a:ext uri="{9D8B030D-6E8A-4147-A177-3AD203B41FA5}">
                      <a16:colId xmlns:a16="http://schemas.microsoft.com/office/drawing/2014/main" val="2030761887"/>
                    </a:ext>
                  </a:extLst>
                </a:gridCol>
                <a:gridCol w="3699626">
                  <a:extLst>
                    <a:ext uri="{9D8B030D-6E8A-4147-A177-3AD203B41FA5}">
                      <a16:colId xmlns:a16="http://schemas.microsoft.com/office/drawing/2014/main" val="3350273517"/>
                    </a:ext>
                  </a:extLst>
                </a:gridCol>
              </a:tblGrid>
              <a:tr h="801197">
                <a:tc>
                  <a:txBody>
                    <a:bodyPr/>
                    <a:lstStyle/>
                    <a:p>
                      <a:pPr algn="ctr">
                        <a:lnSpc>
                          <a:spcPct val="200000"/>
                        </a:lnSpc>
                      </a:pPr>
                      <a:r>
                        <a:rPr lang="en-US" dirty="0" smtClean="0">
                          <a:solidFill>
                            <a:schemeClr val="tx1"/>
                          </a:solidFill>
                          <a:latin typeface="Segoe UI" panose="020B0502040204020203" pitchFamily="34" charset="0"/>
                          <a:cs typeface="Segoe UI" panose="020B0502040204020203" pitchFamily="34" charset="0"/>
                        </a:rPr>
                        <a:t>Meeting</a:t>
                      </a:r>
                      <a:r>
                        <a:rPr lang="en-US" baseline="0" dirty="0" smtClean="0">
                          <a:solidFill>
                            <a:schemeClr val="tx1"/>
                          </a:solidFill>
                          <a:latin typeface="Segoe UI" panose="020B0502040204020203" pitchFamily="34" charset="0"/>
                          <a:cs typeface="Segoe UI" panose="020B0502040204020203" pitchFamily="34" charset="0"/>
                        </a:rPr>
                        <a:t> </a:t>
                      </a:r>
                      <a:endParaRPr lang="en-US" dirty="0">
                        <a:solidFill>
                          <a:schemeClr val="tx1"/>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ctr">
                        <a:lnSpc>
                          <a:spcPct val="200000"/>
                        </a:lnSpc>
                      </a:pPr>
                      <a:r>
                        <a:rPr lang="en-US" dirty="0" smtClean="0">
                          <a:solidFill>
                            <a:schemeClr val="tx1"/>
                          </a:solidFill>
                          <a:latin typeface="Segoe UI" panose="020B0502040204020203" pitchFamily="34" charset="0"/>
                          <a:cs typeface="Segoe UI" panose="020B0502040204020203" pitchFamily="34" charset="0"/>
                        </a:rPr>
                        <a:t>Advantages</a:t>
                      </a:r>
                      <a:endParaRPr lang="en-US" dirty="0">
                        <a:solidFill>
                          <a:schemeClr val="tx1"/>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ctr">
                        <a:lnSpc>
                          <a:spcPct val="200000"/>
                        </a:lnSpc>
                      </a:pPr>
                      <a:r>
                        <a:rPr lang="en-US" dirty="0" smtClean="0">
                          <a:solidFill>
                            <a:schemeClr val="tx1"/>
                          </a:solidFill>
                          <a:latin typeface="Segoe UI" panose="020B0502040204020203" pitchFamily="34" charset="0"/>
                          <a:cs typeface="Segoe UI" panose="020B0502040204020203" pitchFamily="34" charset="0"/>
                        </a:rPr>
                        <a:t>Disadvantages</a:t>
                      </a:r>
                      <a:r>
                        <a:rPr lang="en-US" baseline="0" dirty="0" smtClean="0">
                          <a:solidFill>
                            <a:schemeClr val="tx1"/>
                          </a:solidFill>
                          <a:latin typeface="Segoe UI" panose="020B0502040204020203" pitchFamily="34" charset="0"/>
                          <a:cs typeface="Segoe UI" panose="020B0502040204020203" pitchFamily="34" charset="0"/>
                        </a:rPr>
                        <a:t> </a:t>
                      </a:r>
                      <a:endParaRPr lang="en-US" dirty="0">
                        <a:solidFill>
                          <a:schemeClr val="tx1"/>
                        </a:solidFill>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758461209"/>
                  </a:ext>
                </a:extLst>
              </a:tr>
              <a:tr h="370840">
                <a:tc>
                  <a:txBody>
                    <a:bodyPr/>
                    <a:lstStyle/>
                    <a:p>
                      <a:pPr algn="l"/>
                      <a:r>
                        <a:rPr lang="en-US" sz="1800" dirty="0" smtClean="0">
                          <a:latin typeface="Segoe UI" panose="020B0502040204020203" pitchFamily="34" charset="0"/>
                          <a:cs typeface="Segoe UI" panose="020B0502040204020203" pitchFamily="34" charset="0"/>
                        </a:rPr>
                        <a:t>Periodic status meetings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Best potential</a:t>
                      </a:r>
                      <a:r>
                        <a:rPr lang="en-US" sz="1800" baseline="0" dirty="0" smtClean="0">
                          <a:latin typeface="Segoe UI" panose="020B0502040204020203" pitchFamily="34" charset="0"/>
                          <a:cs typeface="Segoe UI" panose="020B0502040204020203" pitchFamily="34" charset="0"/>
                        </a:rPr>
                        <a:t> for reporting</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Inaccurate information if team members not cooperate </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178866714"/>
                  </a:ext>
                </a:extLst>
              </a:tr>
              <a:tr h="370840">
                <a:tc>
                  <a:txBody>
                    <a:bodyPr/>
                    <a:lstStyle/>
                    <a:p>
                      <a:pPr algn="l"/>
                      <a:r>
                        <a:rPr lang="en-US" sz="1800" dirty="0" smtClean="0">
                          <a:latin typeface="Segoe UI" panose="020B0502040204020203" pitchFamily="34" charset="0"/>
                          <a:cs typeface="Segoe UI" panose="020B0502040204020203" pitchFamily="34" charset="0"/>
                        </a:rPr>
                        <a:t>Sharp milestones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Good if sharp mile stones are defined </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Bad mile</a:t>
                      </a:r>
                      <a:r>
                        <a:rPr lang="en-US" sz="1800" baseline="0" dirty="0" smtClean="0">
                          <a:latin typeface="Segoe UI" panose="020B0502040204020203" pitchFamily="34" charset="0"/>
                          <a:cs typeface="Segoe UI" panose="020B0502040204020203" pitchFamily="34" charset="0"/>
                        </a:rPr>
                        <a:t> stone: “coding completed”</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1881480662"/>
                  </a:ext>
                </a:extLst>
              </a:tr>
              <a:tr h="370840">
                <a:tc>
                  <a:txBody>
                    <a:bodyPr/>
                    <a:lstStyle/>
                    <a:p>
                      <a:pPr algn="l"/>
                      <a:r>
                        <a:rPr lang="en-US" sz="1800" dirty="0" smtClean="0">
                          <a:latin typeface="Segoe UI" panose="020B0502040204020203" pitchFamily="34" charset="0"/>
                          <a:cs typeface="Segoe UI" panose="020B0502040204020203" pitchFamily="34" charset="0"/>
                        </a:rPr>
                        <a:t>Project reviews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Good if participants exchange status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If</a:t>
                      </a:r>
                      <a:r>
                        <a:rPr lang="en-US" sz="1800" baseline="0" dirty="0" smtClean="0">
                          <a:latin typeface="Segoe UI" panose="020B0502040204020203" pitchFamily="34" charset="0"/>
                          <a:cs typeface="Segoe UI" panose="020B0502040204020203" pitchFamily="34" charset="0"/>
                        </a:rPr>
                        <a:t> participants are reluctant to admit problems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2060929546"/>
                  </a:ext>
                </a:extLst>
              </a:tr>
              <a:tr h="370840">
                <a:tc>
                  <a:txBody>
                    <a:bodyPr/>
                    <a:lstStyle/>
                    <a:p>
                      <a:pPr algn="l"/>
                      <a:r>
                        <a:rPr lang="en-US" sz="1800" dirty="0" smtClean="0">
                          <a:latin typeface="Segoe UI" panose="020B0502040204020203" pitchFamily="34" charset="0"/>
                          <a:cs typeface="Segoe UI" panose="020B0502040204020203" pitchFamily="34" charset="0"/>
                        </a:rPr>
                        <a:t>Code inspections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Effective method for discovering</a:t>
                      </a:r>
                      <a:r>
                        <a:rPr lang="en-US" sz="1800" baseline="0" dirty="0" smtClean="0">
                          <a:latin typeface="Segoe UI" panose="020B0502040204020203" pitchFamily="34" charset="0"/>
                          <a:cs typeface="Segoe UI" panose="020B0502040204020203" pitchFamily="34" charset="0"/>
                        </a:rPr>
                        <a:t> defects early </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32465434"/>
                  </a:ext>
                </a:extLst>
              </a:tr>
              <a:tr h="370840">
                <a:tc>
                  <a:txBody>
                    <a:bodyPr/>
                    <a:lstStyle/>
                    <a:p>
                      <a:pPr algn="l"/>
                      <a:r>
                        <a:rPr lang="en-US" sz="1800" dirty="0" smtClean="0">
                          <a:latin typeface="Segoe UI" panose="020B0502040204020203" pitchFamily="34" charset="0"/>
                          <a:cs typeface="Segoe UI" panose="020B0502040204020203" pitchFamily="34" charset="0"/>
                        </a:rPr>
                        <a:t>Prototype demonstrations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Good for measuring</a:t>
                      </a:r>
                      <a:r>
                        <a:rPr lang="en-US" sz="1800" baseline="0" dirty="0" smtClean="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initial</a:t>
                      </a:r>
                      <a:r>
                        <a:rPr lang="en-US" sz="1800" baseline="0" dirty="0" smtClean="0">
                          <a:latin typeface="Segoe UI" panose="020B0502040204020203" pitchFamily="34" charset="0"/>
                          <a:cs typeface="Segoe UI" panose="020B0502040204020203" pitchFamily="34" charset="0"/>
                        </a:rPr>
                        <a:t> progress </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tc>
                  <a:txBody>
                    <a:bodyPr/>
                    <a:lstStyle/>
                    <a:p>
                      <a:pPr algn="l"/>
                      <a:r>
                        <a:rPr lang="en-US" sz="1800" dirty="0" smtClean="0">
                          <a:latin typeface="Segoe UI" panose="020B0502040204020203" pitchFamily="34" charset="0"/>
                          <a:cs typeface="Segoe UI" panose="020B0502040204020203" pitchFamily="34" charset="0"/>
                        </a:rPr>
                        <a:t>Do not illustrate how borderline cases are dealt with or</a:t>
                      </a:r>
                      <a:r>
                        <a:rPr lang="en-US" sz="1800" baseline="0" dirty="0" smtClean="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how robust the implementation is</a:t>
                      </a:r>
                      <a:endParaRPr lang="en-US" sz="1800"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3756721069"/>
                  </a:ext>
                </a:extLst>
              </a:tr>
            </a:tbl>
          </a:graphicData>
        </a:graphic>
      </p:graphicFrame>
    </p:spTree>
    <p:extLst>
      <p:ext uri="{BB962C8B-B14F-4D97-AF65-F5344CB8AC3E}">
        <p14:creationId xmlns:p14="http://schemas.microsoft.com/office/powerpoint/2010/main" val="92538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Controlling the project- </a:t>
            </a:r>
            <a:r>
              <a:rPr lang="en-US" sz="3200" dirty="0" smtClean="0">
                <a:latin typeface="Segoe UI" panose="020B0502040204020203" pitchFamily="34" charset="0"/>
                <a:cs typeface="Segoe UI" panose="020B0502040204020203" pitchFamily="34" charset="0"/>
              </a:rPr>
              <a:t>Metrics</a:t>
            </a:r>
            <a:endParaRPr lang="en-US"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pPr marL="0" indent="0">
              <a:buNone/>
            </a:pPr>
            <a:r>
              <a:rPr lang="en-US" sz="2400" b="1" dirty="0" smtClean="0">
                <a:latin typeface="Segoe UI" panose="020B0502040204020203" pitchFamily="34" charset="0"/>
                <a:cs typeface="Segoe UI" panose="020B0502040204020203" pitchFamily="34" charset="0"/>
              </a:rPr>
              <a:t>Why we need metrics in addition to meetings? </a:t>
            </a: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Meetings are rely on the perception</a:t>
            </a:r>
            <a:r>
              <a:rPr lang="en-US" sz="2400"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of selected participants and their willingness to communicate what they know. </a:t>
            </a:r>
          </a:p>
          <a:p>
            <a:pPr>
              <a:buFont typeface="Wingdings" panose="05000000000000000000" pitchFamily="2" charset="2"/>
              <a:buChar char="ü"/>
            </a:pPr>
            <a:endParaRPr lang="en-US" sz="2400" dirty="0" smtClean="0">
              <a:latin typeface="Segoe UI" panose="020B0502040204020203" pitchFamily="34" charset="0"/>
              <a:cs typeface="Segoe UI" panose="020B0502040204020203" pitchFamily="34" charset="0"/>
            </a:endParaRPr>
          </a:p>
          <a:p>
            <a:pPr marL="0" indent="0">
              <a:buNone/>
            </a:pPr>
            <a:r>
              <a:rPr lang="en-US" sz="2400" b="1" dirty="0" smtClean="0">
                <a:latin typeface="Segoe UI" panose="020B0502040204020203" pitchFamily="34" charset="0"/>
                <a:cs typeface="Segoe UI" panose="020B0502040204020203" pitchFamily="34" charset="0"/>
              </a:rPr>
              <a:t>What are software metrics? </a:t>
            </a: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Quantitative measures of selected aspects of the progress or the system.</a:t>
            </a: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Metrics can measure attributes of the progress such as deviation with the schedule, resources expanded, and number of participants leaving prematurely. </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9284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8"/>
            <a:ext cx="10515600" cy="1325563"/>
          </a:xfrm>
        </p:spPr>
        <p:txBody>
          <a:bodyPr>
            <a:normAutofit/>
          </a:bodyPr>
          <a:lstStyle/>
          <a:p>
            <a:r>
              <a:rPr lang="en-US" sz="3200" dirty="0">
                <a:latin typeface="Segoe UI" panose="020B0502040204020203" pitchFamily="34" charset="0"/>
                <a:cs typeface="Segoe UI" panose="020B0502040204020203" pitchFamily="34" charset="0"/>
              </a:rPr>
              <a:t>Classical Project </a:t>
            </a:r>
            <a:r>
              <a:rPr lang="en-US" sz="3200" dirty="0" smtClean="0">
                <a:latin typeface="Segoe UI" panose="020B0502040204020203" pitchFamily="34" charset="0"/>
                <a:cs typeface="Segoe UI" panose="020B0502040204020203" pitchFamily="34" charset="0"/>
              </a:rPr>
              <a:t>Management-Metrics </a:t>
            </a:r>
            <a:endParaRPr lang="en-US"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356062" y="1703751"/>
            <a:ext cx="10515600" cy="4351338"/>
          </a:xfrm>
        </p:spPr>
        <p:txBody>
          <a:bodyPr>
            <a:normAutofit/>
          </a:bodyPr>
          <a:lstStyle/>
          <a:p>
            <a:pPr lvl="1">
              <a:lnSpc>
                <a:spcPct val="150000"/>
              </a:lnSpc>
              <a:buFont typeface="Wingdings" panose="05000000000000000000" pitchFamily="2" charset="2"/>
              <a:buChar char="v"/>
            </a:pPr>
            <a:r>
              <a:rPr lang="en-CA" i="1" dirty="0" smtClean="0">
                <a:latin typeface="Segoe UI" panose="020B0502040204020203" pitchFamily="34" charset="0"/>
                <a:cs typeface="Segoe UI" panose="020B0502040204020203" pitchFamily="34" charset="0"/>
              </a:rPr>
              <a:t>Measuring </a:t>
            </a:r>
            <a:r>
              <a:rPr lang="en-CA" i="1" dirty="0">
                <a:latin typeface="Segoe UI" panose="020B0502040204020203" pitchFamily="34" charset="0"/>
                <a:cs typeface="Segoe UI" panose="020B0502040204020203" pitchFamily="34" charset="0"/>
              </a:rPr>
              <a:t>financial </a:t>
            </a:r>
            <a:r>
              <a:rPr lang="en-CA" i="1" dirty="0" smtClean="0">
                <a:latin typeface="Segoe UI" panose="020B0502040204020203" pitchFamily="34" charset="0"/>
                <a:cs typeface="Segoe UI" panose="020B0502040204020203" pitchFamily="34" charset="0"/>
              </a:rPr>
              <a:t>status: comparing planned costs against actual costs.</a:t>
            </a:r>
          </a:p>
          <a:p>
            <a:pPr lvl="1">
              <a:lnSpc>
                <a:spcPct val="150000"/>
              </a:lnSpc>
              <a:buFont typeface="Wingdings" panose="05000000000000000000" pitchFamily="2" charset="2"/>
              <a:buChar char="v"/>
            </a:pPr>
            <a:r>
              <a:rPr lang="en-CA" i="1" dirty="0">
                <a:latin typeface="Segoe UI" panose="020B0502040204020203" pitchFamily="34" charset="0"/>
                <a:cs typeface="Segoe UI" panose="020B0502040204020203" pitchFamily="34" charset="0"/>
              </a:rPr>
              <a:t>Measuring technical </a:t>
            </a:r>
            <a:r>
              <a:rPr lang="en-CA" i="1" dirty="0" smtClean="0">
                <a:latin typeface="Segoe UI" panose="020B0502040204020203" pitchFamily="34" charset="0"/>
                <a:cs typeface="Segoe UI" panose="020B0502040204020203" pitchFamily="34" charset="0"/>
              </a:rPr>
              <a:t>progress: Size metrics for each team </a:t>
            </a:r>
          </a:p>
          <a:p>
            <a:pPr lvl="1">
              <a:lnSpc>
                <a:spcPct val="150000"/>
              </a:lnSpc>
              <a:buFont typeface="Wingdings" panose="05000000000000000000" pitchFamily="2" charset="2"/>
              <a:buChar char="v"/>
            </a:pPr>
            <a:r>
              <a:rPr lang="en-CA" i="1" dirty="0">
                <a:latin typeface="Segoe UI" panose="020B0502040204020203" pitchFamily="34" charset="0"/>
                <a:cs typeface="Segoe UI" panose="020B0502040204020203" pitchFamily="34" charset="0"/>
              </a:rPr>
              <a:t>Measuring </a:t>
            </a:r>
            <a:r>
              <a:rPr lang="en-CA" i="1" dirty="0" smtClean="0">
                <a:latin typeface="Segoe UI" panose="020B0502040204020203" pitchFamily="34" charset="0"/>
                <a:cs typeface="Segoe UI" panose="020B0502040204020203" pitchFamily="34" charset="0"/>
              </a:rPr>
              <a:t>stability: Measuring the rate of change requests </a:t>
            </a:r>
            <a:endParaRPr lang="en-CA" dirty="0">
              <a:latin typeface="Segoe UI" panose="020B0502040204020203" pitchFamily="34" charset="0"/>
              <a:cs typeface="Segoe UI" panose="020B0502040204020203" pitchFamily="34" charset="0"/>
            </a:endParaRPr>
          </a:p>
          <a:p>
            <a:pPr lvl="1">
              <a:lnSpc>
                <a:spcPct val="150000"/>
              </a:lnSpc>
              <a:buFont typeface="Wingdings" panose="05000000000000000000" pitchFamily="2" charset="2"/>
              <a:buChar char="v"/>
            </a:pPr>
            <a:r>
              <a:rPr lang="en-CA" i="1" dirty="0">
                <a:latin typeface="Segoe UI" panose="020B0502040204020203" pitchFamily="34" charset="0"/>
                <a:cs typeface="Segoe UI" panose="020B0502040204020203" pitchFamily="34" charset="0"/>
              </a:rPr>
              <a:t>Measuring </a:t>
            </a:r>
            <a:r>
              <a:rPr lang="en-CA" i="1" dirty="0" smtClean="0">
                <a:latin typeface="Segoe UI" panose="020B0502040204020203" pitchFamily="34" charset="0"/>
                <a:cs typeface="Segoe UI" panose="020B0502040204020203" pitchFamily="34" charset="0"/>
              </a:rPr>
              <a:t>modularity: </a:t>
            </a:r>
            <a:r>
              <a:rPr lang="en-CA" i="1" dirty="0">
                <a:latin typeface="Segoe UI" panose="020B0502040204020203" pitchFamily="34" charset="0"/>
                <a:cs typeface="Segoe UI" panose="020B0502040204020203" pitchFamily="34" charset="0"/>
              </a:rPr>
              <a:t>M</a:t>
            </a:r>
            <a:r>
              <a:rPr lang="en-CA" i="1" dirty="0" smtClean="0">
                <a:latin typeface="Segoe UI" panose="020B0502040204020203" pitchFamily="34" charset="0"/>
                <a:cs typeface="Segoe UI" panose="020B0502040204020203" pitchFamily="34" charset="0"/>
              </a:rPr>
              <a:t>easuring breakage</a:t>
            </a:r>
          </a:p>
          <a:p>
            <a:pPr lvl="1">
              <a:lnSpc>
                <a:spcPct val="150000"/>
              </a:lnSpc>
              <a:buFont typeface="Wingdings" panose="05000000000000000000" pitchFamily="2" charset="2"/>
              <a:buChar char="v"/>
            </a:pPr>
            <a:r>
              <a:rPr lang="en-CA" i="1" dirty="0">
                <a:latin typeface="Segoe UI" panose="020B0502040204020203" pitchFamily="34" charset="0"/>
                <a:cs typeface="Segoe UI" panose="020B0502040204020203" pitchFamily="34" charset="0"/>
              </a:rPr>
              <a:t>Measuring </a:t>
            </a:r>
            <a:r>
              <a:rPr lang="en-CA" i="1" dirty="0" smtClean="0">
                <a:latin typeface="Segoe UI" panose="020B0502040204020203" pitchFamily="34" charset="0"/>
                <a:cs typeface="Segoe UI" panose="020B0502040204020203" pitchFamily="34" charset="0"/>
              </a:rPr>
              <a:t>maturity: </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9121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Controlling the </a:t>
            </a:r>
            <a:r>
              <a:rPr lang="en-US" sz="3600" dirty="0" smtClean="0">
                <a:latin typeface="Segoe UI" panose="020B0502040204020203" pitchFamily="34" charset="0"/>
                <a:cs typeface="Segoe UI" panose="020B0502040204020203" pitchFamily="34" charset="0"/>
              </a:rPr>
              <a:t>project- Risk management</a:t>
            </a:r>
            <a:endParaRPr lang="en-CA" sz="3600" dirty="0">
              <a:latin typeface="Segoe UI" panose="020B0502040204020203" pitchFamily="34" charset="0"/>
              <a:cs typeface="Segoe UI" panose="020B0502040204020203" pitchFamily="34" charset="0"/>
            </a:endParaRPr>
          </a:p>
        </p:txBody>
      </p:sp>
      <p:sp>
        <p:nvSpPr>
          <p:cNvPr id="5" name="Content Placeholder 4"/>
          <p:cNvSpPr>
            <a:spLocks noGrp="1"/>
          </p:cNvSpPr>
          <p:nvPr>
            <p:ph idx="1"/>
          </p:nvPr>
        </p:nvSpPr>
        <p:spPr>
          <a:xfrm>
            <a:off x="838200" y="1825625"/>
            <a:ext cx="11074758" cy="4351338"/>
          </a:xfrm>
        </p:spPr>
        <p:txBody>
          <a:bodyPr>
            <a:normAutofit fontScale="62500" lnSpcReduction="20000"/>
          </a:bodyPr>
          <a:lstStyle/>
          <a:p>
            <a:pPr marL="0" indent="0">
              <a:buNone/>
            </a:pPr>
            <a:r>
              <a:rPr lang="en-US" sz="2400" b="1" dirty="0" smtClean="0">
                <a:latin typeface="Segoe UI" panose="020B0502040204020203" pitchFamily="34" charset="0"/>
                <a:cs typeface="Segoe UI" panose="020B0502040204020203" pitchFamily="34" charset="0"/>
              </a:rPr>
              <a:t>What is Risk Management? </a:t>
            </a: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Identify possible problems in the project and address them before they can significantly affect the delivery date of budget.</a:t>
            </a:r>
          </a:p>
          <a:p>
            <a:pPr>
              <a:buFont typeface="Wingdings" panose="05000000000000000000" pitchFamily="2" charset="2"/>
              <a:buChar char="ü"/>
            </a:pPr>
            <a:endParaRPr lang="en-US" sz="2400" dirty="0" smtClean="0">
              <a:latin typeface="Segoe UI" panose="020B0502040204020203" pitchFamily="34" charset="0"/>
              <a:cs typeface="Segoe UI" panose="020B0502040204020203" pitchFamily="34" charset="0"/>
            </a:endParaRPr>
          </a:p>
          <a:p>
            <a:pPr marL="0" indent="0">
              <a:buNone/>
            </a:pPr>
            <a:r>
              <a:rPr lang="en-US" sz="2400" b="1" dirty="0" smtClean="0">
                <a:latin typeface="Segoe UI" panose="020B0502040204020203" pitchFamily="34" charset="0"/>
                <a:cs typeface="Segoe UI" panose="020B0502040204020203" pitchFamily="34" charset="0"/>
              </a:rPr>
              <a:t>Why Risk Management?</a:t>
            </a:r>
            <a:endParaRPr lang="en-US" sz="2400" dirty="0" smtClean="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Many project fail either because simple problems we reported too late or because the wrong problem was addressed. </a:t>
            </a:r>
          </a:p>
          <a:p>
            <a:pPr>
              <a:buFont typeface="Wingdings" panose="05000000000000000000" pitchFamily="2" charset="2"/>
              <a:buChar char="ü"/>
            </a:pPr>
            <a:endParaRPr lang="en-US" sz="2400" dirty="0" smtClean="0">
              <a:latin typeface="Segoe UI" panose="020B0502040204020203" pitchFamily="34" charset="0"/>
              <a:cs typeface="Segoe UI" panose="020B0502040204020203" pitchFamily="34" charset="0"/>
            </a:endParaRPr>
          </a:p>
          <a:p>
            <a:pPr marL="0" indent="0">
              <a:buNone/>
            </a:pPr>
            <a:r>
              <a:rPr lang="en-US" sz="2400" b="1" dirty="0" smtClean="0">
                <a:latin typeface="Segoe UI" panose="020B0502040204020203" pitchFamily="34" charset="0"/>
                <a:cs typeface="Segoe UI" panose="020B0502040204020203" pitchFamily="34" charset="0"/>
              </a:rPr>
              <a:t>Key element of Risk Management : </a:t>
            </a: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Setting up appropriate information flows such that risks and problems are accurately reported in a timely manner. </a:t>
            </a:r>
          </a:p>
          <a:p>
            <a:pPr marL="0" indent="0">
              <a:buNone/>
            </a:pPr>
            <a:endParaRPr lang="en-US" sz="2400" dirty="0" smtClean="0">
              <a:latin typeface="Segoe UI" panose="020B0502040204020203" pitchFamily="34" charset="0"/>
              <a:cs typeface="Segoe UI" panose="020B0502040204020203" pitchFamily="34" charset="0"/>
            </a:endParaRPr>
          </a:p>
          <a:p>
            <a:pPr marL="0" indent="0">
              <a:buNone/>
            </a:pPr>
            <a:r>
              <a:rPr lang="en-US" b="1" dirty="0" smtClean="0">
                <a:latin typeface="Segoe UI" panose="020B0502040204020203" pitchFamily="34" charset="0"/>
                <a:cs typeface="Segoe UI" panose="020B0502040204020203" pitchFamily="34" charset="0"/>
              </a:rPr>
              <a:t>Risk management activities: </a:t>
            </a:r>
          </a:p>
          <a:p>
            <a:pPr>
              <a:buFont typeface="Wingdings" panose="05000000000000000000" pitchFamily="2" charset="2"/>
              <a:buChar char="ü"/>
            </a:pPr>
            <a:r>
              <a:rPr lang="en-US" dirty="0" smtClean="0">
                <a:latin typeface="Segoe UI" panose="020B0502040204020203" pitchFamily="34" charset="0"/>
                <a:cs typeface="Segoe UI" panose="020B0502040204020203" pitchFamily="34" charset="0"/>
              </a:rPr>
              <a:t>Identifying risks</a:t>
            </a:r>
          </a:p>
          <a:p>
            <a:pPr>
              <a:buFont typeface="Wingdings" panose="05000000000000000000" pitchFamily="2" charset="2"/>
              <a:buChar char="ü"/>
            </a:pPr>
            <a:r>
              <a:rPr lang="en-US" dirty="0" smtClean="0">
                <a:latin typeface="Segoe UI" panose="020B0502040204020203" pitchFamily="34" charset="0"/>
                <a:cs typeface="Segoe UI" panose="020B0502040204020203" pitchFamily="34" charset="0"/>
              </a:rPr>
              <a:t>Analyzing risks </a:t>
            </a:r>
          </a:p>
          <a:p>
            <a:pPr>
              <a:buFont typeface="Wingdings" panose="05000000000000000000" pitchFamily="2" charset="2"/>
              <a:buChar char="ü"/>
            </a:pPr>
            <a:r>
              <a:rPr lang="en-US" dirty="0" smtClean="0">
                <a:latin typeface="Segoe UI" panose="020B0502040204020203" pitchFamily="34" charset="0"/>
                <a:cs typeface="Segoe UI" panose="020B0502040204020203" pitchFamily="34" charset="0"/>
              </a:rPr>
              <a:t>Addressing risks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6627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t>
            </a:r>
            <a:r>
              <a:rPr lang="en-US" dirty="0" smtClean="0"/>
              <a:t>Identifying </a:t>
            </a:r>
            <a:r>
              <a:rPr lang="en-US" dirty="0" smtClean="0"/>
              <a:t>risks</a:t>
            </a:r>
            <a:endParaRPr lang="en-US" dirty="0"/>
          </a:p>
        </p:txBody>
      </p:sp>
      <p:sp>
        <p:nvSpPr>
          <p:cNvPr id="3" name="Content Placeholder 2"/>
          <p:cNvSpPr>
            <a:spLocks noGrp="1"/>
          </p:cNvSpPr>
          <p:nvPr>
            <p:ph sz="half" idx="2"/>
          </p:nvPr>
        </p:nvSpPr>
        <p:spPr>
          <a:xfrm>
            <a:off x="690539" y="1575806"/>
            <a:ext cx="5157787" cy="3684588"/>
          </a:xfrm>
        </p:spPr>
        <p:txBody>
          <a:bodyPr>
            <a:normAutofit/>
          </a:bodyPr>
          <a:lstStyle/>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First step of risk management is identifying risks</a:t>
            </a:r>
          </a:p>
          <a:p>
            <a:pPr marL="0" indent="0">
              <a:buNone/>
            </a:pPr>
            <a:r>
              <a:rPr lang="en-US" sz="2400" dirty="0" smtClean="0">
                <a:latin typeface="Segoe UI" panose="020B0502040204020203" pitchFamily="34" charset="0"/>
                <a:cs typeface="Segoe UI" panose="020B0502040204020203" pitchFamily="34" charset="0"/>
              </a:rPr>
              <a:t>Risks : </a:t>
            </a:r>
            <a:r>
              <a:rPr lang="en-US" sz="2000" dirty="0" smtClean="0">
                <a:latin typeface="Segoe UI" panose="020B0502040204020203" pitchFamily="34" charset="0"/>
                <a:cs typeface="Segoe UI" panose="020B0502040204020203" pitchFamily="34" charset="0"/>
              </a:rPr>
              <a:t>Potential problems that result from an area of uncertainty</a:t>
            </a:r>
            <a:r>
              <a:rPr lang="en-US" sz="2400" dirty="0" smtClean="0">
                <a:latin typeface="Segoe UI" panose="020B0502040204020203" pitchFamily="34" charset="0"/>
                <a:cs typeface="Segoe UI" panose="020B0502040204020203" pitchFamily="34" charset="0"/>
              </a:rPr>
              <a:t>.</a:t>
            </a:r>
          </a:p>
          <a:p>
            <a:pPr marL="0" indent="0">
              <a:buNone/>
            </a:pPr>
            <a:endParaRPr lang="en-US" sz="2400" dirty="0">
              <a:latin typeface="Segoe UI" panose="020B0502040204020203" pitchFamily="34" charset="0"/>
              <a:cs typeface="Segoe UI" panose="020B0502040204020203" pitchFamily="34" charset="0"/>
            </a:endParaRPr>
          </a:p>
          <a:p>
            <a:pPr marL="0" indent="0">
              <a:buNone/>
            </a:pPr>
            <a:endParaRPr lang="en-US" sz="2400" dirty="0" smtClean="0">
              <a:latin typeface="Segoe UI" panose="020B0502040204020203" pitchFamily="34" charset="0"/>
              <a:cs typeface="Segoe UI" panose="020B0502040204020203" pitchFamily="34" charset="0"/>
            </a:endParaRPr>
          </a:p>
          <a:p>
            <a:pPr marL="0" indent="0">
              <a:buNone/>
            </a:pPr>
            <a:endParaRPr lang="en-US" sz="2400" dirty="0">
              <a:latin typeface="Segoe UI" panose="020B0502040204020203" pitchFamily="34" charset="0"/>
              <a:cs typeface="Segoe UI" panose="020B0502040204020203" pitchFamily="34" charset="0"/>
            </a:endParaRPr>
          </a:p>
        </p:txBody>
      </p:sp>
      <p:sp>
        <p:nvSpPr>
          <p:cNvPr id="9" name="Content Placeholder 8"/>
          <p:cNvSpPr>
            <a:spLocks noGrp="1"/>
          </p:cNvSpPr>
          <p:nvPr>
            <p:ph sz="quarter" idx="4"/>
          </p:nvPr>
        </p:nvSpPr>
        <p:spPr>
          <a:xfrm>
            <a:off x="5574578" y="3568413"/>
            <a:ext cx="5183188" cy="3684588"/>
          </a:xfrm>
        </p:spPr>
        <p:txBody>
          <a:bodyPr>
            <a:normAutofit/>
          </a:bodyPr>
          <a:lstStyle/>
          <a:p>
            <a:r>
              <a:rPr lang="en-US" sz="1800" dirty="0" smtClean="0">
                <a:latin typeface="Segoe UI" panose="020B0502040204020203" pitchFamily="34" charset="0"/>
                <a:cs typeface="Segoe UI" panose="020B0502040204020203" pitchFamily="34" charset="0"/>
              </a:rPr>
              <a:t>Include any uncertainty related to the organization, work products, role, or task plans</a:t>
            </a:r>
          </a:p>
          <a:p>
            <a:endParaRPr lang="en-US" sz="1800" dirty="0" smtClean="0">
              <a:latin typeface="Segoe UI" panose="020B0502040204020203" pitchFamily="34" charset="0"/>
              <a:cs typeface="Segoe UI" panose="020B0502040204020203" pitchFamily="34" charset="0"/>
            </a:endParaRPr>
          </a:p>
          <a:p>
            <a:pPr marL="0" indent="0">
              <a:buNone/>
            </a:pPr>
            <a:endParaRPr lang="en-US" sz="1800" dirty="0">
              <a:latin typeface="Segoe UI" panose="020B0502040204020203" pitchFamily="34" charset="0"/>
              <a:cs typeface="Segoe UI" panose="020B0502040204020203" pitchFamily="34" charset="0"/>
            </a:endParaRPr>
          </a:p>
          <a:p>
            <a:r>
              <a:rPr lang="en-US" sz="1800" dirty="0" smtClean="0">
                <a:latin typeface="Segoe UI" panose="020B0502040204020203" pitchFamily="34" charset="0"/>
                <a:cs typeface="Segoe UI" panose="020B0502040204020203" pitchFamily="34" charset="0"/>
              </a:rPr>
              <a:t>Include any uncertainty related to the system models, including changes of the functionality of the system, the nonfunctional requirements, the architecture, or the implementation of the system(defects discovered late in the development).</a:t>
            </a:r>
          </a:p>
        </p:txBody>
      </p:sp>
      <p:sp>
        <p:nvSpPr>
          <p:cNvPr id="4" name="Rounded Rectangle 3"/>
          <p:cNvSpPr/>
          <p:nvPr/>
        </p:nvSpPr>
        <p:spPr>
          <a:xfrm>
            <a:off x="690539" y="4081524"/>
            <a:ext cx="1712891" cy="837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Risks</a:t>
            </a:r>
            <a:endParaRPr lang="en-US" dirty="0">
              <a:solidFill>
                <a:schemeClr val="tx1"/>
              </a:solidFill>
            </a:endParaRPr>
          </a:p>
        </p:txBody>
      </p:sp>
      <p:sp>
        <p:nvSpPr>
          <p:cNvPr id="11" name="Pentagon 10"/>
          <p:cNvSpPr/>
          <p:nvPr/>
        </p:nvSpPr>
        <p:spPr>
          <a:xfrm>
            <a:off x="3578261" y="3373337"/>
            <a:ext cx="1700189" cy="68348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Managerial</a:t>
            </a:r>
            <a:endParaRPr lang="en-US" dirty="0">
              <a:solidFill>
                <a:schemeClr val="tx1"/>
              </a:solidFill>
            </a:endParaRPr>
          </a:p>
        </p:txBody>
      </p:sp>
      <p:sp>
        <p:nvSpPr>
          <p:cNvPr id="12" name="Pentagon 11"/>
          <p:cNvSpPr/>
          <p:nvPr/>
        </p:nvSpPr>
        <p:spPr>
          <a:xfrm>
            <a:off x="3578261" y="4918651"/>
            <a:ext cx="1700189" cy="68348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Technical</a:t>
            </a:r>
            <a:endParaRPr lang="en-US" dirty="0">
              <a:solidFill>
                <a:schemeClr val="tx1"/>
              </a:solidFill>
            </a:endParaRPr>
          </a:p>
        </p:txBody>
      </p:sp>
      <p:cxnSp>
        <p:nvCxnSpPr>
          <p:cNvPr id="14" name="Straight Arrow Connector 13"/>
          <p:cNvCxnSpPr/>
          <p:nvPr/>
        </p:nvCxnSpPr>
        <p:spPr>
          <a:xfrm flipV="1">
            <a:off x="2532518" y="3825025"/>
            <a:ext cx="958431" cy="592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32518" y="4500087"/>
            <a:ext cx="958431" cy="612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85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Segoe UI" panose="020B0502040204020203" pitchFamily="34" charset="0"/>
                <a:cs typeface="Segoe UI" panose="020B0502040204020203" pitchFamily="34" charset="0"/>
              </a:rPr>
              <a:t>Example of risks identified in the OWL project</a:t>
            </a:r>
            <a:endParaRPr lang="en-US" sz="28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stretch>
            <a:fillRect/>
          </a:stretch>
        </p:blipFill>
        <p:spPr>
          <a:xfrm>
            <a:off x="839788" y="1690688"/>
            <a:ext cx="9429823" cy="3656734"/>
          </a:xfrm>
          <a:prstGeom prst="rect">
            <a:avLst/>
          </a:prstGeom>
        </p:spPr>
      </p:pic>
    </p:spTree>
    <p:extLst>
      <p:ext uri="{BB962C8B-B14F-4D97-AF65-F5344CB8AC3E}">
        <p14:creationId xmlns:p14="http://schemas.microsoft.com/office/powerpoint/2010/main" val="2150941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Segoe UI" panose="020B0502040204020203" pitchFamily="34" charset="0"/>
                <a:cs typeface="Segoe UI" panose="020B0502040204020203" pitchFamily="34" charset="0"/>
              </a:rPr>
              <a:t>Identifying risks: Questionnaire </a:t>
            </a:r>
            <a:endParaRPr lang="en-US" sz="2800"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839788" y="1681163"/>
            <a:ext cx="9579220" cy="823912"/>
          </a:xfrm>
        </p:spPr>
        <p:txBody>
          <a:bodyPr>
            <a:noAutofit/>
          </a:bodyPr>
          <a:lstStyle/>
          <a:p>
            <a:r>
              <a:rPr lang="en-US" sz="2000" b="0" dirty="0">
                <a:latin typeface="Segoe UI" panose="020B0502040204020203" pitchFamily="34" charset="0"/>
                <a:cs typeface="Segoe UI" panose="020B0502040204020203" pitchFamily="34" charset="0"/>
              </a:rPr>
              <a:t>Questions for eliciting performance risks in the Taxonomy-Based Risk </a:t>
            </a:r>
            <a:r>
              <a:rPr lang="en-US" sz="2000" b="0" dirty="0" smtClean="0">
                <a:latin typeface="Segoe UI" panose="020B0502040204020203" pitchFamily="34" charset="0"/>
                <a:cs typeface="Segoe UI" panose="020B0502040204020203" pitchFamily="34" charset="0"/>
              </a:rPr>
              <a:t>Identification process</a:t>
            </a:r>
            <a:r>
              <a:rPr lang="en-US" sz="2000" b="0" dirty="0">
                <a:latin typeface="Segoe UI" panose="020B0502040204020203" pitchFamily="34" charset="0"/>
                <a:cs typeface="Segoe UI" panose="020B0502040204020203" pitchFamily="34" charset="0"/>
              </a:rPr>
              <a:t>. If the question to question 23 is positive, questions 23.a and 23.b are asked of the </a:t>
            </a:r>
            <a:r>
              <a:rPr lang="en-US" sz="2000" b="0" dirty="0" smtClean="0">
                <a:latin typeface="Segoe UI" panose="020B0502040204020203" pitchFamily="34" charset="0"/>
                <a:cs typeface="Segoe UI" panose="020B0502040204020203" pitchFamily="34" charset="0"/>
              </a:rPr>
              <a:t>developers.</a:t>
            </a:r>
            <a:endParaRPr lang="en-US" sz="20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stretch>
            <a:fillRect/>
          </a:stretch>
        </p:blipFill>
        <p:spPr>
          <a:xfrm>
            <a:off x="1107583" y="3345097"/>
            <a:ext cx="9105363" cy="2695094"/>
          </a:xfrm>
          <a:prstGeom prst="rect">
            <a:avLst/>
          </a:prstGeom>
        </p:spPr>
      </p:pic>
    </p:spTree>
    <p:extLst>
      <p:ext uri="{BB962C8B-B14F-4D97-AF65-F5344CB8AC3E}">
        <p14:creationId xmlns:p14="http://schemas.microsoft.com/office/powerpoint/2010/main" val="323020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579" y="500061"/>
            <a:ext cx="10515600" cy="1325563"/>
          </a:xfrm>
        </p:spPr>
        <p:txBody>
          <a:bodyPr>
            <a:normAutofit/>
          </a:bodyPr>
          <a:lstStyle/>
          <a:p>
            <a:r>
              <a:rPr lang="en-US" sz="3200" dirty="0" smtClean="0">
                <a:latin typeface="Segoe UI" panose="020B0502040204020203" pitchFamily="34" charset="0"/>
                <a:cs typeface="Segoe UI" panose="020B0502040204020203" pitchFamily="34" charset="0"/>
              </a:rPr>
              <a:t>What is </a:t>
            </a:r>
            <a:r>
              <a:rPr lang="en-US" sz="3200" dirty="0" smtClean="0">
                <a:latin typeface="Segoe UI" panose="020B0502040204020203" pitchFamily="34" charset="0"/>
                <a:cs typeface="Segoe UI" panose="020B0502040204020203" pitchFamily="34" charset="0"/>
              </a:rPr>
              <a:t>a project</a:t>
            </a:r>
            <a:r>
              <a:rPr lang="en-US" sz="3200" dirty="0" smtClean="0">
                <a:latin typeface="Segoe UI" panose="020B0502040204020203" pitchFamily="34" charset="0"/>
                <a:cs typeface="Segoe UI" panose="020B0502040204020203" pitchFamily="34" charset="0"/>
              </a:rPr>
              <a:t>? </a:t>
            </a:r>
            <a:endParaRPr lang="en-US"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82979" y="1825624"/>
            <a:ext cx="11756621" cy="4641677"/>
          </a:xfrm>
        </p:spPr>
        <p:txBody>
          <a:bodyPr>
            <a:normAutofit/>
          </a:bodyPr>
          <a:lstStyle/>
          <a:p>
            <a:pPr marL="0" indent="0">
              <a:lnSpc>
                <a:spcPct val="100000"/>
              </a:lnSpc>
              <a:buNone/>
            </a:pPr>
            <a:r>
              <a:rPr lang="en-US" sz="2400" dirty="0" smtClean="0">
                <a:latin typeface="Segoe UI" panose="020B0502040204020203" pitchFamily="34" charset="0"/>
                <a:cs typeface="Segoe UI" panose="020B0502040204020203" pitchFamily="34" charset="0"/>
              </a:rPr>
              <a:t>A temporary endeavor undertaken to create a unique product, service, or result .</a:t>
            </a:r>
          </a:p>
          <a:p>
            <a:pPr marL="0" indent="0">
              <a:lnSpc>
                <a:spcPct val="100000"/>
              </a:lnSpc>
              <a:buNone/>
            </a:pPr>
            <a:endParaRPr lang="en-US" sz="2400" dirty="0">
              <a:latin typeface="Segoe UI" panose="020B0502040204020203" pitchFamily="34" charset="0"/>
              <a:cs typeface="Segoe UI" panose="020B0502040204020203" pitchFamily="34" charset="0"/>
            </a:endParaRPr>
          </a:p>
          <a:p>
            <a:pPr marL="0" indent="0">
              <a:lnSpc>
                <a:spcPct val="100000"/>
              </a:lnSpc>
              <a:buNone/>
            </a:pPr>
            <a:endParaRPr lang="en-US" sz="2400" dirty="0" smtClean="0">
              <a:latin typeface="Segoe UI" panose="020B0502040204020203" pitchFamily="34" charset="0"/>
              <a:cs typeface="Segoe UI" panose="020B0502040204020203" pitchFamily="34" charset="0"/>
            </a:endParaRPr>
          </a:p>
          <a:p>
            <a:pPr marL="0" indent="0">
              <a:lnSpc>
                <a:spcPct val="100000"/>
              </a:lnSpc>
              <a:buNone/>
            </a:pPr>
            <a:endParaRPr lang="en-US" sz="2400" dirty="0">
              <a:latin typeface="Segoe UI" panose="020B0502040204020203" pitchFamily="34" charset="0"/>
              <a:cs typeface="Segoe UI" panose="020B0502040204020203" pitchFamily="34" charset="0"/>
            </a:endParaRPr>
          </a:p>
          <a:p>
            <a:pPr marL="0" indent="0">
              <a:lnSpc>
                <a:spcPct val="100000"/>
              </a:lnSpc>
              <a:buNone/>
            </a:pPr>
            <a:endParaRPr lang="en-US" sz="2400" dirty="0" smtClean="0">
              <a:latin typeface="Segoe UI" panose="020B0502040204020203" pitchFamily="34" charset="0"/>
              <a:cs typeface="Segoe UI" panose="020B0502040204020203" pitchFamily="34" charset="0"/>
            </a:endParaRPr>
          </a:p>
          <a:p>
            <a:pPr marL="0" indent="0" algn="r">
              <a:lnSpc>
                <a:spcPct val="100000"/>
              </a:lnSpc>
              <a:buNone/>
            </a:pPr>
            <a:r>
              <a:rPr lang="en-CA" sz="2000" dirty="0" smtClean="0">
                <a:latin typeface="Segoe UI" panose="020B0502040204020203" pitchFamily="34" charset="0"/>
                <a:cs typeface="Segoe UI" panose="020B0502040204020203" pitchFamily="34" charset="0"/>
              </a:rPr>
              <a:t>-</a:t>
            </a:r>
            <a:r>
              <a:rPr lang="en-CA" sz="2000" dirty="0">
                <a:latin typeface="Segoe UI" panose="020B0502040204020203" pitchFamily="34" charset="0"/>
                <a:cs typeface="Segoe UI" panose="020B0502040204020203" pitchFamily="34" charset="0"/>
              </a:rPr>
              <a:t>Project Management </a:t>
            </a:r>
            <a:r>
              <a:rPr lang="en-CA" sz="2000" dirty="0" smtClean="0">
                <a:latin typeface="Segoe UI" panose="020B0502040204020203" pitchFamily="34" charset="0"/>
                <a:cs typeface="Segoe UI" panose="020B0502040204020203" pitchFamily="34" charset="0"/>
              </a:rPr>
              <a:t>Institute(PMI)</a:t>
            </a:r>
          </a:p>
          <a:p>
            <a:pPr marL="0" indent="0">
              <a:lnSpc>
                <a:spcPct val="100000"/>
              </a:lnSpc>
              <a:buNone/>
            </a:pPr>
            <a:endParaRPr lang="en-CA"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092484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risks </a:t>
            </a:r>
            <a:endParaRPr lang="en-US" dirty="0"/>
          </a:p>
        </p:txBody>
      </p:sp>
      <p:sp>
        <p:nvSpPr>
          <p:cNvPr id="3" name="Text Placeholder 2"/>
          <p:cNvSpPr>
            <a:spLocks noGrp="1"/>
          </p:cNvSpPr>
          <p:nvPr>
            <p:ph type="body" idx="1"/>
          </p:nvPr>
        </p:nvSpPr>
        <p:spPr>
          <a:xfrm>
            <a:off x="839788" y="1681163"/>
            <a:ext cx="10351953" cy="823912"/>
          </a:xfrm>
        </p:spPr>
        <p:txBody>
          <a:bodyPr/>
          <a:lstStyle/>
          <a:p>
            <a:pPr marL="342900" indent="-342900">
              <a:buFont typeface="Wingdings" panose="05000000000000000000" pitchFamily="2" charset="2"/>
              <a:buChar char="ü"/>
            </a:pPr>
            <a:r>
              <a:rPr lang="en-US" sz="2000" b="0" dirty="0" smtClean="0">
                <a:latin typeface="Segoe UI" panose="020B0502040204020203" pitchFamily="34" charset="0"/>
                <a:cs typeface="Segoe UI" panose="020B0502040204020203" pitchFamily="34" charset="0"/>
              </a:rPr>
              <a:t>Prioritizing risks allows managers to focus on the critical risks </a:t>
            </a:r>
          </a:p>
          <a:p>
            <a:endParaRPr lang="en-US" dirty="0"/>
          </a:p>
        </p:txBody>
      </p:sp>
      <p:sp>
        <p:nvSpPr>
          <p:cNvPr id="4" name="Content Placeholder 3"/>
          <p:cNvSpPr>
            <a:spLocks noGrp="1"/>
          </p:cNvSpPr>
          <p:nvPr>
            <p:ph sz="half" idx="2"/>
          </p:nvPr>
        </p:nvSpPr>
        <p:spPr>
          <a:xfrm>
            <a:off x="839788" y="2505075"/>
            <a:ext cx="10351953" cy="3684588"/>
          </a:xfrm>
        </p:spPr>
        <p:txBody>
          <a:bodyPr>
            <a:normAutofit/>
          </a:bodyPr>
          <a:lstStyle/>
          <a:p>
            <a:pPr marL="285750" indent="-285750"/>
            <a:r>
              <a:rPr lang="en-US" sz="2400" dirty="0" smtClean="0">
                <a:latin typeface="Segoe UI" panose="020B0502040204020203" pitchFamily="34" charset="0"/>
                <a:cs typeface="Segoe UI" panose="020B0502040204020203" pitchFamily="34" charset="0"/>
              </a:rPr>
              <a:t>Likely</a:t>
            </a:r>
            <a:r>
              <a:rPr lang="en-US" sz="2400" dirty="0">
                <a:latin typeface="Segoe UI" panose="020B0502040204020203" pitchFamily="34" charset="0"/>
                <a:cs typeface="Segoe UI" panose="020B0502040204020203" pitchFamily="34" charset="0"/>
              </a:rPr>
              <a:t>, high potential </a:t>
            </a:r>
            <a:r>
              <a:rPr lang="en-US" sz="2400" dirty="0" smtClean="0">
                <a:latin typeface="Segoe UI" panose="020B0502040204020203" pitchFamily="34" charset="0"/>
                <a:cs typeface="Segoe UI" panose="020B0502040204020203" pitchFamily="34" charset="0"/>
              </a:rPr>
              <a:t>impact</a:t>
            </a:r>
          </a:p>
          <a:p>
            <a:pPr marL="0" indent="0">
              <a:buNone/>
            </a:pPr>
            <a:r>
              <a:rPr lang="en-US" sz="2000" dirty="0" smtClean="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Developers and managers should draw contingency plans and monitor the risk carefully.</a:t>
            </a:r>
            <a:endParaRPr lang="en-US" sz="1800" dirty="0">
              <a:latin typeface="Segoe UI" panose="020B0502040204020203" pitchFamily="34" charset="0"/>
              <a:cs typeface="Segoe UI" panose="020B0502040204020203" pitchFamily="34" charset="0"/>
            </a:endParaRPr>
          </a:p>
          <a:p>
            <a:pPr marL="285750" indent="-285750"/>
            <a:r>
              <a:rPr lang="en-US" sz="2400" dirty="0">
                <a:latin typeface="Segoe UI" panose="020B0502040204020203" pitchFamily="34" charset="0"/>
                <a:cs typeface="Segoe UI" panose="020B0502040204020203" pitchFamily="34" charset="0"/>
              </a:rPr>
              <a:t>Unlikely, high potential </a:t>
            </a:r>
            <a:r>
              <a:rPr lang="en-US" sz="2400" dirty="0" smtClean="0">
                <a:latin typeface="Segoe UI" panose="020B0502040204020203" pitchFamily="34" charset="0"/>
                <a:cs typeface="Segoe UI" panose="020B0502040204020203" pitchFamily="34" charset="0"/>
              </a:rPr>
              <a:t>impact</a:t>
            </a:r>
          </a:p>
          <a:p>
            <a:pPr marL="0" indent="0">
              <a:buNone/>
            </a:pPr>
            <a:r>
              <a:rPr lang="en-US" sz="1800" dirty="0" smtClean="0">
                <a:latin typeface="Segoe UI" panose="020B0502040204020203" pitchFamily="34" charset="0"/>
                <a:cs typeface="Segoe UI" panose="020B0502040204020203" pitchFamily="34" charset="0"/>
              </a:rPr>
              <a:t>     Managers should monitor these risks , no contingency plan is needed.</a:t>
            </a:r>
            <a:endParaRPr lang="en-US" sz="1800" dirty="0">
              <a:latin typeface="Segoe UI" panose="020B0502040204020203" pitchFamily="34" charset="0"/>
              <a:cs typeface="Segoe UI" panose="020B0502040204020203" pitchFamily="34" charset="0"/>
            </a:endParaRPr>
          </a:p>
          <a:p>
            <a:pPr marL="285750" indent="-285750"/>
            <a:r>
              <a:rPr lang="en-US" sz="2400" dirty="0">
                <a:latin typeface="Segoe UI" panose="020B0502040204020203" pitchFamily="34" charset="0"/>
                <a:cs typeface="Segoe UI" panose="020B0502040204020203" pitchFamily="34" charset="0"/>
              </a:rPr>
              <a:t>Likely, low potential </a:t>
            </a:r>
            <a:r>
              <a:rPr lang="en-US" sz="2400" dirty="0" smtClean="0">
                <a:latin typeface="Segoe UI" panose="020B0502040204020203" pitchFamily="34" charset="0"/>
                <a:cs typeface="Segoe UI" panose="020B0502040204020203" pitchFamily="34" charset="0"/>
              </a:rPr>
              <a:t>impact </a:t>
            </a:r>
          </a:p>
          <a:p>
            <a:pPr marL="0" indent="0">
              <a:buNone/>
            </a:pPr>
            <a:r>
              <a:rPr lang="en-US" sz="2400" dirty="0" smtClean="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Can be ignored</a:t>
            </a:r>
          </a:p>
          <a:p>
            <a:pPr marL="285750" indent="-285750"/>
            <a:r>
              <a:rPr lang="en-US" sz="2400" dirty="0" smtClean="0">
                <a:latin typeface="Segoe UI" panose="020B0502040204020203" pitchFamily="34" charset="0"/>
                <a:cs typeface="Segoe UI" panose="020B0502040204020203" pitchFamily="34" charset="0"/>
              </a:rPr>
              <a:t>Unlikely</a:t>
            </a:r>
            <a:r>
              <a:rPr lang="en-US" sz="2400" dirty="0">
                <a:latin typeface="Segoe UI" panose="020B0502040204020203" pitchFamily="34" charset="0"/>
                <a:cs typeface="Segoe UI" panose="020B0502040204020203" pitchFamily="34" charset="0"/>
              </a:rPr>
              <a:t>, low potential </a:t>
            </a:r>
            <a:r>
              <a:rPr lang="en-US" sz="2400" dirty="0" smtClean="0">
                <a:latin typeface="Segoe UI" panose="020B0502040204020203" pitchFamily="34" charset="0"/>
                <a:cs typeface="Segoe UI" panose="020B0502040204020203" pitchFamily="34" charset="0"/>
              </a:rPr>
              <a:t>impact</a:t>
            </a:r>
          </a:p>
          <a:p>
            <a:pPr marL="0" indent="0">
              <a:buNone/>
            </a:pPr>
            <a:r>
              <a:rPr lang="en-US" sz="2400" dirty="0" smtClean="0">
                <a:latin typeface="Segoe UI" panose="020B0502040204020203" pitchFamily="34" charset="0"/>
                <a:cs typeface="Segoe UI" panose="020B0502040204020203" pitchFamily="34" charset="0"/>
              </a:rPr>
              <a:t>   </a:t>
            </a:r>
            <a:r>
              <a:rPr lang="en-US" sz="2000" dirty="0" smtClean="0">
                <a:latin typeface="Segoe UI" panose="020B0502040204020203" pitchFamily="34" charset="0"/>
                <a:cs typeface="Segoe UI" panose="020B0502040204020203" pitchFamily="34" charset="0"/>
              </a:rPr>
              <a:t>Can </a:t>
            </a:r>
            <a:r>
              <a:rPr lang="en-US" sz="2000" dirty="0">
                <a:latin typeface="Segoe UI" panose="020B0502040204020203" pitchFamily="34" charset="0"/>
                <a:cs typeface="Segoe UI" panose="020B0502040204020203" pitchFamily="34" charset="0"/>
              </a:rPr>
              <a:t>be ignored</a:t>
            </a:r>
          </a:p>
          <a:p>
            <a:pPr marL="0" indent="0">
              <a:buNone/>
            </a:pPr>
            <a:endParaRPr lang="en-CA" sz="2400" dirty="0" smtClean="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5241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5"/>
            <a:ext cx="10515600" cy="1325563"/>
          </a:xfrm>
        </p:spPr>
        <p:txBody>
          <a:bodyPr>
            <a:normAutofit/>
          </a:bodyPr>
          <a:lstStyle/>
          <a:p>
            <a:r>
              <a:rPr lang="en-US" sz="3200" dirty="0" smtClean="0">
                <a:latin typeface="Segoe UI" panose="020B0502040204020203" pitchFamily="34" charset="0"/>
                <a:cs typeface="Segoe UI" panose="020B0502040204020203" pitchFamily="34" charset="0"/>
              </a:rPr>
              <a:t>Prioritized risks for a project </a:t>
            </a:r>
            <a:endParaRPr lang="en-US" sz="3200"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1841679" y="1847567"/>
            <a:ext cx="7872614" cy="3947091"/>
          </a:xfrm>
          <a:prstGeom prst="rect">
            <a:avLst/>
          </a:prstGeom>
        </p:spPr>
      </p:pic>
    </p:spTree>
    <p:extLst>
      <p:ext uri="{BB962C8B-B14F-4D97-AF65-F5344CB8AC3E}">
        <p14:creationId xmlns:p14="http://schemas.microsoft.com/office/powerpoint/2010/main" val="2963245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egoe UI" panose="020B0502040204020203" pitchFamily="34" charset="0"/>
                <a:cs typeface="Segoe UI" panose="020B0502040204020203" pitchFamily="34" charset="0"/>
              </a:rPr>
              <a:t>Risk management- Addressing risks</a:t>
            </a:r>
            <a:endParaRPr lang="en-US" sz="3200" dirty="0">
              <a:latin typeface="Segoe UI" panose="020B0502040204020203" pitchFamily="34" charset="0"/>
              <a:cs typeface="Segoe UI" panose="020B0502040204020203" pitchFamily="34" charset="0"/>
            </a:endParaRPr>
          </a:p>
        </p:txBody>
      </p:sp>
      <p:sp>
        <p:nvSpPr>
          <p:cNvPr id="10" name="Content Placeholder 9"/>
          <p:cNvSpPr>
            <a:spLocks noGrp="1"/>
          </p:cNvSpPr>
          <p:nvPr>
            <p:ph sz="half" idx="2"/>
          </p:nvPr>
        </p:nvSpPr>
        <p:spPr>
          <a:xfrm>
            <a:off x="839788" y="1803042"/>
            <a:ext cx="10983018" cy="4386621"/>
          </a:xfrm>
        </p:spPr>
        <p:txBody>
          <a:bodyPr>
            <a:normAutofit/>
          </a:bodyPr>
          <a:lstStyle/>
          <a:p>
            <a:pPr marL="0" indent="0">
              <a:buNone/>
            </a:pPr>
            <a:r>
              <a:rPr lang="en-US" sz="1600" b="1" dirty="0" smtClean="0">
                <a:latin typeface="Segoe UI" panose="020B0502040204020203" pitchFamily="34" charset="0"/>
                <a:cs typeface="Segoe UI" panose="020B0502040204020203" pitchFamily="34" charset="0"/>
              </a:rPr>
              <a:t>Once risk are identified and prioritize :</a:t>
            </a:r>
            <a:r>
              <a:rPr lang="en-US" sz="2000" dirty="0" smtClean="0"/>
              <a:t> </a:t>
            </a:r>
          </a:p>
          <a:p>
            <a:pPr>
              <a:buFont typeface="Wingdings" panose="05000000000000000000" pitchFamily="2" charset="2"/>
              <a:buChar char="ü"/>
            </a:pPr>
            <a:r>
              <a:rPr lang="en-US" sz="2000" dirty="0" smtClean="0"/>
              <a:t>Mitigation strategies should be designed for critical risks</a:t>
            </a:r>
          </a:p>
          <a:p>
            <a:pPr marL="0" indent="0">
              <a:buNone/>
            </a:pPr>
            <a:r>
              <a:rPr lang="en-US" sz="2000" dirty="0" smtClean="0"/>
              <a:t>  </a:t>
            </a:r>
            <a:r>
              <a:rPr lang="en-US" sz="1800" dirty="0" smtClean="0">
                <a:latin typeface="Segoe UI" panose="020B0502040204020203" pitchFamily="34" charset="0"/>
                <a:cs typeface="Segoe UI" panose="020B0502040204020203" pitchFamily="34" charset="0"/>
              </a:rPr>
              <a:t>mitigation strategies include lowering the likelihood of the risk or decreasing it potential impact</a:t>
            </a:r>
            <a:endParaRPr lang="en-US" sz="2000" dirty="0" smtClean="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000" dirty="0" smtClean="0"/>
              <a:t>Developers decreases the likelihood of the risk by:</a:t>
            </a:r>
          </a:p>
          <a:p>
            <a:pPr marL="0" indent="0">
              <a:buNone/>
            </a:pPr>
            <a:r>
              <a:rPr lang="en-US" sz="2000" dirty="0" smtClean="0"/>
              <a:t>Further investigating the causes of the risk</a:t>
            </a:r>
          </a:p>
          <a:p>
            <a:pPr marL="0" indent="0">
              <a:buNone/>
            </a:pPr>
            <a:r>
              <a:rPr lang="en-US" sz="2000" dirty="0" smtClean="0"/>
              <a:t>Changing suppliers or components</a:t>
            </a:r>
          </a:p>
          <a:p>
            <a:pPr marL="0" indent="0">
              <a:buNone/>
            </a:pPr>
            <a:r>
              <a:rPr lang="en-US" sz="2000" dirty="0" smtClean="0"/>
              <a:t>Selecting redundant supplier or component</a:t>
            </a:r>
          </a:p>
          <a:p>
            <a:pPr>
              <a:buFont typeface="Wingdings" panose="05000000000000000000" pitchFamily="2" charset="2"/>
              <a:buChar char="ü"/>
            </a:pPr>
            <a:r>
              <a:rPr lang="en-US" sz="2000" dirty="0" smtClean="0"/>
              <a:t>Developers decreases the impact of risks on the project by: </a:t>
            </a:r>
          </a:p>
          <a:p>
            <a:pPr marL="0" indent="0">
              <a:buNone/>
            </a:pPr>
            <a:r>
              <a:rPr lang="en-US" sz="2000" dirty="0" smtClean="0"/>
              <a:t>   Developing and alternative or redundant solution.</a:t>
            </a:r>
          </a:p>
          <a:p>
            <a:pPr marL="0" indent="0">
              <a:buNone/>
            </a:pPr>
            <a:endParaRPr lang="en-US" sz="2000" dirty="0" smtClean="0"/>
          </a:p>
        </p:txBody>
      </p:sp>
    </p:spTree>
    <p:extLst>
      <p:ext uri="{BB962C8B-B14F-4D97-AF65-F5344CB8AC3E}">
        <p14:creationId xmlns:p14="http://schemas.microsoft.com/office/powerpoint/2010/main" val="121496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Classical Project </a:t>
            </a:r>
            <a:r>
              <a:rPr lang="en-US" sz="3600" dirty="0" smtClean="0">
                <a:latin typeface="Segoe UI" panose="020B0502040204020203" pitchFamily="34" charset="0"/>
                <a:cs typeface="Segoe UI" panose="020B0502040204020203" pitchFamily="34" charset="0"/>
              </a:rPr>
              <a:t>Management-Terminating the project </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506662"/>
            <a:ext cx="10515600" cy="4351338"/>
          </a:xfrm>
        </p:spPr>
        <p:txBody>
          <a:bodyPr>
            <a:normAutofit/>
          </a:bodyPr>
          <a:lstStyle/>
          <a:p>
            <a:pPr>
              <a:lnSpc>
                <a:spcPct val="150000"/>
              </a:lnSpc>
            </a:pPr>
            <a:r>
              <a:rPr lang="en-US" sz="2400" dirty="0" smtClean="0">
                <a:latin typeface="Segoe UI" panose="020B0502040204020203" pitchFamily="34" charset="0"/>
                <a:cs typeface="Segoe UI" panose="020B0502040204020203" pitchFamily="34" charset="0"/>
              </a:rPr>
              <a:t>Accepting the system </a:t>
            </a:r>
          </a:p>
          <a:p>
            <a:pPr>
              <a:lnSpc>
                <a:spcPct val="150000"/>
              </a:lnSpc>
            </a:pPr>
            <a:r>
              <a:rPr lang="en-US" sz="2400" dirty="0" smtClean="0">
                <a:latin typeface="Segoe UI" panose="020B0502040204020203" pitchFamily="34" charset="0"/>
                <a:cs typeface="Segoe UI" panose="020B0502040204020203" pitchFamily="34" charset="0"/>
              </a:rPr>
              <a:t>Installation </a:t>
            </a:r>
          </a:p>
          <a:p>
            <a:pPr>
              <a:lnSpc>
                <a:spcPct val="150000"/>
              </a:lnSpc>
            </a:pPr>
            <a:r>
              <a:rPr lang="en-US" sz="2400" dirty="0" smtClean="0">
                <a:latin typeface="Segoe UI" panose="020B0502040204020203" pitchFamily="34" charset="0"/>
                <a:cs typeface="Segoe UI" panose="020B0502040204020203" pitchFamily="34" charset="0"/>
              </a:rPr>
              <a:t>Postmortem </a:t>
            </a:r>
          </a:p>
          <a:p>
            <a:pPr marL="0" indent="0">
              <a:lnSpc>
                <a:spcPct val="150000"/>
              </a:lnSpc>
              <a:buNone/>
            </a:pP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28390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2511425"/>
            <a:ext cx="10515600" cy="1325563"/>
          </a:xfrm>
        </p:spPr>
        <p:txBody>
          <a:bodyPr/>
          <a:lstStyle/>
          <a:p>
            <a:r>
              <a:rPr lang="en-US" dirty="0" smtClean="0"/>
              <a:t>Agile project management activities</a:t>
            </a:r>
            <a:endParaRPr lang="en-US" dirty="0"/>
          </a:p>
        </p:txBody>
      </p:sp>
    </p:spTree>
    <p:extLst>
      <p:ext uri="{BB962C8B-B14F-4D97-AF65-F5344CB8AC3E}">
        <p14:creationId xmlns:p14="http://schemas.microsoft.com/office/powerpoint/2010/main" val="2893675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4294967295"/>
          </p:nvPr>
        </p:nvSpPr>
        <p:spPr>
          <a:xfrm>
            <a:off x="1619794" y="1681163"/>
            <a:ext cx="3537994" cy="823912"/>
          </a:xfrm>
          <a:prstGeom prst="rect">
            <a:avLst/>
          </a:prstGeom>
        </p:spPr>
        <p:txBody>
          <a:bodyPr/>
          <a:lstStyle/>
          <a:p>
            <a:pPr marL="0" indent="0">
              <a:buNone/>
            </a:pPr>
            <a:r>
              <a:rPr lang="en-US" dirty="0" smtClean="0">
                <a:latin typeface="Segoe UI" panose="020B0502040204020203" pitchFamily="34" charset="0"/>
                <a:cs typeface="Segoe UI" panose="020B0502040204020203" pitchFamily="34" charset="0"/>
              </a:rPr>
              <a:t>Classical approach</a:t>
            </a:r>
          </a:p>
          <a:p>
            <a:endParaRPr lang="en-US" dirty="0"/>
          </a:p>
        </p:txBody>
      </p:sp>
      <p:sp>
        <p:nvSpPr>
          <p:cNvPr id="9" name="Content Placeholder 8"/>
          <p:cNvSpPr>
            <a:spLocks noGrp="1"/>
          </p:cNvSpPr>
          <p:nvPr>
            <p:ph sz="half" idx="4294967295"/>
          </p:nvPr>
        </p:nvSpPr>
        <p:spPr>
          <a:xfrm>
            <a:off x="1169438" y="2343150"/>
            <a:ext cx="3988349" cy="3684588"/>
          </a:xfrm>
          <a:prstGeom prst="rect">
            <a:avLst/>
          </a:prstGeom>
        </p:spPr>
        <p:txBody>
          <a:bodyPr>
            <a:normAutofit/>
          </a:bodyPr>
          <a:lstStyle/>
          <a:p>
            <a:r>
              <a:rPr lang="en-US" sz="2000" dirty="0" smtClean="0">
                <a:latin typeface="Segoe UI" panose="020B0502040204020203" pitchFamily="34" charset="0"/>
                <a:cs typeface="Segoe UI" panose="020B0502040204020203" pitchFamily="34" charset="0"/>
              </a:rPr>
              <a:t>Well-defined requirements</a:t>
            </a:r>
          </a:p>
          <a:p>
            <a:r>
              <a:rPr lang="en-US" sz="2000" dirty="0" smtClean="0">
                <a:latin typeface="Segoe UI" panose="020B0502040204020203" pitchFamily="34" charset="0"/>
                <a:cs typeface="Segoe UI" panose="020B0502040204020203" pitchFamily="34" charset="0"/>
              </a:rPr>
              <a:t>Repeatable </a:t>
            </a:r>
            <a:r>
              <a:rPr lang="en-US" sz="2000" dirty="0" smtClean="0">
                <a:latin typeface="Segoe UI" panose="020B0502040204020203" pitchFamily="34" charset="0"/>
                <a:cs typeface="Segoe UI" panose="020B0502040204020203" pitchFamily="34" charset="0"/>
              </a:rPr>
              <a:t>and predictable processes (Mature Technologies)</a:t>
            </a:r>
          </a:p>
          <a:p>
            <a:r>
              <a:rPr lang="en-US" sz="2000" dirty="0" smtClean="0">
                <a:latin typeface="Segoe UI" panose="020B0502040204020203" pitchFamily="34" charset="0"/>
                <a:cs typeface="Segoe UI" panose="020B0502040204020203" pitchFamily="34" charset="0"/>
              </a:rPr>
              <a:t>Change is controlled and even discouraged.</a:t>
            </a:r>
          </a:p>
          <a:p>
            <a:endParaRPr lang="en-US" sz="2000" dirty="0"/>
          </a:p>
        </p:txBody>
      </p:sp>
      <p:sp>
        <p:nvSpPr>
          <p:cNvPr id="12" name="Text Placeholder 11"/>
          <p:cNvSpPr>
            <a:spLocks noGrp="1"/>
          </p:cNvSpPr>
          <p:nvPr>
            <p:ph type="body" sz="quarter" idx="4294967295"/>
          </p:nvPr>
        </p:nvSpPr>
        <p:spPr>
          <a:xfrm>
            <a:off x="7081840" y="1519237"/>
            <a:ext cx="5183187" cy="823913"/>
          </a:xfrm>
          <a:prstGeom prst="rect">
            <a:avLst/>
          </a:prstGeom>
        </p:spPr>
        <p:txBody>
          <a:bodyPr/>
          <a:lstStyle/>
          <a:p>
            <a:pPr marL="0" indent="0">
              <a:buNone/>
            </a:pPr>
            <a:r>
              <a:rPr lang="en-US" dirty="0" smtClean="0">
                <a:latin typeface="Segoe UI" panose="020B0502040204020203" pitchFamily="34" charset="0"/>
                <a:cs typeface="Segoe UI" panose="020B0502040204020203" pitchFamily="34" charset="0"/>
              </a:rPr>
              <a:t>Agile approach </a:t>
            </a:r>
            <a:endParaRPr lang="en-US" dirty="0">
              <a:latin typeface="Segoe UI" panose="020B0502040204020203" pitchFamily="34" charset="0"/>
              <a:cs typeface="Segoe UI" panose="020B0502040204020203" pitchFamily="34" charset="0"/>
            </a:endParaRPr>
          </a:p>
        </p:txBody>
      </p:sp>
      <p:sp>
        <p:nvSpPr>
          <p:cNvPr id="13" name="Content Placeholder 12"/>
          <p:cNvSpPr>
            <a:spLocks noGrp="1"/>
          </p:cNvSpPr>
          <p:nvPr>
            <p:ph sz="quarter" idx="4294967295"/>
          </p:nvPr>
        </p:nvSpPr>
        <p:spPr>
          <a:xfrm>
            <a:off x="7008814" y="2168434"/>
            <a:ext cx="4148638" cy="3859304"/>
          </a:xfrm>
          <a:prstGeom prst="rect">
            <a:avLst/>
          </a:prstGeom>
        </p:spPr>
        <p:txBody>
          <a:bodyPr>
            <a:normAutofit/>
          </a:bodyPr>
          <a:lstStyle/>
          <a:p>
            <a:r>
              <a:rPr lang="en-US" sz="2000" dirty="0" smtClean="0">
                <a:latin typeface="Segoe UI" panose="020B0502040204020203" pitchFamily="34" charset="0"/>
                <a:cs typeface="Segoe UI" panose="020B0502040204020203" pitchFamily="34" charset="0"/>
              </a:rPr>
              <a:t>Ill-defined requirements</a:t>
            </a:r>
          </a:p>
          <a:p>
            <a:r>
              <a:rPr lang="en-US" sz="2000" dirty="0" smtClean="0">
                <a:latin typeface="Segoe UI" panose="020B0502040204020203" pitchFamily="34" charset="0"/>
                <a:cs typeface="Segoe UI" panose="020B0502040204020203" pitchFamily="34" charset="0"/>
              </a:rPr>
              <a:t>Emerging solution technologies</a:t>
            </a:r>
          </a:p>
          <a:p>
            <a:r>
              <a:rPr lang="en-US" sz="2000" dirty="0" smtClean="0">
                <a:latin typeface="Segoe UI" panose="020B0502040204020203" pitchFamily="34" charset="0"/>
                <a:cs typeface="Segoe UI" panose="020B0502040204020203" pitchFamily="34" charset="0"/>
              </a:rPr>
              <a:t>Changes are addressed by focusing on small product increments.</a:t>
            </a:r>
          </a:p>
          <a:p>
            <a:endParaRPr lang="en-US" sz="200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sp>
        <p:nvSpPr>
          <p:cNvPr id="10" name="Rounded Rectangle 9"/>
          <p:cNvSpPr/>
          <p:nvPr/>
        </p:nvSpPr>
        <p:spPr>
          <a:xfrm>
            <a:off x="5237161" y="1690688"/>
            <a:ext cx="1698625" cy="4710112"/>
          </a:xfrm>
          <a:prstGeom prst="roundRect">
            <a:avLst/>
          </a:prstGeom>
          <a:solidFill>
            <a:schemeClr val="bg1"/>
          </a:solidFill>
          <a:ln w="476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Classical </a:t>
            </a:r>
          </a:p>
          <a:p>
            <a:pPr algn="ctr"/>
            <a:r>
              <a:rPr lang="en-US" sz="2800" dirty="0" smtClean="0">
                <a:solidFill>
                  <a:schemeClr val="accent2">
                    <a:lumMod val="75000"/>
                  </a:schemeClr>
                </a:solidFill>
              </a:rPr>
              <a:t>VS</a:t>
            </a:r>
          </a:p>
          <a:p>
            <a:pPr algn="ctr"/>
            <a:r>
              <a:rPr lang="en-US" sz="2800" dirty="0" smtClean="0">
                <a:solidFill>
                  <a:schemeClr val="tx1"/>
                </a:solidFill>
              </a:rPr>
              <a:t>Agile</a:t>
            </a:r>
          </a:p>
          <a:p>
            <a:pPr algn="ctr"/>
            <a:r>
              <a:rPr lang="en-US" dirty="0" smtClean="0"/>
              <a:t> </a:t>
            </a:r>
            <a:endParaRPr lang="en-US" dirty="0"/>
          </a:p>
        </p:txBody>
      </p:sp>
    </p:spTree>
    <p:extLst>
      <p:ext uri="{BB962C8B-B14F-4D97-AF65-F5344CB8AC3E}">
        <p14:creationId xmlns:p14="http://schemas.microsoft.com/office/powerpoint/2010/main" val="895554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egoe UI" panose="020B0502040204020203" pitchFamily="34" charset="0"/>
                <a:cs typeface="Segoe UI" panose="020B0502040204020203" pitchFamily="34" charset="0"/>
              </a:rPr>
              <a:t>Scrum ( Example of Agile project management method)</a:t>
            </a:r>
            <a:endParaRPr lang="en-US" sz="32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rot="21197286">
            <a:off x="2483713" y="1532439"/>
            <a:ext cx="5085051" cy="5085051"/>
          </a:xfrm>
        </p:spPr>
      </p:pic>
      <p:sp>
        <p:nvSpPr>
          <p:cNvPr id="8" name="TextBox 7"/>
          <p:cNvSpPr txBox="1"/>
          <p:nvPr/>
        </p:nvSpPr>
        <p:spPr>
          <a:xfrm rot="21203560">
            <a:off x="3018816" y="2463437"/>
            <a:ext cx="4014845" cy="2862322"/>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Sprints: </a:t>
            </a:r>
          </a:p>
          <a:p>
            <a:endParaRPr lang="en-US" sz="2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Scrum approach is characterized by short iterations, called </a:t>
            </a:r>
            <a:r>
              <a:rPr lang="en-US" b="1" dirty="0">
                <a:latin typeface="Segoe UI" panose="020B0502040204020203" pitchFamily="34" charset="0"/>
                <a:cs typeface="Segoe UI" panose="020B0502040204020203" pitchFamily="34" charset="0"/>
              </a:rPr>
              <a:t>sprints</a:t>
            </a:r>
            <a:r>
              <a:rPr lang="en-US" dirty="0">
                <a:latin typeface="Segoe UI" panose="020B0502040204020203" pitchFamily="34" charset="0"/>
                <a:cs typeface="Segoe UI" panose="020B0502040204020203" pitchFamily="34" charset="0"/>
              </a:rPr>
              <a:t>, during which a </a:t>
            </a:r>
            <a:r>
              <a:rPr lang="en-US" dirty="0" smtClean="0">
                <a:latin typeface="Segoe UI" panose="020B0502040204020203" pitchFamily="34" charset="0"/>
                <a:cs typeface="Segoe UI" panose="020B0502040204020203" pitchFamily="34" charset="0"/>
              </a:rPr>
              <a:t>release candidate </a:t>
            </a:r>
            <a:r>
              <a:rPr lang="en-US" dirty="0">
                <a:latin typeface="Segoe UI" panose="020B0502040204020203" pitchFamily="34" charset="0"/>
                <a:cs typeface="Segoe UI" panose="020B0502040204020203" pitchFamily="34" charset="0"/>
              </a:rPr>
              <a:t>is developed</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This is also called </a:t>
            </a:r>
            <a:r>
              <a:rPr lang="en-US" sz="2000" b="1" dirty="0" smtClean="0">
                <a:latin typeface="Segoe UI" panose="020B0502040204020203" pitchFamily="34" charset="0"/>
                <a:cs typeface="Segoe UI" panose="020B0502040204020203" pitchFamily="34" charset="0"/>
              </a:rPr>
              <a:t>potentially deliverable product increment.</a:t>
            </a:r>
            <a:endParaRPr lang="en-US" sz="2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8171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2069" y="1280160"/>
            <a:ext cx="10999124" cy="5286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2069" y="212557"/>
            <a:ext cx="10999124" cy="1183981"/>
          </a:xfrm>
        </p:spPr>
        <p:txBody>
          <a:bodyPr>
            <a:normAutofit/>
          </a:bodyPr>
          <a:lstStyle/>
          <a:p>
            <a:r>
              <a:rPr lang="en-US" sz="3200" dirty="0" smtClean="0">
                <a:latin typeface="Segoe UI" panose="020B0502040204020203" pitchFamily="34" charset="0"/>
                <a:cs typeface="Segoe UI" panose="020B0502040204020203" pitchFamily="34" charset="0"/>
              </a:rPr>
              <a:t>Planning the project (Scrum) - Product backlog</a:t>
            </a:r>
            <a:endParaRPr lang="en-US" sz="3200" dirty="0">
              <a:latin typeface="Segoe UI" panose="020B0502040204020203" pitchFamily="34" charset="0"/>
              <a:cs typeface="Segoe UI" panose="020B0502040204020203"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7067713"/>
              </p:ext>
            </p:extLst>
          </p:nvPr>
        </p:nvGraphicFramePr>
        <p:xfrm>
          <a:off x="8050303" y="2792615"/>
          <a:ext cx="2876550" cy="3446780"/>
        </p:xfrm>
        <a:graphic>
          <a:graphicData uri="http://schemas.openxmlformats.org/drawingml/2006/table">
            <a:tbl>
              <a:tblPr firstRow="1" bandRow="1">
                <a:tableStyleId>{5C22544A-7EE6-4342-B048-85BDC9FD1C3A}</a:tableStyleId>
              </a:tblPr>
              <a:tblGrid>
                <a:gridCol w="2876550">
                  <a:extLst>
                    <a:ext uri="{9D8B030D-6E8A-4147-A177-3AD203B41FA5}">
                      <a16:colId xmlns:a16="http://schemas.microsoft.com/office/drawing/2014/main" val="4245746275"/>
                    </a:ext>
                  </a:extLst>
                </a:gridCol>
              </a:tblGrid>
              <a:tr h="861695">
                <a:tc>
                  <a:txBody>
                    <a:bodyPr/>
                    <a:lstStyle/>
                    <a:p>
                      <a:pPr algn="ctr"/>
                      <a:r>
                        <a:rPr lang="en-US" dirty="0" smtClean="0">
                          <a:solidFill>
                            <a:schemeClr val="tx1"/>
                          </a:solidFill>
                          <a:latin typeface="Segoe UI" panose="020B0502040204020203" pitchFamily="34" charset="0"/>
                          <a:cs typeface="Segoe UI" panose="020B0502040204020203" pitchFamily="34" charset="0"/>
                        </a:rPr>
                        <a:t>Product backlog </a:t>
                      </a:r>
                      <a:endParaRPr lang="en-US" dirty="0">
                        <a:solidFill>
                          <a:schemeClr val="tx1"/>
                        </a:solidFill>
                        <a:latin typeface="Segoe UI" panose="020B0502040204020203" pitchFamily="34" charset="0"/>
                        <a:cs typeface="Segoe UI" panose="020B0502040204020203" pitchFamily="34" charset="0"/>
                      </a:endParaRPr>
                    </a:p>
                  </a:txBody>
                  <a:tcPr>
                    <a:solidFill>
                      <a:schemeClr val="accent2"/>
                    </a:solidFill>
                  </a:tcPr>
                </a:tc>
                <a:extLst>
                  <a:ext uri="{0D108BD9-81ED-4DB2-BD59-A6C34878D82A}">
                    <a16:rowId xmlns:a16="http://schemas.microsoft.com/office/drawing/2014/main" val="306255901"/>
                  </a:ext>
                </a:extLst>
              </a:tr>
              <a:tr h="861695">
                <a:tc>
                  <a:txBody>
                    <a:bodyPr/>
                    <a:lstStyle/>
                    <a:p>
                      <a:r>
                        <a:rPr lang="en-US" dirty="0" smtClean="0">
                          <a:latin typeface="Segoe UI" panose="020B0502040204020203" pitchFamily="34" charset="0"/>
                          <a:cs typeface="Segoe UI" panose="020B0502040204020203" pitchFamily="34" charset="0"/>
                        </a:rPr>
                        <a:t>Requirement</a:t>
                      </a:r>
                      <a:r>
                        <a:rPr lang="en-US" baseline="0" dirty="0" smtClean="0">
                          <a:latin typeface="Segoe UI" panose="020B0502040204020203" pitchFamily="34" charset="0"/>
                          <a:cs typeface="Segoe UI" panose="020B0502040204020203" pitchFamily="34" charset="0"/>
                        </a:rPr>
                        <a:t> 1</a:t>
                      </a:r>
                      <a:endParaRPr lang="en-US" dirty="0">
                        <a:latin typeface="Segoe UI" panose="020B0502040204020203" pitchFamily="34" charset="0"/>
                        <a:cs typeface="Segoe UI" panose="020B0502040204020203" pitchFamily="34" charset="0"/>
                      </a:endParaRPr>
                    </a:p>
                  </a:txBody>
                  <a:tcPr>
                    <a:solidFill>
                      <a:schemeClr val="accent2">
                        <a:lumMod val="75000"/>
                      </a:schemeClr>
                    </a:solidFill>
                  </a:tcPr>
                </a:tc>
                <a:extLst>
                  <a:ext uri="{0D108BD9-81ED-4DB2-BD59-A6C34878D82A}">
                    <a16:rowId xmlns:a16="http://schemas.microsoft.com/office/drawing/2014/main" val="3592374099"/>
                  </a:ext>
                </a:extLst>
              </a:tr>
              <a:tr h="861695">
                <a:tc>
                  <a:txBody>
                    <a:bodyPr/>
                    <a:lstStyle/>
                    <a:p>
                      <a:r>
                        <a:rPr lang="en-US" dirty="0" smtClean="0">
                          <a:latin typeface="Segoe UI" panose="020B0502040204020203" pitchFamily="34" charset="0"/>
                          <a:cs typeface="Segoe UI" panose="020B0502040204020203" pitchFamily="34" charset="0"/>
                        </a:rPr>
                        <a:t>Requirement 2</a:t>
                      </a:r>
                      <a:endParaRPr lang="en-US" dirty="0">
                        <a:latin typeface="Segoe UI" panose="020B0502040204020203" pitchFamily="34" charset="0"/>
                        <a:cs typeface="Segoe UI" panose="020B0502040204020203" pitchFamily="34" charset="0"/>
                      </a:endParaRPr>
                    </a:p>
                  </a:txBody>
                  <a:tcPr>
                    <a:solidFill>
                      <a:schemeClr val="accent2">
                        <a:lumMod val="60000"/>
                        <a:lumOff val="40000"/>
                      </a:schemeClr>
                    </a:solidFill>
                  </a:tcPr>
                </a:tc>
                <a:extLst>
                  <a:ext uri="{0D108BD9-81ED-4DB2-BD59-A6C34878D82A}">
                    <a16:rowId xmlns:a16="http://schemas.microsoft.com/office/drawing/2014/main" val="2024617212"/>
                  </a:ext>
                </a:extLst>
              </a:tr>
              <a:tr h="861695">
                <a:tc>
                  <a:txBody>
                    <a:bodyPr/>
                    <a:lstStyle/>
                    <a:p>
                      <a:r>
                        <a:rPr lang="en-US" dirty="0" smtClean="0">
                          <a:latin typeface="Segoe UI" panose="020B0502040204020203" pitchFamily="34" charset="0"/>
                          <a:cs typeface="Segoe UI" panose="020B0502040204020203" pitchFamily="34" charset="0"/>
                        </a:rPr>
                        <a:t>Requirement 3 </a:t>
                      </a:r>
                      <a:endParaRPr lang="en-US"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81190201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40" y="3378547"/>
            <a:ext cx="3196485" cy="2705100"/>
          </a:xfrm>
          <a:prstGeom prst="rect">
            <a:avLst/>
          </a:prstGeom>
        </p:spPr>
      </p:pic>
      <p:sp>
        <p:nvSpPr>
          <p:cNvPr id="3" name="Cloud Callout 2"/>
          <p:cNvSpPr/>
          <p:nvPr/>
        </p:nvSpPr>
        <p:spPr>
          <a:xfrm>
            <a:off x="2917277" y="1589514"/>
            <a:ext cx="3949035" cy="200475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Segoe UI" panose="020B0502040204020203" pitchFamily="34" charset="0"/>
              <a:cs typeface="Segoe UI" panose="020B0502040204020203" pitchFamily="34" charset="0"/>
            </a:endParaRPr>
          </a:p>
          <a:p>
            <a:pPr algn="ctr"/>
            <a:r>
              <a:rPr lang="en-US" sz="2000" b="1" dirty="0" smtClean="0">
                <a:solidFill>
                  <a:schemeClr val="tx1"/>
                </a:solidFill>
                <a:latin typeface="Segoe UI" panose="020B0502040204020203" pitchFamily="34" charset="0"/>
                <a:cs typeface="Segoe UI" panose="020B0502040204020203" pitchFamily="34" charset="0"/>
              </a:rPr>
              <a:t>Product owner </a:t>
            </a:r>
            <a:r>
              <a:rPr lang="en-US" sz="2000" dirty="0" smtClean="0">
                <a:solidFill>
                  <a:schemeClr val="tx1"/>
                </a:solidFill>
                <a:latin typeface="Segoe UI" panose="020B0502040204020203" pitchFamily="34" charset="0"/>
                <a:cs typeface="Segoe UI" panose="020B0502040204020203" pitchFamily="34" charset="0"/>
              </a:rPr>
              <a:t>and </a:t>
            </a:r>
            <a:r>
              <a:rPr lang="en-US" sz="2000" b="1" dirty="0" smtClean="0">
                <a:solidFill>
                  <a:schemeClr val="tx1"/>
                </a:solidFill>
                <a:latin typeface="Segoe UI" panose="020B0502040204020203" pitchFamily="34" charset="0"/>
                <a:cs typeface="Segoe UI" panose="020B0502040204020203" pitchFamily="34" charset="0"/>
              </a:rPr>
              <a:t>Scrum master</a:t>
            </a:r>
            <a:r>
              <a:rPr lang="en-US" sz="2000" dirty="0" smtClean="0">
                <a:solidFill>
                  <a:schemeClr val="tx1"/>
                </a:solidFill>
                <a:latin typeface="Segoe UI" panose="020B0502040204020203" pitchFamily="34" charset="0"/>
                <a:cs typeface="Segoe UI" panose="020B0502040204020203" pitchFamily="34" charset="0"/>
              </a:rPr>
              <a:t> brain storm </a:t>
            </a:r>
            <a:r>
              <a:rPr lang="en-US" sz="2000" u="sng" dirty="0" smtClean="0">
                <a:solidFill>
                  <a:schemeClr val="tx1"/>
                </a:solidFill>
                <a:latin typeface="Segoe UI" panose="020B0502040204020203" pitchFamily="34" charset="0"/>
                <a:cs typeface="Segoe UI" panose="020B0502040204020203" pitchFamily="34" charset="0"/>
              </a:rPr>
              <a:t>first version </a:t>
            </a:r>
            <a:r>
              <a:rPr lang="en-US" sz="2000" dirty="0" smtClean="0">
                <a:solidFill>
                  <a:schemeClr val="tx1"/>
                </a:solidFill>
                <a:latin typeface="Segoe UI" panose="020B0502040204020203" pitchFamily="34" charset="0"/>
                <a:cs typeface="Segoe UI" panose="020B0502040204020203" pitchFamily="34" charset="0"/>
              </a:rPr>
              <a:t>of requirements </a:t>
            </a:r>
            <a:endParaRPr lang="en-US" sz="2000" dirty="0">
              <a:solidFill>
                <a:schemeClr val="tx1"/>
              </a:solidFill>
              <a:latin typeface="Segoe UI" panose="020B0502040204020203" pitchFamily="34" charset="0"/>
              <a:cs typeface="Segoe UI" panose="020B0502040204020203" pitchFamily="34" charset="0"/>
            </a:endParaRPr>
          </a:p>
          <a:p>
            <a:pPr algn="ctr"/>
            <a:endParaRPr lang="en-US" sz="2000" dirty="0">
              <a:solidFill>
                <a:schemeClr val="tx1"/>
              </a:solidFill>
              <a:latin typeface="Segoe UI" panose="020B0502040204020203" pitchFamily="34" charset="0"/>
              <a:cs typeface="Segoe UI" panose="020B0502040204020203" pitchFamily="34" charset="0"/>
            </a:endParaRPr>
          </a:p>
        </p:txBody>
      </p:sp>
      <p:sp>
        <p:nvSpPr>
          <p:cNvPr id="8" name="Right Arrow 7"/>
          <p:cNvSpPr/>
          <p:nvPr/>
        </p:nvSpPr>
        <p:spPr>
          <a:xfrm>
            <a:off x="4671753" y="4585272"/>
            <a:ext cx="2543695" cy="382385"/>
          </a:xfrm>
          <a:prstGeom prst="rightArrow">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36992" y="1396538"/>
            <a:ext cx="1655618" cy="135269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Segoe UI" panose="020B0502040204020203" pitchFamily="34" charset="0"/>
                <a:cs typeface="Segoe UI" panose="020B0502040204020203" pitchFamily="34" charset="0"/>
              </a:rPr>
              <a:t>Project kick off meeting </a:t>
            </a:r>
            <a:endParaRPr lang="en-US" sz="200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0797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 y="1690688"/>
            <a:ext cx="11521440" cy="5042621"/>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335280" y="356801"/>
            <a:ext cx="10515600" cy="1325563"/>
          </a:xfrm>
        </p:spPr>
        <p:txBody>
          <a:bodyPr>
            <a:normAutofit/>
          </a:bodyPr>
          <a:lstStyle/>
          <a:p>
            <a:r>
              <a:rPr lang="en-US" sz="3200" dirty="0">
                <a:latin typeface="Segoe UI" panose="020B0502040204020203" pitchFamily="34" charset="0"/>
                <a:cs typeface="Segoe UI" panose="020B0502040204020203" pitchFamily="34" charset="0"/>
              </a:rPr>
              <a:t>Planning the project (Scrum)  </a:t>
            </a:r>
            <a:r>
              <a:rPr lang="en-US" sz="3200" dirty="0" smtClean="0">
                <a:latin typeface="Segoe UI" panose="020B0502040204020203" pitchFamily="34" charset="0"/>
                <a:cs typeface="Segoe UI" panose="020B0502040204020203" pitchFamily="34" charset="0"/>
              </a:rPr>
              <a:t>- Sprint backlog </a:t>
            </a:r>
            <a:endParaRPr lang="en-US" sz="3200"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4472247" y="1832882"/>
            <a:ext cx="7015942" cy="4707060"/>
          </a:xfrm>
          <a:prstGeom prst="rect">
            <a:avLst/>
          </a:prstGeom>
        </p:spPr>
      </p:pic>
      <p:sp>
        <p:nvSpPr>
          <p:cNvPr id="7" name="Rounded Rectangle 6"/>
          <p:cNvSpPr/>
          <p:nvPr/>
        </p:nvSpPr>
        <p:spPr>
          <a:xfrm>
            <a:off x="440228" y="1849529"/>
            <a:ext cx="4215938" cy="77246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Segoe UI" panose="020B0502040204020203" pitchFamily="34" charset="0"/>
                <a:cs typeface="Segoe UI" panose="020B0502040204020203" pitchFamily="34" charset="0"/>
              </a:rPr>
              <a:t>Sprint planning meeting</a:t>
            </a:r>
            <a:endParaRPr lang="en-US" sz="2000" b="1" dirty="0">
              <a:solidFill>
                <a:schemeClr val="tx1"/>
              </a:solidFill>
              <a:latin typeface="Segoe UI" panose="020B0502040204020203" pitchFamily="34" charset="0"/>
              <a:cs typeface="Segoe UI" panose="020B0502040204020203" pitchFamily="34" charset="0"/>
            </a:endParaRPr>
          </a:p>
        </p:txBody>
      </p:sp>
      <p:sp>
        <p:nvSpPr>
          <p:cNvPr id="8" name="Right Brace 7"/>
          <p:cNvSpPr/>
          <p:nvPr/>
        </p:nvSpPr>
        <p:spPr>
          <a:xfrm>
            <a:off x="3162993" y="4029245"/>
            <a:ext cx="232756" cy="1330037"/>
          </a:xfrm>
          <a:prstGeom prst="rightBrac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Arrow 8"/>
          <p:cNvSpPr/>
          <p:nvPr/>
        </p:nvSpPr>
        <p:spPr>
          <a:xfrm>
            <a:off x="3657598" y="4538749"/>
            <a:ext cx="1047405" cy="277803"/>
          </a:xfrm>
          <a:prstGeom prst="rightArrow">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p:cNvGraphicFramePr>
            <a:graphicFrameLocks/>
          </p:cNvGraphicFramePr>
          <p:nvPr>
            <p:extLst>
              <p:ext uri="{D42A27DB-BD31-4B8C-83A1-F6EECF244321}">
                <p14:modId xmlns:p14="http://schemas.microsoft.com/office/powerpoint/2010/main" val="2081286224"/>
              </p:ext>
            </p:extLst>
          </p:nvPr>
        </p:nvGraphicFramePr>
        <p:xfrm>
          <a:off x="440228" y="3093162"/>
          <a:ext cx="2585605" cy="3446780"/>
        </p:xfrm>
        <a:graphic>
          <a:graphicData uri="http://schemas.openxmlformats.org/drawingml/2006/table">
            <a:tbl>
              <a:tblPr firstRow="1" bandRow="1">
                <a:tableStyleId>{5C22544A-7EE6-4342-B048-85BDC9FD1C3A}</a:tableStyleId>
              </a:tblPr>
              <a:tblGrid>
                <a:gridCol w="2585605">
                  <a:extLst>
                    <a:ext uri="{9D8B030D-6E8A-4147-A177-3AD203B41FA5}">
                      <a16:colId xmlns:a16="http://schemas.microsoft.com/office/drawing/2014/main" val="4245746275"/>
                    </a:ext>
                  </a:extLst>
                </a:gridCol>
              </a:tblGrid>
              <a:tr h="861695">
                <a:tc>
                  <a:txBody>
                    <a:bodyPr/>
                    <a:lstStyle/>
                    <a:p>
                      <a:pPr algn="ctr"/>
                      <a:r>
                        <a:rPr lang="en-US" dirty="0" smtClean="0">
                          <a:solidFill>
                            <a:schemeClr val="tx1"/>
                          </a:solidFill>
                          <a:latin typeface="Segoe UI" panose="020B0502040204020203" pitchFamily="34" charset="0"/>
                          <a:cs typeface="Segoe UI" panose="020B0502040204020203" pitchFamily="34" charset="0"/>
                        </a:rPr>
                        <a:t>Product backlog </a:t>
                      </a:r>
                      <a:endParaRPr lang="en-US" dirty="0">
                        <a:solidFill>
                          <a:schemeClr val="tx1"/>
                        </a:solidFill>
                        <a:latin typeface="Segoe UI" panose="020B0502040204020203" pitchFamily="34" charset="0"/>
                        <a:cs typeface="Segoe UI" panose="020B0502040204020203" pitchFamily="34" charset="0"/>
                      </a:endParaRPr>
                    </a:p>
                  </a:txBody>
                  <a:tcPr>
                    <a:solidFill>
                      <a:schemeClr val="accent2"/>
                    </a:solidFill>
                  </a:tcPr>
                </a:tc>
                <a:extLst>
                  <a:ext uri="{0D108BD9-81ED-4DB2-BD59-A6C34878D82A}">
                    <a16:rowId xmlns:a16="http://schemas.microsoft.com/office/drawing/2014/main" val="306255901"/>
                  </a:ext>
                </a:extLst>
              </a:tr>
              <a:tr h="861695">
                <a:tc>
                  <a:txBody>
                    <a:bodyPr/>
                    <a:lstStyle/>
                    <a:p>
                      <a:r>
                        <a:rPr lang="en-US" dirty="0" smtClean="0">
                          <a:latin typeface="Segoe UI" panose="020B0502040204020203" pitchFamily="34" charset="0"/>
                          <a:cs typeface="Segoe UI" panose="020B0502040204020203" pitchFamily="34" charset="0"/>
                        </a:rPr>
                        <a:t>Requirement</a:t>
                      </a:r>
                      <a:r>
                        <a:rPr lang="en-US" baseline="0" dirty="0" smtClean="0">
                          <a:latin typeface="Segoe UI" panose="020B0502040204020203" pitchFamily="34" charset="0"/>
                          <a:cs typeface="Segoe UI" panose="020B0502040204020203" pitchFamily="34" charset="0"/>
                        </a:rPr>
                        <a:t> 1</a:t>
                      </a:r>
                      <a:endParaRPr lang="en-US" dirty="0">
                        <a:latin typeface="Segoe UI" panose="020B0502040204020203" pitchFamily="34" charset="0"/>
                        <a:cs typeface="Segoe UI" panose="020B0502040204020203" pitchFamily="34" charset="0"/>
                      </a:endParaRPr>
                    </a:p>
                  </a:txBody>
                  <a:tcPr>
                    <a:solidFill>
                      <a:schemeClr val="accent2">
                        <a:lumMod val="75000"/>
                      </a:schemeClr>
                    </a:solidFill>
                  </a:tcPr>
                </a:tc>
                <a:extLst>
                  <a:ext uri="{0D108BD9-81ED-4DB2-BD59-A6C34878D82A}">
                    <a16:rowId xmlns:a16="http://schemas.microsoft.com/office/drawing/2014/main" val="3592374099"/>
                  </a:ext>
                </a:extLst>
              </a:tr>
              <a:tr h="861695">
                <a:tc>
                  <a:txBody>
                    <a:bodyPr/>
                    <a:lstStyle/>
                    <a:p>
                      <a:r>
                        <a:rPr lang="en-US" dirty="0" smtClean="0">
                          <a:latin typeface="Segoe UI" panose="020B0502040204020203" pitchFamily="34" charset="0"/>
                          <a:cs typeface="Segoe UI" panose="020B0502040204020203" pitchFamily="34" charset="0"/>
                        </a:rPr>
                        <a:t>Requirement 2</a:t>
                      </a:r>
                      <a:endParaRPr lang="en-US" dirty="0">
                        <a:latin typeface="Segoe UI" panose="020B0502040204020203" pitchFamily="34" charset="0"/>
                        <a:cs typeface="Segoe UI" panose="020B0502040204020203" pitchFamily="34" charset="0"/>
                      </a:endParaRPr>
                    </a:p>
                  </a:txBody>
                  <a:tcPr>
                    <a:solidFill>
                      <a:schemeClr val="accent2">
                        <a:lumMod val="60000"/>
                        <a:lumOff val="40000"/>
                      </a:schemeClr>
                    </a:solidFill>
                  </a:tcPr>
                </a:tc>
                <a:extLst>
                  <a:ext uri="{0D108BD9-81ED-4DB2-BD59-A6C34878D82A}">
                    <a16:rowId xmlns:a16="http://schemas.microsoft.com/office/drawing/2014/main" val="2024617212"/>
                  </a:ext>
                </a:extLst>
              </a:tr>
              <a:tr h="861695">
                <a:tc>
                  <a:txBody>
                    <a:bodyPr/>
                    <a:lstStyle/>
                    <a:p>
                      <a:r>
                        <a:rPr lang="en-US" dirty="0" smtClean="0">
                          <a:latin typeface="Segoe UI" panose="020B0502040204020203" pitchFamily="34" charset="0"/>
                          <a:cs typeface="Segoe UI" panose="020B0502040204020203" pitchFamily="34" charset="0"/>
                        </a:rPr>
                        <a:t>Requirement 3 </a:t>
                      </a:r>
                      <a:endParaRPr lang="en-US" dirty="0">
                        <a:latin typeface="Segoe UI" panose="020B0502040204020203" pitchFamily="34" charset="0"/>
                        <a:cs typeface="Segoe UI" panose="020B0502040204020203" pitchFamily="34" charset="0"/>
                      </a:endParaRPr>
                    </a:p>
                  </a:txBody>
                  <a:tcPr>
                    <a:solidFill>
                      <a:schemeClr val="accent2">
                        <a:lumMod val="40000"/>
                        <a:lumOff val="60000"/>
                      </a:schemeClr>
                    </a:solidFill>
                  </a:tcPr>
                </a:tc>
                <a:extLst>
                  <a:ext uri="{0D108BD9-81ED-4DB2-BD59-A6C34878D82A}">
                    <a16:rowId xmlns:a16="http://schemas.microsoft.com/office/drawing/2014/main" val="811902016"/>
                  </a:ext>
                </a:extLst>
              </a:tr>
            </a:tbl>
          </a:graphicData>
        </a:graphic>
      </p:graphicFrame>
    </p:spTree>
    <p:extLst>
      <p:ext uri="{BB962C8B-B14F-4D97-AF65-F5344CB8AC3E}">
        <p14:creationId xmlns:p14="http://schemas.microsoft.com/office/powerpoint/2010/main" val="15623355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Segoe UI" panose="020B0502040204020203" pitchFamily="34" charset="0"/>
                <a:cs typeface="Segoe UI" panose="020B0502040204020203" pitchFamily="34" charset="0"/>
              </a:rPr>
              <a:t>Organizing the project(Scrum) - Scrum Roles </a:t>
            </a:r>
            <a:endParaRPr lang="en-US" sz="3600"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687" y="1690688"/>
            <a:ext cx="7286625" cy="4556996"/>
          </a:xfrm>
        </p:spPr>
      </p:pic>
    </p:spTree>
    <p:extLst>
      <p:ext uri="{BB962C8B-B14F-4D97-AF65-F5344CB8AC3E}">
        <p14:creationId xmlns:p14="http://schemas.microsoft.com/office/powerpoint/2010/main" val="404433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6489700" y="567924"/>
            <a:ext cx="4865687" cy="5870575"/>
          </a:xfrm>
        </p:spPr>
        <p:txBody>
          <a:bodyPr>
            <a:normAutofit lnSpcReduction="10000"/>
          </a:bodyPr>
          <a:lstStyle/>
          <a:p>
            <a:pPr marL="0" indent="0">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a work product or a group of </a:t>
            </a:r>
            <a:r>
              <a:rPr lang="en-GB" sz="1600" b="1" dirty="0" smtClean="0">
                <a:latin typeface="Segoe UI" panose="020B0502040204020203" pitchFamily="34" charset="0"/>
                <a:cs typeface="Segoe UI" panose="020B0502040204020203" pitchFamily="34" charset="0"/>
              </a:rPr>
              <a:t>work products</a:t>
            </a:r>
            <a:r>
              <a:rPr lang="en-GB" sz="1600" dirty="0" smtClean="0">
                <a:latin typeface="Segoe UI" panose="020B0502040204020203" pitchFamily="34" charset="0"/>
                <a:cs typeface="Segoe UI" panose="020B0502040204020203" pitchFamily="34" charset="0"/>
              </a:rPr>
              <a:t>. Work products produced for the customer are also called </a:t>
            </a:r>
            <a:r>
              <a:rPr lang="en-GB" sz="1600" b="1" dirty="0" smtClean="0">
                <a:latin typeface="Segoe UI" panose="020B0502040204020203" pitchFamily="34" charset="0"/>
                <a:cs typeface="Segoe UI" panose="020B0502040204020203" pitchFamily="34" charset="0"/>
              </a:rPr>
              <a:t>deliverables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the work to be performed to achieve the outcome. The work is broken down into units of work, which can be </a:t>
            </a:r>
            <a:r>
              <a:rPr lang="en-GB" sz="1600" b="1" dirty="0" smtClean="0">
                <a:latin typeface="Segoe UI" panose="020B0502040204020203" pitchFamily="34" charset="0"/>
                <a:cs typeface="Segoe UI" panose="020B0502040204020203" pitchFamily="34" charset="0"/>
              </a:rPr>
              <a:t>tasks</a:t>
            </a:r>
            <a:r>
              <a:rPr lang="en-GB" sz="1600" dirty="0" smtClean="0">
                <a:latin typeface="Segoe UI" panose="020B0502040204020203" pitchFamily="34" charset="0"/>
                <a:cs typeface="Segoe UI" panose="020B0502040204020203" pitchFamily="34" charset="0"/>
              </a:rPr>
              <a:t> or </a:t>
            </a:r>
            <a:r>
              <a:rPr lang="en-GB" sz="1600" b="1" dirty="0" smtClean="0">
                <a:latin typeface="Segoe UI" panose="020B0502040204020203" pitchFamily="34" charset="0"/>
                <a:cs typeface="Segoe UI" panose="020B0502040204020203" pitchFamily="34" charset="0"/>
              </a:rPr>
              <a:t>activities</a:t>
            </a:r>
            <a:r>
              <a:rPr lang="en-GB" sz="1600" dirty="0" smtClean="0">
                <a:latin typeface="Segoe UI" panose="020B0502040204020203" pitchFamily="34" charset="0"/>
                <a:cs typeface="Segoe UI" panose="020B0502040204020203" pitchFamily="34" charset="0"/>
              </a:rPr>
              <a:t>. A task is the smallest amount of work that can be managed. Tasks and activities can also be recursively grouped into higher-level activities. Work is described in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A </a:t>
            </a:r>
            <a:r>
              <a:rPr lang="en-GB" sz="1600" b="1" dirty="0" smtClean="0">
                <a:latin typeface="Segoe UI" panose="020B0502040204020203" pitchFamily="34" charset="0"/>
                <a:cs typeface="Segoe UI" panose="020B0502040204020203" pitchFamily="34" charset="0"/>
              </a:rPr>
              <a:t>schedule</a:t>
            </a:r>
            <a:r>
              <a:rPr lang="en-GB" sz="1600" dirty="0" smtClean="0">
                <a:latin typeface="Segoe UI" panose="020B0502040204020203" pitchFamily="34" charset="0"/>
                <a:cs typeface="Segoe UI" panose="020B0502040204020203" pitchFamily="34" charset="0"/>
              </a:rPr>
              <a:t> maps on a timeline the units of work performed to achieve the outcome. Units of work can depend on each other. A schedule has a start, a duration, and an end.</a:t>
            </a:r>
            <a:endParaRPr lang="en-US" sz="1600" dirty="0" smtClean="0">
              <a:latin typeface="Segoe UI" panose="020B0502040204020203" pitchFamily="34" charset="0"/>
              <a:cs typeface="Segoe UI" panose="020B0502040204020203" pitchFamily="34" charset="0"/>
            </a:endParaRPr>
          </a:p>
          <a:p>
            <a:pPr marL="0" indent="0" algn="just">
              <a:buNone/>
            </a:pPr>
            <a:endParaRPr lang="en-US" sz="1600" dirty="0" smtClean="0"/>
          </a:p>
          <a:p>
            <a:pPr marL="0" indent="0" algn="just">
              <a:buNone/>
            </a:pPr>
            <a:r>
              <a:rPr lang="en-GB" sz="1600" dirty="0" smtClean="0">
                <a:latin typeface="Segoe UI" panose="020B0502040204020203" pitchFamily="34" charset="0"/>
                <a:cs typeface="Segoe UI" panose="020B0502040204020203" pitchFamily="34" charset="0"/>
              </a:rPr>
              <a:t>The people (called </a:t>
            </a:r>
            <a:r>
              <a:rPr lang="en-GB" sz="1600" b="1" dirty="0" smtClean="0">
                <a:latin typeface="Segoe UI" panose="020B0502040204020203" pitchFamily="34" charset="0"/>
                <a:cs typeface="Segoe UI" panose="020B0502040204020203" pitchFamily="34" charset="0"/>
              </a:rPr>
              <a:t>participants</a:t>
            </a:r>
            <a:r>
              <a:rPr lang="en-GB" sz="1600" dirty="0" smtClean="0">
                <a:latin typeface="Segoe UI" panose="020B0502040204020203" pitchFamily="34" charset="0"/>
                <a:cs typeface="Segoe UI" panose="020B0502040204020203" pitchFamily="34" charset="0"/>
              </a:rPr>
              <a:t>), funds, equipment, and facilities required to perform the work are the project’s resources. People assume one or more roles in the project. Each role is responsible for one or more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endParaRPr lang="en-US" sz="1600" dirty="0" smtClean="0">
              <a:latin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cs typeface="Segoe UI" panose="020B0502040204020203" pitchFamily="34" charset="0"/>
            </a:endParaRPr>
          </a:p>
          <a:p>
            <a:pPr marL="0" indent="0">
              <a:buNone/>
            </a:pPr>
            <a:endParaRPr lang="en-US" sz="1600" dirty="0" smtClean="0"/>
          </a:p>
          <a:p>
            <a:endParaRPr lang="en-US" dirty="0" smtClean="0"/>
          </a:p>
          <a:p>
            <a:endParaRPr lang="en-US" dirty="0"/>
          </a:p>
        </p:txBody>
      </p:sp>
      <p:sp>
        <p:nvSpPr>
          <p:cNvPr id="4" name="Rounded Rectangle 3"/>
          <p:cNvSpPr/>
          <p:nvPr/>
        </p:nvSpPr>
        <p:spPr>
          <a:xfrm>
            <a:off x="839788" y="2982512"/>
            <a:ext cx="2235200" cy="104140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 components</a:t>
            </a:r>
            <a:endParaRPr lang="en-US" dirty="0">
              <a:solidFill>
                <a:schemeClr val="tx1"/>
              </a:solidFill>
            </a:endParaRPr>
          </a:p>
        </p:txBody>
      </p:sp>
      <p:sp>
        <p:nvSpPr>
          <p:cNvPr id="9" name="Pentagon 8"/>
          <p:cNvSpPr/>
          <p:nvPr/>
        </p:nvSpPr>
        <p:spPr>
          <a:xfrm>
            <a:off x="3860800" y="3697287"/>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a:t>
            </a:r>
            <a:endParaRPr lang="en-US" dirty="0">
              <a:solidFill>
                <a:schemeClr val="tx1"/>
              </a:solidFill>
            </a:endParaRPr>
          </a:p>
        </p:txBody>
      </p:sp>
      <p:sp>
        <p:nvSpPr>
          <p:cNvPr id="10" name="Pentagon 9"/>
          <p:cNvSpPr/>
          <p:nvPr/>
        </p:nvSpPr>
        <p:spPr>
          <a:xfrm>
            <a:off x="3860800" y="2170111"/>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a:t>
            </a:r>
            <a:endParaRPr lang="en-US" dirty="0">
              <a:solidFill>
                <a:schemeClr val="tx1"/>
              </a:solidFill>
            </a:endParaRPr>
          </a:p>
        </p:txBody>
      </p:sp>
      <p:sp>
        <p:nvSpPr>
          <p:cNvPr id="11" name="Pentagon 10"/>
          <p:cNvSpPr/>
          <p:nvPr/>
        </p:nvSpPr>
        <p:spPr>
          <a:xfrm>
            <a:off x="3860800" y="739772"/>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Outcome</a:t>
            </a:r>
            <a:endParaRPr lang="en-US" dirty="0">
              <a:solidFill>
                <a:schemeClr val="tx1"/>
              </a:solidFill>
            </a:endParaRPr>
          </a:p>
        </p:txBody>
      </p:sp>
      <p:sp>
        <p:nvSpPr>
          <p:cNvPr id="12" name="Pentagon 11"/>
          <p:cNvSpPr/>
          <p:nvPr/>
        </p:nvSpPr>
        <p:spPr>
          <a:xfrm>
            <a:off x="3860800" y="5224463"/>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a:t>
            </a:r>
            <a:endParaRPr lang="en-US" dirty="0">
              <a:solidFill>
                <a:schemeClr val="tx1"/>
              </a:solidFill>
            </a:endParaRPr>
          </a:p>
        </p:txBody>
      </p:sp>
      <p:sp>
        <p:nvSpPr>
          <p:cNvPr id="19" name="Left Brace 18"/>
          <p:cNvSpPr/>
          <p:nvPr/>
        </p:nvSpPr>
        <p:spPr>
          <a:xfrm>
            <a:off x="3316288" y="495300"/>
            <a:ext cx="303212" cy="568166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660956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Segoe UI" panose="020B0502040204020203" pitchFamily="34" charset="0"/>
                <a:cs typeface="Segoe UI" panose="020B0502040204020203" pitchFamily="34" charset="0"/>
              </a:rPr>
              <a:t>Scrum Roles-Product owner  </a:t>
            </a:r>
            <a:endParaRPr lang="en-US" sz="4000" dirty="0">
              <a:latin typeface="Segoe UI" panose="020B0502040204020203" pitchFamily="34" charset="0"/>
              <a:cs typeface="Segoe UI" panose="020B0502040204020203" pitchFamily="34" charset="0"/>
            </a:endParaRPr>
          </a:p>
        </p:txBody>
      </p:sp>
      <p:pic>
        <p:nvPicPr>
          <p:cNvPr id="14" name="Content Placeholder 13"/>
          <p:cNvPicPr>
            <a:picLocks noGrp="1" noChangeAspect="1"/>
          </p:cNvPicPr>
          <p:nvPr>
            <p:ph sz="half" idx="2"/>
          </p:nvPr>
        </p:nvPicPr>
        <p:blipFill>
          <a:blip r:embed="rId2"/>
          <a:stretch>
            <a:fillRect/>
          </a:stretch>
        </p:blipFill>
        <p:spPr>
          <a:xfrm>
            <a:off x="285974" y="2944999"/>
            <a:ext cx="2381026" cy="3229583"/>
          </a:xfrm>
          <a:prstGeom prst="rect">
            <a:avLst/>
          </a:prstGeom>
        </p:spPr>
      </p:pic>
      <p:sp>
        <p:nvSpPr>
          <p:cNvPr id="9" name="Content Placeholder 8"/>
          <p:cNvSpPr>
            <a:spLocks noGrp="1"/>
          </p:cNvSpPr>
          <p:nvPr>
            <p:ph sz="quarter" idx="4"/>
          </p:nvPr>
        </p:nvSpPr>
        <p:spPr>
          <a:xfrm>
            <a:off x="6097588" y="2222442"/>
            <a:ext cx="5810250" cy="3684588"/>
          </a:xfrm>
        </p:spPr>
        <p:txBody>
          <a:bodyPr>
            <a:noAutofit/>
          </a:bodyPr>
          <a:lstStyle/>
          <a:p>
            <a:pPr algn="just"/>
            <a:r>
              <a:rPr lang="en-US" sz="2400" dirty="0" smtClean="0">
                <a:latin typeface="Segoe UI" panose="020B0502040204020203" pitchFamily="34" charset="0"/>
                <a:cs typeface="Segoe UI" panose="020B0502040204020203" pitchFamily="34" charset="0"/>
              </a:rPr>
              <a:t>Responsible for the requirements</a:t>
            </a:r>
          </a:p>
          <a:p>
            <a:pPr algn="just"/>
            <a:r>
              <a:rPr lang="en-US" sz="2400" dirty="0" smtClean="0">
                <a:latin typeface="Segoe UI" panose="020B0502040204020203" pitchFamily="34" charset="0"/>
                <a:cs typeface="Segoe UI" panose="020B0502040204020203" pitchFamily="34" charset="0"/>
              </a:rPr>
              <a:t>Participation in product backlog before each sprint.</a:t>
            </a:r>
          </a:p>
          <a:p>
            <a:pPr algn="just"/>
            <a:r>
              <a:rPr lang="en-US" sz="2400" dirty="0" smtClean="0">
                <a:latin typeface="Segoe UI" panose="020B0502040204020203" pitchFamily="34" charset="0"/>
                <a:cs typeface="Segoe UI" panose="020B0502040204020203" pitchFamily="34" charset="0"/>
              </a:rPr>
              <a:t>Represents the client and user with a single voice.</a:t>
            </a:r>
          </a:p>
          <a:p>
            <a:pPr algn="just"/>
            <a:r>
              <a:rPr lang="en-US" sz="2400" dirty="0" smtClean="0">
                <a:latin typeface="Segoe UI" panose="020B0502040204020203" pitchFamily="34" charset="0"/>
                <a:cs typeface="Segoe UI" panose="020B0502040204020203" pitchFamily="34" charset="0"/>
              </a:rPr>
              <a:t>Changes and re-prioritizes the product backlog before and after each sprint to reflect lesson learned.</a:t>
            </a:r>
          </a:p>
          <a:p>
            <a:pPr algn="just"/>
            <a:r>
              <a:rPr lang="en-US" sz="2400" dirty="0" smtClean="0">
                <a:latin typeface="Segoe UI" panose="020B0502040204020203" pitchFamily="34" charset="0"/>
                <a:cs typeface="Segoe UI" panose="020B0502040204020203" pitchFamily="34" charset="0"/>
              </a:rPr>
              <a:t>Solely responsible for the product backlog and has no influence on the team during the sprint.</a:t>
            </a:r>
          </a:p>
        </p:txBody>
      </p:sp>
      <p:sp>
        <p:nvSpPr>
          <p:cNvPr id="5" name="Oval Callout 4"/>
          <p:cNvSpPr/>
          <p:nvPr/>
        </p:nvSpPr>
        <p:spPr>
          <a:xfrm>
            <a:off x="1529542" y="1690688"/>
            <a:ext cx="4405745" cy="1866900"/>
          </a:xfrm>
          <a:prstGeom prst="wedgeEllipseCallou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Segoe UI" panose="020B0502040204020203" pitchFamily="34" charset="0"/>
                <a:cs typeface="Segoe UI" panose="020B0502040204020203" pitchFamily="34" charset="0"/>
              </a:rPr>
              <a:t>Hello I am Product Owner </a:t>
            </a:r>
            <a:r>
              <a:rPr lang="en-US" b="1" dirty="0">
                <a:solidFill>
                  <a:schemeClr val="tx1"/>
                </a:solidFill>
                <a:latin typeface="Segoe UI" panose="020B0502040204020203" pitchFamily="34" charset="0"/>
                <a:cs typeface="Segoe UI" panose="020B0502040204020203" pitchFamily="34" charset="0"/>
              </a:rPr>
              <a:t>!</a:t>
            </a:r>
          </a:p>
          <a:p>
            <a:pPr algn="ctr"/>
            <a:r>
              <a:rPr lang="en-US" b="1" dirty="0">
                <a:solidFill>
                  <a:schemeClr val="tx1"/>
                </a:solidFill>
                <a:latin typeface="Segoe UI" panose="020B0502040204020203" pitchFamily="34" charset="0"/>
                <a:cs typeface="Segoe UI" panose="020B0502040204020203" pitchFamily="34" charset="0"/>
              </a:rPr>
              <a:t>The most important part of </a:t>
            </a:r>
            <a:r>
              <a:rPr lang="en-US" b="1" dirty="0" smtClean="0">
                <a:solidFill>
                  <a:schemeClr val="tx1"/>
                </a:solidFill>
                <a:latin typeface="Segoe UI" panose="020B0502040204020203" pitchFamily="34" charset="0"/>
                <a:cs typeface="Segoe UI" panose="020B0502040204020203" pitchFamily="34" charset="0"/>
              </a:rPr>
              <a:t>scrum!</a:t>
            </a:r>
            <a:endParaRPr lang="en-US"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9659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5"/>
            <a:ext cx="10515600" cy="1325563"/>
          </a:xfrm>
        </p:spPr>
        <p:txBody>
          <a:bodyPr>
            <a:normAutofit/>
          </a:bodyPr>
          <a:lstStyle/>
          <a:p>
            <a:r>
              <a:rPr lang="en-US" sz="4000" dirty="0" smtClean="0">
                <a:latin typeface="Segoe UI" panose="020B0502040204020203" pitchFamily="34" charset="0"/>
                <a:cs typeface="Segoe UI" panose="020B0502040204020203" pitchFamily="34" charset="0"/>
              </a:rPr>
              <a:t>Scrum roles-Scrum Master </a:t>
            </a:r>
            <a:endParaRPr lang="en-US" sz="4000" dirty="0">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294967295"/>
          </p:nvPr>
        </p:nvSpPr>
        <p:spPr>
          <a:xfrm>
            <a:off x="5807030" y="2041661"/>
            <a:ext cx="5183187" cy="3684587"/>
          </a:xfrm>
        </p:spPr>
        <p:txBody>
          <a:bodyPr>
            <a:noAutofit/>
          </a:bodyPr>
          <a:lstStyle/>
          <a:p>
            <a:pPr algn="just"/>
            <a:r>
              <a:rPr lang="en-US" sz="2400" dirty="0" smtClean="0">
                <a:latin typeface="Segoe UI" panose="020B0502040204020203" pitchFamily="34" charset="0"/>
                <a:cs typeface="Segoe UI" panose="020B0502040204020203" pitchFamily="34" charset="0"/>
              </a:rPr>
              <a:t>Management role responsible for the process</a:t>
            </a:r>
          </a:p>
          <a:p>
            <a:pPr algn="just"/>
            <a:r>
              <a:rPr lang="en-US" sz="2400" dirty="0" smtClean="0">
                <a:latin typeface="Segoe UI" panose="020B0502040204020203" pitchFamily="34" charset="0"/>
                <a:cs typeface="Segoe UI" panose="020B0502040204020203" pitchFamily="34" charset="0"/>
              </a:rPr>
              <a:t>Sets up and enforces the rules and practices of the project</a:t>
            </a:r>
          </a:p>
          <a:p>
            <a:pPr algn="just"/>
            <a:r>
              <a:rPr lang="en-US" sz="2400" dirty="0" smtClean="0">
                <a:latin typeface="Segoe UI" panose="020B0502040204020203" pitchFamily="34" charset="0"/>
                <a:cs typeface="Segoe UI" panose="020B0502040204020203" pitchFamily="34" charset="0"/>
              </a:rPr>
              <a:t>Facilitates daily Scrum meetings, monitor progress and removes obstacles.</a:t>
            </a:r>
          </a:p>
          <a:p>
            <a:pPr algn="just"/>
            <a:r>
              <a:rPr lang="en-US" sz="2400" dirty="0" smtClean="0">
                <a:latin typeface="Segoe UI" panose="020B0502040204020203" pitchFamily="34" charset="0"/>
                <a:cs typeface="Segoe UI" panose="020B0502040204020203" pitchFamily="34" charset="0"/>
              </a:rPr>
              <a:t>Interface between Scrum team and product owner.</a:t>
            </a:r>
          </a:p>
          <a:p>
            <a:pPr algn="just"/>
            <a:r>
              <a:rPr lang="en-US" sz="2400" dirty="0" smtClean="0">
                <a:latin typeface="Segoe UI" panose="020B0502040204020203" pitchFamily="34" charset="0"/>
                <a:cs typeface="Segoe UI" panose="020B0502040204020203" pitchFamily="34" charset="0"/>
              </a:rPr>
              <a:t>Ensure team productivity, and shields the team from distractions.</a:t>
            </a:r>
            <a:endParaRPr lang="en-US" sz="2400" dirty="0">
              <a:latin typeface="Segoe UI" panose="020B0502040204020203" pitchFamily="34" charset="0"/>
              <a:cs typeface="Segoe UI" panose="020B0502040204020203" pitchFamily="34" charset="0"/>
            </a:endParaRPr>
          </a:p>
        </p:txBody>
      </p:sp>
      <p:pic>
        <p:nvPicPr>
          <p:cNvPr id="9" name="Content Placeholder 8"/>
          <p:cNvPicPr>
            <a:picLocks noGrp="1" noChangeAspect="1"/>
          </p:cNvPicPr>
          <p:nvPr>
            <p:ph sz="half" idx="4294967295"/>
          </p:nvPr>
        </p:nvPicPr>
        <p:blipFill>
          <a:blip r:embed="rId2"/>
          <a:stretch>
            <a:fillRect/>
          </a:stretch>
        </p:blipFill>
        <p:spPr>
          <a:xfrm>
            <a:off x="1859529" y="3333297"/>
            <a:ext cx="2522538" cy="2898775"/>
          </a:xfrm>
          <a:prstGeom prst="rect">
            <a:avLst/>
          </a:prstGeom>
        </p:spPr>
      </p:pic>
      <p:sp>
        <p:nvSpPr>
          <p:cNvPr id="11" name="Oval Callout 10"/>
          <p:cNvSpPr/>
          <p:nvPr/>
        </p:nvSpPr>
        <p:spPr>
          <a:xfrm>
            <a:off x="2667000" y="1690688"/>
            <a:ext cx="2876550" cy="1866900"/>
          </a:xfrm>
          <a:prstGeom prst="wedgeEllipseCallou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Segoe UI" panose="020B0502040204020203" pitchFamily="34" charset="0"/>
                <a:cs typeface="Segoe UI" panose="020B0502040204020203" pitchFamily="34" charset="0"/>
              </a:rPr>
              <a:t>I am the Scrum Master ! </a:t>
            </a:r>
            <a:endParaRPr lang="en-US" sz="200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8751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5"/>
            <a:ext cx="10515600" cy="1325563"/>
          </a:xfrm>
        </p:spPr>
        <p:txBody>
          <a:bodyPr>
            <a:normAutofit/>
          </a:bodyPr>
          <a:lstStyle/>
          <a:p>
            <a:r>
              <a:rPr lang="en-US" sz="4000" dirty="0" smtClean="0">
                <a:latin typeface="Segoe UI" panose="020B0502040204020203" pitchFamily="34" charset="0"/>
                <a:cs typeface="Segoe UI" panose="020B0502040204020203" pitchFamily="34" charset="0"/>
              </a:rPr>
              <a:t>Scrum roles- Scrum Team</a:t>
            </a:r>
            <a:endParaRPr lang="en-US" sz="4000" dirty="0">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294967295"/>
          </p:nvPr>
        </p:nvSpPr>
        <p:spPr>
          <a:xfrm>
            <a:off x="5865688" y="2192339"/>
            <a:ext cx="5183187" cy="3684588"/>
          </a:xfrm>
        </p:spPr>
        <p:txBody>
          <a:bodyPr>
            <a:noAutofit/>
          </a:bodyPr>
          <a:lstStyle/>
          <a:p>
            <a:pPr algn="just"/>
            <a:r>
              <a:rPr lang="en-US" sz="2400" dirty="0" smtClean="0">
                <a:latin typeface="Segoe UI" panose="020B0502040204020203" pitchFamily="34" charset="0"/>
                <a:cs typeface="Segoe UI" panose="020B0502040204020203" pitchFamily="34" charset="0"/>
              </a:rPr>
              <a:t>Developing the product increment</a:t>
            </a:r>
          </a:p>
          <a:p>
            <a:pPr algn="just"/>
            <a:r>
              <a:rPr lang="en-US" sz="2400" dirty="0" smtClean="0">
                <a:latin typeface="Segoe UI" panose="020B0502040204020203" pitchFamily="34" charset="0"/>
                <a:cs typeface="Segoe UI" panose="020B0502040204020203" pitchFamily="34" charset="0"/>
              </a:rPr>
              <a:t>Cross functional</a:t>
            </a:r>
          </a:p>
          <a:p>
            <a:pPr algn="just"/>
            <a:r>
              <a:rPr lang="en-US" sz="2400" dirty="0" smtClean="0">
                <a:latin typeface="Segoe UI" panose="020B0502040204020203" pitchFamily="34" charset="0"/>
                <a:cs typeface="Segoe UI" panose="020B0502040204020203" pitchFamily="34" charset="0"/>
              </a:rPr>
              <a:t>Self organizing </a:t>
            </a:r>
          </a:p>
          <a:p>
            <a:pPr algn="just"/>
            <a:r>
              <a:rPr lang="en-US" sz="2400" dirty="0" smtClean="0">
                <a:latin typeface="Segoe UI" panose="020B0502040204020203" pitchFamily="34" charset="0"/>
                <a:cs typeface="Segoe UI" panose="020B0502040204020203" pitchFamily="34" charset="0"/>
              </a:rPr>
              <a:t>No assigned role or job description</a:t>
            </a:r>
          </a:p>
          <a:p>
            <a:pPr algn="just"/>
            <a:r>
              <a:rPr lang="en-US" sz="2400" dirty="0" smtClean="0">
                <a:latin typeface="Segoe UI" panose="020B0502040204020203" pitchFamily="34" charset="0"/>
                <a:cs typeface="Segoe UI" panose="020B0502040204020203" pitchFamily="34" charset="0"/>
              </a:rPr>
              <a:t>Participating in sprint planning meeting </a:t>
            </a:r>
          </a:p>
          <a:p>
            <a:pPr algn="just"/>
            <a:r>
              <a:rPr lang="en-US" sz="2400" dirty="0" smtClean="0">
                <a:latin typeface="Segoe UI" panose="020B0502040204020203" pitchFamily="34" charset="0"/>
                <a:cs typeface="Segoe UI" panose="020B0502040204020203" pitchFamily="34" charset="0"/>
              </a:rPr>
              <a:t>Committing to the tasks defined in the sprint backlog</a:t>
            </a:r>
            <a:endParaRPr lang="en-US" sz="2400"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stretch>
            <a:fillRect/>
          </a:stretch>
        </p:blipFill>
        <p:spPr>
          <a:xfrm>
            <a:off x="665163" y="3006726"/>
            <a:ext cx="3762250" cy="3009800"/>
          </a:xfrm>
          <a:prstGeom prst="rect">
            <a:avLst/>
          </a:prstGeom>
        </p:spPr>
      </p:pic>
      <p:sp>
        <p:nvSpPr>
          <p:cNvPr id="8" name="Oval Callout 7"/>
          <p:cNvSpPr/>
          <p:nvPr/>
        </p:nvSpPr>
        <p:spPr>
          <a:xfrm>
            <a:off x="2277687" y="1258889"/>
            <a:ext cx="3588001" cy="1866900"/>
          </a:xfrm>
          <a:prstGeom prst="wedgeEllipseCallou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Segoe UI" panose="020B0502040204020203" pitchFamily="34" charset="0"/>
                <a:cs typeface="Segoe UI" panose="020B0502040204020203" pitchFamily="34" charset="0"/>
              </a:rPr>
              <a:t>We are Scrum Team ! </a:t>
            </a:r>
            <a:endParaRPr lang="en-US"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5784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365125"/>
            <a:ext cx="10515600" cy="1325563"/>
          </a:xfrm>
        </p:spPr>
        <p:txBody>
          <a:bodyPr/>
          <a:lstStyle/>
          <a:p>
            <a:r>
              <a:rPr lang="en-US" dirty="0">
                <a:latin typeface="Segoe UI" panose="020B0502040204020203" pitchFamily="34" charset="0"/>
                <a:cs typeface="Segoe UI" panose="020B0502040204020203" pitchFamily="34" charset="0"/>
              </a:rPr>
              <a:t>Controlling the project</a:t>
            </a:r>
            <a:endParaRPr lang="en-US" dirty="0"/>
          </a:p>
        </p:txBody>
      </p:sp>
      <p:pic>
        <p:nvPicPr>
          <p:cNvPr id="7" name="Content Placeholder 8"/>
          <p:cNvPicPr>
            <a:picLocks noGrp="1" noChangeAspect="1"/>
          </p:cNvPicPr>
          <p:nvPr>
            <p:ph sz="half" idx="4294967295"/>
          </p:nvPr>
        </p:nvPicPr>
        <p:blipFill>
          <a:blip r:embed="rId2"/>
          <a:stretch>
            <a:fillRect/>
          </a:stretch>
        </p:blipFill>
        <p:spPr>
          <a:xfrm>
            <a:off x="2168434" y="1690688"/>
            <a:ext cx="2857500" cy="3284537"/>
          </a:xfrm>
          <a:prstGeom prst="rect">
            <a:avLst/>
          </a:prstGeom>
        </p:spPr>
      </p:pic>
      <p:sp>
        <p:nvSpPr>
          <p:cNvPr id="9" name="Text Placeholder 8"/>
          <p:cNvSpPr>
            <a:spLocks noGrp="1"/>
          </p:cNvSpPr>
          <p:nvPr>
            <p:ph type="body" sz="quarter" idx="4294967295"/>
          </p:nvPr>
        </p:nvSpPr>
        <p:spPr>
          <a:xfrm>
            <a:off x="5517968" y="1994581"/>
            <a:ext cx="5183187" cy="823912"/>
          </a:xfrm>
        </p:spPr>
        <p:txBody>
          <a:bodyPr>
            <a:normAutofit lnSpcReduction="10000"/>
          </a:bodyPr>
          <a:lstStyle/>
          <a:p>
            <a:r>
              <a:rPr lang="en-US" dirty="0" smtClean="0">
                <a:latin typeface="Segoe UI" panose="020B0502040204020203" pitchFamily="34" charset="0"/>
                <a:cs typeface="Segoe UI" panose="020B0502040204020203" pitchFamily="34" charset="0"/>
              </a:rPr>
              <a:t>Scrum Master monitors the progress of Project with : </a:t>
            </a:r>
            <a:endParaRPr lang="en-US" dirty="0">
              <a:latin typeface="Segoe UI" panose="020B0502040204020203" pitchFamily="34" charset="0"/>
              <a:cs typeface="Segoe UI" panose="020B0502040204020203" pitchFamily="34" charset="0"/>
            </a:endParaRPr>
          </a:p>
        </p:txBody>
      </p:sp>
      <p:sp>
        <p:nvSpPr>
          <p:cNvPr id="10" name="Content Placeholder 9"/>
          <p:cNvSpPr>
            <a:spLocks noGrp="1"/>
          </p:cNvSpPr>
          <p:nvPr>
            <p:ph sz="quarter" idx="4294967295"/>
          </p:nvPr>
        </p:nvSpPr>
        <p:spPr>
          <a:xfrm>
            <a:off x="5517968" y="2915285"/>
            <a:ext cx="5183187" cy="3684588"/>
          </a:xfrm>
        </p:spPr>
        <p:txBody>
          <a:bodyPr>
            <a:normAutofit/>
          </a:bodyPr>
          <a:lstStyle/>
          <a:p>
            <a:r>
              <a:rPr lang="en-US" sz="2400" dirty="0" smtClean="0">
                <a:latin typeface="Segoe UI" panose="020B0502040204020203" pitchFamily="34" charset="0"/>
                <a:cs typeface="Segoe UI" panose="020B0502040204020203" pitchFamily="34" charset="0"/>
              </a:rPr>
              <a:t>Daily Scrum meetings</a:t>
            </a:r>
          </a:p>
          <a:p>
            <a:r>
              <a:rPr lang="en-US" sz="2400" dirty="0" smtClean="0">
                <a:latin typeface="Segoe UI" panose="020B0502040204020203" pitchFamily="34" charset="0"/>
                <a:cs typeface="Segoe UI" panose="020B0502040204020203" pitchFamily="34" charset="0"/>
              </a:rPr>
              <a:t>Burn Down Charts</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63044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028" y="365125"/>
            <a:ext cx="10291359" cy="1325563"/>
          </a:xfrm>
        </p:spPr>
        <p:txBody>
          <a:bodyPr>
            <a:normAutofit/>
          </a:bodyPr>
          <a:lstStyle/>
          <a:p>
            <a:r>
              <a:rPr lang="en-US" sz="3600" dirty="0" smtClean="0">
                <a:latin typeface="Segoe UI" panose="020B0502040204020203" pitchFamily="34" charset="0"/>
                <a:cs typeface="Segoe UI" panose="020B0502040204020203" pitchFamily="34" charset="0"/>
              </a:rPr>
              <a:t>Controlling the project - Daily Scrum meeting </a:t>
            </a:r>
            <a:endParaRPr lang="en-US" sz="36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stretch>
            <a:fillRect/>
          </a:stretch>
        </p:blipFill>
        <p:spPr>
          <a:xfrm>
            <a:off x="3117476" y="2423228"/>
            <a:ext cx="8665758" cy="3728190"/>
          </a:xfrm>
          <a:prstGeom prst="rect">
            <a:avLst/>
          </a:prstGeom>
        </p:spPr>
      </p:pic>
      <p:sp>
        <p:nvSpPr>
          <p:cNvPr id="9" name="Flowchart: Stored Data 8"/>
          <p:cNvSpPr/>
          <p:nvPr/>
        </p:nvSpPr>
        <p:spPr>
          <a:xfrm>
            <a:off x="249383" y="2759825"/>
            <a:ext cx="2626822" cy="2660073"/>
          </a:xfrm>
          <a:prstGeom prst="flowChartOnlineStorag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Segoe UI" panose="020B0502040204020203" pitchFamily="34" charset="0"/>
                <a:cs typeface="Segoe UI" panose="020B0502040204020203" pitchFamily="34" charset="0"/>
              </a:rPr>
              <a:t>Short-term review of the </a:t>
            </a:r>
            <a:r>
              <a:rPr lang="en-US" sz="2400" b="1" dirty="0" smtClean="0">
                <a:solidFill>
                  <a:schemeClr val="tx1"/>
                </a:solidFill>
                <a:latin typeface="Segoe UI" panose="020B0502040204020203" pitchFamily="34" charset="0"/>
                <a:cs typeface="Segoe UI" panose="020B0502040204020203" pitchFamily="34" charset="0"/>
              </a:rPr>
              <a:t>Sprint</a:t>
            </a:r>
            <a:r>
              <a:rPr lang="en-US" sz="2400" dirty="0" smtClean="0">
                <a:solidFill>
                  <a:schemeClr val="tx1"/>
                </a:solidFill>
                <a:latin typeface="Segoe UI" panose="020B0502040204020203" pitchFamily="34" charset="0"/>
                <a:cs typeface="Segoe UI" panose="020B0502040204020203" pitchFamily="34" charset="0"/>
              </a:rPr>
              <a:t> </a:t>
            </a:r>
            <a:endParaRPr lang="en-US"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04799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78" y="345730"/>
            <a:ext cx="10515600" cy="1325563"/>
          </a:xfrm>
        </p:spPr>
        <p:txBody>
          <a:bodyPr>
            <a:normAutofit/>
          </a:bodyPr>
          <a:lstStyle/>
          <a:p>
            <a:r>
              <a:rPr lang="en-US" sz="3200" dirty="0">
                <a:latin typeface="Segoe UI" panose="020B0502040204020203" pitchFamily="34" charset="0"/>
                <a:cs typeface="Segoe UI" panose="020B0502040204020203" pitchFamily="34" charset="0"/>
              </a:rPr>
              <a:t>Controlling the </a:t>
            </a:r>
            <a:r>
              <a:rPr lang="en-US" sz="3200" dirty="0" smtClean="0">
                <a:latin typeface="Segoe UI" panose="020B0502040204020203" pitchFamily="34" charset="0"/>
                <a:cs typeface="Segoe UI" panose="020B0502040204020203" pitchFamily="34" charset="0"/>
              </a:rPr>
              <a:t>project(Scrum)-Daily </a:t>
            </a:r>
            <a:r>
              <a:rPr lang="en-US" sz="3200" dirty="0">
                <a:latin typeface="Segoe UI" panose="020B0502040204020203" pitchFamily="34" charset="0"/>
                <a:cs typeface="Segoe UI" panose="020B0502040204020203" pitchFamily="34" charset="0"/>
              </a:rPr>
              <a:t>Scrum </a:t>
            </a:r>
            <a:r>
              <a:rPr lang="en-US" sz="3200" dirty="0" smtClean="0">
                <a:latin typeface="Segoe UI" panose="020B0502040204020203" pitchFamily="34" charset="0"/>
                <a:cs typeface="Segoe UI" panose="020B0502040204020203" pitchFamily="34" charset="0"/>
              </a:rPr>
              <a:t>meeting </a:t>
            </a:r>
            <a:endParaRPr lang="en-US" sz="3200"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507278" y="2495205"/>
            <a:ext cx="5157787" cy="3684588"/>
          </a:xfrm>
        </p:spPr>
        <p:txBody>
          <a:bodyPr>
            <a:normAutofit/>
          </a:bodyPr>
          <a:lstStyle/>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Status</a:t>
            </a:r>
            <a:r>
              <a:rPr lang="en-US" sz="2400" dirty="0">
                <a:latin typeface="Segoe UI" panose="020B0502040204020203" pitchFamily="34" charset="0"/>
                <a:cs typeface="Segoe UI" panose="020B0502040204020203" pitchFamily="34" charset="0"/>
              </a:rPr>
              <a:t>: W</a:t>
            </a:r>
            <a:r>
              <a:rPr lang="en-US" sz="2400" dirty="0" smtClean="0">
                <a:latin typeface="Segoe UI" panose="020B0502040204020203" pitchFamily="34" charset="0"/>
                <a:cs typeface="Segoe UI" panose="020B0502040204020203" pitchFamily="34" charset="0"/>
              </a:rPr>
              <a:t>ork </a:t>
            </a:r>
            <a:r>
              <a:rPr lang="en-US" sz="2400" dirty="0">
                <a:latin typeface="Segoe UI" panose="020B0502040204020203" pitchFamily="34" charset="0"/>
                <a:cs typeface="Segoe UI" panose="020B0502040204020203" pitchFamily="34" charset="0"/>
              </a:rPr>
              <a:t>done since the last daily Scrum meeting</a:t>
            </a:r>
          </a:p>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New </a:t>
            </a:r>
            <a:r>
              <a:rPr lang="en-US" sz="2400" dirty="0">
                <a:latin typeface="Segoe UI" panose="020B0502040204020203" pitchFamily="34" charset="0"/>
                <a:cs typeface="Segoe UI" panose="020B0502040204020203" pitchFamily="34" charset="0"/>
              </a:rPr>
              <a:t>issues: </a:t>
            </a:r>
            <a:r>
              <a:rPr lang="en-US" sz="2400" dirty="0" smtClean="0">
                <a:latin typeface="Segoe UI" panose="020B0502040204020203" pitchFamily="34" charset="0"/>
                <a:cs typeface="Segoe UI" panose="020B0502040204020203" pitchFamily="34" charset="0"/>
              </a:rPr>
              <a:t>Obstacles </a:t>
            </a:r>
            <a:r>
              <a:rPr lang="en-US" sz="2400" dirty="0">
                <a:latin typeface="Segoe UI" panose="020B0502040204020203" pitchFamily="34" charset="0"/>
                <a:cs typeface="Segoe UI" panose="020B0502040204020203" pitchFamily="34" charset="0"/>
              </a:rPr>
              <a:t>that are preventing them to accomplish their work</a:t>
            </a:r>
          </a:p>
          <a:p>
            <a:pPr algn="just">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Sew </a:t>
            </a:r>
            <a:r>
              <a:rPr lang="en-US" sz="2400" dirty="0">
                <a:latin typeface="Segoe UI" panose="020B0502040204020203" pitchFamily="34" charset="0"/>
                <a:cs typeface="Segoe UI" panose="020B0502040204020203" pitchFamily="34" charset="0"/>
              </a:rPr>
              <a:t>action items: </a:t>
            </a:r>
            <a:r>
              <a:rPr lang="en-US" sz="2400" dirty="0" smtClean="0">
                <a:latin typeface="Segoe UI" panose="020B0502040204020203" pitchFamily="34" charset="0"/>
                <a:cs typeface="Segoe UI" panose="020B0502040204020203" pitchFamily="34" charset="0"/>
              </a:rPr>
              <a:t>Work </a:t>
            </a:r>
            <a:r>
              <a:rPr lang="en-US" sz="2400" dirty="0">
                <a:latin typeface="Segoe UI" panose="020B0502040204020203" pitchFamily="34" charset="0"/>
                <a:cs typeface="Segoe UI" panose="020B0502040204020203" pitchFamily="34" charset="0"/>
              </a:rPr>
              <a:t>promised for the rest of the day</a:t>
            </a:r>
          </a:p>
          <a:p>
            <a:pPr algn="just"/>
            <a:endParaRPr lang="en-US" sz="2400"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quarter" idx="3"/>
          </p:nvPr>
        </p:nvSpPr>
        <p:spPr>
          <a:xfrm>
            <a:off x="6172200" y="1251718"/>
            <a:ext cx="5183188" cy="823912"/>
          </a:xfrm>
        </p:spPr>
        <p:txBody>
          <a:bodyPr>
            <a:normAutofit/>
          </a:bodyPr>
          <a:lstStyle/>
          <a:p>
            <a:r>
              <a:rPr lang="en-US" sz="2000" dirty="0" smtClean="0">
                <a:latin typeface="Segoe UI" panose="020B0502040204020203" pitchFamily="34" charset="0"/>
                <a:cs typeface="Segoe UI" panose="020B0502040204020203" pitchFamily="34" charset="0"/>
              </a:rPr>
              <a:t>Scrum master </a:t>
            </a:r>
            <a:r>
              <a:rPr lang="en-US" sz="2000" b="0" dirty="0" smtClean="0">
                <a:latin typeface="Segoe UI" panose="020B0502040204020203" pitchFamily="34" charset="0"/>
                <a:cs typeface="Segoe UI" panose="020B0502040204020203" pitchFamily="34" charset="0"/>
              </a:rPr>
              <a:t>identifies following actions: </a:t>
            </a:r>
            <a:endParaRPr lang="en-US" sz="2000" b="0" dirty="0">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
          </p:nvPr>
        </p:nvSpPr>
        <p:spPr>
          <a:xfrm>
            <a:off x="6172200" y="2479966"/>
            <a:ext cx="5183188" cy="3684588"/>
          </a:xfrm>
        </p:spPr>
        <p:txBody>
          <a:bodyPr>
            <a:normAutofit/>
          </a:bodyPr>
          <a:lstStyle/>
          <a:p>
            <a:pPr algn="just">
              <a:buFont typeface="Wingdings" panose="05000000000000000000" pitchFamily="2" charset="2"/>
              <a:buChar char="v"/>
            </a:pPr>
            <a:r>
              <a:rPr lang="en-US" sz="2400" dirty="0">
                <a:latin typeface="Segoe UI" panose="020B0502040204020203" pitchFamily="34" charset="0"/>
                <a:cs typeface="Segoe UI" panose="020B0502040204020203" pitchFamily="34" charset="0"/>
              </a:rPr>
              <a:t>Planning new work that was not identified in the sprint planning meeting or in </a:t>
            </a:r>
            <a:r>
              <a:rPr lang="en-US" sz="2400" dirty="0" smtClean="0">
                <a:latin typeface="Segoe UI" panose="020B0502040204020203" pitchFamily="34" charset="0"/>
                <a:cs typeface="Segoe UI" panose="020B0502040204020203" pitchFamily="34" charset="0"/>
              </a:rPr>
              <a:t>the previous </a:t>
            </a:r>
            <a:r>
              <a:rPr lang="en-US" sz="2400" dirty="0">
                <a:latin typeface="Segoe UI" panose="020B0502040204020203" pitchFamily="34" charset="0"/>
                <a:cs typeface="Segoe UI" panose="020B0502040204020203" pitchFamily="34" charset="0"/>
              </a:rPr>
              <a:t>daily Scrum meetings</a:t>
            </a:r>
          </a:p>
          <a:p>
            <a:pPr algn="just">
              <a:buFont typeface="Wingdings" panose="05000000000000000000" pitchFamily="2" charset="2"/>
              <a:buChar char="v"/>
            </a:pPr>
            <a:r>
              <a:rPr lang="en-US" sz="2400" b="1"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Reallocation of tasks between members due to mismatch of skills or lack of interest</a:t>
            </a:r>
          </a:p>
          <a:p>
            <a:pPr algn="just">
              <a:buFont typeface="Wingdings" panose="05000000000000000000" pitchFamily="2" charset="2"/>
              <a:buChar char="v"/>
            </a:pPr>
            <a:r>
              <a:rPr lang="en-US" sz="2400" b="1"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Removing obstacles</a:t>
            </a:r>
          </a:p>
        </p:txBody>
      </p:sp>
      <p:sp>
        <p:nvSpPr>
          <p:cNvPr id="8" name="Text Placeholder 7"/>
          <p:cNvSpPr>
            <a:spLocks noGrp="1"/>
          </p:cNvSpPr>
          <p:nvPr>
            <p:ph type="body" idx="1"/>
          </p:nvPr>
        </p:nvSpPr>
        <p:spPr>
          <a:xfrm>
            <a:off x="507278" y="1648176"/>
            <a:ext cx="5157787" cy="823912"/>
          </a:xfrm>
        </p:spPr>
        <p:txBody>
          <a:bodyPr>
            <a:normAutofit fontScale="85000" lnSpcReduction="10000"/>
          </a:bodyPr>
          <a:lstStyle/>
          <a:p>
            <a:endParaRPr lang="en-US" dirty="0" smtClean="0">
              <a:latin typeface="Segoe UI" panose="020B0502040204020203" pitchFamily="34" charset="0"/>
              <a:cs typeface="Segoe UI" panose="020B0502040204020203" pitchFamily="34" charset="0"/>
            </a:endParaRPr>
          </a:p>
          <a:p>
            <a:r>
              <a:rPr lang="en-US" b="0" dirty="0" smtClean="0">
                <a:latin typeface="Segoe UI" panose="020B0502040204020203" pitchFamily="34" charset="0"/>
                <a:cs typeface="Segoe UI" panose="020B0502040204020203" pitchFamily="34" charset="0"/>
              </a:rPr>
              <a:t>Each </a:t>
            </a:r>
            <a:r>
              <a:rPr lang="en-US" dirty="0">
                <a:latin typeface="Segoe UI" panose="020B0502040204020203" pitchFamily="34" charset="0"/>
                <a:cs typeface="Segoe UI" panose="020B0502040204020203" pitchFamily="34" charset="0"/>
              </a:rPr>
              <a:t>member team </a:t>
            </a:r>
            <a:r>
              <a:rPr lang="en-US" b="0" dirty="0">
                <a:latin typeface="Segoe UI" panose="020B0502040204020203" pitchFamily="34" charset="0"/>
                <a:cs typeface="Segoe UI" panose="020B0502040204020203" pitchFamily="34" charset="0"/>
              </a:rPr>
              <a:t>reports individually: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03853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a:xfrm>
            <a:off x="684732" y="2093119"/>
            <a:ext cx="3704388" cy="3684588"/>
          </a:xfrm>
        </p:spPr>
        <p:txBody>
          <a:bodyPr>
            <a:normAutofit/>
          </a:bodyPr>
          <a:lstStyle/>
          <a:p>
            <a:pPr>
              <a:buFont typeface="Wingdings" panose="05000000000000000000" pitchFamily="2" charset="2"/>
              <a:buChar char="v"/>
            </a:pPr>
            <a:r>
              <a:rPr lang="en-US" sz="2400" dirty="0">
                <a:latin typeface="Segoe UI" panose="020B0502040204020203" pitchFamily="34" charset="0"/>
                <a:cs typeface="Segoe UI" panose="020B0502040204020203" pitchFamily="34" charset="0"/>
              </a:rPr>
              <a:t>depicts the estimated </a:t>
            </a:r>
            <a:r>
              <a:rPr lang="en-US" sz="2400" dirty="0" smtClean="0">
                <a:latin typeface="Segoe UI" panose="020B0502040204020203" pitchFamily="34" charset="0"/>
                <a:cs typeface="Segoe UI" panose="020B0502040204020203" pitchFamily="34" charset="0"/>
              </a:rPr>
              <a:t>remaining effort </a:t>
            </a:r>
            <a:r>
              <a:rPr lang="en-US" sz="2400" dirty="0">
                <a:latin typeface="Segoe UI" panose="020B0502040204020203" pitchFamily="34" charset="0"/>
                <a:cs typeface="Segoe UI" panose="020B0502040204020203" pitchFamily="34" charset="0"/>
              </a:rPr>
              <a:t>as a function of </a:t>
            </a:r>
            <a:r>
              <a:rPr lang="en-US" sz="2400" dirty="0" smtClean="0">
                <a:latin typeface="Segoe UI" panose="020B0502040204020203" pitchFamily="34" charset="0"/>
                <a:cs typeface="Segoe UI" panose="020B0502040204020203" pitchFamily="34" charset="0"/>
              </a:rPr>
              <a:t>time</a:t>
            </a:r>
          </a:p>
          <a:p>
            <a:pPr>
              <a:buFont typeface="Wingdings" panose="05000000000000000000" pitchFamily="2" charset="2"/>
              <a:buChar char="v"/>
            </a:pPr>
            <a:endParaRPr lang="en-US" sz="2400" dirty="0">
              <a:latin typeface="Segoe UI" panose="020B0502040204020203" pitchFamily="34" charset="0"/>
              <a:cs typeface="Segoe UI" panose="020B0502040204020203" pitchFamily="34" charset="0"/>
            </a:endParaRPr>
          </a:p>
          <a:p>
            <a:pPr marL="0" indent="0">
              <a:buNone/>
            </a:pPr>
            <a:r>
              <a:rPr lang="en-US" sz="2400" b="1" dirty="0" smtClean="0">
                <a:latin typeface="Segoe UI" panose="020B0502040204020203" pitchFamily="34" charset="0"/>
                <a:cs typeface="Segoe UI" panose="020B0502040204020203" pitchFamily="34" charset="0"/>
              </a:rPr>
              <a:t>Scrum master </a:t>
            </a:r>
            <a:r>
              <a:rPr lang="en-US" sz="2400" dirty="0" smtClean="0">
                <a:latin typeface="Segoe UI" panose="020B0502040204020203" pitchFamily="34" charset="0"/>
                <a:cs typeface="Segoe UI" panose="020B0502040204020203" pitchFamily="34" charset="0"/>
              </a:rPr>
              <a:t>use it for: </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Review progress</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Assess trends </a:t>
            </a:r>
            <a:endParaRPr lang="en-US" sz="2400"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4085343" y="2093119"/>
            <a:ext cx="8319426" cy="3662708"/>
          </a:xfrm>
          <a:prstGeom prst="rect">
            <a:avLst/>
          </a:prstGeom>
        </p:spPr>
      </p:pic>
      <p:sp>
        <p:nvSpPr>
          <p:cNvPr id="9" name="Title 8"/>
          <p:cNvSpPr>
            <a:spLocks noGrp="1"/>
          </p:cNvSpPr>
          <p:nvPr>
            <p:ph type="title"/>
          </p:nvPr>
        </p:nvSpPr>
        <p:spPr/>
        <p:txBody>
          <a:bodyPr>
            <a:normAutofit/>
          </a:bodyPr>
          <a:lstStyle/>
          <a:p>
            <a:r>
              <a:rPr lang="en-US" sz="3200" dirty="0">
                <a:latin typeface="Segoe UI" panose="020B0502040204020203" pitchFamily="34" charset="0"/>
                <a:cs typeface="Segoe UI" panose="020B0502040204020203" pitchFamily="34" charset="0"/>
              </a:rPr>
              <a:t>Controlling the </a:t>
            </a:r>
            <a:r>
              <a:rPr lang="en-US" sz="3200" dirty="0" smtClean="0">
                <a:latin typeface="Segoe UI" panose="020B0502040204020203" pitchFamily="34" charset="0"/>
                <a:cs typeface="Segoe UI" panose="020B0502040204020203" pitchFamily="34" charset="0"/>
              </a:rPr>
              <a:t>project(Scrum)-Burn Down Chart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6369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481" y="365125"/>
            <a:ext cx="10515600" cy="1325563"/>
          </a:xfrm>
        </p:spPr>
        <p:txBody>
          <a:bodyPr>
            <a:normAutofit/>
          </a:bodyPr>
          <a:lstStyle/>
          <a:p>
            <a:r>
              <a:rPr lang="en-US" sz="3600" dirty="0" smtClean="0">
                <a:latin typeface="Segoe UI" panose="020B0502040204020203" pitchFamily="34" charset="0"/>
                <a:cs typeface="Segoe UI" panose="020B0502040204020203" pitchFamily="34" charset="0"/>
              </a:rPr>
              <a:t>Terminating the project-Sprint reviews</a:t>
            </a:r>
            <a:endParaRPr lang="en-US" sz="3600"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421481" y="1690688"/>
            <a:ext cx="11352213" cy="4493866"/>
          </a:xfrm>
        </p:spPr>
        <p:txBody>
          <a:bodyPr>
            <a:normAutofit lnSpcReduction="10000"/>
          </a:bodyPr>
          <a:lstStyle/>
          <a:p>
            <a:pPr>
              <a:lnSpc>
                <a:spcPct val="150000"/>
              </a:lnSpc>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Management may adjust team decomposition.</a:t>
            </a:r>
          </a:p>
          <a:p>
            <a:pPr>
              <a:lnSpc>
                <a:spcPct val="150000"/>
              </a:lnSpc>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Product owner </a:t>
            </a:r>
            <a:r>
              <a:rPr lang="en-US" sz="2000" dirty="0" smtClean="0">
                <a:latin typeface="Segoe UI" panose="020B0502040204020203" pitchFamily="34" charset="0"/>
                <a:cs typeface="Segoe UI" panose="020B0502040204020203" pitchFamily="34" charset="0"/>
              </a:rPr>
              <a:t>may change requirements base on past team performance</a:t>
            </a:r>
          </a:p>
          <a:p>
            <a:pPr>
              <a:lnSpc>
                <a:spcPct val="150000"/>
              </a:lnSpc>
              <a:buFont typeface="Wingdings" panose="05000000000000000000" pitchFamily="2" charset="2"/>
              <a:buChar char="v"/>
            </a:pPr>
            <a:r>
              <a:rPr lang="en-US" sz="2000" dirty="0" smtClean="0">
                <a:latin typeface="Segoe UI" panose="020B0502040204020203" pitchFamily="34" charset="0"/>
                <a:cs typeface="Segoe UI" panose="020B0502040204020203" pitchFamily="34" charset="0"/>
              </a:rPr>
              <a:t>Sprint may be terminated if the goals of sprint is not reachable </a:t>
            </a:r>
          </a:p>
          <a:p>
            <a:pPr>
              <a:lnSpc>
                <a:spcPct val="150000"/>
              </a:lnSpc>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Product owner</a:t>
            </a:r>
            <a:r>
              <a:rPr lang="en-US" sz="2000" dirty="0" smtClean="0">
                <a:latin typeface="Segoe UI" panose="020B0502040204020203" pitchFamily="34" charset="0"/>
                <a:cs typeface="Segoe UI" panose="020B0502040204020203" pitchFamily="34" charset="0"/>
              </a:rPr>
              <a:t> negotiate the product backlog with the client</a:t>
            </a:r>
          </a:p>
          <a:p>
            <a:pPr>
              <a:lnSpc>
                <a:spcPct val="150000"/>
              </a:lnSpc>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Product owner </a:t>
            </a:r>
            <a:r>
              <a:rPr lang="en-US" sz="2000" dirty="0" smtClean="0">
                <a:latin typeface="Segoe UI" panose="020B0502040204020203" pitchFamily="34" charset="0"/>
                <a:cs typeface="Segoe UI" panose="020B0502040204020203" pitchFamily="34" charset="0"/>
              </a:rPr>
              <a:t>may propose or revise specific requirements or assign new priorities</a:t>
            </a:r>
          </a:p>
          <a:p>
            <a:pPr>
              <a:lnSpc>
                <a:spcPct val="150000"/>
              </a:lnSpc>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Product owner </a:t>
            </a:r>
            <a:r>
              <a:rPr lang="en-US" sz="2000" dirty="0" smtClean="0">
                <a:latin typeface="Segoe UI" panose="020B0502040204020203" pitchFamily="34" charset="0"/>
                <a:cs typeface="Segoe UI" panose="020B0502040204020203" pitchFamily="34" charset="0"/>
              </a:rPr>
              <a:t>may propose to revise specific requirements or assign new priorities.</a:t>
            </a:r>
          </a:p>
          <a:p>
            <a:pPr>
              <a:lnSpc>
                <a:spcPct val="150000"/>
              </a:lnSpc>
              <a:buFont typeface="Wingdings" panose="05000000000000000000" pitchFamily="2" charset="2"/>
              <a:buChar char="v"/>
            </a:pPr>
            <a:r>
              <a:rPr lang="en-US" sz="2000" b="1" dirty="0" smtClean="0">
                <a:latin typeface="Segoe UI" panose="020B0502040204020203" pitchFamily="34" charset="0"/>
                <a:cs typeface="Segoe UI" panose="020B0502040204020203" pitchFamily="34" charset="0"/>
              </a:rPr>
              <a:t>Product owner </a:t>
            </a:r>
            <a:r>
              <a:rPr lang="en-US" sz="2000" dirty="0" smtClean="0">
                <a:latin typeface="Segoe UI" panose="020B0502040204020203" pitchFamily="34" charset="0"/>
                <a:cs typeface="Segoe UI" panose="020B0502040204020203" pitchFamily="34" charset="0"/>
              </a:rPr>
              <a:t>may propose a release schedule or change the allocation of requirements to releases( based on the performance of the team)</a:t>
            </a:r>
          </a:p>
          <a:p>
            <a:pPr>
              <a:lnSpc>
                <a:spcPct val="150000"/>
              </a:lnSpc>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36681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2493183"/>
            <a:ext cx="5835533" cy="1325563"/>
          </a:xfrm>
        </p:spPr>
        <p:txBody>
          <a:bodyPr>
            <a:normAutofit/>
          </a:bodyPr>
          <a:lstStyle/>
          <a:p>
            <a:r>
              <a:rPr lang="en-US" sz="3200" dirty="0" smtClean="0">
                <a:latin typeface="Segoe UI" panose="020B0502040204020203" pitchFamily="34" charset="0"/>
                <a:cs typeface="Segoe UI" panose="020B0502040204020203" pitchFamily="34" charset="0"/>
              </a:rPr>
              <a:t>Overview of a Scrum process </a:t>
            </a:r>
            <a:endParaRPr lang="en-US" sz="3200" dirty="0">
              <a:latin typeface="Segoe UI" panose="020B0502040204020203" pitchFamily="34" charset="0"/>
              <a:cs typeface="Segoe UI" panose="020B0502040204020203" pitchFamily="34" charset="0"/>
            </a:endParaRPr>
          </a:p>
        </p:txBody>
      </p:sp>
      <p:pic>
        <p:nvPicPr>
          <p:cNvPr id="7" name="Content Placeholder 6"/>
          <p:cNvPicPr>
            <a:picLocks noGrp="1" noChangeAspect="1"/>
          </p:cNvPicPr>
          <p:nvPr>
            <p:ph sz="half" idx="2"/>
          </p:nvPr>
        </p:nvPicPr>
        <p:blipFill>
          <a:blip r:embed="rId2"/>
          <a:stretch>
            <a:fillRect/>
          </a:stretch>
        </p:blipFill>
        <p:spPr>
          <a:xfrm>
            <a:off x="6097588" y="0"/>
            <a:ext cx="5482938" cy="6802684"/>
          </a:xfrm>
          <a:prstGeom prst="rect">
            <a:avLst/>
          </a:prstGeom>
        </p:spPr>
      </p:pic>
    </p:spTree>
    <p:extLst>
      <p:ext uri="{BB962C8B-B14F-4D97-AF65-F5344CB8AC3E}">
        <p14:creationId xmlns:p14="http://schemas.microsoft.com/office/powerpoint/2010/main" val="604159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latin typeface="Segoe UI" panose="020B0502040204020203" pitchFamily="34" charset="0"/>
                <a:cs typeface="Segoe UI" panose="020B0502040204020203" pitchFamily="34" charset="0"/>
              </a:rPr>
              <a:t>Paper : Project Management Success Factors</a:t>
            </a:r>
            <a:endParaRPr lang="en-CA" dirty="0"/>
          </a:p>
        </p:txBody>
      </p:sp>
    </p:spTree>
    <p:extLst>
      <p:ext uri="{BB962C8B-B14F-4D97-AF65-F5344CB8AC3E}">
        <p14:creationId xmlns:p14="http://schemas.microsoft.com/office/powerpoint/2010/main" val="1565512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Segoe UI" panose="020B0502040204020203" pitchFamily="34" charset="0"/>
                <a:cs typeface="Segoe UI" panose="020B0502040204020203" pitchFamily="34" charset="0"/>
              </a:rPr>
              <a:t>What is </a:t>
            </a:r>
            <a:r>
              <a:rPr lang="en-US" sz="3600" dirty="0">
                <a:latin typeface="Segoe UI" panose="020B0502040204020203" pitchFamily="34" charset="0"/>
                <a:cs typeface="Segoe UI" panose="020B0502040204020203" pitchFamily="34" charset="0"/>
              </a:rPr>
              <a:t>P</a:t>
            </a:r>
            <a:r>
              <a:rPr lang="en-US" sz="3600" dirty="0" smtClean="0">
                <a:latin typeface="Segoe UI" panose="020B0502040204020203" pitchFamily="34" charset="0"/>
                <a:cs typeface="Segoe UI" panose="020B0502040204020203" pitchFamily="34" charset="0"/>
              </a:rPr>
              <a:t>roject </a:t>
            </a:r>
            <a:r>
              <a:rPr lang="en-US" sz="3600" dirty="0">
                <a:latin typeface="Segoe UI" panose="020B0502040204020203" pitchFamily="34" charset="0"/>
                <a:cs typeface="Segoe UI" panose="020B0502040204020203" pitchFamily="34" charset="0"/>
              </a:rPr>
              <a:t>M</a:t>
            </a:r>
            <a:r>
              <a:rPr lang="en-US" sz="3600" dirty="0" smtClean="0">
                <a:latin typeface="Segoe UI" panose="020B0502040204020203" pitchFamily="34" charset="0"/>
                <a:cs typeface="Segoe UI" panose="020B0502040204020203" pitchFamily="34" charset="0"/>
              </a:rPr>
              <a:t>anagement</a:t>
            </a:r>
            <a:r>
              <a:rPr lang="en-US" sz="3600" dirty="0" smtClean="0">
                <a:latin typeface="Segoe UI" panose="020B0502040204020203" pitchFamily="34" charset="0"/>
                <a:cs typeface="Segoe UI" panose="020B0502040204020203" pitchFamily="34" charset="0"/>
              </a:rPr>
              <a:t>? </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application of knowledge, skills, tools, and techniques to project activities to meet the project requirements.</a:t>
            </a:r>
          </a:p>
        </p:txBody>
      </p:sp>
    </p:spTree>
    <p:extLst>
      <p:ext uri="{BB962C8B-B14F-4D97-AF65-F5344CB8AC3E}">
        <p14:creationId xmlns:p14="http://schemas.microsoft.com/office/powerpoint/2010/main" val="2697761049"/>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Paper : Project Management Success Factors</a:t>
            </a:r>
            <a:endParaRPr lang="en-GB"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n-US" dirty="0" smtClean="0"/>
              <a:t>What is the “success</a:t>
            </a:r>
            <a:r>
              <a:rPr lang="en-US" dirty="0"/>
              <a:t>” </a:t>
            </a:r>
            <a:r>
              <a:rPr lang="en-US" dirty="0" smtClean="0"/>
              <a:t>in Project Management?</a:t>
            </a:r>
            <a:endParaRPr lang="en-GB" dirty="0"/>
          </a:p>
        </p:txBody>
      </p:sp>
      <p:sp>
        <p:nvSpPr>
          <p:cNvPr id="4" name="Content Placeholder 3"/>
          <p:cNvSpPr>
            <a:spLocks noGrp="1"/>
          </p:cNvSpPr>
          <p:nvPr>
            <p:ph sz="half" idx="2"/>
          </p:nvPr>
        </p:nvSpPr>
        <p:spPr>
          <a:xfrm>
            <a:off x="839788" y="3503221"/>
            <a:ext cx="5157787" cy="2686442"/>
          </a:xfrm>
        </p:spPr>
        <p:txBody>
          <a:bodyPr>
            <a:normAutofit fontScale="92500" lnSpcReduction="10000"/>
          </a:bodyPr>
          <a:lstStyle/>
          <a:p>
            <a:pPr marL="0" indent="0">
              <a:buNone/>
            </a:pPr>
            <a:r>
              <a:rPr lang="en-US" dirty="0" smtClean="0"/>
              <a:t>It </a:t>
            </a:r>
            <a:r>
              <a:rPr lang="en-US" dirty="0"/>
              <a:t>is hard to make a strong differentiation between </a:t>
            </a:r>
            <a:r>
              <a:rPr lang="en-US" dirty="0" smtClean="0"/>
              <a:t>them because:</a:t>
            </a:r>
            <a:endParaRPr lang="en-US" dirty="0"/>
          </a:p>
          <a:p>
            <a:pPr marL="0" indent="0">
              <a:buNone/>
            </a:pPr>
            <a:r>
              <a:rPr lang="en-US" dirty="0" smtClean="0"/>
              <a:t>1- </a:t>
            </a:r>
            <a:r>
              <a:rPr lang="en-US" dirty="0"/>
              <a:t>existence of </a:t>
            </a:r>
            <a:r>
              <a:rPr lang="en-US" dirty="0" smtClean="0"/>
              <a:t>many different </a:t>
            </a:r>
            <a:r>
              <a:rPr lang="en-US" dirty="0"/>
              <a:t>models of both </a:t>
            </a:r>
            <a:r>
              <a:rPr lang="en-US" dirty="0" smtClean="0"/>
              <a:t>.</a:t>
            </a:r>
          </a:p>
          <a:p>
            <a:pPr marL="0" indent="0">
              <a:buNone/>
            </a:pPr>
            <a:r>
              <a:rPr lang="en-US" dirty="0" smtClean="0"/>
              <a:t>2- mostly </a:t>
            </a:r>
            <a:r>
              <a:rPr lang="en-US" dirty="0"/>
              <a:t>because of their mutual relationships.</a:t>
            </a:r>
            <a:endParaRPr lang="en-GB" dirty="0"/>
          </a:p>
        </p:txBody>
      </p:sp>
      <p:sp>
        <p:nvSpPr>
          <p:cNvPr id="5" name="Text Placeholder 4"/>
          <p:cNvSpPr>
            <a:spLocks noGrp="1"/>
          </p:cNvSpPr>
          <p:nvPr>
            <p:ph type="body" sz="quarter" idx="3"/>
          </p:nvPr>
        </p:nvSpPr>
        <p:spPr/>
        <p:txBody>
          <a:bodyPr/>
          <a:lstStyle/>
          <a:p>
            <a:r>
              <a:rPr lang="en-US" dirty="0" smtClean="0"/>
              <a:t>How we can determine project success?</a:t>
            </a:r>
            <a:endParaRPr lang="en-GB" dirty="0"/>
          </a:p>
        </p:txBody>
      </p:sp>
      <p:sp>
        <p:nvSpPr>
          <p:cNvPr id="6" name="Content Placeholder 5"/>
          <p:cNvSpPr>
            <a:spLocks noGrp="1"/>
          </p:cNvSpPr>
          <p:nvPr>
            <p:ph sz="quarter" idx="4"/>
          </p:nvPr>
        </p:nvSpPr>
        <p:spPr/>
        <p:txBody>
          <a:bodyPr/>
          <a:lstStyle/>
          <a:p>
            <a:r>
              <a:rPr lang="en-US" dirty="0"/>
              <a:t>Although there is no consensus definition of what project success consists of </a:t>
            </a:r>
            <a:r>
              <a:rPr lang="en-US" dirty="0" smtClean="0"/>
              <a:t>,authors </a:t>
            </a:r>
            <a:r>
              <a:rPr lang="en-US" dirty="0"/>
              <a:t>are agreed that </a:t>
            </a:r>
            <a:r>
              <a:rPr lang="en-US" dirty="0" smtClean="0"/>
              <a:t>project success </a:t>
            </a:r>
            <a:r>
              <a:rPr lang="en-US" dirty="0"/>
              <a:t>can be achieved through </a:t>
            </a:r>
            <a:r>
              <a:rPr lang="en-US" b="1" dirty="0"/>
              <a:t>good actions of project </a:t>
            </a:r>
            <a:r>
              <a:rPr lang="en-US" b="1" dirty="0" smtClean="0"/>
              <a:t>manager. </a:t>
            </a:r>
          </a:p>
          <a:p>
            <a:r>
              <a:rPr lang="en-US" dirty="0"/>
              <a:t>Construction projects success is </a:t>
            </a:r>
            <a:r>
              <a:rPr lang="en-US" dirty="0" smtClean="0"/>
              <a:t>one of the famous and important successes.</a:t>
            </a:r>
            <a:endParaRPr lang="en-GB" b="1" dirty="0"/>
          </a:p>
        </p:txBody>
      </p:sp>
      <p:sp>
        <p:nvSpPr>
          <p:cNvPr id="7" name="Text Placeholder 2"/>
          <p:cNvSpPr txBox="1">
            <a:spLocks/>
          </p:cNvSpPr>
          <p:nvPr/>
        </p:nvSpPr>
        <p:spPr>
          <a:xfrm>
            <a:off x="897188" y="2557959"/>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buFont typeface="Wingdings" panose="05000000000000000000" pitchFamily="2" charset="2"/>
              <a:buChar char="ü"/>
            </a:pPr>
            <a:r>
              <a:rPr lang="en-GB" b="0" dirty="0"/>
              <a:t>project success?</a:t>
            </a:r>
          </a:p>
          <a:p>
            <a:pPr>
              <a:buFont typeface="Wingdings" panose="05000000000000000000" pitchFamily="2" charset="2"/>
              <a:buChar char="ü"/>
            </a:pPr>
            <a:r>
              <a:rPr lang="en-GB" b="0" dirty="0"/>
              <a:t>project management success?</a:t>
            </a:r>
          </a:p>
        </p:txBody>
      </p:sp>
    </p:spTree>
    <p:extLst>
      <p:ext uri="{BB962C8B-B14F-4D97-AF65-F5344CB8AC3E}">
        <p14:creationId xmlns:p14="http://schemas.microsoft.com/office/powerpoint/2010/main" val="14129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fade">
                                      <p:cBhvr>
                                        <p:cTn id="39" dur="1000"/>
                                        <p:tgtEl>
                                          <p:spTgt spid="5">
                                            <p:txEl>
                                              <p:pRg st="0" end="0"/>
                                            </p:txEl>
                                          </p:spTgt>
                                        </p:tgtEl>
                                      </p:cBhvr>
                                    </p:animEffect>
                                    <p:anim calcmode="lin" valueType="num">
                                      <p:cBhvr>
                                        <p:cTn id="4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fade">
                                      <p:cBhvr>
                                        <p:cTn id="46" dur="1000"/>
                                        <p:tgtEl>
                                          <p:spTgt spid="6">
                                            <p:txEl>
                                              <p:pRg st="0" end="0"/>
                                            </p:txEl>
                                          </p:spTgt>
                                        </p:tgtEl>
                                      </p:cBhvr>
                                    </p:animEffect>
                                    <p:anim calcmode="lin" valueType="num">
                                      <p:cBhvr>
                                        <p:cTn id="4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fade">
                                      <p:cBhvr>
                                        <p:cTn id="53" dur="1000"/>
                                        <p:tgtEl>
                                          <p:spTgt spid="6">
                                            <p:txEl>
                                              <p:pRg st="1" end="1"/>
                                            </p:txEl>
                                          </p:spTgt>
                                        </p:tgtEl>
                                      </p:cBhvr>
                                    </p:animEffect>
                                    <p:anim calcmode="lin" valueType="num">
                                      <p:cBhvr>
                                        <p:cTn id="5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&amp; Project Goals</a:t>
            </a:r>
            <a:endParaRPr lang="en-GB" dirty="0"/>
          </a:p>
        </p:txBody>
      </p:sp>
      <p:sp>
        <p:nvSpPr>
          <p:cNvPr id="4" name="Content Placeholder 3"/>
          <p:cNvSpPr>
            <a:spLocks noGrp="1"/>
          </p:cNvSpPr>
          <p:nvPr>
            <p:ph sz="half" idx="2"/>
          </p:nvPr>
        </p:nvSpPr>
        <p:spPr>
          <a:xfrm>
            <a:off x="839788" y="1496291"/>
            <a:ext cx="10515600" cy="2612571"/>
          </a:xfrm>
        </p:spPr>
        <p:txBody>
          <a:bodyPr>
            <a:normAutofit/>
          </a:bodyPr>
          <a:lstStyle/>
          <a:p>
            <a:pPr marL="0" indent="0">
              <a:buNone/>
            </a:pPr>
            <a:r>
              <a:rPr lang="en-US" dirty="0"/>
              <a:t>Project management </a:t>
            </a:r>
            <a:r>
              <a:rPr lang="en-US" dirty="0" smtClean="0"/>
              <a:t>is:</a:t>
            </a:r>
          </a:p>
          <a:p>
            <a:r>
              <a:rPr lang="en-US" dirty="0" smtClean="0"/>
              <a:t>planning</a:t>
            </a:r>
            <a:r>
              <a:rPr lang="en-US" dirty="0"/>
              <a:t>, </a:t>
            </a:r>
            <a:endParaRPr lang="en-US" dirty="0" smtClean="0"/>
          </a:p>
          <a:p>
            <a:r>
              <a:rPr lang="en-US" dirty="0" smtClean="0"/>
              <a:t>organization</a:t>
            </a:r>
            <a:r>
              <a:rPr lang="en-US" dirty="0"/>
              <a:t>, </a:t>
            </a:r>
            <a:endParaRPr lang="en-US" dirty="0" smtClean="0"/>
          </a:p>
          <a:p>
            <a:r>
              <a:rPr lang="en-US" dirty="0" smtClean="0"/>
              <a:t>monitoring </a:t>
            </a:r>
            <a:r>
              <a:rPr lang="en-US" dirty="0"/>
              <a:t>and control of all aspects of project</a:t>
            </a:r>
            <a:r>
              <a:rPr lang="en-US" dirty="0" smtClean="0"/>
              <a:t>,</a:t>
            </a:r>
          </a:p>
          <a:p>
            <a:r>
              <a:rPr lang="en-US" dirty="0" smtClean="0"/>
              <a:t> </a:t>
            </a:r>
            <a:r>
              <a:rPr lang="en-US" dirty="0"/>
              <a:t>with motivation </a:t>
            </a:r>
            <a:r>
              <a:rPr lang="en-US" dirty="0" smtClean="0"/>
              <a:t>of all </a:t>
            </a:r>
            <a:r>
              <a:rPr lang="en-US" dirty="0"/>
              <a:t>included to achieve project </a:t>
            </a:r>
            <a:r>
              <a:rPr lang="en-US" dirty="0" smtClean="0"/>
              <a:t>goals.</a:t>
            </a:r>
          </a:p>
        </p:txBody>
      </p:sp>
      <p:sp>
        <p:nvSpPr>
          <p:cNvPr id="5" name="Content Placeholder 3"/>
          <p:cNvSpPr>
            <a:spLocks noGrp="1"/>
          </p:cNvSpPr>
          <p:nvPr>
            <p:ph sz="half" idx="2"/>
          </p:nvPr>
        </p:nvSpPr>
        <p:spPr>
          <a:xfrm>
            <a:off x="992188" y="4310743"/>
            <a:ext cx="10277495" cy="2446317"/>
          </a:xfrm>
        </p:spPr>
        <p:txBody>
          <a:bodyPr>
            <a:normAutofit lnSpcReduction="10000"/>
          </a:bodyPr>
          <a:lstStyle/>
          <a:p>
            <a:pPr marL="0" indent="0">
              <a:buNone/>
            </a:pPr>
            <a:r>
              <a:rPr lang="en-US" dirty="0" smtClean="0"/>
              <a:t>Project goals:</a:t>
            </a:r>
          </a:p>
          <a:p>
            <a:pPr marL="0" indent="0">
              <a:buNone/>
            </a:pPr>
            <a:r>
              <a:rPr lang="en-US" dirty="0" smtClean="0"/>
              <a:t>	- on safe manner, </a:t>
            </a:r>
          </a:p>
          <a:p>
            <a:pPr marL="0" indent="0">
              <a:buNone/>
            </a:pPr>
            <a:r>
              <a:rPr lang="en-US" dirty="0" smtClean="0"/>
              <a:t>	- within agreed schedule,</a:t>
            </a:r>
          </a:p>
          <a:p>
            <a:pPr marL="0" indent="0">
              <a:buNone/>
            </a:pPr>
            <a:r>
              <a:rPr lang="en-US" dirty="0" smtClean="0"/>
              <a:t>	- within agreed budget, </a:t>
            </a:r>
          </a:p>
          <a:p>
            <a:pPr marL="0" indent="0">
              <a:buNone/>
            </a:pPr>
            <a:r>
              <a:rPr lang="en-US" dirty="0" smtClean="0"/>
              <a:t>	- within agreed performance criteria .</a:t>
            </a:r>
            <a:endParaRPr lang="en-GB" dirty="0"/>
          </a:p>
        </p:txBody>
      </p:sp>
    </p:spTree>
    <p:extLst>
      <p:ext uri="{BB962C8B-B14F-4D97-AF65-F5344CB8AC3E}">
        <p14:creationId xmlns:p14="http://schemas.microsoft.com/office/powerpoint/2010/main" val="15113528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864426"/>
            <a:ext cx="10750529" cy="4325237"/>
          </a:xfrm>
        </p:spPr>
        <p:txBody>
          <a:bodyPr>
            <a:normAutofit/>
          </a:bodyPr>
          <a:lstStyle/>
          <a:p>
            <a:r>
              <a:rPr lang="en-US" dirty="0"/>
              <a:t>Namely, project can be </a:t>
            </a:r>
            <a:r>
              <a:rPr lang="en-US" u="sng" dirty="0"/>
              <a:t>successful despite unsuccessful project management because </a:t>
            </a:r>
            <a:r>
              <a:rPr lang="en-US" u="sng" dirty="0" smtClean="0"/>
              <a:t>it has </a:t>
            </a:r>
            <a:r>
              <a:rPr lang="en-US" u="sng" dirty="0"/>
              <a:t>achieved higher and long-term goals</a:t>
            </a:r>
            <a:r>
              <a:rPr lang="en-US" dirty="0" smtClean="0"/>
              <a:t>.</a:t>
            </a:r>
          </a:p>
          <a:p>
            <a:r>
              <a:rPr lang="en-US" dirty="0" smtClean="0"/>
              <a:t>Sometime the management </a:t>
            </a:r>
            <a:r>
              <a:rPr lang="en-US" dirty="0"/>
              <a:t>of project stops, short-term </a:t>
            </a:r>
            <a:r>
              <a:rPr lang="en-US" dirty="0" smtClean="0"/>
              <a:t>orientation can </a:t>
            </a:r>
            <a:r>
              <a:rPr lang="en-US" dirty="0"/>
              <a:t>be unsuccessful, but long-term outcome can be successful, because wider set of goals are satisfied, instead </a:t>
            </a:r>
            <a:r>
              <a:rPr lang="en-US" dirty="0" smtClean="0"/>
              <a:t>of narrow </a:t>
            </a:r>
            <a:r>
              <a:rPr lang="en-US" dirty="0"/>
              <a:t>subset which project management consists </a:t>
            </a:r>
            <a:r>
              <a:rPr lang="en-US" dirty="0" smtClean="0"/>
              <a:t>of. </a:t>
            </a:r>
          </a:p>
          <a:p>
            <a:r>
              <a:rPr lang="en-US" dirty="0" smtClean="0"/>
              <a:t>The project main subjects are:</a:t>
            </a:r>
          </a:p>
          <a:p>
            <a:pPr lvl="1"/>
            <a:r>
              <a:rPr lang="en-US" dirty="0" smtClean="0"/>
              <a:t> time,</a:t>
            </a:r>
          </a:p>
          <a:p>
            <a:pPr lvl="1"/>
            <a:r>
              <a:rPr lang="en-US" dirty="0" smtClean="0"/>
              <a:t> cost,</a:t>
            </a:r>
          </a:p>
          <a:p>
            <a:pPr lvl="1"/>
            <a:r>
              <a:rPr lang="en-US" dirty="0" smtClean="0"/>
              <a:t> </a:t>
            </a:r>
            <a:r>
              <a:rPr lang="en-US" dirty="0"/>
              <a:t>quality. </a:t>
            </a:r>
            <a:endParaRPr lang="en-US" dirty="0" smtClean="0"/>
          </a:p>
        </p:txBody>
      </p:sp>
      <p:sp>
        <p:nvSpPr>
          <p:cNvPr id="3" name="Title 1"/>
          <p:cNvSpPr>
            <a:spLocks noGrp="1"/>
          </p:cNvSpPr>
          <p:nvPr>
            <p:ph type="title"/>
          </p:nvPr>
        </p:nvSpPr>
        <p:spPr>
          <a:xfrm>
            <a:off x="839788" y="365125"/>
            <a:ext cx="10515600" cy="1325563"/>
          </a:xfrm>
        </p:spPr>
        <p:txBody>
          <a:bodyPr/>
          <a:lstStyle/>
          <a:p>
            <a:r>
              <a:rPr lang="en-US" dirty="0" smtClean="0"/>
              <a:t>Project Management &amp; Project Goals-Cont’d</a:t>
            </a:r>
            <a:endParaRPr lang="en-GB" dirty="0"/>
          </a:p>
        </p:txBody>
      </p:sp>
    </p:spTree>
    <p:extLst>
      <p:ext uri="{BB962C8B-B14F-4D97-AF65-F5344CB8AC3E}">
        <p14:creationId xmlns:p14="http://schemas.microsoft.com/office/powerpoint/2010/main" val="17547932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690688"/>
            <a:ext cx="10631776" cy="4498975"/>
          </a:xfrm>
        </p:spPr>
        <p:txBody>
          <a:bodyPr>
            <a:normAutofit/>
          </a:bodyPr>
          <a:lstStyle/>
          <a:p>
            <a:r>
              <a:rPr lang="en-US" dirty="0"/>
              <a:t>The “iron triangle” model itself was the very first model of project management success.</a:t>
            </a:r>
          </a:p>
          <a:p>
            <a:r>
              <a:rPr lang="en-US" dirty="0"/>
              <a:t>Besides the “iron triangle”, and taking into account considerations of project management success, it is possible to find many different approaches: </a:t>
            </a:r>
            <a:endParaRPr lang="en-US" dirty="0" smtClean="0"/>
          </a:p>
          <a:p>
            <a:pPr lvl="1">
              <a:buFont typeface="Wingdings" panose="05000000000000000000" pitchFamily="2" charset="2"/>
              <a:buChar char="ü"/>
            </a:pPr>
            <a:r>
              <a:rPr lang="en-US" dirty="0" smtClean="0"/>
              <a:t>integration,</a:t>
            </a:r>
          </a:p>
          <a:p>
            <a:pPr lvl="1">
              <a:buFont typeface="Wingdings" panose="05000000000000000000" pitchFamily="2" charset="2"/>
              <a:buChar char="ü"/>
            </a:pPr>
            <a:r>
              <a:rPr lang="en-US" dirty="0" smtClean="0"/>
              <a:t>scope,</a:t>
            </a:r>
          </a:p>
          <a:p>
            <a:pPr lvl="1">
              <a:buFont typeface="Wingdings" panose="05000000000000000000" pitchFamily="2" charset="2"/>
              <a:buChar char="ü"/>
            </a:pPr>
            <a:r>
              <a:rPr lang="en-US" dirty="0" smtClean="0"/>
              <a:t>human </a:t>
            </a:r>
            <a:r>
              <a:rPr lang="en-US" dirty="0"/>
              <a:t>resource</a:t>
            </a:r>
            <a:r>
              <a:rPr lang="en-US" dirty="0" smtClean="0"/>
              <a:t>,</a:t>
            </a:r>
          </a:p>
          <a:p>
            <a:pPr lvl="1">
              <a:buFont typeface="Wingdings" panose="05000000000000000000" pitchFamily="2" charset="2"/>
              <a:buChar char="ü"/>
            </a:pPr>
            <a:r>
              <a:rPr lang="en-US" dirty="0" smtClean="0"/>
              <a:t> </a:t>
            </a:r>
            <a:r>
              <a:rPr lang="en-US" dirty="0"/>
              <a:t>communication</a:t>
            </a:r>
            <a:r>
              <a:rPr lang="en-US" dirty="0" smtClean="0"/>
              <a:t>,</a:t>
            </a:r>
          </a:p>
          <a:p>
            <a:pPr lvl="1">
              <a:buFont typeface="Wingdings" panose="05000000000000000000" pitchFamily="2" charset="2"/>
              <a:buChar char="ü"/>
            </a:pPr>
            <a:r>
              <a:rPr lang="en-US" dirty="0" smtClean="0"/>
              <a:t> </a:t>
            </a:r>
            <a:r>
              <a:rPr lang="en-US" dirty="0"/>
              <a:t>risk </a:t>
            </a:r>
            <a:endParaRPr lang="en-US" dirty="0" smtClean="0"/>
          </a:p>
          <a:p>
            <a:pPr lvl="1">
              <a:buFont typeface="Wingdings" panose="05000000000000000000" pitchFamily="2" charset="2"/>
              <a:buChar char="ü"/>
            </a:pPr>
            <a:r>
              <a:rPr lang="en-US" dirty="0" smtClean="0"/>
              <a:t>procurement </a:t>
            </a:r>
            <a:r>
              <a:rPr lang="en-US" dirty="0"/>
              <a:t>management.</a:t>
            </a:r>
          </a:p>
          <a:p>
            <a:endParaRPr lang="en-GB" dirty="0"/>
          </a:p>
        </p:txBody>
      </p:sp>
      <p:sp>
        <p:nvSpPr>
          <p:cNvPr id="7" name="Title 1"/>
          <p:cNvSpPr>
            <a:spLocks noGrp="1"/>
          </p:cNvSpPr>
          <p:nvPr>
            <p:ph type="title"/>
          </p:nvPr>
        </p:nvSpPr>
        <p:spPr/>
        <p:txBody>
          <a:bodyPr/>
          <a:lstStyle/>
          <a:p>
            <a:r>
              <a:rPr lang="en-US" dirty="0" smtClean="0"/>
              <a:t>Project Management &amp; Project Goals -Cont’d</a:t>
            </a:r>
            <a:endParaRPr lang="en-GB" dirty="0"/>
          </a:p>
        </p:txBody>
      </p:sp>
    </p:spTree>
    <p:extLst>
      <p:ext uri="{BB962C8B-B14F-4D97-AF65-F5344CB8AC3E}">
        <p14:creationId xmlns:p14="http://schemas.microsoft.com/office/powerpoint/2010/main" val="1259808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measure if project management is successful? </a:t>
            </a:r>
            <a:endParaRPr lang="en-GB" b="1" dirty="0"/>
          </a:p>
        </p:txBody>
      </p:sp>
      <p:sp>
        <p:nvSpPr>
          <p:cNvPr id="3" name="Text Placeholder 2"/>
          <p:cNvSpPr>
            <a:spLocks noGrp="1"/>
          </p:cNvSpPr>
          <p:nvPr>
            <p:ph type="body" idx="1"/>
          </p:nvPr>
        </p:nvSpPr>
        <p:spPr/>
        <p:txBody>
          <a:bodyPr>
            <a:normAutofit fontScale="70000" lnSpcReduction="20000"/>
          </a:bodyPr>
          <a:lstStyle/>
          <a:p>
            <a:r>
              <a:rPr lang="en-US" dirty="0"/>
              <a:t>Project management success can be evaluated through</a:t>
            </a:r>
          </a:p>
          <a:p>
            <a:r>
              <a:rPr lang="en-US" dirty="0"/>
              <a:t>already mentioned criteria of :</a:t>
            </a:r>
            <a:endParaRPr lang="en-GB" dirty="0"/>
          </a:p>
        </p:txBody>
      </p:sp>
      <p:sp>
        <p:nvSpPr>
          <p:cNvPr id="4" name="Content Placeholder 3"/>
          <p:cNvSpPr>
            <a:spLocks noGrp="1"/>
          </p:cNvSpPr>
          <p:nvPr>
            <p:ph sz="half" idx="2"/>
          </p:nvPr>
        </p:nvSpPr>
        <p:spPr/>
        <p:txBody>
          <a:bodyPr>
            <a:normAutofit fontScale="70000" lnSpcReduction="20000"/>
          </a:bodyPr>
          <a:lstStyle/>
          <a:p>
            <a:r>
              <a:rPr lang="en-US" dirty="0" smtClean="0"/>
              <a:t>time</a:t>
            </a:r>
            <a:r>
              <a:rPr lang="en-US" dirty="0"/>
              <a:t>, </a:t>
            </a:r>
            <a:endParaRPr lang="en-US" dirty="0" smtClean="0"/>
          </a:p>
          <a:p>
            <a:r>
              <a:rPr lang="en-US" dirty="0" smtClean="0"/>
              <a:t>cost</a:t>
            </a:r>
            <a:r>
              <a:rPr lang="en-US" dirty="0"/>
              <a:t>, </a:t>
            </a:r>
            <a:endParaRPr lang="en-US" dirty="0" smtClean="0"/>
          </a:p>
          <a:p>
            <a:r>
              <a:rPr lang="en-US" dirty="0" smtClean="0"/>
              <a:t>quality,</a:t>
            </a:r>
          </a:p>
          <a:p>
            <a:r>
              <a:rPr lang="en-US" dirty="0" smtClean="0"/>
              <a:t> </a:t>
            </a:r>
            <a:r>
              <a:rPr lang="en-US" dirty="0"/>
              <a:t>scope</a:t>
            </a:r>
            <a:r>
              <a:rPr lang="en-US" dirty="0" smtClean="0"/>
              <a:t>,</a:t>
            </a:r>
          </a:p>
          <a:p>
            <a:r>
              <a:rPr lang="en-US" dirty="0" smtClean="0"/>
              <a:t> </a:t>
            </a:r>
            <a:r>
              <a:rPr lang="en-US" dirty="0"/>
              <a:t>resource </a:t>
            </a:r>
            <a:endParaRPr lang="en-US" dirty="0" smtClean="0"/>
          </a:p>
          <a:p>
            <a:r>
              <a:rPr lang="en-US" dirty="0" smtClean="0"/>
              <a:t>activity </a:t>
            </a:r>
          </a:p>
          <a:p>
            <a:r>
              <a:rPr lang="en-US" dirty="0" smtClean="0"/>
              <a:t>models of measuring </a:t>
            </a:r>
            <a:r>
              <a:rPr lang="en-US" dirty="0"/>
              <a:t>success like PMPA – Project Management Performance </a:t>
            </a:r>
            <a:r>
              <a:rPr lang="en-US" dirty="0" smtClean="0"/>
              <a:t>Assessment</a:t>
            </a:r>
          </a:p>
          <a:p>
            <a:r>
              <a:rPr lang="en-US" dirty="0" smtClean="0"/>
              <a:t>maturity </a:t>
            </a:r>
            <a:r>
              <a:rPr lang="en-US" dirty="0"/>
              <a:t>models </a:t>
            </a:r>
            <a:r>
              <a:rPr lang="en-US" dirty="0" smtClean="0"/>
              <a:t>of management </a:t>
            </a:r>
            <a:r>
              <a:rPr lang="en-US" dirty="0"/>
              <a:t>within organization like Project Excellence </a:t>
            </a:r>
            <a:r>
              <a:rPr lang="en-US" dirty="0" smtClean="0"/>
              <a:t>Model.</a:t>
            </a:r>
            <a:endParaRPr lang="en-GB" dirty="0"/>
          </a:p>
        </p:txBody>
      </p:sp>
      <p:sp>
        <p:nvSpPr>
          <p:cNvPr id="5" name="Text Placeholder 4"/>
          <p:cNvSpPr>
            <a:spLocks noGrp="1"/>
          </p:cNvSpPr>
          <p:nvPr>
            <p:ph type="body" sz="quarter" idx="3"/>
          </p:nvPr>
        </p:nvSpPr>
        <p:spPr>
          <a:xfrm>
            <a:off x="6172200" y="1681163"/>
            <a:ext cx="5183188" cy="634525"/>
          </a:xfrm>
        </p:spPr>
        <p:txBody>
          <a:bodyPr/>
          <a:lstStyle/>
          <a:p>
            <a:r>
              <a:rPr lang="en-US" dirty="0" smtClean="0"/>
              <a:t>But:</a:t>
            </a:r>
            <a:endParaRPr lang="en-GB" dirty="0"/>
          </a:p>
        </p:txBody>
      </p:sp>
      <p:sp>
        <p:nvSpPr>
          <p:cNvPr id="6" name="Content Placeholder 5"/>
          <p:cNvSpPr>
            <a:spLocks noGrp="1"/>
          </p:cNvSpPr>
          <p:nvPr>
            <p:ph sz="quarter" idx="4"/>
          </p:nvPr>
        </p:nvSpPr>
        <p:spPr/>
        <p:txBody>
          <a:bodyPr>
            <a:normAutofit lnSpcReduction="10000"/>
          </a:bodyPr>
          <a:lstStyle/>
          <a:p>
            <a:r>
              <a:rPr lang="en-US" dirty="0"/>
              <a:t> It is hard to answer the question of </a:t>
            </a:r>
            <a:r>
              <a:rPr lang="en-US" dirty="0" smtClean="0"/>
              <a:t>project management </a:t>
            </a:r>
            <a:r>
              <a:rPr lang="en-US" dirty="0"/>
              <a:t>success evaluation precisely, because project management creates both tangible and intangible </a:t>
            </a:r>
            <a:r>
              <a:rPr lang="en-US" dirty="0" smtClean="0"/>
              <a:t>benefits</a:t>
            </a:r>
          </a:p>
          <a:p>
            <a:r>
              <a:rPr lang="en-US" dirty="0"/>
              <a:t>Project management success is one of the elements of </a:t>
            </a:r>
            <a:r>
              <a:rPr lang="en-US" dirty="0" smtClean="0"/>
              <a:t>project success</a:t>
            </a:r>
            <a:r>
              <a:rPr lang="en-US" dirty="0"/>
              <a:t>, because the latter is hardly achievable without it</a:t>
            </a:r>
          </a:p>
          <a:p>
            <a:pPr marL="0" indent="0">
              <a:buNone/>
            </a:pPr>
            <a:endParaRPr lang="en-US" dirty="0"/>
          </a:p>
          <a:p>
            <a:endParaRPr lang="en-GB" dirty="0"/>
          </a:p>
        </p:txBody>
      </p:sp>
    </p:spTree>
    <p:extLst>
      <p:ext uri="{BB962C8B-B14F-4D97-AF65-F5344CB8AC3E}">
        <p14:creationId xmlns:p14="http://schemas.microsoft.com/office/powerpoint/2010/main" val="904855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10639"/>
            <a:ext cx="10515600" cy="998527"/>
          </a:xfrm>
        </p:spPr>
        <p:txBody>
          <a:bodyPr>
            <a:normAutofit/>
          </a:bodyPr>
          <a:lstStyle/>
          <a:p>
            <a:r>
              <a:rPr lang="en-US" sz="4000" b="1" dirty="0"/>
              <a:t>P</a:t>
            </a:r>
            <a:r>
              <a:rPr lang="en-US" sz="4000" b="1" dirty="0" smtClean="0"/>
              <a:t>roject Management Parts</a:t>
            </a:r>
            <a:endParaRPr lang="en-GB" sz="40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7185" y="1509166"/>
            <a:ext cx="11072498" cy="3371592"/>
          </a:xfrm>
        </p:spPr>
      </p:pic>
      <p:sp>
        <p:nvSpPr>
          <p:cNvPr id="6" name="Content Placeholder 5"/>
          <p:cNvSpPr>
            <a:spLocks noGrp="1"/>
          </p:cNvSpPr>
          <p:nvPr>
            <p:ph sz="quarter" idx="4"/>
          </p:nvPr>
        </p:nvSpPr>
        <p:spPr>
          <a:xfrm>
            <a:off x="439387" y="5142016"/>
            <a:ext cx="10916001" cy="1047646"/>
          </a:xfrm>
        </p:spPr>
        <p:txBody>
          <a:bodyPr>
            <a:normAutofit fontScale="70000" lnSpcReduction="20000"/>
          </a:bodyPr>
          <a:lstStyle/>
          <a:p>
            <a:r>
              <a:rPr lang="en-US" dirty="0" smtClean="0"/>
              <a:t>Elements </a:t>
            </a:r>
            <a:r>
              <a:rPr lang="en-US" dirty="0"/>
              <a:t>of project management competence (C1)</a:t>
            </a:r>
          </a:p>
          <a:p>
            <a:r>
              <a:rPr lang="en-US" dirty="0" smtClean="0"/>
              <a:t>Elements </a:t>
            </a:r>
            <a:r>
              <a:rPr lang="en-US" dirty="0"/>
              <a:t>of organization (C2)</a:t>
            </a:r>
          </a:p>
          <a:p>
            <a:r>
              <a:rPr lang="en-US" dirty="0" smtClean="0"/>
              <a:t>Elements </a:t>
            </a:r>
            <a:r>
              <a:rPr lang="en-US" dirty="0"/>
              <a:t>of project management methodologies, methods, tools and techniques (C3)</a:t>
            </a:r>
            <a:endParaRPr lang="en-GB" dirty="0"/>
          </a:p>
        </p:txBody>
      </p:sp>
    </p:spTree>
    <p:extLst>
      <p:ext uri="{BB962C8B-B14F-4D97-AF65-F5344CB8AC3E}">
        <p14:creationId xmlns:p14="http://schemas.microsoft.com/office/powerpoint/2010/main" val="1541837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199407"/>
            <a:ext cx="10691152" cy="4990255"/>
          </a:xfrm>
        </p:spPr>
        <p:txBody>
          <a:bodyPr>
            <a:normAutofit fontScale="77500" lnSpcReduction="20000"/>
          </a:bodyPr>
          <a:lstStyle/>
          <a:p>
            <a:r>
              <a:rPr lang="en-US" dirty="0"/>
              <a:t>First category, elements of project management competence, consists </a:t>
            </a:r>
            <a:r>
              <a:rPr lang="en-US" dirty="0" smtClean="0"/>
              <a:t>of</a:t>
            </a:r>
          </a:p>
          <a:p>
            <a:pPr lvl="1">
              <a:buFont typeface="Wingdings" panose="05000000000000000000" pitchFamily="2" charset="2"/>
              <a:buChar char="ü"/>
            </a:pPr>
            <a:r>
              <a:rPr lang="en-US" dirty="0" smtClean="0"/>
              <a:t>technical </a:t>
            </a:r>
            <a:r>
              <a:rPr lang="en-US" dirty="0"/>
              <a:t>of project manager and project team members,</a:t>
            </a:r>
            <a:endParaRPr lang="en-US" dirty="0" smtClean="0"/>
          </a:p>
          <a:p>
            <a:pPr lvl="1">
              <a:buFont typeface="Wingdings" panose="05000000000000000000" pitchFamily="2" charset="2"/>
              <a:buChar char="ü"/>
            </a:pPr>
            <a:r>
              <a:rPr lang="en-US" dirty="0" smtClean="0"/>
              <a:t>behavioral </a:t>
            </a:r>
            <a:r>
              <a:rPr lang="en-US" dirty="0"/>
              <a:t>of project manager and project team </a:t>
            </a:r>
            <a:r>
              <a:rPr lang="en-US" dirty="0" smtClean="0"/>
              <a:t>members,</a:t>
            </a:r>
          </a:p>
          <a:p>
            <a:pPr lvl="1">
              <a:buFont typeface="Wingdings" panose="05000000000000000000" pitchFamily="2" charset="2"/>
              <a:buChar char="ü"/>
            </a:pPr>
            <a:r>
              <a:rPr lang="en-US" dirty="0" smtClean="0"/>
              <a:t>contextual competencies </a:t>
            </a:r>
            <a:r>
              <a:rPr lang="en-US" dirty="0"/>
              <a:t>of project manager and project team </a:t>
            </a:r>
            <a:r>
              <a:rPr lang="en-US" dirty="0" smtClean="0"/>
              <a:t>members,</a:t>
            </a:r>
          </a:p>
          <a:p>
            <a:pPr lvl="1">
              <a:buFont typeface="Wingdings" panose="05000000000000000000" pitchFamily="2" charset="2"/>
              <a:buChar char="ü"/>
            </a:pPr>
            <a:r>
              <a:rPr lang="en-US" dirty="0" smtClean="0"/>
              <a:t>coordination </a:t>
            </a:r>
            <a:r>
              <a:rPr lang="en-US" dirty="0"/>
              <a:t>between </a:t>
            </a:r>
            <a:r>
              <a:rPr lang="en-US" dirty="0" smtClean="0"/>
              <a:t>project </a:t>
            </a:r>
            <a:r>
              <a:rPr lang="en-US" dirty="0"/>
              <a:t>manager and project team </a:t>
            </a:r>
            <a:r>
              <a:rPr lang="en-US" dirty="0" smtClean="0"/>
              <a:t>members.</a:t>
            </a:r>
          </a:p>
          <a:p>
            <a:r>
              <a:rPr lang="en-US" dirty="0" smtClean="0"/>
              <a:t>Second </a:t>
            </a:r>
            <a:r>
              <a:rPr lang="en-US" dirty="0"/>
              <a:t>category, elements of organization, consists </a:t>
            </a:r>
            <a:r>
              <a:rPr lang="en-US" dirty="0" smtClean="0"/>
              <a:t>of:</a:t>
            </a:r>
          </a:p>
          <a:p>
            <a:pPr lvl="1">
              <a:buFont typeface="Wingdings" panose="05000000000000000000" pitchFamily="2" charset="2"/>
              <a:buChar char="ü"/>
            </a:pPr>
            <a:r>
              <a:rPr lang="en-US" dirty="0" smtClean="0"/>
              <a:t>organizational </a:t>
            </a:r>
            <a:r>
              <a:rPr lang="en-US" dirty="0"/>
              <a:t>structure</a:t>
            </a:r>
            <a:r>
              <a:rPr lang="en-US" dirty="0" smtClean="0"/>
              <a:t>,</a:t>
            </a:r>
          </a:p>
          <a:p>
            <a:pPr lvl="1">
              <a:buFont typeface="Wingdings" panose="05000000000000000000" pitchFamily="2" charset="2"/>
              <a:buChar char="ü"/>
            </a:pPr>
            <a:r>
              <a:rPr lang="en-US" dirty="0" smtClean="0"/>
              <a:t>organizational culture,</a:t>
            </a:r>
          </a:p>
          <a:p>
            <a:pPr lvl="1">
              <a:buFont typeface="Wingdings" panose="05000000000000000000" pitchFamily="2" charset="2"/>
              <a:buChar char="ü"/>
            </a:pPr>
            <a:r>
              <a:rPr lang="en-US" dirty="0" smtClean="0"/>
              <a:t>organizational atmosphere,</a:t>
            </a:r>
          </a:p>
          <a:p>
            <a:pPr lvl="1">
              <a:buFont typeface="Wingdings" panose="05000000000000000000" pitchFamily="2" charset="2"/>
              <a:buChar char="ü"/>
            </a:pPr>
            <a:r>
              <a:rPr lang="en-US" dirty="0" smtClean="0"/>
              <a:t>organization competence.</a:t>
            </a:r>
          </a:p>
          <a:p>
            <a:r>
              <a:rPr lang="en-US" dirty="0" smtClean="0"/>
              <a:t>Third </a:t>
            </a:r>
            <a:r>
              <a:rPr lang="en-US" dirty="0"/>
              <a:t>category consists of </a:t>
            </a:r>
            <a:r>
              <a:rPr lang="en-US" dirty="0" smtClean="0"/>
              <a:t>:</a:t>
            </a:r>
          </a:p>
          <a:p>
            <a:pPr lvl="1">
              <a:buFont typeface="Wingdings" panose="05000000000000000000" pitchFamily="2" charset="2"/>
              <a:buChar char="ü"/>
            </a:pPr>
            <a:r>
              <a:rPr lang="en-US" dirty="0" smtClean="0"/>
              <a:t>project </a:t>
            </a:r>
            <a:r>
              <a:rPr lang="en-US" dirty="0"/>
              <a:t>management </a:t>
            </a:r>
            <a:r>
              <a:rPr lang="en-US" dirty="0" smtClean="0"/>
              <a:t>methodologies,</a:t>
            </a:r>
          </a:p>
          <a:p>
            <a:pPr lvl="1">
              <a:buFont typeface="Wingdings" panose="05000000000000000000" pitchFamily="2" charset="2"/>
              <a:buChar char="ü"/>
            </a:pPr>
            <a:r>
              <a:rPr lang="en-US" dirty="0" smtClean="0"/>
              <a:t>project </a:t>
            </a:r>
            <a:r>
              <a:rPr lang="en-US" dirty="0"/>
              <a:t>management software, </a:t>
            </a:r>
            <a:endParaRPr lang="en-US" dirty="0" smtClean="0"/>
          </a:p>
          <a:p>
            <a:pPr lvl="1">
              <a:buFont typeface="Wingdings" panose="05000000000000000000" pitchFamily="2" charset="2"/>
              <a:buChar char="ü"/>
            </a:pPr>
            <a:r>
              <a:rPr lang="en-US" dirty="0" smtClean="0"/>
              <a:t>project </a:t>
            </a:r>
            <a:r>
              <a:rPr lang="en-US" dirty="0"/>
              <a:t>management tools</a:t>
            </a:r>
            <a:r>
              <a:rPr lang="en-US" dirty="0" smtClean="0"/>
              <a:t>,</a:t>
            </a:r>
          </a:p>
          <a:p>
            <a:pPr lvl="1">
              <a:buFont typeface="Wingdings" panose="05000000000000000000" pitchFamily="2" charset="2"/>
              <a:buChar char="ü"/>
            </a:pPr>
            <a:r>
              <a:rPr lang="en-US" dirty="0" smtClean="0"/>
              <a:t>decision-making </a:t>
            </a:r>
            <a:r>
              <a:rPr lang="en-US" dirty="0"/>
              <a:t>techniques</a:t>
            </a:r>
            <a:r>
              <a:rPr lang="en-US" dirty="0" smtClean="0"/>
              <a:t>,</a:t>
            </a:r>
          </a:p>
          <a:p>
            <a:pPr lvl="1">
              <a:buFont typeface="Wingdings" panose="05000000000000000000" pitchFamily="2" charset="2"/>
              <a:buChar char="ü"/>
            </a:pPr>
            <a:r>
              <a:rPr lang="en-US" dirty="0" smtClean="0"/>
              <a:t>risk </a:t>
            </a:r>
            <a:r>
              <a:rPr lang="en-US" dirty="0"/>
              <a:t>assessment tools </a:t>
            </a:r>
            <a:endParaRPr lang="en-US" dirty="0" smtClean="0"/>
          </a:p>
          <a:p>
            <a:pPr lvl="1">
              <a:buFont typeface="Wingdings" panose="05000000000000000000" pitchFamily="2" charset="2"/>
              <a:buChar char="ü"/>
            </a:pPr>
            <a:r>
              <a:rPr lang="en-US" dirty="0" smtClean="0"/>
              <a:t>information </a:t>
            </a:r>
            <a:r>
              <a:rPr lang="en-US" dirty="0"/>
              <a:t>communication technology support tools. </a:t>
            </a:r>
            <a:br>
              <a:rPr lang="en-US" dirty="0"/>
            </a:br>
            <a:endParaRPr lang="en-GB" dirty="0"/>
          </a:p>
        </p:txBody>
      </p:sp>
      <p:sp>
        <p:nvSpPr>
          <p:cNvPr id="3" name="Title 1"/>
          <p:cNvSpPr>
            <a:spLocks noGrp="1"/>
          </p:cNvSpPr>
          <p:nvPr>
            <p:ph type="title"/>
          </p:nvPr>
        </p:nvSpPr>
        <p:spPr>
          <a:xfrm>
            <a:off x="697284" y="200880"/>
            <a:ext cx="10515600" cy="998527"/>
          </a:xfrm>
        </p:spPr>
        <p:txBody>
          <a:bodyPr>
            <a:normAutofit/>
          </a:bodyPr>
          <a:lstStyle/>
          <a:p>
            <a:r>
              <a:rPr lang="en-US" sz="4000" b="1" dirty="0"/>
              <a:t>P</a:t>
            </a:r>
            <a:r>
              <a:rPr lang="en-US" sz="4000" b="1" dirty="0" smtClean="0"/>
              <a:t>roject Management Parts- Cont’d</a:t>
            </a:r>
            <a:endParaRPr lang="en-GB" sz="4000" b="1" dirty="0"/>
          </a:p>
        </p:txBody>
      </p:sp>
    </p:spTree>
    <p:extLst>
      <p:ext uri="{BB962C8B-B14F-4D97-AF65-F5344CB8AC3E}">
        <p14:creationId xmlns:p14="http://schemas.microsoft.com/office/powerpoint/2010/main" val="1995119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889" y="213756"/>
            <a:ext cx="10972800" cy="6485600"/>
          </a:xfrm>
        </p:spPr>
      </p:pic>
      <p:sp>
        <p:nvSpPr>
          <p:cNvPr id="2" name="TextBox 1"/>
          <p:cNvSpPr txBox="1"/>
          <p:nvPr/>
        </p:nvSpPr>
        <p:spPr>
          <a:xfrm>
            <a:off x="7802088" y="5795158"/>
            <a:ext cx="3657601" cy="307777"/>
          </a:xfrm>
          <a:prstGeom prst="rect">
            <a:avLst/>
          </a:prstGeom>
          <a:noFill/>
        </p:spPr>
        <p:txBody>
          <a:bodyPr wrap="square" rtlCol="0">
            <a:spAutoFit/>
          </a:bodyPr>
          <a:lstStyle/>
          <a:p>
            <a:r>
              <a:rPr lang="en-US" sz="1400" dirty="0" smtClean="0"/>
              <a:t>PP&amp;P: Public-Private and Partnership</a:t>
            </a:r>
            <a:endParaRPr lang="en-GB" sz="1400" dirty="0"/>
          </a:p>
        </p:txBody>
      </p:sp>
    </p:spTree>
    <p:extLst>
      <p:ext uri="{BB962C8B-B14F-4D97-AF65-F5344CB8AC3E}">
        <p14:creationId xmlns:p14="http://schemas.microsoft.com/office/powerpoint/2010/main" val="4113488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Segoe UI" panose="020B0502040204020203" pitchFamily="34" charset="0"/>
                <a:cs typeface="Segoe UI" panose="020B0502040204020203" pitchFamily="34" charset="0"/>
              </a:rPr>
              <a:t> EU co-financed water projects: case study</a:t>
            </a:r>
            <a:endParaRPr lang="en-GB" sz="3600"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839788" y="1436914"/>
            <a:ext cx="10515600" cy="4752749"/>
          </a:xfrm>
        </p:spPr>
        <p:txBody>
          <a:bodyPr>
            <a:normAutofit/>
          </a:bodyPr>
          <a:lstStyle/>
          <a:p>
            <a:pPr algn="just">
              <a:lnSpc>
                <a:spcPct val="100000"/>
              </a:lnSpc>
            </a:pPr>
            <a:r>
              <a:rPr lang="en-US" sz="2400" dirty="0">
                <a:latin typeface="Segoe UI" panose="020B0502040204020203" pitchFamily="34" charset="0"/>
                <a:cs typeface="Segoe UI" panose="020B0502040204020203" pitchFamily="34" charset="0"/>
              </a:rPr>
              <a:t>EU co-financed water projects are public projects in the Republic of Croatia, which are being planned, </a:t>
            </a:r>
            <a:r>
              <a:rPr lang="en-US" sz="2400" dirty="0" smtClean="0">
                <a:latin typeface="Segoe UI" panose="020B0502040204020203" pitchFamily="34" charset="0"/>
                <a:cs typeface="Segoe UI" panose="020B0502040204020203" pitchFamily="34" charset="0"/>
              </a:rPr>
              <a:t>selected, verified</a:t>
            </a:r>
            <a:r>
              <a:rPr lang="en-US" sz="2400" dirty="0">
                <a:latin typeface="Segoe UI" panose="020B0502040204020203" pitchFamily="34" charset="0"/>
                <a:cs typeface="Segoe UI" panose="020B0502040204020203" pitchFamily="34" charset="0"/>
              </a:rPr>
              <a:t>, monitored and controlled under Croatian </a:t>
            </a:r>
            <a:r>
              <a:rPr lang="en-US" sz="2400" dirty="0" smtClean="0">
                <a:latin typeface="Segoe UI" panose="020B0502040204020203" pitchFamily="34" charset="0"/>
                <a:cs typeface="Segoe UI" panose="020B0502040204020203" pitchFamily="34" charset="0"/>
              </a:rPr>
              <a:t>water.</a:t>
            </a:r>
          </a:p>
          <a:p>
            <a:pPr algn="just">
              <a:lnSpc>
                <a:spcPct val="100000"/>
              </a:lnSpc>
            </a:pP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fact that these </a:t>
            </a:r>
            <a:r>
              <a:rPr lang="en-US" sz="2400" dirty="0" smtClean="0">
                <a:latin typeface="Segoe UI" panose="020B0502040204020203" pitchFamily="34" charset="0"/>
                <a:cs typeface="Segoe UI" panose="020B0502040204020203" pitchFamily="34" charset="0"/>
              </a:rPr>
              <a:t>projects are </a:t>
            </a:r>
            <a:r>
              <a:rPr lang="en-US" sz="2400" dirty="0">
                <a:latin typeface="Segoe UI" panose="020B0502040204020203" pitchFamily="34" charset="0"/>
                <a:cs typeface="Segoe UI" panose="020B0502040204020203" pitchFamily="34" charset="0"/>
              </a:rPr>
              <a:t>public, gives special accent on their project management. Project manager must take into consideration a </a:t>
            </a:r>
            <a:r>
              <a:rPr lang="en-US" sz="2400" dirty="0" smtClean="0">
                <a:latin typeface="Segoe UI" panose="020B0502040204020203" pitchFamily="34" charset="0"/>
                <a:cs typeface="Segoe UI" panose="020B0502040204020203" pitchFamily="34" charset="0"/>
              </a:rPr>
              <a:t>larger scope </a:t>
            </a:r>
            <a:r>
              <a:rPr lang="en-US" sz="2400" dirty="0">
                <a:latin typeface="Segoe UI" panose="020B0502040204020203" pitchFamily="34" charset="0"/>
                <a:cs typeface="Segoe UI" panose="020B0502040204020203" pitchFamily="34" charset="0"/>
              </a:rPr>
              <a:t>of elements than time, cost and quality while taking managerial decisions – e.g. </a:t>
            </a:r>
            <a:r>
              <a:rPr lang="en-US" sz="2400" u="sng" dirty="0">
                <a:latin typeface="Segoe UI" panose="020B0502040204020203" pitchFamily="34" charset="0"/>
                <a:cs typeface="Segoe UI" panose="020B0502040204020203" pitchFamily="34" charset="0"/>
              </a:rPr>
              <a:t>end users </a:t>
            </a:r>
            <a:r>
              <a:rPr lang="en-US" sz="2400" u="sng" dirty="0" smtClean="0">
                <a:latin typeface="Segoe UI" panose="020B0502040204020203" pitchFamily="34" charset="0"/>
                <a:cs typeface="Segoe UI" panose="020B0502040204020203" pitchFamily="34" charset="0"/>
              </a:rPr>
              <a:t>satisfaction</a:t>
            </a:r>
            <a:r>
              <a:rPr lang="en-US" sz="2400" dirty="0" smtClean="0">
                <a:latin typeface="Segoe UI" panose="020B0502040204020203" pitchFamily="34" charset="0"/>
                <a:cs typeface="Segoe UI" panose="020B0502040204020203" pitchFamily="34" charset="0"/>
              </a:rPr>
              <a:t>, </a:t>
            </a:r>
            <a:r>
              <a:rPr lang="en-US" sz="2400" u="sng" dirty="0" smtClean="0">
                <a:latin typeface="Segoe UI" panose="020B0502040204020203" pitchFamily="34" charset="0"/>
                <a:cs typeface="Segoe UI" panose="020B0502040204020203" pitchFamily="34" charset="0"/>
              </a:rPr>
              <a:t>environment</a:t>
            </a:r>
            <a:r>
              <a:rPr lang="en-US" sz="2400" dirty="0">
                <a:latin typeface="Segoe UI" panose="020B0502040204020203" pitchFamily="34" charset="0"/>
                <a:cs typeface="Segoe UI" panose="020B0502040204020203" pitchFamily="34" charset="0"/>
              </a:rPr>
              <a:t>, </a:t>
            </a:r>
            <a:r>
              <a:rPr lang="en-US" sz="2400" u="sng" dirty="0">
                <a:latin typeface="Segoe UI" panose="020B0502040204020203" pitchFamily="34" charset="0"/>
                <a:cs typeface="Segoe UI" panose="020B0502040204020203" pitchFamily="34" charset="0"/>
              </a:rPr>
              <a:t>health and safety</a:t>
            </a:r>
            <a:r>
              <a:rPr lang="en-US" sz="2400" dirty="0">
                <a:latin typeface="Segoe UI" panose="020B0502040204020203" pitchFamily="34" charset="0"/>
                <a:cs typeface="Segoe UI" panose="020B0502040204020203" pitchFamily="34" charset="0"/>
              </a:rPr>
              <a:t>, </a:t>
            </a:r>
            <a:r>
              <a:rPr lang="en-US" sz="2400" u="sng" dirty="0">
                <a:latin typeface="Segoe UI" panose="020B0502040204020203" pitchFamily="34" charset="0"/>
                <a:cs typeface="Segoe UI" panose="020B0502040204020203" pitchFamily="34" charset="0"/>
              </a:rPr>
              <a:t>political and social implications </a:t>
            </a:r>
            <a:r>
              <a:rPr lang="en-US" sz="2400" dirty="0">
                <a:latin typeface="Segoe UI" panose="020B0502040204020203" pitchFamily="34" charset="0"/>
                <a:cs typeface="Segoe UI" panose="020B0502040204020203" pitchFamily="34" charset="0"/>
              </a:rPr>
              <a:t>etc.</a:t>
            </a:r>
          </a:p>
          <a:p>
            <a:pPr algn="just">
              <a:lnSpc>
                <a:spcPct val="100000"/>
              </a:lnSpc>
            </a:pPr>
            <a:r>
              <a:rPr lang="en-US" sz="2400" dirty="0">
                <a:latin typeface="Segoe UI" panose="020B0502040204020203" pitchFamily="34" charset="0"/>
                <a:cs typeface="Segoe UI" panose="020B0502040204020203" pitchFamily="34" charset="0"/>
              </a:rPr>
              <a:t>Factors from the three categories will be tested on three case </a:t>
            </a:r>
            <a:r>
              <a:rPr lang="en-US" sz="2400" dirty="0" smtClean="0">
                <a:latin typeface="Segoe UI" panose="020B0502040204020203" pitchFamily="34" charset="0"/>
                <a:cs typeface="Segoe UI" panose="020B0502040204020203" pitchFamily="34" charset="0"/>
              </a:rPr>
              <a:t>studies  </a:t>
            </a:r>
            <a:r>
              <a:rPr lang="en-US" sz="2400" dirty="0">
                <a:latin typeface="Segoe UI" panose="020B0502040204020203" pitchFamily="34" charset="0"/>
                <a:cs typeface="Segoe UI" panose="020B0502040204020203" pitchFamily="34" charset="0"/>
              </a:rPr>
              <a:t>can be seen in table </a:t>
            </a:r>
            <a:r>
              <a:rPr lang="en-US" sz="2400" dirty="0" smtClean="0">
                <a:latin typeface="Segoe UI" panose="020B0502040204020203" pitchFamily="34" charset="0"/>
                <a:cs typeface="Segoe UI" panose="020B0502040204020203" pitchFamily="34" charset="0"/>
              </a:rPr>
              <a:t>2.</a:t>
            </a:r>
            <a:endParaRPr lang="en-GB"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157196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8526" y="273132"/>
            <a:ext cx="7140430" cy="2671949"/>
          </a:xfrm>
        </p:spPr>
      </p:pic>
      <p:sp>
        <p:nvSpPr>
          <p:cNvPr id="6" name="Content Placeholder 5"/>
          <p:cNvSpPr>
            <a:spLocks noGrp="1"/>
          </p:cNvSpPr>
          <p:nvPr>
            <p:ph sz="quarter" idx="4"/>
          </p:nvPr>
        </p:nvSpPr>
        <p:spPr>
          <a:xfrm>
            <a:off x="510639" y="3265714"/>
            <a:ext cx="10844749" cy="2923948"/>
          </a:xfrm>
        </p:spPr>
        <p:txBody>
          <a:bodyPr>
            <a:normAutofit fontScale="92500" lnSpcReduction="20000"/>
          </a:bodyPr>
          <a:lstStyle/>
          <a:p>
            <a:r>
              <a:rPr lang="en-US" dirty="0"/>
              <a:t>Project managers were asked to assess </a:t>
            </a:r>
            <a:endParaRPr lang="en-US" dirty="0" smtClean="0"/>
          </a:p>
          <a:p>
            <a:pPr>
              <a:buFont typeface="Wingdings" panose="05000000000000000000" pitchFamily="2" charset="2"/>
              <a:buChar char="ü"/>
            </a:pPr>
            <a:r>
              <a:rPr lang="en-US" dirty="0" smtClean="0"/>
              <a:t>the </a:t>
            </a:r>
            <a:r>
              <a:rPr lang="en-US" dirty="0"/>
              <a:t>strength of project management competence (</a:t>
            </a:r>
            <a:r>
              <a:rPr lang="en-US" dirty="0" smtClean="0"/>
              <a:t>on Likert </a:t>
            </a:r>
            <a:r>
              <a:rPr lang="en-US" dirty="0"/>
              <a:t>scale 1-5; where 1 = insufficient competence, 2 = sufficient competence, 3 = good competence, 4 = very </a:t>
            </a:r>
            <a:r>
              <a:rPr lang="en-US" dirty="0" smtClean="0"/>
              <a:t>good competence</a:t>
            </a:r>
            <a:r>
              <a:rPr lang="en-US" dirty="0"/>
              <a:t>, 5 = excellent competence</a:t>
            </a:r>
            <a:r>
              <a:rPr lang="en-US" dirty="0" smtClean="0"/>
              <a:t>).</a:t>
            </a:r>
          </a:p>
          <a:p>
            <a:pPr>
              <a:buFont typeface="Wingdings" panose="05000000000000000000" pitchFamily="2" charset="2"/>
              <a:buChar char="ü"/>
            </a:pPr>
            <a:r>
              <a:rPr lang="en-US" dirty="0" smtClean="0"/>
              <a:t>existence </a:t>
            </a:r>
            <a:r>
              <a:rPr lang="en-US" dirty="0"/>
              <a:t>of organization competence, define parent </a:t>
            </a:r>
            <a:r>
              <a:rPr lang="en-US" dirty="0" smtClean="0"/>
              <a:t>organizations’ structure, </a:t>
            </a:r>
            <a:r>
              <a:rPr lang="en-US" dirty="0"/>
              <a:t>culture </a:t>
            </a:r>
            <a:r>
              <a:rPr lang="en-US" dirty="0" smtClean="0"/>
              <a:t>and atmosphere.</a:t>
            </a:r>
          </a:p>
          <a:p>
            <a:pPr>
              <a:buFont typeface="Wingdings" panose="05000000000000000000" pitchFamily="2" charset="2"/>
              <a:buChar char="ü"/>
            </a:pPr>
            <a:r>
              <a:rPr lang="en-US" dirty="0" smtClean="0"/>
              <a:t>name </a:t>
            </a:r>
            <a:r>
              <a:rPr lang="en-US" dirty="0"/>
              <a:t>those project management </a:t>
            </a:r>
            <a:r>
              <a:rPr lang="en-US" dirty="0" smtClean="0"/>
              <a:t>methodologies, software</a:t>
            </a:r>
            <a:r>
              <a:rPr lang="en-US" dirty="0"/>
              <a:t>, tools and techniques in use.</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24" y="760022"/>
            <a:ext cx="4368850" cy="2063894"/>
          </a:xfrm>
          <a:prstGeom prst="rect">
            <a:avLst/>
          </a:prstGeom>
        </p:spPr>
      </p:pic>
    </p:spTree>
    <p:extLst>
      <p:ext uri="{BB962C8B-B14F-4D97-AF65-F5344CB8AC3E}">
        <p14:creationId xmlns:p14="http://schemas.microsoft.com/office/powerpoint/2010/main" val="3452509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7" y="0"/>
            <a:ext cx="10515600" cy="1325563"/>
          </a:xfrm>
        </p:spPr>
        <p:txBody>
          <a:bodyPr/>
          <a:lstStyle/>
          <a:p>
            <a:r>
              <a:rPr lang="en-US" dirty="0" smtClean="0">
                <a:latin typeface="Segoe UI" panose="020B0502040204020203" pitchFamily="34" charset="0"/>
                <a:cs typeface="Segoe UI" panose="020B0502040204020203" pitchFamily="34" charset="0"/>
              </a:rPr>
              <a:t>Why project management is important?</a:t>
            </a:r>
            <a:endParaRPr lang="en-US"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3931" y="1991768"/>
            <a:ext cx="6355041" cy="3520757"/>
          </a:xfrm>
        </p:spPr>
      </p:pic>
      <p:sp>
        <p:nvSpPr>
          <p:cNvPr id="3" name="TextBox 2"/>
          <p:cNvSpPr txBox="1"/>
          <p:nvPr/>
        </p:nvSpPr>
        <p:spPr>
          <a:xfrm>
            <a:off x="783771" y="1991768"/>
            <a:ext cx="4362995" cy="397031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Project management ensures the delivery of a quality system on time and within budget;</a:t>
            </a:r>
          </a:p>
          <a:p>
            <a:r>
              <a:rPr lang="en-US" dirty="0">
                <a:latin typeface="Segoe UI" panose="020B0502040204020203" pitchFamily="34" charset="0"/>
                <a:cs typeface="Segoe UI" panose="020B0502040204020203" pitchFamily="34" charset="0"/>
              </a:rPr>
              <a:t>the essential components of this definition are </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Quality</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Time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Budget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All </a:t>
            </a:r>
            <a:r>
              <a:rPr lang="en-US" dirty="0">
                <a:latin typeface="Segoe UI" panose="020B0502040204020203" pitchFamily="34" charset="0"/>
                <a:cs typeface="Segoe UI" panose="020B0502040204020203" pitchFamily="34" charset="0"/>
              </a:rPr>
              <a:t>three aspects of the project—quality,</a:t>
            </a:r>
          </a:p>
          <a:p>
            <a:r>
              <a:rPr lang="en-US" dirty="0">
                <a:latin typeface="Segoe UI" panose="020B0502040204020203" pitchFamily="34" charset="0"/>
                <a:cs typeface="Segoe UI" panose="020B0502040204020203" pitchFamily="34" charset="0"/>
              </a:rPr>
              <a:t>budget, and time—are essential for success.</a:t>
            </a:r>
            <a:endParaRPr lang="en-CA"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7840971"/>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7623"/>
            <a:ext cx="10515600" cy="656153"/>
          </a:xfrm>
        </p:spPr>
        <p:txBody>
          <a:bodyPr>
            <a:noAutofit/>
          </a:bodyPr>
          <a:lstStyle/>
          <a:p>
            <a:r>
              <a:rPr lang="en-US" sz="2400" dirty="0"/>
              <a:t>The result of project reviews and interviews with project managers are shown in table 3</a:t>
            </a:r>
            <a:endParaRPr lang="en-GB"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1139825"/>
            <a:ext cx="9844644" cy="5334008"/>
          </a:xfrm>
        </p:spPr>
      </p:pic>
    </p:spTree>
    <p:extLst>
      <p:ext uri="{BB962C8B-B14F-4D97-AF65-F5344CB8AC3E}">
        <p14:creationId xmlns:p14="http://schemas.microsoft.com/office/powerpoint/2010/main" val="5920745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5028" y="577056"/>
            <a:ext cx="9535885" cy="6041994"/>
          </a:xfrm>
        </p:spPr>
      </p:pic>
    </p:spTree>
    <p:extLst>
      <p:ext uri="{BB962C8B-B14F-4D97-AF65-F5344CB8AC3E}">
        <p14:creationId xmlns:p14="http://schemas.microsoft.com/office/powerpoint/2010/main" val="17227733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989010" y="346378"/>
            <a:ext cx="10102541" cy="444519"/>
          </a:xfrm>
        </p:spPr>
        <p:txBody>
          <a:bodyPr>
            <a:noAutofit/>
          </a:bodyPr>
          <a:lstStyle/>
          <a:p>
            <a:r>
              <a:rPr lang="en-US" sz="3200" b="0" dirty="0" smtClean="0">
                <a:latin typeface="Segoe UI" panose="020B0502040204020203" pitchFamily="34" charset="0"/>
                <a:cs typeface="Segoe UI" panose="020B0502040204020203" pitchFamily="34" charset="0"/>
              </a:rPr>
              <a:t>Summary </a:t>
            </a:r>
            <a:r>
              <a:rPr lang="en-US" sz="3200" b="0" dirty="0" smtClean="0">
                <a:latin typeface="Segoe UI" panose="020B0502040204020203" pitchFamily="34" charset="0"/>
                <a:cs typeface="Segoe UI" panose="020B0502040204020203" pitchFamily="34" charset="0"/>
              </a:rPr>
              <a:t>of Table 3 </a:t>
            </a:r>
            <a:endParaRPr lang="en-GB" sz="3200" b="0" dirty="0">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
          </p:nvPr>
        </p:nvSpPr>
        <p:spPr>
          <a:xfrm>
            <a:off x="798360" y="1063410"/>
            <a:ext cx="10483842" cy="5605772"/>
          </a:xfrm>
        </p:spPr>
        <p:txBody>
          <a:bodyPr>
            <a:noAutofit/>
          </a:bodyPr>
          <a:lstStyle/>
          <a:p>
            <a:pPr algn="just"/>
            <a:r>
              <a:rPr lang="en-US" sz="2400" dirty="0">
                <a:latin typeface="Segoe UI" panose="020B0502040204020203" pitchFamily="34" charset="0"/>
                <a:cs typeface="Segoe UI" panose="020B0502040204020203" pitchFamily="34" charset="0"/>
              </a:rPr>
              <a:t>Project managers on projects 1 and 2 are quite competent, especially in contextual </a:t>
            </a:r>
            <a:r>
              <a:rPr lang="en-US" sz="2400" dirty="0" smtClean="0">
                <a:latin typeface="Segoe UI" panose="020B0502040204020203" pitchFamily="34" charset="0"/>
                <a:cs typeface="Segoe UI" panose="020B0502040204020203" pitchFamily="34" charset="0"/>
              </a:rPr>
              <a:t>sense.</a:t>
            </a:r>
          </a:p>
          <a:p>
            <a:pPr algn="just"/>
            <a:r>
              <a:rPr lang="en-US" sz="2400" dirty="0" smtClean="0">
                <a:latin typeface="Segoe UI" panose="020B0502040204020203" pitchFamily="34" charset="0"/>
                <a:cs typeface="Segoe UI" panose="020B0502040204020203" pitchFamily="34" charset="0"/>
              </a:rPr>
              <a:t>Project </a:t>
            </a:r>
            <a:r>
              <a:rPr lang="en-US" sz="2400" dirty="0">
                <a:latin typeface="Segoe UI" panose="020B0502040204020203" pitchFamily="34" charset="0"/>
                <a:cs typeface="Segoe UI" panose="020B0502040204020203" pitchFamily="34" charset="0"/>
              </a:rPr>
              <a:t>team’s competence on second project is </a:t>
            </a:r>
            <a:r>
              <a:rPr lang="en-US" sz="2400" dirty="0" smtClean="0">
                <a:latin typeface="Segoe UI" panose="020B0502040204020203" pitchFamily="34" charset="0"/>
                <a:cs typeface="Segoe UI" panose="020B0502040204020203" pitchFamily="34" charset="0"/>
              </a:rPr>
              <a:t>excellent. </a:t>
            </a:r>
            <a:r>
              <a:rPr lang="en-US" sz="2400" dirty="0">
                <a:latin typeface="Segoe UI" panose="020B0502040204020203" pitchFamily="34" charset="0"/>
                <a:cs typeface="Segoe UI" panose="020B0502040204020203" pitchFamily="34" charset="0"/>
              </a:rPr>
              <a:t>Team members’ competence on the first project is very </a:t>
            </a:r>
            <a:r>
              <a:rPr lang="en-US" sz="2400" dirty="0" smtClean="0">
                <a:latin typeface="Segoe UI" panose="020B0502040204020203" pitchFamily="34" charset="0"/>
                <a:cs typeface="Segoe UI" panose="020B0502040204020203" pitchFamily="34" charset="0"/>
              </a:rPr>
              <a:t>good and </a:t>
            </a:r>
            <a:r>
              <a:rPr lang="en-US" sz="2400" dirty="0">
                <a:latin typeface="Segoe UI" panose="020B0502040204020203" pitchFamily="34" charset="0"/>
                <a:cs typeface="Segoe UI" panose="020B0502040204020203" pitchFamily="34" charset="0"/>
              </a:rPr>
              <a:t>on the third project, very low.</a:t>
            </a:r>
          </a:p>
          <a:p>
            <a:pPr algn="just"/>
            <a:r>
              <a:rPr lang="en-US" sz="2400" dirty="0" smtClean="0">
                <a:latin typeface="Segoe UI" panose="020B0502040204020203" pitchFamily="34" charset="0"/>
                <a:cs typeface="Segoe UI" panose="020B0502040204020203" pitchFamily="34" charset="0"/>
              </a:rPr>
              <a:t>Coordination </a:t>
            </a:r>
            <a:r>
              <a:rPr lang="en-US" sz="2400" dirty="0">
                <a:latin typeface="Segoe UI" panose="020B0502040204020203" pitchFamily="34" charset="0"/>
                <a:cs typeface="Segoe UI" panose="020B0502040204020203" pitchFamily="34" charset="0"/>
              </a:rPr>
              <a:t>between project manager and project team is extremely highly assessed on the second project, </a:t>
            </a:r>
            <a:r>
              <a:rPr lang="en-US" sz="2400" dirty="0" smtClean="0">
                <a:latin typeface="Segoe UI" panose="020B0502040204020203" pitchFamily="34" charset="0"/>
                <a:cs typeface="Segoe UI" panose="020B0502040204020203" pitchFamily="34" charset="0"/>
              </a:rPr>
              <a:t>good on </a:t>
            </a:r>
            <a:r>
              <a:rPr lang="en-US" sz="2400" dirty="0">
                <a:latin typeface="Segoe UI" panose="020B0502040204020203" pitchFamily="34" charset="0"/>
                <a:cs typeface="Segoe UI" panose="020B0502040204020203" pitchFamily="34" charset="0"/>
              </a:rPr>
              <a:t>the first project and bad on the third one.</a:t>
            </a:r>
          </a:p>
          <a:p>
            <a:pPr algn="just"/>
            <a:r>
              <a:rPr lang="en-US" sz="2400" dirty="0" smtClean="0">
                <a:latin typeface="Segoe UI" panose="020B0502040204020203" pitchFamily="34" charset="0"/>
                <a:cs typeface="Segoe UI" panose="020B0502040204020203" pitchFamily="34" charset="0"/>
              </a:rPr>
              <a:t>All </a:t>
            </a:r>
            <a:r>
              <a:rPr lang="en-US" sz="2400" dirty="0">
                <a:latin typeface="Segoe UI" panose="020B0502040204020203" pitchFamily="34" charset="0"/>
                <a:cs typeface="Segoe UI" panose="020B0502040204020203" pitchFamily="34" charset="0"/>
              </a:rPr>
              <a:t>parent organizations have matrix structure, what means that some project team members work both on </a:t>
            </a:r>
            <a:r>
              <a:rPr lang="en-US" sz="2400" dirty="0" smtClean="0">
                <a:latin typeface="Segoe UI" panose="020B0502040204020203" pitchFamily="34" charset="0"/>
                <a:cs typeface="Segoe UI" panose="020B0502040204020203" pitchFamily="34" charset="0"/>
              </a:rPr>
              <a:t>project and </a:t>
            </a:r>
            <a:r>
              <a:rPr lang="en-US" sz="2400" dirty="0">
                <a:latin typeface="Segoe UI" panose="020B0502040204020203" pitchFamily="34" charset="0"/>
                <a:cs typeface="Segoe UI" panose="020B0502040204020203" pitchFamily="34" charset="0"/>
              </a:rPr>
              <a:t>in their regular departments of functional part of organization. </a:t>
            </a:r>
            <a:endParaRPr lang="en-US" sz="2400" dirty="0" smtClean="0">
              <a:latin typeface="Segoe UI" panose="020B0502040204020203" pitchFamily="34" charset="0"/>
              <a:cs typeface="Segoe UI" panose="020B0502040204020203" pitchFamily="34" charset="0"/>
            </a:endParaRPr>
          </a:p>
          <a:p>
            <a:pPr algn="just"/>
            <a:r>
              <a:rPr lang="en-US" sz="2400" dirty="0" smtClean="0">
                <a:latin typeface="Segoe UI" panose="020B0502040204020203" pitchFamily="34" charset="0"/>
                <a:cs typeface="Segoe UI" panose="020B0502040204020203" pitchFamily="34" charset="0"/>
              </a:rPr>
              <a:t>Speaking </a:t>
            </a:r>
            <a:r>
              <a:rPr lang="en-US" sz="2400" dirty="0">
                <a:latin typeface="Segoe UI" panose="020B0502040204020203" pitchFamily="34" charset="0"/>
                <a:cs typeface="Segoe UI" panose="020B0502040204020203" pitchFamily="34" charset="0"/>
              </a:rPr>
              <a:t>of organizational culture, it is stable in sense of </a:t>
            </a:r>
            <a:r>
              <a:rPr lang="en-US" sz="2400" dirty="0" smtClean="0">
                <a:latin typeface="Segoe UI" panose="020B0502040204020203" pitchFamily="34" charset="0"/>
                <a:cs typeface="Segoe UI" panose="020B0502040204020203" pitchFamily="34" charset="0"/>
              </a:rPr>
              <a:t>years and </a:t>
            </a:r>
            <a:r>
              <a:rPr lang="en-US" sz="2400" dirty="0">
                <a:latin typeface="Segoe UI" panose="020B0502040204020203" pitchFamily="34" charset="0"/>
                <a:cs typeface="Segoe UI" panose="020B0502040204020203" pitchFamily="34" charset="0"/>
              </a:rPr>
              <a:t>tradition on operating on one way, but is strong and clear only on the second project</a:t>
            </a:r>
            <a:r>
              <a:rPr lang="en-US" sz="2400" dirty="0" smtClean="0">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579333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03762"/>
            <a:ext cx="10515600" cy="5723906"/>
          </a:xfrm>
        </p:spPr>
        <p:txBody>
          <a:bodyPr>
            <a:normAutofit/>
          </a:bodyPr>
          <a:lstStyle/>
          <a:p>
            <a:r>
              <a:rPr lang="en-US" sz="2400" dirty="0">
                <a:latin typeface="Segoe UI" panose="020B0502040204020203" pitchFamily="34" charset="0"/>
                <a:cs typeface="Segoe UI" panose="020B0502040204020203" pitchFamily="34" charset="0"/>
              </a:rPr>
              <a:t>Organizational atmosphere is negative only on the third project, which is not surprising according to the previous notions on that project.</a:t>
            </a:r>
            <a:endParaRPr lang="en-GB" sz="2400" dirty="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It </a:t>
            </a:r>
            <a:r>
              <a:rPr lang="en-US" sz="2400" dirty="0">
                <a:latin typeface="Segoe UI" panose="020B0502040204020203" pitchFamily="34" charset="0"/>
                <a:cs typeface="Segoe UI" panose="020B0502040204020203" pitchFamily="34" charset="0"/>
              </a:rPr>
              <a:t>is useful and purposeful to analyze organization competence only in those organizations that manage more </a:t>
            </a:r>
            <a:r>
              <a:rPr lang="en-US" sz="2400" dirty="0" smtClean="0">
                <a:latin typeface="Segoe UI" panose="020B0502040204020203" pitchFamily="34" charset="0"/>
                <a:cs typeface="Segoe UI" panose="020B0502040204020203" pitchFamily="34" charset="0"/>
              </a:rPr>
              <a:t>than one </a:t>
            </a:r>
            <a:r>
              <a:rPr lang="en-US" sz="2400" dirty="0">
                <a:latin typeface="Segoe UI" panose="020B0502040204020203" pitchFamily="34" charset="0"/>
                <a:cs typeface="Segoe UI" panose="020B0502040204020203" pitchFamily="34" charset="0"/>
              </a:rPr>
              <a:t>project at the time, what is the case on the first and third project. </a:t>
            </a:r>
            <a:endParaRPr lang="en-US" sz="2400" dirty="0" smtClean="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All </a:t>
            </a:r>
            <a:r>
              <a:rPr lang="en-US" sz="2400" dirty="0">
                <a:latin typeface="Segoe UI" panose="020B0502040204020203" pitchFamily="34" charset="0"/>
                <a:cs typeface="Segoe UI" panose="020B0502040204020203" pitchFamily="34" charset="0"/>
              </a:rPr>
              <a:t>elements of organization competence </a:t>
            </a:r>
            <a:r>
              <a:rPr lang="en-US" sz="2400" dirty="0" smtClean="0">
                <a:latin typeface="Segoe UI" panose="020B0502040204020203" pitchFamily="34" charset="0"/>
                <a:cs typeface="Segoe UI" panose="020B0502040204020203" pitchFamily="34" charset="0"/>
              </a:rPr>
              <a:t>do exist </a:t>
            </a:r>
            <a:r>
              <a:rPr lang="en-US" sz="2400" dirty="0">
                <a:latin typeface="Segoe UI" panose="020B0502040204020203" pitchFamily="34" charset="0"/>
                <a:cs typeface="Segoe UI" panose="020B0502040204020203" pitchFamily="34" charset="0"/>
              </a:rPr>
              <a:t>on the first project, but not on the third one.</a:t>
            </a:r>
          </a:p>
          <a:p>
            <a:r>
              <a:rPr lang="en-US" sz="2400" dirty="0" smtClean="0">
                <a:latin typeface="Segoe UI" panose="020B0502040204020203" pitchFamily="34" charset="0"/>
                <a:cs typeface="Segoe UI" panose="020B0502040204020203" pitchFamily="34" charset="0"/>
              </a:rPr>
              <a:t>When </a:t>
            </a:r>
            <a:r>
              <a:rPr lang="en-US" sz="2400" dirty="0">
                <a:latin typeface="Segoe UI" panose="020B0502040204020203" pitchFamily="34" charset="0"/>
                <a:cs typeface="Segoe UI" panose="020B0502040204020203" pitchFamily="34" charset="0"/>
              </a:rPr>
              <a:t>it comes to the last category, it can be noted that first and second project are keen of usage of same </a:t>
            </a:r>
            <a:r>
              <a:rPr lang="en-US" sz="2400" dirty="0" smtClean="0">
                <a:latin typeface="Segoe UI" panose="020B0502040204020203" pitchFamily="34" charset="0"/>
                <a:cs typeface="Segoe UI" panose="020B0502040204020203" pitchFamily="34" charset="0"/>
              </a:rPr>
              <a:t>project management </a:t>
            </a:r>
            <a:r>
              <a:rPr lang="en-US" sz="2400" dirty="0">
                <a:latin typeface="Segoe UI" panose="020B0502040204020203" pitchFamily="34" charset="0"/>
                <a:cs typeface="Segoe UI" panose="020B0502040204020203" pitchFamily="34" charset="0"/>
              </a:rPr>
              <a:t>methodologies, methods, tools and techniques. Third project, on contrary, uses only those tools </a:t>
            </a:r>
            <a:r>
              <a:rPr lang="en-US" sz="2400" dirty="0" smtClean="0">
                <a:latin typeface="Segoe UI" panose="020B0502040204020203" pitchFamily="34" charset="0"/>
                <a:cs typeface="Segoe UI" panose="020B0502040204020203" pitchFamily="34" charset="0"/>
              </a:rPr>
              <a:t>that are </a:t>
            </a:r>
            <a:r>
              <a:rPr lang="en-US" sz="2400" dirty="0">
                <a:latin typeface="Segoe UI" panose="020B0502040204020203" pitchFamily="34" charset="0"/>
                <a:cs typeface="Segoe UI" panose="020B0502040204020203" pitchFamily="34" charset="0"/>
              </a:rPr>
              <a:t>obligatory on EU co-financed projects in water sector such as cost benefit </a:t>
            </a:r>
            <a:r>
              <a:rPr lang="en-US" sz="2400" dirty="0" smtClean="0">
                <a:latin typeface="Segoe UI" panose="020B0502040204020203" pitchFamily="34" charset="0"/>
                <a:cs typeface="Segoe UI" panose="020B0502040204020203" pitchFamily="34" charset="0"/>
              </a:rPr>
              <a:t>analysis.</a:t>
            </a:r>
            <a:endParaRPr lang="en-US" sz="2400" dirty="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To </a:t>
            </a:r>
            <a:r>
              <a:rPr lang="en-US" sz="2400" dirty="0">
                <a:latin typeface="Segoe UI" panose="020B0502040204020203" pitchFamily="34" charset="0"/>
                <a:cs typeface="Segoe UI" panose="020B0502040204020203" pitchFamily="34" charset="0"/>
              </a:rPr>
              <a:t>conclude, second project has the most successful </a:t>
            </a:r>
            <a:r>
              <a:rPr lang="en-US" sz="2400" dirty="0" smtClean="0">
                <a:latin typeface="Segoe UI" panose="020B0502040204020203" pitchFamily="34" charset="0"/>
                <a:cs typeface="Segoe UI" panose="020B0502040204020203" pitchFamily="34" charset="0"/>
              </a:rPr>
              <a:t>project management</a:t>
            </a:r>
            <a:r>
              <a:rPr lang="en-US" sz="2400" dirty="0">
                <a:latin typeface="Segoe UI" panose="020B0502040204020203" pitchFamily="34" charset="0"/>
                <a:cs typeface="Segoe UI" panose="020B0502040204020203" pitchFamily="34" charset="0"/>
              </a:rPr>
              <a:t>, the average one is on the first </a:t>
            </a:r>
            <a:r>
              <a:rPr lang="en-US" sz="2400" dirty="0" smtClean="0">
                <a:latin typeface="Segoe UI" panose="020B0502040204020203" pitchFamily="34" charset="0"/>
                <a:cs typeface="Segoe UI" panose="020B0502040204020203" pitchFamily="34" charset="0"/>
              </a:rPr>
              <a:t>project and </a:t>
            </a:r>
            <a:r>
              <a:rPr lang="en-US" sz="2400" dirty="0">
                <a:latin typeface="Segoe UI" panose="020B0502040204020203" pitchFamily="34" charset="0"/>
                <a:cs typeface="Segoe UI" panose="020B0502040204020203" pitchFamily="34" charset="0"/>
              </a:rPr>
              <a:t>the worst on the third one</a:t>
            </a:r>
            <a:r>
              <a:rPr lang="en-US" sz="2400" dirty="0" smtClean="0">
                <a:latin typeface="Segoe UI" panose="020B0502040204020203" pitchFamily="34" charset="0"/>
                <a:cs typeface="Segoe UI" panose="020B0502040204020203" pitchFamily="34" charset="0"/>
              </a:rPr>
              <a:t>.</a:t>
            </a:r>
            <a:endParaRPr lang="en-GB"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653180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5003"/>
            <a:ext cx="11055927" cy="1218408"/>
          </a:xfrm>
        </p:spPr>
        <p:txBody>
          <a:bodyPr>
            <a:noAutofit/>
          </a:bodyPr>
          <a:lstStyle/>
          <a:p>
            <a:r>
              <a:rPr lang="en-US" sz="2800" dirty="0" smtClean="0">
                <a:latin typeface="Segoe UI" panose="020B0502040204020203" pitchFamily="34" charset="0"/>
                <a:cs typeface="Segoe UI" panose="020B0502040204020203" pitchFamily="34" charset="0"/>
              </a:rPr>
              <a:t>Future </a:t>
            </a:r>
            <a:r>
              <a:rPr lang="en-US" sz="2800" dirty="0">
                <a:latin typeface="Segoe UI" panose="020B0502040204020203" pitchFamily="34" charset="0"/>
                <a:cs typeface="Segoe UI" panose="020B0502040204020203" pitchFamily="34" charset="0"/>
              </a:rPr>
              <a:t>PM development </a:t>
            </a:r>
            <a:r>
              <a:rPr lang="en-US" sz="2800" dirty="0" smtClean="0">
                <a:latin typeface="Segoe UI" panose="020B0502040204020203" pitchFamily="34" charset="0"/>
                <a:cs typeface="Segoe UI" panose="020B0502040204020203" pitchFamily="34" charset="0"/>
              </a:rPr>
              <a:t>consist of</a:t>
            </a:r>
            <a:r>
              <a:rPr lang="en-US" sz="2800" dirty="0">
                <a:latin typeface="Segoe UI" panose="020B0502040204020203" pitchFamily="34" charset="0"/>
                <a:cs typeface="Segoe UI" panose="020B0502040204020203" pitchFamily="34" charset="0"/>
              </a:rPr>
              <a:t>:</a:t>
            </a:r>
            <a:endParaRPr lang="en-GB" sz="2800"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839788" y="1455557"/>
            <a:ext cx="10441770" cy="5199619"/>
          </a:xfrm>
        </p:spPr>
        <p:txBody>
          <a:bodyPr>
            <a:normAutofit/>
          </a:bodyPr>
          <a:lstStyle/>
          <a:p>
            <a:pPr>
              <a:lnSpc>
                <a:spcPct val="300000"/>
              </a:lnSpc>
            </a:pPr>
            <a:r>
              <a:rPr lang="en-US" sz="2400" dirty="0" smtClean="0">
                <a:latin typeface="Segoe UI" panose="020B0502040204020203" pitchFamily="34" charset="0"/>
                <a:cs typeface="Segoe UI" panose="020B0502040204020203" pitchFamily="34" charset="0"/>
              </a:rPr>
              <a:t>Education</a:t>
            </a:r>
            <a:r>
              <a:rPr lang="en-US" sz="2400" dirty="0">
                <a:latin typeface="Segoe UI" panose="020B0502040204020203" pitchFamily="34" charset="0"/>
                <a:cs typeface="Segoe UI" panose="020B0502040204020203" pitchFamily="34" charset="0"/>
              </a:rPr>
              <a:t>. Education on PM competence and even more </a:t>
            </a:r>
            <a:r>
              <a:rPr lang="en-US" sz="2400" dirty="0" smtClean="0">
                <a:latin typeface="Segoe UI" panose="020B0502040204020203" pitchFamily="34" charset="0"/>
                <a:cs typeface="Segoe UI" panose="020B0502040204020203" pitchFamily="34" charset="0"/>
              </a:rPr>
              <a:t>important</a:t>
            </a:r>
            <a:endParaRPr lang="en-US" sz="2400" dirty="0">
              <a:latin typeface="Segoe UI" panose="020B0502040204020203" pitchFamily="34" charset="0"/>
              <a:cs typeface="Segoe UI" panose="020B0502040204020203" pitchFamily="34" charset="0"/>
            </a:endParaRPr>
          </a:p>
          <a:p>
            <a:pPr>
              <a:lnSpc>
                <a:spcPct val="300000"/>
              </a:lnSpc>
            </a:pPr>
            <a:r>
              <a:rPr lang="en-US" sz="2400" dirty="0" smtClean="0">
                <a:latin typeface="Segoe UI" panose="020B0502040204020203" pitchFamily="34" charset="0"/>
                <a:cs typeface="Segoe UI" panose="020B0502040204020203" pitchFamily="34" charset="0"/>
              </a:rPr>
              <a:t>Relationship </a:t>
            </a:r>
            <a:r>
              <a:rPr lang="en-US" sz="2400" dirty="0">
                <a:latin typeface="Segoe UI" panose="020B0502040204020203" pitchFamily="34" charset="0"/>
                <a:cs typeface="Segoe UI" panose="020B0502040204020203" pitchFamily="34" charset="0"/>
              </a:rPr>
              <a:t>between project and parent organization. </a:t>
            </a:r>
            <a:endParaRPr lang="en-US" sz="2400" dirty="0" smtClean="0">
              <a:latin typeface="Segoe UI" panose="020B0502040204020203" pitchFamily="34" charset="0"/>
              <a:cs typeface="Segoe UI" panose="020B0502040204020203" pitchFamily="34" charset="0"/>
            </a:endParaRPr>
          </a:p>
          <a:p>
            <a:pPr>
              <a:lnSpc>
                <a:spcPct val="300000"/>
              </a:lnSpc>
            </a:pPr>
            <a:r>
              <a:rPr lang="en-US" sz="2400" dirty="0" smtClean="0">
                <a:latin typeface="Segoe UI" panose="020B0502040204020203" pitchFamily="34" charset="0"/>
                <a:cs typeface="Segoe UI" panose="020B0502040204020203" pitchFamily="34" charset="0"/>
              </a:rPr>
              <a:t>PM </a:t>
            </a:r>
            <a:r>
              <a:rPr lang="en-US" sz="2400" dirty="0">
                <a:latin typeface="Segoe UI" panose="020B0502040204020203" pitchFamily="34" charset="0"/>
                <a:cs typeface="Segoe UI" panose="020B0502040204020203" pitchFamily="34" charset="0"/>
              </a:rPr>
              <a:t>methodologies, methods, tools and techniques. </a:t>
            </a:r>
            <a:endParaRPr lang="en-GB"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5166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548" y="431628"/>
            <a:ext cx="10515600" cy="596776"/>
          </a:xfrm>
        </p:spPr>
        <p:txBody>
          <a:bodyPr>
            <a:normAutofit/>
          </a:bodyPr>
          <a:lstStyle/>
          <a:p>
            <a:r>
              <a:rPr lang="en-US" sz="3600" dirty="0" smtClean="0">
                <a:latin typeface="Segoe UI" panose="020B0502040204020203" pitchFamily="34" charset="0"/>
                <a:cs typeface="Segoe UI" panose="020B0502040204020203" pitchFamily="34" charset="0"/>
              </a:rPr>
              <a:t>Conclusion :</a:t>
            </a:r>
            <a:endParaRPr lang="en-GB" sz="3600" dirty="0">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
          </p:nvPr>
        </p:nvSpPr>
        <p:spPr>
          <a:xfrm>
            <a:off x="1073530" y="1751367"/>
            <a:ext cx="10298484" cy="5037757"/>
          </a:xfrm>
        </p:spPr>
        <p:txBody>
          <a:bodyPr>
            <a:normAutofit/>
          </a:bodyPr>
          <a:lstStyle/>
          <a:p>
            <a:pPr>
              <a:lnSpc>
                <a:spcPct val="150000"/>
              </a:lnSpc>
            </a:pPr>
            <a:r>
              <a:rPr lang="en-US" sz="2400" dirty="0">
                <a:latin typeface="Segoe UI" panose="020B0502040204020203" pitchFamily="34" charset="0"/>
                <a:cs typeface="Segoe UI" panose="020B0502040204020203" pitchFamily="34" charset="0"/>
              </a:rPr>
              <a:t>Project management is inevitable in today’s world </a:t>
            </a:r>
            <a:endParaRPr lang="en-US" sz="2400" dirty="0" smtClean="0">
              <a:latin typeface="Segoe UI" panose="020B0502040204020203" pitchFamily="34" charset="0"/>
              <a:cs typeface="Segoe UI" panose="020B0502040204020203" pitchFamily="34" charset="0"/>
            </a:endParaRPr>
          </a:p>
          <a:p>
            <a:pPr>
              <a:lnSpc>
                <a:spcPct val="150000"/>
              </a:lnSpc>
            </a:pPr>
            <a:r>
              <a:rPr lang="en-US" sz="2400" dirty="0" smtClean="0">
                <a:latin typeface="Segoe UI" panose="020B0502040204020203" pitchFamily="34" charset="0"/>
                <a:cs typeface="Segoe UI" panose="020B0502040204020203" pitchFamily="34" charset="0"/>
              </a:rPr>
              <a:t>Project </a:t>
            </a:r>
            <a:r>
              <a:rPr lang="en-US" sz="2400" dirty="0">
                <a:latin typeface="Segoe UI" panose="020B0502040204020203" pitchFamily="34" charset="0"/>
                <a:cs typeface="Segoe UI" panose="020B0502040204020203" pitchFamily="34" charset="0"/>
              </a:rPr>
              <a:t>management is not only necessity for that improvement but also one field that seeks </a:t>
            </a:r>
            <a:r>
              <a:rPr lang="en-US" sz="2400" dirty="0" smtClean="0">
                <a:latin typeface="Segoe UI" panose="020B0502040204020203" pitchFamily="34" charset="0"/>
                <a:cs typeface="Segoe UI" panose="020B0502040204020203" pitchFamily="34" charset="0"/>
              </a:rPr>
              <a:t>for improvement itself. </a:t>
            </a:r>
          </a:p>
          <a:p>
            <a:pPr>
              <a:lnSpc>
                <a:spcPct val="150000"/>
              </a:lnSpc>
            </a:pPr>
            <a:r>
              <a:rPr lang="en-US" sz="2400" dirty="0" smtClean="0">
                <a:latin typeface="Segoe UI" panose="020B0502040204020203" pitchFamily="34" charset="0"/>
                <a:cs typeface="Segoe UI" panose="020B0502040204020203" pitchFamily="34" charset="0"/>
              </a:rPr>
              <a:t>The project </a:t>
            </a:r>
            <a:r>
              <a:rPr lang="en-US" sz="2400" dirty="0">
                <a:latin typeface="Segoe UI" panose="020B0502040204020203" pitchFamily="34" charset="0"/>
                <a:cs typeface="Segoe UI" panose="020B0502040204020203" pitchFamily="34" charset="0"/>
              </a:rPr>
              <a:t>management success factors breakdown </a:t>
            </a:r>
            <a:r>
              <a:rPr lang="en-US" sz="2400" dirty="0" smtClean="0">
                <a:latin typeface="Segoe UI" panose="020B0502040204020203" pitchFamily="34" charset="0"/>
                <a:cs typeface="Segoe UI" panose="020B0502040204020203" pitchFamily="34" charset="0"/>
              </a:rPr>
              <a:t>structure is illustrated.</a:t>
            </a:r>
          </a:p>
          <a:p>
            <a:pPr>
              <a:lnSpc>
                <a:spcPct val="150000"/>
              </a:lnSpc>
            </a:pPr>
            <a:r>
              <a:rPr lang="en-US" sz="2400" dirty="0" smtClean="0">
                <a:latin typeface="Segoe UI" panose="020B0502040204020203" pitchFamily="34" charset="0"/>
                <a:cs typeface="Segoe UI" panose="020B0502040204020203" pitchFamily="34" charset="0"/>
              </a:rPr>
              <a:t>Investments </a:t>
            </a:r>
            <a:r>
              <a:rPr lang="en-US" sz="2400" dirty="0">
                <a:latin typeface="Segoe UI" panose="020B0502040204020203" pitchFamily="34" charset="0"/>
                <a:cs typeface="Segoe UI" panose="020B0502040204020203" pitchFamily="34" charset="0"/>
              </a:rPr>
              <a:t>in </a:t>
            </a:r>
            <a:r>
              <a:rPr lang="en-US" sz="2400" dirty="0" smtClean="0">
                <a:latin typeface="Segoe UI" panose="020B0502040204020203" pitchFamily="34" charset="0"/>
                <a:cs typeface="Segoe UI" panose="020B0502040204020203" pitchFamily="34" charset="0"/>
              </a:rPr>
              <a:t>project management </a:t>
            </a:r>
            <a:r>
              <a:rPr lang="en-US" sz="2400" dirty="0">
                <a:latin typeface="Segoe UI" panose="020B0502040204020203" pitchFamily="34" charset="0"/>
                <a:cs typeface="Segoe UI" panose="020B0502040204020203" pitchFamily="34" charset="0"/>
              </a:rPr>
              <a:t>field should be made, especially through strengthening people and organization competence.</a:t>
            </a:r>
            <a:endParaRPr lang="en-GB"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4903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References:</a:t>
            </a:r>
            <a:endParaRPr lang="en-GB" dirty="0">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839788" y="2280062"/>
            <a:ext cx="10515600" cy="3909601"/>
          </a:xfrm>
        </p:spPr>
        <p:txBody>
          <a:bodyPr>
            <a:normAutofit/>
          </a:bodyPr>
          <a:lstStyle/>
          <a:p>
            <a:r>
              <a:rPr lang="en-US" sz="2000" dirty="0" smtClean="0">
                <a:latin typeface="Segoe UI" panose="020B0502040204020203" pitchFamily="34" charset="0"/>
                <a:cs typeface="Segoe UI" panose="020B0502040204020203" pitchFamily="34" charset="0"/>
              </a:rPr>
              <a:t>Book: Software Engineering Using UML Patterns and Java, 3</a:t>
            </a:r>
            <a:r>
              <a:rPr lang="en-US" sz="2000" baseline="30000" dirty="0" smtClean="0">
                <a:latin typeface="Segoe UI" panose="020B0502040204020203" pitchFamily="34" charset="0"/>
                <a:cs typeface="Segoe UI" panose="020B0502040204020203" pitchFamily="34" charset="0"/>
              </a:rPr>
              <a:t>rd</a:t>
            </a:r>
            <a:r>
              <a:rPr lang="en-US" sz="2000" dirty="0">
                <a:latin typeface="Segoe UI" panose="020B0502040204020203" pitchFamily="34" charset="0"/>
                <a:cs typeface="Segoe UI" panose="020B0502040204020203" pitchFamily="34" charset="0"/>
              </a:rPr>
              <a:t> </a:t>
            </a:r>
            <a:r>
              <a:rPr lang="en-US" sz="2000" dirty="0" smtClean="0">
                <a:latin typeface="Segoe UI" panose="020B0502040204020203" pitchFamily="34" charset="0"/>
                <a:cs typeface="Segoe UI" panose="020B0502040204020203" pitchFamily="34" charset="0"/>
              </a:rPr>
              <a:t>edition. By </a:t>
            </a:r>
            <a:r>
              <a:rPr lang="de-DE" sz="2000" dirty="0">
                <a:latin typeface="Segoe UI" panose="020B0502040204020203" pitchFamily="34" charset="0"/>
                <a:cs typeface="Segoe UI" panose="020B0502040204020203" pitchFamily="34" charset="0"/>
              </a:rPr>
              <a:t>Bernd Bruegge &amp; Allen H. Dutoit</a:t>
            </a:r>
            <a:endParaRPr lang="en-US" sz="2000" dirty="0" smtClean="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Paper: Project Management Success Factors, By </a:t>
            </a:r>
            <a:r>
              <a:rPr lang="en-US" sz="2000" dirty="0" err="1">
                <a:latin typeface="Segoe UI" panose="020B0502040204020203" pitchFamily="34" charset="0"/>
                <a:cs typeface="Segoe UI" panose="020B0502040204020203" pitchFamily="34" charset="0"/>
              </a:rPr>
              <a:t>Mladen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Radujkovića</a:t>
            </a:r>
            <a:r>
              <a:rPr lang="en-US" sz="2000" dirty="0">
                <a:latin typeface="Segoe UI" panose="020B0502040204020203" pitchFamily="34" charset="0"/>
                <a:cs typeface="Segoe UI" panose="020B0502040204020203" pitchFamily="34" charset="0"/>
              </a:rPr>
              <a:t>, Mariela </a:t>
            </a:r>
            <a:r>
              <a:rPr lang="en-US" sz="2000" dirty="0" err="1" smtClean="0">
                <a:latin typeface="Segoe UI" panose="020B0502040204020203" pitchFamily="34" charset="0"/>
                <a:cs typeface="Segoe UI" panose="020B0502040204020203" pitchFamily="34" charset="0"/>
              </a:rPr>
              <a:t>Sjekavicab</a:t>
            </a:r>
            <a:r>
              <a:rPr lang="en-US" sz="2000" dirty="0">
                <a:latin typeface="Segoe UI" panose="020B0502040204020203" pitchFamily="34" charset="0"/>
                <a:cs typeface="Segoe UI" panose="020B0502040204020203" pitchFamily="34" charset="0"/>
              </a:rPr>
              <a:t>, Creative Construction Conference 2017, CCC 2017, 19-22 June 2017, </a:t>
            </a:r>
            <a:r>
              <a:rPr lang="en-US" sz="2000" dirty="0" err="1">
                <a:latin typeface="Segoe UI" panose="020B0502040204020203" pitchFamily="34" charset="0"/>
                <a:cs typeface="Segoe UI" panose="020B0502040204020203" pitchFamily="34" charset="0"/>
              </a:rPr>
              <a:t>Primosten</a:t>
            </a:r>
            <a:r>
              <a:rPr lang="en-US" sz="2000" dirty="0">
                <a:latin typeface="Segoe UI" panose="020B0502040204020203" pitchFamily="34" charset="0"/>
                <a:cs typeface="Segoe UI" panose="020B0502040204020203" pitchFamily="34" charset="0"/>
              </a:rPr>
              <a:t>, Croatia</a:t>
            </a:r>
            <a:endParaRPr lang="en-GB"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78272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GB"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70837" y="1690688"/>
            <a:ext cx="10050234" cy="4187598"/>
          </a:xfrm>
        </p:spPr>
      </p:pic>
    </p:spTree>
    <p:extLst>
      <p:ext uri="{BB962C8B-B14F-4D97-AF65-F5344CB8AC3E}">
        <p14:creationId xmlns:p14="http://schemas.microsoft.com/office/powerpoint/2010/main" val="198590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Segoe UI" panose="020B0502040204020203" pitchFamily="34" charset="0"/>
                <a:cs typeface="Segoe UI" panose="020B0502040204020203" pitchFamily="34" charset="0"/>
              </a:rPr>
              <a:t>Project management concepts</a:t>
            </a:r>
            <a:endParaRPr lang="en-US" sz="36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Tasks and activities</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Work products, work packages, and Roles</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Work </a:t>
            </a:r>
            <a:r>
              <a:rPr lang="en-US" sz="2400" dirty="0">
                <a:latin typeface="Segoe UI" panose="020B0502040204020203" pitchFamily="34" charset="0"/>
                <a:cs typeface="Segoe UI" panose="020B0502040204020203" pitchFamily="34" charset="0"/>
              </a:rPr>
              <a:t>B</a:t>
            </a:r>
            <a:r>
              <a:rPr lang="en-US" sz="2400" dirty="0" smtClean="0">
                <a:latin typeface="Segoe UI" panose="020B0502040204020203" pitchFamily="34" charset="0"/>
                <a:cs typeface="Segoe UI" panose="020B0502040204020203" pitchFamily="34" charset="0"/>
              </a:rPr>
              <a:t>reakdown </a:t>
            </a:r>
            <a:r>
              <a:rPr lang="en-US" sz="2400" dirty="0">
                <a:latin typeface="Segoe UI" panose="020B0502040204020203" pitchFamily="34" charset="0"/>
                <a:cs typeface="Segoe UI" panose="020B0502040204020203" pitchFamily="34" charset="0"/>
              </a:rPr>
              <a:t>S</a:t>
            </a:r>
            <a:r>
              <a:rPr lang="en-US" sz="2400" dirty="0" smtClean="0">
                <a:latin typeface="Segoe UI" panose="020B0502040204020203" pitchFamily="34" charset="0"/>
                <a:cs typeface="Segoe UI" panose="020B0502040204020203" pitchFamily="34" charset="0"/>
              </a:rPr>
              <a:t>tructure</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Task Model</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Skill Matrix</a:t>
            </a:r>
          </a:p>
          <a:p>
            <a:pPr>
              <a:lnSpc>
                <a:spcPct val="150000"/>
              </a:lnSpc>
              <a:buFont typeface="Wingdings" panose="05000000000000000000" pitchFamily="2" charset="2"/>
              <a:buChar char="v"/>
            </a:pPr>
            <a:r>
              <a:rPr lang="en-US" sz="2400" dirty="0" smtClean="0">
                <a:latin typeface="Segoe UI" panose="020B0502040204020203" pitchFamily="34" charset="0"/>
                <a:cs typeface="Segoe UI" panose="020B0502040204020203" pitchFamily="34" charset="0"/>
              </a:rPr>
              <a:t>Software </a:t>
            </a:r>
            <a:r>
              <a:rPr lang="en-US" sz="2400" dirty="0">
                <a:latin typeface="Segoe UI" panose="020B0502040204020203" pitchFamily="34" charset="0"/>
                <a:cs typeface="Segoe UI" panose="020B0502040204020203" pitchFamily="34" charset="0"/>
              </a:rPr>
              <a:t>P</a:t>
            </a:r>
            <a:r>
              <a:rPr lang="en-US" sz="2400" dirty="0" smtClean="0">
                <a:latin typeface="Segoe UI" panose="020B0502040204020203" pitchFamily="34" charset="0"/>
                <a:cs typeface="Segoe UI" panose="020B0502040204020203" pitchFamily="34" charset="0"/>
              </a:rPr>
              <a:t>roject </a:t>
            </a:r>
            <a:r>
              <a:rPr lang="en-US" sz="2400" dirty="0">
                <a:latin typeface="Segoe UI" panose="020B0502040204020203" pitchFamily="34" charset="0"/>
                <a:cs typeface="Segoe UI" panose="020B0502040204020203" pitchFamily="34" charset="0"/>
              </a:rPr>
              <a:t>M</a:t>
            </a:r>
            <a:r>
              <a:rPr lang="en-US" sz="2400" dirty="0" smtClean="0">
                <a:latin typeface="Segoe UI" panose="020B0502040204020203" pitchFamily="34" charset="0"/>
                <a:cs typeface="Segoe UI" panose="020B0502040204020203" pitchFamily="34" charset="0"/>
              </a:rPr>
              <a:t>anagement </a:t>
            </a:r>
            <a:r>
              <a:rPr lang="en-US" sz="2400" dirty="0">
                <a:latin typeface="Segoe UI" panose="020B0502040204020203" pitchFamily="34" charset="0"/>
                <a:cs typeface="Segoe UI" panose="020B0502040204020203" pitchFamily="34" charset="0"/>
              </a:rPr>
              <a:t>P</a:t>
            </a:r>
            <a:r>
              <a:rPr lang="en-US" sz="2400" dirty="0" smtClean="0">
                <a:latin typeface="Segoe UI" panose="020B0502040204020203" pitchFamily="34" charset="0"/>
                <a:cs typeface="Segoe UI" panose="020B0502040204020203" pitchFamily="34" charset="0"/>
              </a:rPr>
              <a:t>lan</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533465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6542622" cy="6048738"/>
          </a:xfrm>
        </p:spPr>
      </p:pic>
      <p:sp>
        <p:nvSpPr>
          <p:cNvPr id="5" name="TextBox 4"/>
          <p:cNvSpPr txBox="1"/>
          <p:nvPr/>
        </p:nvSpPr>
        <p:spPr>
          <a:xfrm>
            <a:off x="885558" y="2051386"/>
            <a:ext cx="4771505" cy="3539430"/>
          </a:xfrm>
          <a:prstGeom prst="rect">
            <a:avLst/>
          </a:prstGeom>
          <a:noFill/>
        </p:spPr>
        <p:txBody>
          <a:bodyPr wrap="square" rtlCol="0">
            <a:spAutoFit/>
          </a:bodyPr>
          <a:lstStyle/>
          <a:p>
            <a:pPr algn="just"/>
            <a:r>
              <a:rPr lang="en-US" sz="2000" dirty="0">
                <a:latin typeface="Segoe UI" panose="020B0502040204020203" pitchFamily="34" charset="0"/>
                <a:cs typeface="Segoe UI" panose="020B0502040204020203" pitchFamily="34" charset="0"/>
              </a:rPr>
              <a:t>A </a:t>
            </a:r>
            <a:r>
              <a:rPr lang="en-US" sz="2400" b="1" dirty="0">
                <a:latin typeface="Segoe UI" panose="020B0502040204020203" pitchFamily="34" charset="0"/>
                <a:cs typeface="Segoe UI" panose="020B0502040204020203" pitchFamily="34" charset="0"/>
              </a:rPr>
              <a:t>task </a:t>
            </a:r>
            <a:r>
              <a:rPr lang="en-US" sz="2000" dirty="0">
                <a:latin typeface="Segoe UI" panose="020B0502040204020203" pitchFamily="34" charset="0"/>
                <a:cs typeface="Segoe UI" panose="020B0502040204020203" pitchFamily="34" charset="0"/>
              </a:rPr>
              <a:t>is a well-defined work assignment for a project participant or a team. A task is </a:t>
            </a:r>
            <a:r>
              <a:rPr lang="en-US" sz="2000" dirty="0" smtClean="0">
                <a:latin typeface="Segoe UI" panose="020B0502040204020203" pitchFamily="34" charset="0"/>
                <a:cs typeface="Segoe UI" panose="020B0502040204020203" pitchFamily="34" charset="0"/>
              </a:rPr>
              <a:t>the smallest </a:t>
            </a:r>
            <a:r>
              <a:rPr lang="en-US" sz="2000" dirty="0">
                <a:latin typeface="Segoe UI" panose="020B0502040204020203" pitchFamily="34" charset="0"/>
                <a:cs typeface="Segoe UI" panose="020B0502040204020203" pitchFamily="34" charset="0"/>
              </a:rPr>
              <a:t>unit of work that is subject to project management. </a:t>
            </a:r>
            <a:endParaRPr lang="en-US" sz="2000" dirty="0" smtClean="0">
              <a:latin typeface="Segoe UI" panose="020B0502040204020203" pitchFamily="34" charset="0"/>
              <a:cs typeface="Segoe UI" panose="020B0502040204020203" pitchFamily="34" charset="0"/>
            </a:endParaRPr>
          </a:p>
          <a:p>
            <a:pPr algn="just"/>
            <a:r>
              <a:rPr lang="en-US" sz="2000" dirty="0" smtClean="0">
                <a:latin typeface="Segoe UI" panose="020B0502040204020203" pitchFamily="34" charset="0"/>
                <a:cs typeface="Segoe UI" panose="020B0502040204020203" pitchFamily="34" charset="0"/>
              </a:rPr>
              <a:t>A </a:t>
            </a:r>
            <a:r>
              <a:rPr lang="en-US" sz="2000" dirty="0">
                <a:latin typeface="Segoe UI" panose="020B0502040204020203" pitchFamily="34" charset="0"/>
                <a:cs typeface="Segoe UI" panose="020B0502040204020203" pitchFamily="34" charset="0"/>
              </a:rPr>
              <a:t>task includes a description and a</a:t>
            </a:r>
          </a:p>
          <a:p>
            <a:pPr algn="just"/>
            <a:r>
              <a:rPr lang="en-US" sz="2000" dirty="0">
                <a:latin typeface="Segoe UI" panose="020B0502040204020203" pitchFamily="34" charset="0"/>
                <a:cs typeface="Segoe UI" panose="020B0502040204020203" pitchFamily="34" charset="0"/>
              </a:rPr>
              <a:t>duration, and is assigned to a role filled by a </a:t>
            </a:r>
            <a:r>
              <a:rPr lang="en-US" sz="2000" dirty="0" smtClean="0">
                <a:latin typeface="Segoe UI" panose="020B0502040204020203" pitchFamily="34" charset="0"/>
                <a:cs typeface="Segoe UI" panose="020B0502040204020203" pitchFamily="34" charset="0"/>
              </a:rPr>
              <a:t>participant.</a:t>
            </a:r>
          </a:p>
          <a:p>
            <a:pPr algn="just"/>
            <a:r>
              <a:rPr lang="en-US" sz="2000" dirty="0" smtClean="0">
                <a:latin typeface="Segoe UI" panose="020B0502040204020203" pitchFamily="34" charset="0"/>
                <a:cs typeface="Segoe UI" panose="020B0502040204020203" pitchFamily="34" charset="0"/>
              </a:rPr>
              <a:t>Tasks </a:t>
            </a:r>
            <a:r>
              <a:rPr lang="en-US" sz="2000" dirty="0">
                <a:latin typeface="Segoe UI" panose="020B0502040204020203" pitchFamily="34" charset="0"/>
                <a:cs typeface="Segoe UI" panose="020B0502040204020203" pitchFamily="34" charset="0"/>
              </a:rPr>
              <a:t>consume resources and produce </a:t>
            </a:r>
            <a:r>
              <a:rPr lang="en-US" sz="2000" dirty="0" smtClean="0">
                <a:latin typeface="Segoe UI" panose="020B0502040204020203" pitchFamily="34" charset="0"/>
                <a:cs typeface="Segoe UI" panose="020B0502040204020203" pitchFamily="34" charset="0"/>
              </a:rPr>
              <a:t>one or </a:t>
            </a:r>
            <a:r>
              <a:rPr lang="en-US" sz="2000" dirty="0">
                <a:latin typeface="Segoe UI" panose="020B0502040204020203" pitchFamily="34" charset="0"/>
                <a:cs typeface="Segoe UI" panose="020B0502040204020203" pitchFamily="34" charset="0"/>
              </a:rPr>
              <a:t>more a work products. They often consume work products produced by other tasks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391" y="705489"/>
            <a:ext cx="5829300" cy="5368740"/>
          </a:xfrm>
          <a:prstGeom prst="rect">
            <a:avLst/>
          </a:prstGeom>
        </p:spPr>
      </p:pic>
      <p:sp>
        <p:nvSpPr>
          <p:cNvPr id="7" name="TextBox 6"/>
          <p:cNvSpPr txBox="1"/>
          <p:nvPr/>
        </p:nvSpPr>
        <p:spPr>
          <a:xfrm>
            <a:off x="7428179" y="2097552"/>
            <a:ext cx="3607723" cy="3139321"/>
          </a:xfrm>
          <a:prstGeom prst="rect">
            <a:avLst/>
          </a:prstGeom>
          <a:noFill/>
        </p:spPr>
        <p:txBody>
          <a:bodyPr wrap="square" rtlCol="0">
            <a:spAutoFit/>
          </a:bodyPr>
          <a:lstStyle/>
          <a:p>
            <a:pPr algn="just"/>
            <a:r>
              <a:rPr lang="en-US" b="1" dirty="0">
                <a:latin typeface="Segoe UI" panose="020B0502040204020203" pitchFamily="34" charset="0"/>
                <a:cs typeface="Segoe UI" panose="020B0502040204020203" pitchFamily="34" charset="0"/>
              </a:rPr>
              <a:t>Activities </a:t>
            </a:r>
            <a:r>
              <a:rPr lang="en-US" dirty="0">
                <a:latin typeface="Segoe UI" panose="020B0502040204020203" pitchFamily="34" charset="0"/>
                <a:cs typeface="Segoe UI" panose="020B0502040204020203" pitchFamily="34" charset="0"/>
              </a:rPr>
              <a:t>are larger units of work. Their </a:t>
            </a:r>
            <a:r>
              <a:rPr lang="en-US" dirty="0" smtClean="0">
                <a:latin typeface="Segoe UI" panose="020B0502040204020203" pitchFamily="34" charset="0"/>
                <a:cs typeface="Segoe UI" panose="020B0502040204020203" pitchFamily="34" charset="0"/>
              </a:rPr>
              <a:t>duration is </a:t>
            </a:r>
            <a:r>
              <a:rPr lang="en-US" dirty="0">
                <a:latin typeface="Segoe UI" panose="020B0502040204020203" pitchFamily="34" charset="0"/>
                <a:cs typeface="Segoe UI" panose="020B0502040204020203" pitchFamily="34" charset="0"/>
              </a:rPr>
              <a:t>often the same as a </a:t>
            </a:r>
            <a:r>
              <a:rPr lang="en-US" dirty="0" smtClean="0">
                <a:latin typeface="Segoe UI" panose="020B0502040204020203" pitchFamily="34" charset="0"/>
                <a:cs typeface="Segoe UI" panose="020B0502040204020203" pitchFamily="34" charset="0"/>
              </a:rPr>
              <a:t>development phase</a:t>
            </a:r>
            <a:r>
              <a:rPr lang="en-US" dirty="0">
                <a:latin typeface="Segoe UI" panose="020B0502040204020203" pitchFamily="34" charset="0"/>
                <a:cs typeface="Segoe UI" panose="020B0502040204020203" pitchFamily="34" charset="0"/>
              </a:rPr>
              <a:t>, such as requirements analysis or system design. </a:t>
            </a:r>
            <a:r>
              <a:rPr lang="en-US" dirty="0" smtClean="0">
                <a:latin typeface="Segoe UI" panose="020B0502040204020203" pitchFamily="34" charset="0"/>
                <a:cs typeface="Segoe UI" panose="020B0502040204020203" pitchFamily="34" charset="0"/>
              </a:rPr>
              <a:t>When activities </a:t>
            </a:r>
            <a:r>
              <a:rPr lang="en-US" dirty="0">
                <a:latin typeface="Segoe UI" panose="020B0502040204020203" pitchFamily="34" charset="0"/>
                <a:cs typeface="Segoe UI" panose="020B0502040204020203" pitchFamily="34" charset="0"/>
              </a:rPr>
              <a:t>span the whole duration of a project, they are called </a:t>
            </a:r>
            <a:r>
              <a:rPr lang="en-US" b="1" i="1" dirty="0">
                <a:latin typeface="Segoe UI" panose="020B0502040204020203" pitchFamily="34" charset="0"/>
                <a:cs typeface="Segoe UI" panose="020B0502040204020203" pitchFamily="34" charset="0"/>
              </a:rPr>
              <a:t>project functions</a:t>
            </a:r>
            <a:r>
              <a:rPr lang="en-US" dirty="0">
                <a:latin typeface="Segoe UI" panose="020B0502040204020203" pitchFamily="34" charset="0"/>
                <a:cs typeface="Segoe UI" panose="020B0502040204020203" pitchFamily="34" charset="0"/>
              </a:rPr>
              <a:t>. Examples </a:t>
            </a:r>
            <a:r>
              <a:rPr lang="en-US" dirty="0" smtClean="0">
                <a:latin typeface="Segoe UI" panose="020B0502040204020203" pitchFamily="34" charset="0"/>
                <a:cs typeface="Segoe UI" panose="020B0502040204020203" pitchFamily="34" charset="0"/>
              </a:rPr>
              <a:t>of project </a:t>
            </a:r>
            <a:r>
              <a:rPr lang="en-US" dirty="0">
                <a:latin typeface="Segoe UI" panose="020B0502040204020203" pitchFamily="34" charset="0"/>
                <a:cs typeface="Segoe UI" panose="020B0502040204020203" pitchFamily="34" charset="0"/>
              </a:rPr>
              <a:t>functions are configuration management </a:t>
            </a:r>
            <a:r>
              <a:rPr lang="en-US" dirty="0" smtClean="0">
                <a:latin typeface="Segoe UI" panose="020B0502040204020203" pitchFamily="34" charset="0"/>
                <a:cs typeface="Segoe UI" panose="020B0502040204020203" pitchFamily="34" charset="0"/>
              </a:rPr>
              <a:t>and project </a:t>
            </a:r>
            <a:r>
              <a:rPr lang="en-US" dirty="0">
                <a:latin typeface="Segoe UI" panose="020B0502040204020203" pitchFamily="34" charset="0"/>
                <a:cs typeface="Segoe UI" panose="020B0502040204020203" pitchFamily="34" charset="0"/>
              </a:rPr>
              <a:t>management </a:t>
            </a:r>
            <a:r>
              <a:rPr lang="en-US" dirty="0" smtClean="0">
                <a:latin typeface="Segoe UI" panose="020B0502040204020203" pitchFamily="34" charset="0"/>
                <a:cs typeface="Segoe UI" panose="020B0502040204020203" pitchFamily="34" charset="0"/>
              </a:rPr>
              <a:t>itself.</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4813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Segoe UI" panose="020B0502040204020203" pitchFamily="34" charset="0"/>
                <a:cs typeface="Segoe UI" panose="020B0502040204020203" pitchFamily="34" charset="0"/>
              </a:rPr>
              <a:t>Task, Activities and Project </a:t>
            </a:r>
            <a:r>
              <a:rPr lang="en-US" sz="3200" dirty="0">
                <a:latin typeface="Segoe UI" panose="020B0502040204020203" pitchFamily="34" charset="0"/>
                <a:cs typeface="Segoe UI" panose="020B0502040204020203" pitchFamily="34" charset="0"/>
              </a:rPr>
              <a:t>F</a:t>
            </a:r>
            <a:r>
              <a:rPr lang="en-US" sz="3200" dirty="0" smtClean="0">
                <a:latin typeface="Segoe UI" panose="020B0502040204020203" pitchFamily="34" charset="0"/>
                <a:cs typeface="Segoe UI" panose="020B0502040204020203" pitchFamily="34" charset="0"/>
              </a:rPr>
              <a:t>unction (UML Class diagram)</a:t>
            </a:r>
            <a:endParaRPr lang="en-US" sz="3200"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2"/>
          <a:stretch>
            <a:fillRect/>
          </a:stretch>
        </p:blipFill>
        <p:spPr>
          <a:xfrm>
            <a:off x="2638697" y="2410913"/>
            <a:ext cx="5354638" cy="2267847"/>
          </a:xfrm>
          <a:prstGeom prst="rect">
            <a:avLst/>
          </a:prstGeom>
        </p:spPr>
      </p:pic>
    </p:spTree>
    <p:extLst>
      <p:ext uri="{BB962C8B-B14F-4D97-AF65-F5344CB8AC3E}">
        <p14:creationId xmlns:p14="http://schemas.microsoft.com/office/powerpoint/2010/main" val="26335458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3469</Words>
  <Application>Microsoft Office PowerPoint</Application>
  <PresentationFormat>Widescreen</PresentationFormat>
  <Paragraphs>410</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Segoe UI</vt:lpstr>
      <vt:lpstr>Wingdings</vt:lpstr>
      <vt:lpstr>Office Theme</vt:lpstr>
      <vt:lpstr>PowerPoint Presentation</vt:lpstr>
      <vt:lpstr>Outline </vt:lpstr>
      <vt:lpstr>What is a project? </vt:lpstr>
      <vt:lpstr>PowerPoint Presentation</vt:lpstr>
      <vt:lpstr>What is Project Management? </vt:lpstr>
      <vt:lpstr>Why project management is important?</vt:lpstr>
      <vt:lpstr>Project management concepts</vt:lpstr>
      <vt:lpstr>PowerPoint Presentation</vt:lpstr>
      <vt:lpstr>Task, Activities and Project Function (UML Class diagram)</vt:lpstr>
      <vt:lpstr>Work products, Work Packages, and Roles </vt:lpstr>
      <vt:lpstr>Work Package</vt:lpstr>
      <vt:lpstr>Work breakdown structure (WBS) </vt:lpstr>
      <vt:lpstr>Task model </vt:lpstr>
      <vt:lpstr>Skill Matrix </vt:lpstr>
      <vt:lpstr>Software project management plan (SPMP) </vt:lpstr>
      <vt:lpstr>Software Project Management Plan (SPMP) </vt:lpstr>
      <vt:lpstr>Software project management plan (SPMP) </vt:lpstr>
      <vt:lpstr>Project Management Activities</vt:lpstr>
      <vt:lpstr>Classical Project Management</vt:lpstr>
      <vt:lpstr>Classical Project Management-Planning </vt:lpstr>
      <vt:lpstr>Classical Project Management-Organizing </vt:lpstr>
      <vt:lpstr>Classical Project Management-Controlling </vt:lpstr>
      <vt:lpstr>Controlling the project- Meetings</vt:lpstr>
      <vt:lpstr>Controlling the project- Metrics</vt:lpstr>
      <vt:lpstr>Classical Project Management-Metrics </vt:lpstr>
      <vt:lpstr>Controlling the project- Risk management</vt:lpstr>
      <vt:lpstr>Risk Management- Identifying risks</vt:lpstr>
      <vt:lpstr>Example of risks identified in the OWL project</vt:lpstr>
      <vt:lpstr>Identifying risks: Questionnaire </vt:lpstr>
      <vt:lpstr>Prioritizing risks </vt:lpstr>
      <vt:lpstr>Prioritized risks for a project </vt:lpstr>
      <vt:lpstr>Risk management- Addressing risks</vt:lpstr>
      <vt:lpstr>Classical Project Management-Terminating the project </vt:lpstr>
      <vt:lpstr>Agile project management activities</vt:lpstr>
      <vt:lpstr>PowerPoint Presentation</vt:lpstr>
      <vt:lpstr>Scrum ( Example of Agile project management method)</vt:lpstr>
      <vt:lpstr>Planning the project (Scrum) - Product backlog</vt:lpstr>
      <vt:lpstr>Planning the project (Scrum)  - Sprint backlog </vt:lpstr>
      <vt:lpstr>Organizing the project(Scrum) - Scrum Roles </vt:lpstr>
      <vt:lpstr>Scrum Roles-Product owner  </vt:lpstr>
      <vt:lpstr>Scrum roles-Scrum Master </vt:lpstr>
      <vt:lpstr>Scrum roles- Scrum Team</vt:lpstr>
      <vt:lpstr>Controlling the project</vt:lpstr>
      <vt:lpstr>Controlling the project - Daily Scrum meeting </vt:lpstr>
      <vt:lpstr>Controlling the project(Scrum)-Daily Scrum meeting </vt:lpstr>
      <vt:lpstr>Controlling the project(Scrum)-Burn Down Chart</vt:lpstr>
      <vt:lpstr>Terminating the project-Sprint reviews</vt:lpstr>
      <vt:lpstr>Overview of a Scrum process </vt:lpstr>
      <vt:lpstr>Paper : Project Management Success Factors</vt:lpstr>
      <vt:lpstr>Paper : Project Management Success Factors</vt:lpstr>
      <vt:lpstr>Project Management &amp; Project Goals</vt:lpstr>
      <vt:lpstr>Project Management &amp; Project Goals-Cont’d</vt:lpstr>
      <vt:lpstr>Project Management &amp; Project Goals -Cont’d</vt:lpstr>
      <vt:lpstr>How to measure if project management is successful? </vt:lpstr>
      <vt:lpstr>Project Management Parts</vt:lpstr>
      <vt:lpstr>Project Management Parts- Cont’d</vt:lpstr>
      <vt:lpstr>PowerPoint Presentation</vt:lpstr>
      <vt:lpstr> EU co-financed water projects: case study</vt:lpstr>
      <vt:lpstr>PowerPoint Presentation</vt:lpstr>
      <vt:lpstr>The result of project reviews and interviews with project managers are shown in table 3</vt:lpstr>
      <vt:lpstr>PowerPoint Presentation</vt:lpstr>
      <vt:lpstr>PowerPoint Presentation</vt:lpstr>
      <vt:lpstr>PowerPoint Presentation</vt:lpstr>
      <vt:lpstr>Future PM development consist of:</vt:lpstr>
      <vt:lpstr>Conclusion :</vt:lpstr>
      <vt:lpstr>References: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Hanieh Marvi</dc:creator>
  <cp:lastModifiedBy>DS</cp:lastModifiedBy>
  <cp:revision>108</cp:revision>
  <dcterms:created xsi:type="dcterms:W3CDTF">2017-10-23T16:37:26Z</dcterms:created>
  <dcterms:modified xsi:type="dcterms:W3CDTF">2017-10-27T16:14:01Z</dcterms:modified>
</cp:coreProperties>
</file>