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77" r:id="rId6"/>
    <p:sldId id="262" r:id="rId7"/>
    <p:sldId id="265" r:id="rId8"/>
    <p:sldId id="278" r:id="rId9"/>
    <p:sldId id="266" r:id="rId10"/>
    <p:sldId id="279" r:id="rId11"/>
    <p:sldId id="267" r:id="rId12"/>
    <p:sldId id="268" r:id="rId13"/>
    <p:sldId id="269" r:id="rId14"/>
    <p:sldId id="270" r:id="rId15"/>
    <p:sldId id="280" r:id="rId16"/>
    <p:sldId id="281" r:id="rId17"/>
    <p:sldId id="260" r:id="rId18"/>
    <p:sldId id="261" r:id="rId19"/>
    <p:sldId id="263" r:id="rId20"/>
    <p:sldId id="271" r:id="rId21"/>
    <p:sldId id="272" r:id="rId22"/>
    <p:sldId id="282" r:id="rId23"/>
    <p:sldId id="273" r:id="rId24"/>
    <p:sldId id="264"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30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9" r:id="rId51"/>
    <p:sldId id="31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7" autoAdjust="0"/>
    <p:restoredTop sz="94660"/>
  </p:normalViewPr>
  <p:slideViewPr>
    <p:cSldViewPr snapToGrid="0">
      <p:cViewPr varScale="1">
        <p:scale>
          <a:sx n="81" d="100"/>
          <a:sy n="81"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6304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315309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1338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839919-C90B-4354-8071-FA5CA29F7DBF}"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08290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839919-C90B-4354-8071-FA5CA29F7DBF}"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427630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839919-C90B-4354-8071-FA5CA29F7DBF}"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361329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839919-C90B-4354-8071-FA5CA29F7DBF}"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5961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839919-C90B-4354-8071-FA5CA29F7DBF}"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25470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39919-C90B-4354-8071-FA5CA29F7DBF}"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9205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839919-C90B-4354-8071-FA5CA29F7DBF}"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57063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839919-C90B-4354-8071-FA5CA29F7DBF}"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11EAB-1256-45E3-B02D-98A70B2D5912}" type="slidenum">
              <a:rPr lang="en-US" smtClean="0"/>
              <a:t>‹#›</a:t>
            </a:fld>
            <a:endParaRPr lang="en-US"/>
          </a:p>
        </p:txBody>
      </p:sp>
    </p:spTree>
    <p:extLst>
      <p:ext uri="{BB962C8B-B14F-4D97-AF65-F5344CB8AC3E}">
        <p14:creationId xmlns:p14="http://schemas.microsoft.com/office/powerpoint/2010/main" val="297582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39919-C90B-4354-8071-FA5CA29F7DBF}"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1EAB-1256-45E3-B02D-98A70B2D5912}" type="slidenum">
              <a:rPr lang="en-US" smtClean="0"/>
              <a:t>‹#›</a:t>
            </a:fld>
            <a:endParaRPr lang="en-US"/>
          </a:p>
        </p:txBody>
      </p:sp>
    </p:spTree>
    <p:extLst>
      <p:ext uri="{BB962C8B-B14F-4D97-AF65-F5344CB8AC3E}">
        <p14:creationId xmlns:p14="http://schemas.microsoft.com/office/powerpoint/2010/main" val="266145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143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icky note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32" y="1664962"/>
            <a:ext cx="5659550" cy="5239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Work Package</a:t>
            </a:r>
            <a:endParaRPr lang="en-CA" dirty="0"/>
          </a:p>
        </p:txBody>
      </p:sp>
      <p:sp>
        <p:nvSpPr>
          <p:cNvPr id="3" name="Content Placeholder 2"/>
          <p:cNvSpPr>
            <a:spLocks noGrp="1"/>
          </p:cNvSpPr>
          <p:nvPr>
            <p:ph idx="1"/>
          </p:nvPr>
        </p:nvSpPr>
        <p:spPr>
          <a:xfrm>
            <a:off x="838199" y="1825625"/>
            <a:ext cx="5092337" cy="4351338"/>
          </a:xfrm>
        </p:spPr>
        <p:txBody>
          <a:bodyPr>
            <a:normAutofit fontScale="85000" lnSpcReduction="20000"/>
          </a:bodyPr>
          <a:lstStyle/>
          <a:p>
            <a:pPr marL="0" indent="0">
              <a:buNone/>
            </a:pPr>
            <a:r>
              <a:rPr lang="en-US" dirty="0"/>
              <a:t>A work package describes the </a:t>
            </a:r>
            <a:endParaRPr lang="en-US" dirty="0" smtClean="0"/>
          </a:p>
          <a:p>
            <a:r>
              <a:rPr lang="en-US" b="1" dirty="0" smtClean="0"/>
              <a:t>work products </a:t>
            </a:r>
            <a:r>
              <a:rPr lang="en-US" dirty="0"/>
              <a:t>to be </a:t>
            </a:r>
            <a:r>
              <a:rPr lang="en-US" dirty="0" smtClean="0"/>
              <a:t>produced,</a:t>
            </a:r>
          </a:p>
          <a:p>
            <a:r>
              <a:rPr lang="en-US" dirty="0" smtClean="0"/>
              <a:t>the </a:t>
            </a:r>
            <a:r>
              <a:rPr lang="en-US" dirty="0"/>
              <a:t>resources needed to perform the </a:t>
            </a:r>
            <a:r>
              <a:rPr lang="en-US" dirty="0" smtClean="0"/>
              <a:t>work</a:t>
            </a:r>
          </a:p>
          <a:p>
            <a:r>
              <a:rPr lang="en-US" dirty="0" smtClean="0"/>
              <a:t> </a:t>
            </a:r>
            <a:r>
              <a:rPr lang="en-US" dirty="0"/>
              <a:t>the expected </a:t>
            </a:r>
            <a:r>
              <a:rPr lang="en-US" dirty="0" smtClean="0"/>
              <a:t>duration, </a:t>
            </a:r>
          </a:p>
          <a:p>
            <a:r>
              <a:rPr lang="en-US" dirty="0" smtClean="0"/>
              <a:t>dependencies </a:t>
            </a:r>
            <a:r>
              <a:rPr lang="en-US" dirty="0"/>
              <a:t>on inputs, which are work products produced by other tasks as well </a:t>
            </a:r>
            <a:r>
              <a:rPr lang="en-US" dirty="0" smtClean="0"/>
              <a:t>as dependencies </a:t>
            </a:r>
            <a:r>
              <a:rPr lang="en-US" dirty="0"/>
              <a:t>on other tasks. </a:t>
            </a:r>
            <a:endParaRPr lang="en-US" dirty="0" smtClean="0"/>
          </a:p>
          <a:p>
            <a:r>
              <a:rPr lang="en-US" dirty="0" smtClean="0"/>
              <a:t>It </a:t>
            </a:r>
            <a:r>
              <a:rPr lang="en-US" dirty="0"/>
              <a:t>also specifies the acceptance </a:t>
            </a:r>
            <a:r>
              <a:rPr lang="en-US" dirty="0" smtClean="0"/>
              <a:t>criteria and the name of the responsible </a:t>
            </a:r>
            <a:r>
              <a:rPr lang="en-US" dirty="0"/>
              <a:t>individual or organizational unit.</a:t>
            </a:r>
            <a:endParaRPr lang="en-CA" dirty="0"/>
          </a:p>
        </p:txBody>
      </p:sp>
      <p:pic>
        <p:nvPicPr>
          <p:cNvPr id="4" name="Picture 3"/>
          <p:cNvPicPr/>
          <p:nvPr/>
        </p:nvPicPr>
        <p:blipFill>
          <a:blip r:embed="rId3"/>
          <a:stretch>
            <a:fillRect/>
          </a:stretch>
        </p:blipFill>
        <p:spPr>
          <a:xfrm>
            <a:off x="6239282" y="786289"/>
            <a:ext cx="5221605" cy="3215005"/>
          </a:xfrm>
          <a:prstGeom prst="rect">
            <a:avLst/>
          </a:prstGeom>
        </p:spPr>
      </p:pic>
      <p:sp>
        <p:nvSpPr>
          <p:cNvPr id="5" name="TextBox 4"/>
          <p:cNvSpPr txBox="1"/>
          <p:nvPr/>
        </p:nvSpPr>
        <p:spPr>
          <a:xfrm>
            <a:off x="5865221" y="4422458"/>
            <a:ext cx="596972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Deliverables – work products delivered to the customer</a:t>
            </a:r>
          </a:p>
          <a:p>
            <a:pPr marL="285750" indent="-285750">
              <a:buFont typeface="Arial" panose="020B0604020202020204" pitchFamily="34" charset="0"/>
              <a:buChar char="•"/>
            </a:pPr>
            <a:r>
              <a:rPr lang="en-US" dirty="0" smtClean="0"/>
              <a:t>Internal work products</a:t>
            </a:r>
            <a:endParaRPr lang="en-CA" dirty="0"/>
          </a:p>
        </p:txBody>
      </p:sp>
    </p:spTree>
    <p:extLst>
      <p:ext uri="{BB962C8B-B14F-4D97-AF65-F5344CB8AC3E}">
        <p14:creationId xmlns:p14="http://schemas.microsoft.com/office/powerpoint/2010/main" val="1926210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 (WBS)</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737162" y="2835008"/>
            <a:ext cx="7329592" cy="2826327"/>
          </a:xfrm>
          <a:prstGeom prst="rect">
            <a:avLst/>
          </a:prstGeom>
        </p:spPr>
      </p:pic>
      <p:sp>
        <p:nvSpPr>
          <p:cNvPr id="5" name="TextBox 4"/>
          <p:cNvSpPr txBox="1"/>
          <p:nvPr/>
        </p:nvSpPr>
        <p:spPr>
          <a:xfrm>
            <a:off x="838200" y="2078182"/>
            <a:ext cx="10317480" cy="369332"/>
          </a:xfrm>
          <a:prstGeom prst="rect">
            <a:avLst/>
          </a:prstGeom>
          <a:noFill/>
        </p:spPr>
        <p:txBody>
          <a:bodyPr wrap="square" rtlCol="0">
            <a:spAutoFit/>
          </a:bodyPr>
          <a:lstStyle/>
          <a:p>
            <a:pPr algn="just"/>
            <a:r>
              <a:rPr lang="en-US" dirty="0"/>
              <a:t>The Work Breakdown Structure is the aggregation of all the work to be performed in </a:t>
            </a:r>
            <a:r>
              <a:rPr lang="en-US" dirty="0" smtClean="0"/>
              <a:t>a project. </a:t>
            </a:r>
            <a:endParaRPr lang="en-US" dirty="0"/>
          </a:p>
        </p:txBody>
      </p:sp>
    </p:spTree>
    <p:extLst>
      <p:ext uri="{BB962C8B-B14F-4D97-AF65-F5344CB8AC3E}">
        <p14:creationId xmlns:p14="http://schemas.microsoft.com/office/powerpoint/2010/main" val="263722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model</a:t>
            </a:r>
            <a:br>
              <a:rPr lang="en-US" dirty="0" smtClean="0"/>
            </a:br>
            <a:endParaRPr lang="en-US" dirty="0"/>
          </a:p>
        </p:txBody>
      </p:sp>
      <p:sp>
        <p:nvSpPr>
          <p:cNvPr id="3" name="Content Placeholder 2"/>
          <p:cNvSpPr>
            <a:spLocks noGrp="1"/>
          </p:cNvSpPr>
          <p:nvPr>
            <p:ph idx="1"/>
          </p:nvPr>
        </p:nvSpPr>
        <p:spPr>
          <a:xfrm>
            <a:off x="731519" y="1149531"/>
            <a:ext cx="5434150" cy="5055326"/>
          </a:xfrm>
        </p:spPr>
        <p:txBody>
          <a:bodyPr>
            <a:noAutofit/>
          </a:bodyPr>
          <a:lstStyle/>
          <a:p>
            <a:r>
              <a:rPr lang="en-US" sz="1600" dirty="0"/>
              <a:t>Tasks are related by temporal dependencies. The set of tasks and their dependencies is called the task model or network diagram</a:t>
            </a:r>
            <a:r>
              <a:rPr lang="en-US" sz="1600" dirty="0" smtClean="0"/>
              <a:t>.</a:t>
            </a:r>
          </a:p>
          <a:p>
            <a:r>
              <a:rPr lang="en-US" sz="1600" dirty="0"/>
              <a:t>Tasks have a duration, which corresponds to the actual time needed to complete the </a:t>
            </a:r>
            <a:r>
              <a:rPr lang="en-US" sz="1600" dirty="0" smtClean="0"/>
              <a:t>task given </a:t>
            </a:r>
            <a:r>
              <a:rPr lang="en-US" sz="1600" dirty="0"/>
              <a:t>the number of required participants. </a:t>
            </a:r>
            <a:endParaRPr lang="en-US" sz="1600" dirty="0" smtClean="0"/>
          </a:p>
          <a:p>
            <a:r>
              <a:rPr lang="en-US" sz="1600" dirty="0" smtClean="0"/>
              <a:t>Durations </a:t>
            </a:r>
            <a:r>
              <a:rPr lang="en-US" sz="1600" dirty="0"/>
              <a:t>are estimated by the project </a:t>
            </a:r>
            <a:r>
              <a:rPr lang="en-US" sz="1600" dirty="0" smtClean="0"/>
              <a:t>manager before </a:t>
            </a:r>
            <a:r>
              <a:rPr lang="en-US" sz="1600" dirty="0"/>
              <a:t>the project starts. </a:t>
            </a:r>
            <a:r>
              <a:rPr lang="en-US" sz="1600" dirty="0" smtClean="0"/>
              <a:t>Once </a:t>
            </a:r>
            <a:r>
              <a:rPr lang="en-US" sz="1600" dirty="0"/>
              <a:t>dependencies among tasks and task durations are </a:t>
            </a:r>
            <a:r>
              <a:rPr lang="en-US" sz="1600" dirty="0" smtClean="0"/>
              <a:t>known</a:t>
            </a:r>
            <a:r>
              <a:rPr lang="en-US" sz="1600" dirty="0"/>
              <a:t>, </a:t>
            </a:r>
            <a:r>
              <a:rPr lang="en-US" sz="1600" dirty="0" smtClean="0"/>
              <a:t>the project manager can compute the shortest possible time in which the project can be completed.</a:t>
            </a:r>
          </a:p>
          <a:p>
            <a:r>
              <a:rPr lang="en-US" sz="1600" dirty="0" smtClean="0"/>
              <a:t>This </a:t>
            </a:r>
            <a:r>
              <a:rPr lang="en-US" sz="1600" dirty="0"/>
              <a:t>is simply the longest path in the task model, called </a:t>
            </a:r>
            <a:r>
              <a:rPr lang="en-US" sz="1600" b="1" dirty="0"/>
              <a:t>critical path</a:t>
            </a:r>
            <a:r>
              <a:rPr lang="en-US" sz="1600" dirty="0"/>
              <a:t>, that proceeds from </a:t>
            </a:r>
            <a:r>
              <a:rPr lang="en-US" sz="1600" dirty="0" smtClean="0"/>
              <a:t>the first task in the project to the last, where the length of the path is computed by adding the task durations. </a:t>
            </a:r>
          </a:p>
          <a:p>
            <a:r>
              <a:rPr lang="en-US" sz="1600" dirty="0" smtClean="0"/>
              <a:t>The </a:t>
            </a:r>
            <a:r>
              <a:rPr lang="en-US" sz="1600" dirty="0"/>
              <a:t>project manager focuses particularly on the tasks on the critical path, as any </a:t>
            </a:r>
            <a:r>
              <a:rPr lang="en-US" sz="1600" dirty="0" smtClean="0"/>
              <a:t>delay in </a:t>
            </a:r>
            <a:r>
              <a:rPr lang="en-US" sz="1600" dirty="0"/>
              <a:t>these tasks results in delays of the overall project and missed deadlines</a:t>
            </a:r>
            <a:r>
              <a:rPr lang="en-US" sz="1600" dirty="0" smtClean="0"/>
              <a:t>.</a:t>
            </a:r>
          </a:p>
          <a:p>
            <a:endParaRPr lang="en-US" sz="1600" dirty="0"/>
          </a:p>
        </p:txBody>
      </p:sp>
      <p:sp>
        <p:nvSpPr>
          <p:cNvPr id="4" name="TextBox 3"/>
          <p:cNvSpPr txBox="1"/>
          <p:nvPr/>
        </p:nvSpPr>
        <p:spPr>
          <a:xfrm>
            <a:off x="6257109" y="1149531"/>
            <a:ext cx="574765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 A task’s </a:t>
            </a:r>
            <a:r>
              <a:rPr lang="en-US" b="1" dirty="0"/>
              <a:t>slack time </a:t>
            </a:r>
            <a:r>
              <a:rPr lang="en-US" dirty="0" smtClean="0"/>
              <a:t>is the </a:t>
            </a:r>
            <a:r>
              <a:rPr lang="en-US" dirty="0"/>
              <a:t>maximum amount of time a task can be postponed without delaying the rest of the project.</a:t>
            </a:r>
          </a:p>
          <a:p>
            <a:endParaRPr lang="en-US" dirty="0"/>
          </a:p>
          <a:p>
            <a:pPr marL="285750" indent="-285750">
              <a:buFont typeface="Arial" panose="020B0604020202020204" pitchFamily="34" charset="0"/>
              <a:buChar char="•"/>
            </a:pPr>
            <a:r>
              <a:rPr lang="en-US" dirty="0" smtClean="0"/>
              <a:t>Time </a:t>
            </a:r>
            <a:r>
              <a:rPr lang="en-US" dirty="0"/>
              <a:t>constraints can be used to specify the start or end of a task independent from </a:t>
            </a:r>
            <a:r>
              <a:rPr lang="en-US" dirty="0" smtClean="0"/>
              <a:t>the relationship </a:t>
            </a:r>
            <a:r>
              <a:rPr lang="en-US" dirty="0"/>
              <a:t>of the task to other tasks. Time constraints are usually the result of an interaction </a:t>
            </a:r>
            <a:r>
              <a:rPr lang="en-US" dirty="0" smtClean="0"/>
              <a:t>of the </a:t>
            </a:r>
            <a:r>
              <a:rPr lang="en-US" dirty="0"/>
              <a:t>project manager with the client. </a:t>
            </a:r>
            <a:endParaRPr lang="en-US" dirty="0" smtClean="0"/>
          </a:p>
          <a:p>
            <a:endParaRPr lang="en-CA" dirty="0"/>
          </a:p>
        </p:txBody>
      </p:sp>
    </p:spTree>
    <p:extLst>
      <p:ext uri="{BB962C8B-B14F-4D97-AF65-F5344CB8AC3E}">
        <p14:creationId xmlns:p14="http://schemas.microsoft.com/office/powerpoint/2010/main" val="3535812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sticky note for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32" y="1227910"/>
            <a:ext cx="5768818" cy="38012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Skill Matrix</a:t>
            </a:r>
            <a:br>
              <a:rPr lang="en-US" dirty="0" smtClean="0"/>
            </a:br>
            <a:endParaRPr lang="en-US" dirty="0"/>
          </a:p>
        </p:txBody>
      </p:sp>
      <p:sp>
        <p:nvSpPr>
          <p:cNvPr id="3" name="Content Placeholder 2"/>
          <p:cNvSpPr>
            <a:spLocks noGrp="1"/>
          </p:cNvSpPr>
          <p:nvPr>
            <p:ph idx="1"/>
          </p:nvPr>
        </p:nvSpPr>
        <p:spPr>
          <a:xfrm>
            <a:off x="838201" y="1690688"/>
            <a:ext cx="5222966" cy="4122283"/>
          </a:xfrm>
        </p:spPr>
        <p:txBody>
          <a:bodyPr>
            <a:normAutofit/>
          </a:bodyPr>
          <a:lstStyle/>
          <a:p>
            <a:r>
              <a:rPr lang="en-US" dirty="0" smtClean="0"/>
              <a:t>A skills matrix is a convenient form of relating the skills, knowledge, and interests of people to the tasks to be performed in the project. </a:t>
            </a:r>
          </a:p>
          <a:p>
            <a:pPr marL="0" indent="0">
              <a:buNone/>
            </a:pPr>
            <a:endParaRPr lang="en-US" dirty="0" smtClean="0"/>
          </a:p>
        </p:txBody>
      </p:sp>
      <p:pic>
        <p:nvPicPr>
          <p:cNvPr id="5" name="Picture 4"/>
          <p:cNvPicPr/>
          <p:nvPr/>
        </p:nvPicPr>
        <p:blipFill>
          <a:blip r:embed="rId3"/>
          <a:stretch>
            <a:fillRect/>
          </a:stretch>
        </p:blipFill>
        <p:spPr>
          <a:xfrm>
            <a:off x="6319636" y="2898821"/>
            <a:ext cx="5446600" cy="3580355"/>
          </a:xfrm>
          <a:prstGeom prst="rect">
            <a:avLst/>
          </a:prstGeom>
        </p:spPr>
      </p:pic>
    </p:spTree>
    <p:extLst>
      <p:ext uri="{BB962C8B-B14F-4D97-AF65-F5344CB8AC3E}">
        <p14:creationId xmlns:p14="http://schemas.microsoft.com/office/powerpoint/2010/main" val="220275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Software project management plan (SPMP)</a:t>
            </a:r>
            <a:br>
              <a:rPr lang="en-US" sz="4000" dirty="0" smtClean="0"/>
            </a:br>
            <a:endParaRPr lang="en-US" sz="4000" dirty="0"/>
          </a:p>
        </p:txBody>
      </p:sp>
      <p:sp>
        <p:nvSpPr>
          <p:cNvPr id="3" name="Content Placeholder 2"/>
          <p:cNvSpPr>
            <a:spLocks noGrp="1"/>
          </p:cNvSpPr>
          <p:nvPr>
            <p:ph idx="1"/>
          </p:nvPr>
        </p:nvSpPr>
        <p:spPr/>
        <p:txBody>
          <a:bodyPr>
            <a:normAutofit/>
          </a:bodyPr>
          <a:lstStyle/>
          <a:p>
            <a:r>
              <a:rPr lang="en-US" dirty="0"/>
              <a:t>The audience of the SPMP includes the management and the developers. The </a:t>
            </a:r>
            <a:r>
              <a:rPr lang="en-US" dirty="0" smtClean="0"/>
              <a:t>SPMP documents </a:t>
            </a:r>
            <a:r>
              <a:rPr lang="en-US" dirty="0"/>
              <a:t>all issues related to client requirements (such as deliverables and acceptance criteria</a:t>
            </a:r>
            <a:r>
              <a:rPr lang="en-US" dirty="0" smtClean="0"/>
              <a:t>),the </a:t>
            </a:r>
            <a:r>
              <a:rPr lang="en-US" dirty="0"/>
              <a:t>project goals, the project organization, the division of labor into tasks, and the allocation </a:t>
            </a:r>
            <a:r>
              <a:rPr lang="en-US" dirty="0" smtClean="0"/>
              <a:t>of </a:t>
            </a:r>
            <a:r>
              <a:rPr lang="en-CA" dirty="0" smtClean="0"/>
              <a:t>resources </a:t>
            </a:r>
            <a:r>
              <a:rPr lang="en-CA" dirty="0"/>
              <a:t>and responsibilities</a:t>
            </a:r>
            <a:r>
              <a:rPr lang="en-CA" dirty="0" smtClean="0"/>
              <a:t>.</a:t>
            </a:r>
            <a:endParaRPr lang="en-US" dirty="0"/>
          </a:p>
          <a:p>
            <a:pPr lvl="0"/>
            <a:r>
              <a:rPr lang="en-US" dirty="0" smtClean="0"/>
              <a:t>In </a:t>
            </a:r>
            <a:r>
              <a:rPr lang="en-US" dirty="0"/>
              <a:t>waterfall projects, this document is created before the project kick-off by the project manager. </a:t>
            </a:r>
            <a:endParaRPr lang="en-CA" dirty="0"/>
          </a:p>
          <a:p>
            <a:pPr lvl="0"/>
            <a:r>
              <a:rPr lang="en-US" dirty="0"/>
              <a:t>In architecture-centric projects, it is created after the software architecture is defined. </a:t>
            </a:r>
            <a:endParaRPr lang="en-CA" dirty="0"/>
          </a:p>
          <a:p>
            <a:pPr lvl="0"/>
            <a:r>
              <a:rPr lang="en-US" dirty="0"/>
              <a:t>In agile projects, this document is updated after each iteration.</a:t>
            </a:r>
            <a:endParaRPr lang="en-CA" dirty="0"/>
          </a:p>
          <a:p>
            <a:pPr lvl="1"/>
            <a:endParaRPr lang="en-US" dirty="0"/>
          </a:p>
        </p:txBody>
      </p:sp>
    </p:spTree>
    <p:extLst>
      <p:ext uri="{BB962C8B-B14F-4D97-AF65-F5344CB8AC3E}">
        <p14:creationId xmlns:p14="http://schemas.microsoft.com/office/powerpoint/2010/main" val="2026630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management plan (SPMP)</a:t>
            </a:r>
            <a:br>
              <a:rPr lang="en-US" dirty="0"/>
            </a:br>
            <a:endParaRPr lang="en-CA" dirty="0"/>
          </a:p>
        </p:txBody>
      </p:sp>
      <p:sp>
        <p:nvSpPr>
          <p:cNvPr id="3" name="Content Placeholder 2"/>
          <p:cNvSpPr>
            <a:spLocks noGrp="1"/>
          </p:cNvSpPr>
          <p:nvPr>
            <p:ph idx="1"/>
          </p:nvPr>
        </p:nvSpPr>
        <p:spPr/>
        <p:txBody>
          <a:bodyPr>
            <a:normAutofit fontScale="92500" lnSpcReduction="10000"/>
          </a:bodyPr>
          <a:lstStyle/>
          <a:p>
            <a:r>
              <a:rPr lang="en-US" dirty="0"/>
              <a:t>Seven Sections</a:t>
            </a:r>
          </a:p>
          <a:p>
            <a:pPr lvl="1"/>
            <a:r>
              <a:rPr lang="en-US" dirty="0"/>
              <a:t>The first three sections of the SPMP provide background information for the rest for the document. Contains hard constraints from the </a:t>
            </a:r>
            <a:r>
              <a:rPr lang="en-US" u="sng" dirty="0"/>
              <a:t>Project Agreement</a:t>
            </a:r>
            <a:r>
              <a:rPr lang="en-US" dirty="0"/>
              <a:t> that are relevant to the developers.</a:t>
            </a:r>
          </a:p>
          <a:p>
            <a:pPr lvl="1"/>
            <a:r>
              <a:rPr lang="en-US" u="sng" dirty="0"/>
              <a:t>Project organization-</a:t>
            </a:r>
            <a:r>
              <a:rPr lang="en-US" dirty="0"/>
              <a:t> communication roles, boundaries of each team and management, responsibilities assigned</a:t>
            </a:r>
            <a:endParaRPr lang="en-CA" dirty="0"/>
          </a:p>
          <a:p>
            <a:pPr lvl="1"/>
            <a:r>
              <a:rPr lang="en-US" u="sng" dirty="0" smtClean="0"/>
              <a:t>Managerial </a:t>
            </a:r>
            <a:r>
              <a:rPr lang="en-US" u="sng" dirty="0"/>
              <a:t>process </a:t>
            </a:r>
            <a:r>
              <a:rPr lang="en-US" u="sng" dirty="0" smtClean="0"/>
              <a:t>plans</a:t>
            </a:r>
            <a:r>
              <a:rPr lang="en-US" dirty="0"/>
              <a:t>-</a:t>
            </a:r>
            <a:r>
              <a:rPr lang="en-US" dirty="0" smtClean="0"/>
              <a:t> project </a:t>
            </a:r>
            <a:r>
              <a:rPr lang="en-US" dirty="0"/>
              <a:t>initiation, steady state, and termination, and how it addresses unforeseen problems. </a:t>
            </a:r>
            <a:endParaRPr lang="en-CA" dirty="0"/>
          </a:p>
          <a:p>
            <a:pPr lvl="1"/>
            <a:r>
              <a:rPr lang="en-US" u="sng" dirty="0" smtClean="0"/>
              <a:t>Technical </a:t>
            </a:r>
            <a:r>
              <a:rPr lang="en-US" u="sng" dirty="0"/>
              <a:t>process plans</a:t>
            </a:r>
            <a:r>
              <a:rPr lang="en-US" dirty="0"/>
              <a:t>, describes the technical standards that all teams are required to adopt. </a:t>
            </a:r>
            <a:endParaRPr lang="en-CA" dirty="0"/>
          </a:p>
          <a:p>
            <a:pPr lvl="1"/>
            <a:r>
              <a:rPr lang="en-US" u="sng" dirty="0" smtClean="0"/>
              <a:t>Supporting </a:t>
            </a:r>
            <a:r>
              <a:rPr lang="en-US" u="sng" dirty="0"/>
              <a:t>process plans</a:t>
            </a:r>
            <a:r>
              <a:rPr lang="en-US" dirty="0"/>
              <a:t>, includes provisions for each of the supporting processes, such as configuration management, verification and validation, documentation, quality assurance, reviews and audits, problem reporting, subcontractor management, and process improvement.</a:t>
            </a:r>
            <a:endParaRPr lang="en-CA" dirty="0"/>
          </a:p>
          <a:p>
            <a:endParaRPr lang="en-CA" dirty="0"/>
          </a:p>
        </p:txBody>
      </p:sp>
    </p:spTree>
    <p:extLst>
      <p:ext uri="{BB962C8B-B14F-4D97-AF65-F5344CB8AC3E}">
        <p14:creationId xmlns:p14="http://schemas.microsoft.com/office/powerpoint/2010/main" val="988568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47" y="774038"/>
            <a:ext cx="5829300" cy="5861894"/>
          </a:xfrm>
          <a:prstGeom prst="rect">
            <a:avLst/>
          </a:prstGeom>
        </p:spPr>
      </p:pic>
      <p:sp>
        <p:nvSpPr>
          <p:cNvPr id="2" name="Title 1"/>
          <p:cNvSpPr>
            <a:spLocks noGrp="1"/>
          </p:cNvSpPr>
          <p:nvPr>
            <p:ph type="title"/>
          </p:nvPr>
        </p:nvSpPr>
        <p:spPr/>
        <p:txBody>
          <a:bodyPr/>
          <a:lstStyle/>
          <a:p>
            <a:r>
              <a:rPr lang="en-US" dirty="0"/>
              <a:t>Software project management plan (SPMP)</a:t>
            </a:r>
            <a:br>
              <a:rPr lang="en-US" dirty="0"/>
            </a:br>
            <a:endParaRPr lang="en-CA" dirty="0"/>
          </a:p>
        </p:txBody>
      </p:sp>
      <p:pic>
        <p:nvPicPr>
          <p:cNvPr id="4" name="Content Placeholder 3"/>
          <p:cNvPicPr>
            <a:picLocks noGrp="1"/>
          </p:cNvPicPr>
          <p:nvPr>
            <p:ph idx="1"/>
          </p:nvPr>
        </p:nvPicPr>
        <p:blipFill>
          <a:blip r:embed="rId3"/>
          <a:stretch>
            <a:fillRect/>
          </a:stretch>
        </p:blipFill>
        <p:spPr>
          <a:xfrm>
            <a:off x="838200" y="1227910"/>
            <a:ext cx="5353594" cy="5408022"/>
          </a:xfrm>
          <a:prstGeom prst="rect">
            <a:avLst/>
          </a:prstGeom>
        </p:spPr>
      </p:pic>
      <p:sp>
        <p:nvSpPr>
          <p:cNvPr id="5" name="TextBox 4"/>
          <p:cNvSpPr txBox="1"/>
          <p:nvPr/>
        </p:nvSpPr>
        <p:spPr>
          <a:xfrm>
            <a:off x="7171509" y="2573383"/>
            <a:ext cx="3605348" cy="1754326"/>
          </a:xfrm>
          <a:prstGeom prst="rect">
            <a:avLst/>
          </a:prstGeom>
          <a:noFill/>
        </p:spPr>
        <p:txBody>
          <a:bodyPr wrap="square" rtlCol="0">
            <a:spAutoFit/>
          </a:bodyPr>
          <a:lstStyle/>
          <a:p>
            <a:r>
              <a:rPr lang="en-US" dirty="0"/>
              <a:t>The completed SPMP document should be reviewed both by management and by developers to ensure that the plans are feasible and realized in the project.</a:t>
            </a:r>
            <a:endParaRPr lang="en-CA" dirty="0"/>
          </a:p>
          <a:p>
            <a:endParaRPr lang="en-CA" dirty="0"/>
          </a:p>
        </p:txBody>
      </p:sp>
    </p:spTree>
    <p:extLst>
      <p:ext uri="{BB962C8B-B14F-4D97-AF65-F5344CB8AC3E}">
        <p14:creationId xmlns:p14="http://schemas.microsoft.com/office/powerpoint/2010/main" val="3313668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Activities</a:t>
            </a:r>
            <a:endParaRPr lang="en-US" dirty="0"/>
          </a:p>
        </p:txBody>
      </p:sp>
      <p:sp>
        <p:nvSpPr>
          <p:cNvPr id="3" name="Content Placeholder 2"/>
          <p:cNvSpPr>
            <a:spLocks noGrp="1"/>
          </p:cNvSpPr>
          <p:nvPr>
            <p:ph idx="1"/>
          </p:nvPr>
        </p:nvSpPr>
        <p:spPr/>
        <p:txBody>
          <a:bodyPr/>
          <a:lstStyle/>
          <a:p>
            <a:r>
              <a:rPr lang="en-US" dirty="0" smtClean="0"/>
              <a:t>Planning </a:t>
            </a:r>
          </a:p>
          <a:p>
            <a:r>
              <a:rPr lang="en-US" dirty="0" smtClean="0"/>
              <a:t>Organizing </a:t>
            </a:r>
          </a:p>
          <a:p>
            <a:r>
              <a:rPr lang="en-US" dirty="0" smtClean="0"/>
              <a:t>Controlling</a:t>
            </a:r>
          </a:p>
          <a:p>
            <a:r>
              <a:rPr lang="en-US" dirty="0" smtClean="0"/>
              <a:t>Terminating</a:t>
            </a:r>
          </a:p>
          <a:p>
            <a:endParaRPr lang="en-US" dirty="0"/>
          </a:p>
        </p:txBody>
      </p:sp>
    </p:spTree>
    <p:extLst>
      <p:ext uri="{BB962C8B-B14F-4D97-AF65-F5344CB8AC3E}">
        <p14:creationId xmlns:p14="http://schemas.microsoft.com/office/powerpoint/2010/main" val="1424171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Project </a:t>
            </a:r>
            <a:r>
              <a:rPr lang="en-US" dirty="0"/>
              <a:t>M</a:t>
            </a:r>
            <a:r>
              <a:rPr lang="en-US" dirty="0" smtClean="0"/>
              <a:t>anagement</a:t>
            </a:r>
            <a:endParaRPr lang="en-US" dirty="0"/>
          </a:p>
        </p:txBody>
      </p:sp>
      <p:sp>
        <p:nvSpPr>
          <p:cNvPr id="3" name="Content Placeholder 2"/>
          <p:cNvSpPr>
            <a:spLocks noGrp="1"/>
          </p:cNvSpPr>
          <p:nvPr>
            <p:ph idx="1"/>
          </p:nvPr>
        </p:nvSpPr>
        <p:spPr/>
        <p:txBody>
          <a:bodyPr/>
          <a:lstStyle/>
          <a:p>
            <a:pPr marL="0" indent="0">
              <a:buNone/>
            </a:pPr>
            <a:r>
              <a:rPr lang="en-US" dirty="0" smtClean="0"/>
              <a:t>In classical </a:t>
            </a:r>
            <a:r>
              <a:rPr lang="en-US" dirty="0"/>
              <a:t>projects, in </a:t>
            </a:r>
            <a:r>
              <a:rPr lang="en-US" dirty="0" smtClean="0"/>
              <a:t>the </a:t>
            </a:r>
            <a:r>
              <a:rPr lang="en-US" dirty="0"/>
              <a:t>scope of the product is</a:t>
            </a:r>
          </a:p>
          <a:p>
            <a:pPr marL="0" indent="0">
              <a:buNone/>
            </a:pPr>
            <a:r>
              <a:rPr lang="en-US" dirty="0"/>
              <a:t>relatively well defined at the beginning of the project and the goal of the project is to </a:t>
            </a:r>
            <a:r>
              <a:rPr lang="en-US" dirty="0" smtClean="0"/>
              <a:t>deliver within </a:t>
            </a:r>
            <a:r>
              <a:rPr lang="en-US" dirty="0"/>
              <a:t>a specific deadline and budget.</a:t>
            </a:r>
          </a:p>
        </p:txBody>
      </p:sp>
    </p:spTree>
    <p:extLst>
      <p:ext uri="{BB962C8B-B14F-4D97-AF65-F5344CB8AC3E}">
        <p14:creationId xmlns:p14="http://schemas.microsoft.com/office/powerpoint/2010/main" val="1352195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7"/>
            <a:ext cx="10515600" cy="1325563"/>
          </a:xfrm>
        </p:spPr>
        <p:txBody>
          <a:bodyPr/>
          <a:lstStyle/>
          <a:p>
            <a:r>
              <a:rPr lang="en-US" dirty="0" smtClean="0"/>
              <a:t>Classical </a:t>
            </a:r>
            <a:r>
              <a:rPr lang="en-US" dirty="0"/>
              <a:t>Project </a:t>
            </a:r>
            <a:r>
              <a:rPr lang="en-US" dirty="0" smtClean="0"/>
              <a:t>Management-Planning </a:t>
            </a:r>
            <a:endParaRPr lang="en-US" dirty="0"/>
          </a:p>
        </p:txBody>
      </p:sp>
      <p:sp>
        <p:nvSpPr>
          <p:cNvPr id="3" name="Content Placeholder 2"/>
          <p:cNvSpPr>
            <a:spLocks noGrp="1"/>
          </p:cNvSpPr>
          <p:nvPr>
            <p:ph idx="1"/>
          </p:nvPr>
        </p:nvSpPr>
        <p:spPr>
          <a:xfrm>
            <a:off x="838200" y="1764999"/>
            <a:ext cx="4056529" cy="4351338"/>
          </a:xfrm>
        </p:spPr>
        <p:txBody>
          <a:bodyPr/>
          <a:lstStyle/>
          <a:p>
            <a:r>
              <a:rPr lang="en-US" dirty="0" smtClean="0"/>
              <a:t>Defining the problem</a:t>
            </a:r>
          </a:p>
          <a:p>
            <a:r>
              <a:rPr lang="en-US" dirty="0" smtClean="0"/>
              <a:t>Identifying the initial task models and organizing structure </a:t>
            </a:r>
          </a:p>
          <a:p>
            <a:r>
              <a:rPr lang="en-US" dirty="0"/>
              <a:t>E</a:t>
            </a:r>
            <a:r>
              <a:rPr lang="en-US" dirty="0" smtClean="0"/>
              <a:t>stimating needed resources such as personnel and funding </a:t>
            </a:r>
          </a:p>
          <a:p>
            <a:endParaRPr lang="en-US" dirty="0"/>
          </a:p>
        </p:txBody>
      </p:sp>
      <p:pic>
        <p:nvPicPr>
          <p:cNvPr id="4" name="Picture 3"/>
          <p:cNvPicPr/>
          <p:nvPr/>
        </p:nvPicPr>
        <p:blipFill>
          <a:blip r:embed="rId2"/>
          <a:stretch>
            <a:fillRect/>
          </a:stretch>
        </p:blipFill>
        <p:spPr>
          <a:xfrm>
            <a:off x="5249732" y="1402255"/>
            <a:ext cx="6705600" cy="5076825"/>
          </a:xfrm>
          <a:prstGeom prst="rect">
            <a:avLst/>
          </a:prstGeom>
        </p:spPr>
      </p:pic>
    </p:spTree>
    <p:extLst>
      <p:ext uri="{BB962C8B-B14F-4D97-AF65-F5344CB8AC3E}">
        <p14:creationId xmlns:p14="http://schemas.microsoft.com/office/powerpoint/2010/main" val="116368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a:t>
            </a:r>
            <a:endParaRPr lang="en-US" dirty="0"/>
          </a:p>
        </p:txBody>
      </p:sp>
      <p:sp>
        <p:nvSpPr>
          <p:cNvPr id="3" name="Content Placeholder 2"/>
          <p:cNvSpPr>
            <a:spLocks noGrp="1"/>
          </p:cNvSpPr>
          <p:nvPr>
            <p:ph idx="1"/>
          </p:nvPr>
        </p:nvSpPr>
        <p:spPr>
          <a:xfrm>
            <a:off x="838200" y="1825625"/>
            <a:ext cx="10515600" cy="1374775"/>
          </a:xfrm>
        </p:spPr>
        <p:txBody>
          <a:bodyPr/>
          <a:lstStyle/>
          <a:p>
            <a:pPr marL="0" indent="0">
              <a:buNone/>
            </a:pPr>
            <a:r>
              <a:rPr lang="en-US" dirty="0" smtClean="0"/>
              <a:t>A temporary endeavor undertaken to create a unique product, service, or result .</a:t>
            </a:r>
            <a:endParaRPr lang="en-US" dirty="0"/>
          </a:p>
        </p:txBody>
      </p:sp>
      <p:sp>
        <p:nvSpPr>
          <p:cNvPr id="4" name="TextBox 3"/>
          <p:cNvSpPr txBox="1"/>
          <p:nvPr/>
        </p:nvSpPr>
        <p:spPr>
          <a:xfrm>
            <a:off x="8399417" y="3657600"/>
            <a:ext cx="2847703" cy="646331"/>
          </a:xfrm>
          <a:prstGeom prst="rect">
            <a:avLst/>
          </a:prstGeom>
          <a:noFill/>
        </p:spPr>
        <p:txBody>
          <a:bodyPr wrap="square" rtlCol="0">
            <a:spAutoFit/>
          </a:bodyPr>
          <a:lstStyle/>
          <a:p>
            <a:r>
              <a:rPr lang="en-CA" dirty="0" smtClean="0"/>
              <a:t>-Project Management Institute</a:t>
            </a:r>
            <a:endParaRPr lang="en-CA" dirty="0"/>
          </a:p>
        </p:txBody>
      </p:sp>
    </p:spTree>
    <p:extLst>
      <p:ext uri="{BB962C8B-B14F-4D97-AF65-F5344CB8AC3E}">
        <p14:creationId xmlns:p14="http://schemas.microsoft.com/office/powerpoint/2010/main" val="2965483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Project </a:t>
            </a:r>
            <a:r>
              <a:rPr lang="en-US" dirty="0" smtClean="0"/>
              <a:t>Management-Organizing </a:t>
            </a:r>
            <a:endParaRPr lang="en-US" dirty="0"/>
          </a:p>
        </p:txBody>
      </p:sp>
      <p:sp>
        <p:nvSpPr>
          <p:cNvPr id="3" name="Content Placeholder 2"/>
          <p:cNvSpPr>
            <a:spLocks noGrp="1"/>
          </p:cNvSpPr>
          <p:nvPr>
            <p:ph idx="1"/>
          </p:nvPr>
        </p:nvSpPr>
        <p:spPr/>
        <p:txBody>
          <a:bodyPr>
            <a:normAutofit lnSpcReduction="10000"/>
          </a:bodyPr>
          <a:lstStyle/>
          <a:p>
            <a:r>
              <a:rPr lang="en-US" dirty="0" smtClean="0"/>
              <a:t>Setting up the communication infrastructure</a:t>
            </a:r>
          </a:p>
          <a:p>
            <a:r>
              <a:rPr lang="en-US" dirty="0" smtClean="0"/>
              <a:t>Identifying skills</a:t>
            </a:r>
          </a:p>
          <a:p>
            <a:r>
              <a:rPr lang="en-US" dirty="0" smtClean="0"/>
              <a:t>Assigning management roles</a:t>
            </a:r>
          </a:p>
          <a:p>
            <a:r>
              <a:rPr lang="en-US" dirty="0" smtClean="0"/>
              <a:t>Assigning technical roles</a:t>
            </a:r>
          </a:p>
          <a:p>
            <a:r>
              <a:rPr lang="en-US" dirty="0" smtClean="0"/>
              <a:t>Dealing with skill shortages</a:t>
            </a:r>
          </a:p>
          <a:p>
            <a:r>
              <a:rPr lang="en-US" dirty="0" smtClean="0"/>
              <a:t>Selecting team sizes</a:t>
            </a:r>
          </a:p>
          <a:p>
            <a:r>
              <a:rPr lang="en-US" dirty="0" smtClean="0"/>
              <a:t>Assembling the teams </a:t>
            </a:r>
          </a:p>
          <a:p>
            <a:r>
              <a:rPr lang="en-US" dirty="0" smtClean="0"/>
              <a:t>Kick-off-meetings</a:t>
            </a:r>
          </a:p>
          <a:p>
            <a:r>
              <a:rPr lang="en-US" dirty="0" smtClean="0"/>
              <a:t>Agreeing on the project scope</a:t>
            </a:r>
          </a:p>
          <a:p>
            <a:endParaRPr lang="en-US" dirty="0" smtClean="0"/>
          </a:p>
          <a:p>
            <a:endParaRPr lang="en-US" dirty="0"/>
          </a:p>
        </p:txBody>
      </p:sp>
    </p:spTree>
    <p:extLst>
      <p:ext uri="{BB962C8B-B14F-4D97-AF65-F5344CB8AC3E}">
        <p14:creationId xmlns:p14="http://schemas.microsoft.com/office/powerpoint/2010/main" val="1447532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8"/>
            <a:ext cx="10515600" cy="1325563"/>
          </a:xfrm>
        </p:spPr>
        <p:txBody>
          <a:bodyPr/>
          <a:lstStyle/>
          <a:p>
            <a:r>
              <a:rPr lang="en-US" dirty="0"/>
              <a:t>Classical Project </a:t>
            </a:r>
            <a:r>
              <a:rPr lang="en-US" dirty="0" smtClean="0"/>
              <a:t>Management-Controlling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Meetings </a:t>
            </a:r>
          </a:p>
          <a:p>
            <a:pPr lvl="1"/>
            <a:r>
              <a:rPr lang="en-CA" i="1" dirty="0"/>
              <a:t>Periodic status </a:t>
            </a:r>
            <a:r>
              <a:rPr lang="en-CA" i="1" dirty="0" smtClean="0"/>
              <a:t>meetings</a:t>
            </a:r>
          </a:p>
          <a:p>
            <a:pPr lvl="1"/>
            <a:r>
              <a:rPr lang="en-CA" i="1" dirty="0"/>
              <a:t>Sharp </a:t>
            </a:r>
            <a:r>
              <a:rPr lang="en-CA" i="1" dirty="0" smtClean="0"/>
              <a:t>milestones</a:t>
            </a:r>
          </a:p>
          <a:p>
            <a:pPr lvl="1"/>
            <a:r>
              <a:rPr lang="en-CA" i="1" dirty="0"/>
              <a:t>Project </a:t>
            </a:r>
            <a:r>
              <a:rPr lang="en-CA" i="1" dirty="0" smtClean="0"/>
              <a:t>reviews</a:t>
            </a:r>
            <a:endParaRPr lang="en-CA" dirty="0" smtClean="0"/>
          </a:p>
          <a:p>
            <a:pPr lvl="1"/>
            <a:r>
              <a:rPr lang="en-CA" i="1" dirty="0"/>
              <a:t>Code </a:t>
            </a:r>
            <a:r>
              <a:rPr lang="en-CA" i="1" dirty="0" smtClean="0"/>
              <a:t>inspections</a:t>
            </a:r>
          </a:p>
          <a:p>
            <a:pPr lvl="1"/>
            <a:r>
              <a:rPr lang="en-CA" i="1" dirty="0"/>
              <a:t>Prototype demonstrations</a:t>
            </a:r>
            <a:endParaRPr lang="en-US" dirty="0" smtClean="0"/>
          </a:p>
          <a:p>
            <a:r>
              <a:rPr lang="en-US" dirty="0" smtClean="0"/>
              <a:t>Metrics</a:t>
            </a:r>
          </a:p>
          <a:p>
            <a:pPr lvl="1"/>
            <a:r>
              <a:rPr lang="en-CA" i="1" dirty="0"/>
              <a:t>Measuring financial </a:t>
            </a:r>
            <a:r>
              <a:rPr lang="en-CA" i="1" dirty="0" smtClean="0"/>
              <a:t>status</a:t>
            </a:r>
          </a:p>
          <a:p>
            <a:pPr lvl="1"/>
            <a:r>
              <a:rPr lang="en-CA" i="1" dirty="0"/>
              <a:t>Measuring technical </a:t>
            </a:r>
            <a:r>
              <a:rPr lang="en-CA" i="1" dirty="0" smtClean="0"/>
              <a:t>progress</a:t>
            </a:r>
          </a:p>
          <a:p>
            <a:pPr lvl="1"/>
            <a:r>
              <a:rPr lang="en-CA" i="1" dirty="0"/>
              <a:t>Measuring </a:t>
            </a:r>
            <a:r>
              <a:rPr lang="en-CA" i="1" dirty="0" smtClean="0"/>
              <a:t>stability</a:t>
            </a:r>
            <a:endParaRPr lang="en-CA" dirty="0"/>
          </a:p>
          <a:p>
            <a:pPr lvl="1"/>
            <a:r>
              <a:rPr lang="en-CA" i="1" dirty="0"/>
              <a:t>Measuring </a:t>
            </a:r>
            <a:r>
              <a:rPr lang="en-CA" i="1" dirty="0" smtClean="0"/>
              <a:t>modularity</a:t>
            </a:r>
          </a:p>
          <a:p>
            <a:pPr lvl="1"/>
            <a:r>
              <a:rPr lang="en-CA" i="1" dirty="0"/>
              <a:t>Measuring </a:t>
            </a:r>
            <a:r>
              <a:rPr lang="en-CA" i="1" dirty="0" smtClean="0"/>
              <a:t>maturity</a:t>
            </a:r>
            <a:endParaRPr lang="en-US" dirty="0" smtClean="0"/>
          </a:p>
        </p:txBody>
      </p:sp>
    </p:spTree>
    <p:extLst>
      <p:ext uri="{BB962C8B-B14F-4D97-AF65-F5344CB8AC3E}">
        <p14:creationId xmlns:p14="http://schemas.microsoft.com/office/powerpoint/2010/main" val="899121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r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77" y="923404"/>
            <a:ext cx="4454434" cy="34893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Classical Project Management-Controlling </a:t>
            </a:r>
            <a:endParaRPr lang="en-CA" dirty="0"/>
          </a:p>
        </p:txBody>
      </p:sp>
      <p:sp>
        <p:nvSpPr>
          <p:cNvPr id="3" name="Content Placeholder 2"/>
          <p:cNvSpPr>
            <a:spLocks noGrp="1"/>
          </p:cNvSpPr>
          <p:nvPr>
            <p:ph idx="1"/>
          </p:nvPr>
        </p:nvSpPr>
        <p:spPr>
          <a:xfrm>
            <a:off x="838200" y="1825626"/>
            <a:ext cx="10515600" cy="473438"/>
          </a:xfrm>
        </p:spPr>
        <p:txBody>
          <a:bodyPr>
            <a:normAutofit lnSpcReduction="10000"/>
          </a:bodyPr>
          <a:lstStyle/>
          <a:p>
            <a:r>
              <a:rPr lang="en-CA" dirty="0" smtClean="0"/>
              <a:t>Managing risks</a:t>
            </a:r>
          </a:p>
        </p:txBody>
      </p:sp>
      <p:sp>
        <p:nvSpPr>
          <p:cNvPr id="4" name="TextBox 3"/>
          <p:cNvSpPr txBox="1"/>
          <p:nvPr/>
        </p:nvSpPr>
        <p:spPr>
          <a:xfrm>
            <a:off x="979714" y="2299064"/>
            <a:ext cx="5695406" cy="3139321"/>
          </a:xfrm>
          <a:prstGeom prst="rect">
            <a:avLst/>
          </a:prstGeom>
          <a:noFill/>
        </p:spPr>
        <p:txBody>
          <a:bodyPr wrap="square" rtlCol="0">
            <a:spAutoFit/>
          </a:bodyPr>
          <a:lstStyle/>
          <a:p>
            <a:r>
              <a:rPr lang="en-US" sz="2000" dirty="0"/>
              <a:t>The focus of risk management is to identify possible problems in the project and address them before they can significantly affect the delivery date or the budget. The key element of risk management is to set up the appropriate information flows such that risks and problems are accurately reported in a timely manner. Many projects fail either because simple problems were reported too late or because the wrong problem was </a:t>
            </a:r>
            <a:r>
              <a:rPr lang="en-US" sz="2000" dirty="0" smtClean="0"/>
              <a:t>addressed.</a:t>
            </a:r>
            <a:endParaRPr lang="en-CA" sz="2000" dirty="0"/>
          </a:p>
          <a:p>
            <a:endParaRPr lang="en-CA" dirty="0"/>
          </a:p>
        </p:txBody>
      </p:sp>
      <p:sp>
        <p:nvSpPr>
          <p:cNvPr id="6" name="TextBox 5"/>
          <p:cNvSpPr txBox="1"/>
          <p:nvPr/>
        </p:nvSpPr>
        <p:spPr>
          <a:xfrm>
            <a:off x="6816634" y="4074157"/>
            <a:ext cx="5930537" cy="1908215"/>
          </a:xfrm>
          <a:prstGeom prst="rect">
            <a:avLst/>
          </a:prstGeom>
          <a:noFill/>
        </p:spPr>
        <p:txBody>
          <a:bodyPr wrap="square" rtlCol="0">
            <a:spAutoFit/>
          </a:bodyPr>
          <a:lstStyle/>
          <a:p>
            <a:r>
              <a:rPr lang="en-US" sz="2000" dirty="0" smtClean="0"/>
              <a:t>Four Categories</a:t>
            </a:r>
          </a:p>
          <a:p>
            <a:pPr marL="285750" indent="-285750">
              <a:buFont typeface="Arial" panose="020B0604020202020204" pitchFamily="34" charset="0"/>
              <a:buChar char="•"/>
            </a:pPr>
            <a:r>
              <a:rPr lang="en-US" sz="2000" dirty="0" smtClean="0"/>
              <a:t>Likely</a:t>
            </a:r>
            <a:r>
              <a:rPr lang="en-US" sz="2000" dirty="0"/>
              <a:t>, high potential </a:t>
            </a:r>
            <a:r>
              <a:rPr lang="en-US" sz="2000" dirty="0" smtClean="0"/>
              <a:t>impact</a:t>
            </a:r>
          </a:p>
          <a:p>
            <a:pPr marL="285750" indent="-285750">
              <a:buFont typeface="Arial" panose="020B0604020202020204" pitchFamily="34" charset="0"/>
              <a:buChar char="•"/>
            </a:pPr>
            <a:r>
              <a:rPr lang="en-US" sz="2000" dirty="0" smtClean="0"/>
              <a:t>Unlikely</a:t>
            </a:r>
            <a:r>
              <a:rPr lang="en-US" sz="2000" dirty="0"/>
              <a:t>, high potential </a:t>
            </a:r>
            <a:r>
              <a:rPr lang="en-US" sz="2000" dirty="0" smtClean="0"/>
              <a:t>impact</a:t>
            </a:r>
          </a:p>
          <a:p>
            <a:pPr marL="285750" indent="-285750">
              <a:buFont typeface="Arial" panose="020B0604020202020204" pitchFamily="34" charset="0"/>
              <a:buChar char="•"/>
            </a:pPr>
            <a:r>
              <a:rPr lang="en-US" sz="2000" dirty="0" smtClean="0"/>
              <a:t>Likely</a:t>
            </a:r>
            <a:r>
              <a:rPr lang="en-US" sz="2000" dirty="0"/>
              <a:t>, low potential </a:t>
            </a:r>
            <a:r>
              <a:rPr lang="en-US" sz="2000" dirty="0" smtClean="0"/>
              <a:t>impact</a:t>
            </a:r>
          </a:p>
          <a:p>
            <a:pPr marL="285750" indent="-285750">
              <a:buFont typeface="Arial" panose="020B0604020202020204" pitchFamily="34" charset="0"/>
              <a:buChar char="•"/>
            </a:pPr>
            <a:r>
              <a:rPr lang="en-US" sz="2000" dirty="0" smtClean="0"/>
              <a:t>Unlikely</a:t>
            </a:r>
            <a:r>
              <a:rPr lang="en-US" sz="2000" dirty="0"/>
              <a:t>, low potential impact</a:t>
            </a:r>
            <a:r>
              <a:rPr lang="en-US" dirty="0"/>
              <a:t>.</a:t>
            </a:r>
          </a:p>
          <a:p>
            <a:endParaRPr lang="en-CA" dirty="0"/>
          </a:p>
        </p:txBody>
      </p:sp>
    </p:spTree>
    <p:extLst>
      <p:ext uri="{BB962C8B-B14F-4D97-AF65-F5344CB8AC3E}">
        <p14:creationId xmlns:p14="http://schemas.microsoft.com/office/powerpoint/2010/main" val="446627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Project </a:t>
            </a:r>
            <a:r>
              <a:rPr lang="en-US" dirty="0" smtClean="0"/>
              <a:t>Management-Terminating the project </a:t>
            </a:r>
            <a:endParaRPr lang="en-US" dirty="0"/>
          </a:p>
        </p:txBody>
      </p:sp>
      <p:sp>
        <p:nvSpPr>
          <p:cNvPr id="3" name="Content Placeholder 2"/>
          <p:cNvSpPr>
            <a:spLocks noGrp="1"/>
          </p:cNvSpPr>
          <p:nvPr>
            <p:ph idx="1"/>
          </p:nvPr>
        </p:nvSpPr>
        <p:spPr/>
        <p:txBody>
          <a:bodyPr/>
          <a:lstStyle/>
          <a:p>
            <a:r>
              <a:rPr lang="en-US" dirty="0" smtClean="0"/>
              <a:t>Accepting the system </a:t>
            </a:r>
          </a:p>
          <a:p>
            <a:r>
              <a:rPr lang="en-US" dirty="0" smtClean="0"/>
              <a:t>Installation </a:t>
            </a:r>
          </a:p>
          <a:p>
            <a:r>
              <a:rPr lang="en-US" dirty="0" smtClean="0"/>
              <a:t>Postmortem </a:t>
            </a:r>
          </a:p>
          <a:p>
            <a:pPr marL="0" indent="0">
              <a:buNone/>
            </a:pPr>
            <a:endParaRPr lang="en-US" dirty="0"/>
          </a:p>
        </p:txBody>
      </p:sp>
    </p:spTree>
    <p:extLst>
      <p:ext uri="{BB962C8B-B14F-4D97-AF65-F5344CB8AC3E}">
        <p14:creationId xmlns:p14="http://schemas.microsoft.com/office/powerpoint/2010/main" val="2628390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a:t>P</a:t>
            </a:r>
            <a:r>
              <a:rPr lang="en-US" dirty="0" smtClean="0"/>
              <a:t>roject Management </a:t>
            </a:r>
            <a:r>
              <a:rPr lang="en-US" dirty="0"/>
              <a:t>A</a:t>
            </a:r>
            <a:r>
              <a:rPr lang="en-US" dirty="0" smtClean="0"/>
              <a:t>ctivities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95554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934" y="1690688"/>
            <a:ext cx="10946132" cy="4094956"/>
          </a:xfrm>
        </p:spPr>
      </p:pic>
    </p:spTree>
    <p:extLst>
      <p:ext uri="{BB962C8B-B14F-4D97-AF65-F5344CB8AC3E}">
        <p14:creationId xmlns:p14="http://schemas.microsoft.com/office/powerpoint/2010/main" val="289367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67213" y="2778918"/>
            <a:ext cx="3148012" cy="1843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dirty="0">
                <a:solidFill>
                  <a:schemeClr val="tx1"/>
                </a:solidFill>
              </a:rPr>
              <a:t>Agile </a:t>
            </a:r>
            <a:r>
              <a:rPr lang="en-US" sz="2400" dirty="0" smtClean="0">
                <a:solidFill>
                  <a:schemeClr val="tx1"/>
                </a:solidFill>
              </a:rPr>
              <a:t>project </a:t>
            </a:r>
            <a:r>
              <a:rPr lang="en-US" sz="2400" dirty="0">
                <a:solidFill>
                  <a:schemeClr val="tx1"/>
                </a:solidFill>
              </a:rPr>
              <a:t>management activities </a:t>
            </a:r>
          </a:p>
        </p:txBody>
      </p:sp>
      <p:sp>
        <p:nvSpPr>
          <p:cNvPr id="5" name="Oval 4"/>
          <p:cNvSpPr/>
          <p:nvPr/>
        </p:nvSpPr>
        <p:spPr>
          <a:xfrm>
            <a:off x="390525" y="1271587"/>
            <a:ext cx="2909888" cy="24288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Deal better with ill-defined requirements and emerging solution technologies, which are characterized by frequent changes</a:t>
            </a:r>
            <a:endParaRPr lang="en-US" sz="1600" dirty="0">
              <a:solidFill>
                <a:schemeClr val="tx1"/>
              </a:solidFill>
            </a:endParaRPr>
          </a:p>
        </p:txBody>
      </p:sp>
      <p:sp>
        <p:nvSpPr>
          <p:cNvPr id="6" name="Oval 5"/>
          <p:cNvSpPr/>
          <p:nvPr/>
        </p:nvSpPr>
        <p:spPr>
          <a:xfrm>
            <a:off x="695325" y="421005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10563" y="80010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67213" y="-11430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015288" y="4324350"/>
            <a:ext cx="2909888" cy="242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399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 Product backlog </a:t>
            </a:r>
            <a:endParaRPr lang="en-US" dirty="0"/>
          </a:p>
        </p:txBody>
      </p:sp>
      <p:graphicFrame>
        <p:nvGraphicFramePr>
          <p:cNvPr id="4" name="Content Placeholder 3"/>
          <p:cNvGraphicFramePr>
            <a:graphicFrameLocks noGrp="1"/>
          </p:cNvGraphicFramePr>
          <p:nvPr>
            <p:ph idx="1"/>
            <p:extLst/>
          </p:nvPr>
        </p:nvGraphicFramePr>
        <p:xfrm>
          <a:off x="7105650" y="2992120"/>
          <a:ext cx="2876550" cy="3446780"/>
        </p:xfrm>
        <a:graphic>
          <a:graphicData uri="http://schemas.openxmlformats.org/drawingml/2006/table">
            <a:tbl>
              <a:tblPr firstRow="1" bandRow="1">
                <a:tableStyleId>{5C22544A-7EE6-4342-B048-85BDC9FD1C3A}</a:tableStyleId>
              </a:tblPr>
              <a:tblGrid>
                <a:gridCol w="2876550">
                  <a:extLst>
                    <a:ext uri="{9D8B030D-6E8A-4147-A177-3AD203B41FA5}">
                      <a16:colId xmlns="" xmlns:a16="http://schemas.microsoft.com/office/drawing/2014/main" val="4245746275"/>
                    </a:ext>
                  </a:extLst>
                </a:gridCol>
              </a:tblGrid>
              <a:tr h="861695">
                <a:tc>
                  <a:txBody>
                    <a:bodyPr/>
                    <a:lstStyle/>
                    <a:p>
                      <a:r>
                        <a:rPr lang="en-US" dirty="0" smtClean="0"/>
                        <a:t>Product backlog </a:t>
                      </a:r>
                      <a:endParaRPr lang="en-US" dirty="0"/>
                    </a:p>
                  </a:txBody>
                  <a:tcPr/>
                </a:tc>
                <a:extLst>
                  <a:ext uri="{0D108BD9-81ED-4DB2-BD59-A6C34878D82A}">
                    <a16:rowId xmlns="" xmlns:a16="http://schemas.microsoft.com/office/drawing/2014/main" val="306255901"/>
                  </a:ext>
                </a:extLst>
              </a:tr>
              <a:tr h="861695">
                <a:tc>
                  <a:txBody>
                    <a:bodyPr/>
                    <a:lstStyle/>
                    <a:p>
                      <a:r>
                        <a:rPr lang="en-US" dirty="0" smtClean="0"/>
                        <a:t>Requirement</a:t>
                      </a:r>
                      <a:r>
                        <a:rPr lang="en-US" baseline="0" dirty="0" smtClean="0"/>
                        <a:t> 1</a:t>
                      </a:r>
                      <a:endParaRPr lang="en-US" dirty="0"/>
                    </a:p>
                  </a:txBody>
                  <a:tcPr/>
                </a:tc>
                <a:extLst>
                  <a:ext uri="{0D108BD9-81ED-4DB2-BD59-A6C34878D82A}">
                    <a16:rowId xmlns="" xmlns:a16="http://schemas.microsoft.com/office/drawing/2014/main" val="3592374099"/>
                  </a:ext>
                </a:extLst>
              </a:tr>
              <a:tr h="861695">
                <a:tc>
                  <a:txBody>
                    <a:bodyPr/>
                    <a:lstStyle/>
                    <a:p>
                      <a:r>
                        <a:rPr lang="en-US" dirty="0" smtClean="0"/>
                        <a:t>Requirement 2</a:t>
                      </a:r>
                      <a:endParaRPr lang="en-US" dirty="0"/>
                    </a:p>
                  </a:txBody>
                  <a:tcPr/>
                </a:tc>
                <a:extLst>
                  <a:ext uri="{0D108BD9-81ED-4DB2-BD59-A6C34878D82A}">
                    <a16:rowId xmlns="" xmlns:a16="http://schemas.microsoft.com/office/drawing/2014/main" val="2024617212"/>
                  </a:ext>
                </a:extLst>
              </a:tr>
              <a:tr h="861695">
                <a:tc>
                  <a:txBody>
                    <a:bodyPr/>
                    <a:lstStyle/>
                    <a:p>
                      <a:r>
                        <a:rPr lang="en-US" dirty="0" smtClean="0"/>
                        <a:t>Requirement 3 </a:t>
                      </a:r>
                      <a:endParaRPr lang="en-US" dirty="0"/>
                    </a:p>
                  </a:txBody>
                  <a:tcPr/>
                </a:tc>
                <a:extLst>
                  <a:ext uri="{0D108BD9-81ED-4DB2-BD59-A6C34878D82A}">
                    <a16:rowId xmlns="" xmlns:a16="http://schemas.microsoft.com/office/drawing/2014/main" val="811902016"/>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3733800"/>
            <a:ext cx="3196485" cy="2705100"/>
          </a:xfrm>
          <a:prstGeom prst="rect">
            <a:avLst/>
          </a:prstGeom>
        </p:spPr>
      </p:pic>
      <p:sp>
        <p:nvSpPr>
          <p:cNvPr id="6" name="TextBox 5"/>
          <p:cNvSpPr txBox="1"/>
          <p:nvPr/>
        </p:nvSpPr>
        <p:spPr>
          <a:xfrm>
            <a:off x="893392" y="3142278"/>
            <a:ext cx="2209800" cy="461665"/>
          </a:xfrm>
          <a:prstGeom prst="rect">
            <a:avLst/>
          </a:prstGeom>
          <a:noFill/>
        </p:spPr>
        <p:txBody>
          <a:bodyPr wrap="square" rtlCol="0">
            <a:spAutoFit/>
          </a:bodyPr>
          <a:lstStyle/>
          <a:p>
            <a:r>
              <a:rPr lang="en-US" sz="2400" dirty="0" smtClean="0"/>
              <a:t>Kick off meeting </a:t>
            </a:r>
            <a:endParaRPr lang="en-US" sz="2400" dirty="0"/>
          </a:p>
        </p:txBody>
      </p:sp>
      <p:sp>
        <p:nvSpPr>
          <p:cNvPr id="7" name="U-Turn Arrow 6"/>
          <p:cNvSpPr/>
          <p:nvPr/>
        </p:nvSpPr>
        <p:spPr>
          <a:xfrm>
            <a:off x="3103192" y="2129642"/>
            <a:ext cx="4402508" cy="101263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0797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Sprint backlog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67856"/>
            <a:ext cx="3533775" cy="3076575"/>
          </a:xfrm>
        </p:spPr>
      </p:pic>
      <p:sp>
        <p:nvSpPr>
          <p:cNvPr id="6" name="TextBox 5"/>
          <p:cNvSpPr txBox="1"/>
          <p:nvPr/>
        </p:nvSpPr>
        <p:spPr>
          <a:xfrm>
            <a:off x="1362074" y="2767747"/>
            <a:ext cx="3228975" cy="461665"/>
          </a:xfrm>
          <a:prstGeom prst="rect">
            <a:avLst/>
          </a:prstGeom>
          <a:noFill/>
        </p:spPr>
        <p:txBody>
          <a:bodyPr wrap="square" rtlCol="0">
            <a:spAutoFit/>
          </a:bodyPr>
          <a:lstStyle/>
          <a:p>
            <a:r>
              <a:rPr lang="en-US" sz="2400" dirty="0" smtClean="0"/>
              <a:t>Sprint planning meeting </a:t>
            </a:r>
            <a:endParaRPr lang="en-US" sz="2400" dirty="0"/>
          </a:p>
        </p:txBody>
      </p:sp>
      <p:graphicFrame>
        <p:nvGraphicFramePr>
          <p:cNvPr id="7" name="Content Placeholder 3"/>
          <p:cNvGraphicFramePr>
            <a:graphicFrameLocks/>
          </p:cNvGraphicFramePr>
          <p:nvPr>
            <p:extLst/>
          </p:nvPr>
        </p:nvGraphicFramePr>
        <p:xfrm>
          <a:off x="7623783" y="2553166"/>
          <a:ext cx="2876550" cy="3446780"/>
        </p:xfrm>
        <a:graphic>
          <a:graphicData uri="http://schemas.openxmlformats.org/drawingml/2006/table">
            <a:tbl>
              <a:tblPr firstRow="1" bandRow="1">
                <a:tableStyleId>{5C22544A-7EE6-4342-B048-85BDC9FD1C3A}</a:tableStyleId>
              </a:tblPr>
              <a:tblGrid>
                <a:gridCol w="2876550">
                  <a:extLst>
                    <a:ext uri="{9D8B030D-6E8A-4147-A177-3AD203B41FA5}">
                      <a16:colId xmlns="" xmlns:a16="http://schemas.microsoft.com/office/drawing/2014/main" val="4245746275"/>
                    </a:ext>
                  </a:extLst>
                </a:gridCol>
              </a:tblGrid>
              <a:tr h="861695">
                <a:tc>
                  <a:txBody>
                    <a:bodyPr/>
                    <a:lstStyle/>
                    <a:p>
                      <a:r>
                        <a:rPr lang="en-US" dirty="0" smtClean="0"/>
                        <a:t>Sprint backlog </a:t>
                      </a:r>
                      <a:endParaRPr lang="en-US" dirty="0"/>
                    </a:p>
                  </a:txBody>
                  <a:tcPr/>
                </a:tc>
                <a:extLst>
                  <a:ext uri="{0D108BD9-81ED-4DB2-BD59-A6C34878D82A}">
                    <a16:rowId xmlns="" xmlns:a16="http://schemas.microsoft.com/office/drawing/2014/main" val="306255901"/>
                  </a:ext>
                </a:extLst>
              </a:tr>
              <a:tr h="861695">
                <a:tc>
                  <a:txBody>
                    <a:bodyPr/>
                    <a:lstStyle/>
                    <a:p>
                      <a:r>
                        <a:rPr lang="en-US" dirty="0" smtClean="0"/>
                        <a:t>Task 1</a:t>
                      </a:r>
                      <a:endParaRPr lang="en-US" dirty="0"/>
                    </a:p>
                  </a:txBody>
                  <a:tcPr/>
                </a:tc>
                <a:extLst>
                  <a:ext uri="{0D108BD9-81ED-4DB2-BD59-A6C34878D82A}">
                    <a16:rowId xmlns="" xmlns:a16="http://schemas.microsoft.com/office/drawing/2014/main" val="3592374099"/>
                  </a:ext>
                </a:extLst>
              </a:tr>
              <a:tr h="861695">
                <a:tc>
                  <a:txBody>
                    <a:bodyPr/>
                    <a:lstStyle/>
                    <a:p>
                      <a:r>
                        <a:rPr lang="en-US" dirty="0" smtClean="0"/>
                        <a:t>Task 2</a:t>
                      </a:r>
                      <a:endParaRPr lang="en-US" dirty="0"/>
                    </a:p>
                  </a:txBody>
                  <a:tcPr/>
                </a:tc>
                <a:extLst>
                  <a:ext uri="{0D108BD9-81ED-4DB2-BD59-A6C34878D82A}">
                    <a16:rowId xmlns="" xmlns:a16="http://schemas.microsoft.com/office/drawing/2014/main" val="2024617212"/>
                  </a:ext>
                </a:extLst>
              </a:tr>
              <a:tr h="861695">
                <a:tc>
                  <a:txBody>
                    <a:bodyPr/>
                    <a:lstStyle/>
                    <a:p>
                      <a:r>
                        <a:rPr lang="en-US" dirty="0" smtClean="0"/>
                        <a:t>Task</a:t>
                      </a:r>
                      <a:r>
                        <a:rPr lang="en-US" baseline="0" dirty="0" smtClean="0"/>
                        <a:t> 3 </a:t>
                      </a:r>
                      <a:endParaRPr lang="en-US" dirty="0"/>
                    </a:p>
                  </a:txBody>
                  <a:tcPr/>
                </a:tc>
                <a:extLst>
                  <a:ext uri="{0D108BD9-81ED-4DB2-BD59-A6C34878D82A}">
                    <a16:rowId xmlns="" xmlns:a16="http://schemas.microsoft.com/office/drawing/2014/main" val="811902016"/>
                  </a:ext>
                </a:extLst>
              </a:tr>
            </a:tbl>
          </a:graphicData>
        </a:graphic>
      </p:graphicFrame>
      <p:sp>
        <p:nvSpPr>
          <p:cNvPr id="8" name="U-Turn Arrow 7"/>
          <p:cNvSpPr/>
          <p:nvPr/>
        </p:nvSpPr>
        <p:spPr>
          <a:xfrm>
            <a:off x="3621325" y="1690688"/>
            <a:ext cx="4402508" cy="101263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093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 Scrum Roles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687" y="1690688"/>
            <a:ext cx="7286625" cy="4556996"/>
          </a:xfrm>
        </p:spPr>
      </p:pic>
    </p:spTree>
    <p:extLst>
      <p:ext uri="{BB962C8B-B14F-4D97-AF65-F5344CB8AC3E}">
        <p14:creationId xmlns:p14="http://schemas.microsoft.com/office/powerpoint/2010/main" val="4044335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 </a:t>
            </a:r>
            <a:endParaRPr lang="en-US" dirty="0"/>
          </a:p>
        </p:txBody>
      </p:sp>
      <p:sp>
        <p:nvSpPr>
          <p:cNvPr id="3" name="Content Placeholder 2"/>
          <p:cNvSpPr>
            <a:spLocks noGrp="1"/>
          </p:cNvSpPr>
          <p:nvPr>
            <p:ph idx="1"/>
          </p:nvPr>
        </p:nvSpPr>
        <p:spPr/>
        <p:txBody>
          <a:bodyPr/>
          <a:lstStyle/>
          <a:p>
            <a:pPr marL="0" indent="0" algn="just">
              <a:buNone/>
            </a:pPr>
            <a:r>
              <a:rPr lang="en-US" dirty="0" smtClean="0"/>
              <a:t>The </a:t>
            </a:r>
            <a:r>
              <a:rPr lang="en-US" dirty="0"/>
              <a:t>application of knowledge, skills, tools, and techniques to project activities to meet the project requirements.</a:t>
            </a:r>
          </a:p>
        </p:txBody>
      </p:sp>
    </p:spTree>
    <p:extLst>
      <p:ext uri="{BB962C8B-B14F-4D97-AF65-F5344CB8AC3E}">
        <p14:creationId xmlns:p14="http://schemas.microsoft.com/office/powerpoint/2010/main" val="2795094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owner  </a:t>
            </a:r>
            <a:endParaRPr lang="en-US" dirty="0"/>
          </a:p>
        </p:txBody>
      </p:sp>
      <p:pic>
        <p:nvPicPr>
          <p:cNvPr id="14" name="Content Placeholder 13"/>
          <p:cNvPicPr>
            <a:picLocks noGrp="1" noChangeAspect="1"/>
          </p:cNvPicPr>
          <p:nvPr>
            <p:ph sz="half" idx="2"/>
          </p:nvPr>
        </p:nvPicPr>
        <p:blipFill>
          <a:blip r:embed="rId2"/>
          <a:stretch>
            <a:fillRect/>
          </a:stretch>
        </p:blipFill>
        <p:spPr>
          <a:xfrm>
            <a:off x="285974" y="2944999"/>
            <a:ext cx="2381026" cy="3229583"/>
          </a:xfrm>
          <a:prstGeom prst="rect">
            <a:avLst/>
          </a:prstGeom>
        </p:spPr>
      </p:pic>
      <p:sp>
        <p:nvSpPr>
          <p:cNvPr id="9" name="Content Placeholder 8"/>
          <p:cNvSpPr>
            <a:spLocks noGrp="1"/>
          </p:cNvSpPr>
          <p:nvPr>
            <p:ph sz="quarter" idx="4"/>
          </p:nvPr>
        </p:nvSpPr>
        <p:spPr>
          <a:xfrm>
            <a:off x="6172200" y="2505075"/>
            <a:ext cx="5810250" cy="3684588"/>
          </a:xfrm>
        </p:spPr>
        <p:txBody>
          <a:bodyPr>
            <a:normAutofit fontScale="92500" lnSpcReduction="20000"/>
          </a:bodyPr>
          <a:lstStyle/>
          <a:p>
            <a:r>
              <a:rPr lang="en-US" dirty="0" smtClean="0"/>
              <a:t>Responsible for the requirements</a:t>
            </a:r>
          </a:p>
          <a:p>
            <a:r>
              <a:rPr lang="en-US" dirty="0" smtClean="0"/>
              <a:t>Participation in product backlog before each sprint.</a:t>
            </a:r>
          </a:p>
          <a:p>
            <a:r>
              <a:rPr lang="en-US" dirty="0" smtClean="0"/>
              <a:t>Represents the client and user with a single voice.</a:t>
            </a:r>
          </a:p>
          <a:p>
            <a:r>
              <a:rPr lang="en-US" dirty="0" smtClean="0"/>
              <a:t>Changes and re-prioritizes the product backlog before and after each sprint to reflect lesson learned.</a:t>
            </a:r>
          </a:p>
          <a:p>
            <a:r>
              <a:rPr lang="en-US" dirty="0" smtClean="0"/>
              <a:t>Solely responsible for the product backlog and has no influence on the team during the sprint.</a:t>
            </a:r>
          </a:p>
        </p:txBody>
      </p:sp>
      <p:sp>
        <p:nvSpPr>
          <p:cNvPr id="5" name="Oval Callout 4"/>
          <p:cNvSpPr/>
          <p:nvPr/>
        </p:nvSpPr>
        <p:spPr>
          <a:xfrm>
            <a:off x="2667000" y="1690688"/>
            <a:ext cx="2876550" cy="18669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Hello I am a Product owner !</a:t>
            </a:r>
          </a:p>
          <a:p>
            <a:pPr algn="ctr"/>
            <a:r>
              <a:rPr lang="en-US" dirty="0" smtClean="0">
                <a:solidFill>
                  <a:schemeClr val="tx1"/>
                </a:solidFill>
              </a:rPr>
              <a:t>The most important part of the Scrum</a:t>
            </a:r>
            <a:endParaRPr lang="en-US" dirty="0">
              <a:solidFill>
                <a:schemeClr val="tx1"/>
              </a:solidFill>
            </a:endParaRPr>
          </a:p>
        </p:txBody>
      </p:sp>
    </p:spTree>
    <p:extLst>
      <p:ext uri="{BB962C8B-B14F-4D97-AF65-F5344CB8AC3E}">
        <p14:creationId xmlns:p14="http://schemas.microsoft.com/office/powerpoint/2010/main" val="3419659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 </a:t>
            </a:r>
            <a:endParaRPr lang="en-US" dirty="0"/>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92500" lnSpcReduction="20000"/>
          </a:bodyPr>
          <a:lstStyle/>
          <a:p>
            <a:r>
              <a:rPr lang="en-US" dirty="0" smtClean="0"/>
              <a:t>Management role responsible for the process</a:t>
            </a:r>
          </a:p>
          <a:p>
            <a:r>
              <a:rPr lang="en-US" dirty="0" smtClean="0"/>
              <a:t>Sets up and enforces the rules and practices of the project</a:t>
            </a:r>
          </a:p>
          <a:p>
            <a:r>
              <a:rPr lang="en-US" dirty="0" smtClean="0"/>
              <a:t>Facilitates daily Scrum meetings, monitor progress and removes obstacles.</a:t>
            </a:r>
          </a:p>
          <a:p>
            <a:r>
              <a:rPr lang="en-US" dirty="0" smtClean="0"/>
              <a:t>Interface between Scrum team and product owner.</a:t>
            </a:r>
          </a:p>
          <a:p>
            <a:r>
              <a:rPr lang="en-US" dirty="0" smtClean="0"/>
              <a:t>Ensure team productivity, and shields the team from distractions.</a:t>
            </a:r>
            <a:endParaRPr lang="en-US" dirty="0"/>
          </a:p>
        </p:txBody>
      </p:sp>
      <p:pic>
        <p:nvPicPr>
          <p:cNvPr id="9" name="Content Placeholder 8"/>
          <p:cNvPicPr>
            <a:picLocks noGrp="1" noChangeAspect="1"/>
          </p:cNvPicPr>
          <p:nvPr>
            <p:ph sz="half" idx="2"/>
          </p:nvPr>
        </p:nvPicPr>
        <p:blipFill>
          <a:blip r:embed="rId2"/>
          <a:stretch>
            <a:fillRect/>
          </a:stretch>
        </p:blipFill>
        <p:spPr>
          <a:xfrm>
            <a:off x="1089950" y="3006726"/>
            <a:ext cx="2522722" cy="2899418"/>
          </a:xfrm>
          <a:prstGeom prst="rect">
            <a:avLst/>
          </a:prstGeom>
        </p:spPr>
      </p:pic>
      <p:sp>
        <p:nvSpPr>
          <p:cNvPr id="11" name="Oval Callout 10"/>
          <p:cNvSpPr/>
          <p:nvPr/>
        </p:nvSpPr>
        <p:spPr>
          <a:xfrm>
            <a:off x="2667000" y="1690688"/>
            <a:ext cx="2876550" cy="18669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 am the Scrum master ! </a:t>
            </a:r>
            <a:endParaRPr lang="en-US" dirty="0">
              <a:solidFill>
                <a:schemeClr val="tx1"/>
              </a:solidFill>
            </a:endParaRPr>
          </a:p>
        </p:txBody>
      </p:sp>
    </p:spTree>
    <p:extLst>
      <p:ext uri="{BB962C8B-B14F-4D97-AF65-F5344CB8AC3E}">
        <p14:creationId xmlns:p14="http://schemas.microsoft.com/office/powerpoint/2010/main" val="3488751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fontScale="92500"/>
          </a:bodyPr>
          <a:lstStyle/>
          <a:p>
            <a:r>
              <a:rPr lang="en-US" dirty="0" smtClean="0"/>
              <a:t>Developing the product increment</a:t>
            </a:r>
          </a:p>
          <a:p>
            <a:r>
              <a:rPr lang="en-US" dirty="0" smtClean="0"/>
              <a:t>Cross functional</a:t>
            </a:r>
          </a:p>
          <a:p>
            <a:r>
              <a:rPr lang="en-US" dirty="0" smtClean="0"/>
              <a:t>Self organizing </a:t>
            </a:r>
          </a:p>
          <a:p>
            <a:r>
              <a:rPr lang="en-US" dirty="0" smtClean="0"/>
              <a:t>No assigned role or job description</a:t>
            </a:r>
          </a:p>
          <a:p>
            <a:r>
              <a:rPr lang="en-US" dirty="0" smtClean="0"/>
              <a:t>Participating in sprint planning meeting </a:t>
            </a:r>
          </a:p>
          <a:p>
            <a:r>
              <a:rPr lang="en-US" dirty="0" smtClean="0"/>
              <a:t>Committing to the tasks defined in the sprint backlog</a:t>
            </a:r>
            <a:endParaRPr lang="en-US" dirty="0"/>
          </a:p>
        </p:txBody>
      </p:sp>
      <p:pic>
        <p:nvPicPr>
          <p:cNvPr id="7" name="Picture 6"/>
          <p:cNvPicPr>
            <a:picLocks noChangeAspect="1"/>
          </p:cNvPicPr>
          <p:nvPr/>
        </p:nvPicPr>
        <p:blipFill>
          <a:blip r:embed="rId2"/>
          <a:stretch>
            <a:fillRect/>
          </a:stretch>
        </p:blipFill>
        <p:spPr>
          <a:xfrm>
            <a:off x="665163" y="3006726"/>
            <a:ext cx="3762250" cy="3009800"/>
          </a:xfrm>
          <a:prstGeom prst="rect">
            <a:avLst/>
          </a:prstGeom>
        </p:spPr>
      </p:pic>
      <p:sp>
        <p:nvSpPr>
          <p:cNvPr id="8" name="Oval Callout 7"/>
          <p:cNvSpPr/>
          <p:nvPr/>
        </p:nvSpPr>
        <p:spPr>
          <a:xfrm>
            <a:off x="2989138" y="1258889"/>
            <a:ext cx="2876550" cy="18669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are the team ! </a:t>
            </a:r>
            <a:endParaRPr lang="en-US" dirty="0">
              <a:solidFill>
                <a:schemeClr val="tx1"/>
              </a:solidFill>
            </a:endParaRPr>
          </a:p>
        </p:txBody>
      </p:sp>
    </p:spTree>
    <p:extLst>
      <p:ext uri="{BB962C8B-B14F-4D97-AF65-F5344CB8AC3E}">
        <p14:creationId xmlns:p14="http://schemas.microsoft.com/office/powerpoint/2010/main" val="3305784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7" name="Picture 6"/>
          <p:cNvPicPr>
            <a:picLocks noChangeAspect="1"/>
          </p:cNvPicPr>
          <p:nvPr/>
        </p:nvPicPr>
        <p:blipFill>
          <a:blip r:embed="rId2"/>
          <a:stretch>
            <a:fillRect/>
          </a:stretch>
        </p:blipFill>
        <p:spPr>
          <a:xfrm>
            <a:off x="815571" y="2505075"/>
            <a:ext cx="10713257" cy="4029075"/>
          </a:xfrm>
          <a:prstGeom prst="rect">
            <a:avLst/>
          </a:prstGeom>
        </p:spPr>
      </p:pic>
    </p:spTree>
    <p:extLst>
      <p:ext uri="{BB962C8B-B14F-4D97-AF65-F5344CB8AC3E}">
        <p14:creationId xmlns:p14="http://schemas.microsoft.com/office/powerpoint/2010/main" val="1936369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 Project Management Success Factors</a:t>
            </a:r>
            <a:endParaRPr lang="en-GB" dirty="0"/>
          </a:p>
        </p:txBody>
      </p:sp>
      <p:sp>
        <p:nvSpPr>
          <p:cNvPr id="3" name="Text Placeholder 2"/>
          <p:cNvSpPr>
            <a:spLocks noGrp="1"/>
          </p:cNvSpPr>
          <p:nvPr>
            <p:ph type="body" idx="1"/>
          </p:nvPr>
        </p:nvSpPr>
        <p:spPr/>
        <p:txBody>
          <a:bodyPr/>
          <a:lstStyle/>
          <a:p>
            <a:r>
              <a:rPr lang="en-US" dirty="0" smtClean="0"/>
              <a:t>What is the “success</a:t>
            </a:r>
            <a:r>
              <a:rPr lang="en-US" dirty="0"/>
              <a:t>” </a:t>
            </a:r>
            <a:r>
              <a:rPr lang="en-US" dirty="0" smtClean="0"/>
              <a:t>in Project Management?</a:t>
            </a:r>
            <a:endParaRPr lang="en-GB" dirty="0"/>
          </a:p>
        </p:txBody>
      </p:sp>
      <p:sp>
        <p:nvSpPr>
          <p:cNvPr id="4" name="Content Placeholder 3"/>
          <p:cNvSpPr>
            <a:spLocks noGrp="1"/>
          </p:cNvSpPr>
          <p:nvPr>
            <p:ph sz="half" idx="2"/>
          </p:nvPr>
        </p:nvSpPr>
        <p:spPr>
          <a:xfrm>
            <a:off x="839788" y="3503221"/>
            <a:ext cx="5157787" cy="2686442"/>
          </a:xfrm>
        </p:spPr>
        <p:txBody>
          <a:bodyPr>
            <a:normAutofit fontScale="92500" lnSpcReduction="10000"/>
          </a:bodyPr>
          <a:lstStyle/>
          <a:p>
            <a:pPr marL="0" indent="0">
              <a:buNone/>
            </a:pPr>
            <a:r>
              <a:rPr lang="en-US" dirty="0" smtClean="0"/>
              <a:t>It </a:t>
            </a:r>
            <a:r>
              <a:rPr lang="en-US" dirty="0"/>
              <a:t>is hard to make a strong differentiation between </a:t>
            </a:r>
            <a:r>
              <a:rPr lang="en-US" dirty="0" smtClean="0"/>
              <a:t>them because:</a:t>
            </a:r>
            <a:endParaRPr lang="en-US" dirty="0"/>
          </a:p>
          <a:p>
            <a:pPr marL="0" indent="0">
              <a:buNone/>
            </a:pPr>
            <a:r>
              <a:rPr lang="en-US" dirty="0" smtClean="0"/>
              <a:t>1- </a:t>
            </a:r>
            <a:r>
              <a:rPr lang="en-US" dirty="0"/>
              <a:t>existence of </a:t>
            </a:r>
            <a:r>
              <a:rPr lang="en-US" dirty="0" smtClean="0"/>
              <a:t>many different </a:t>
            </a:r>
            <a:r>
              <a:rPr lang="en-US" dirty="0"/>
              <a:t>models of both </a:t>
            </a:r>
            <a:r>
              <a:rPr lang="en-US" dirty="0" smtClean="0"/>
              <a:t>.</a:t>
            </a:r>
          </a:p>
          <a:p>
            <a:pPr marL="0" indent="0">
              <a:buNone/>
            </a:pPr>
            <a:r>
              <a:rPr lang="en-US" dirty="0" smtClean="0"/>
              <a:t>2- </a:t>
            </a:r>
            <a:r>
              <a:rPr lang="en-US" dirty="0" smtClean="0"/>
              <a:t>mostly </a:t>
            </a:r>
            <a:r>
              <a:rPr lang="en-US" dirty="0"/>
              <a:t>because of their mutual relationships.</a:t>
            </a:r>
            <a:endParaRPr lang="en-GB" dirty="0"/>
          </a:p>
        </p:txBody>
      </p:sp>
      <p:sp>
        <p:nvSpPr>
          <p:cNvPr id="5" name="Text Placeholder 4"/>
          <p:cNvSpPr>
            <a:spLocks noGrp="1"/>
          </p:cNvSpPr>
          <p:nvPr>
            <p:ph type="body" sz="quarter" idx="3"/>
          </p:nvPr>
        </p:nvSpPr>
        <p:spPr/>
        <p:txBody>
          <a:bodyPr/>
          <a:lstStyle/>
          <a:p>
            <a:r>
              <a:rPr lang="en-US" dirty="0" smtClean="0"/>
              <a:t>How we can determine project success?</a:t>
            </a:r>
            <a:endParaRPr lang="en-GB" dirty="0"/>
          </a:p>
        </p:txBody>
      </p:sp>
      <p:sp>
        <p:nvSpPr>
          <p:cNvPr id="6" name="Content Placeholder 5"/>
          <p:cNvSpPr>
            <a:spLocks noGrp="1"/>
          </p:cNvSpPr>
          <p:nvPr>
            <p:ph sz="quarter" idx="4"/>
          </p:nvPr>
        </p:nvSpPr>
        <p:spPr/>
        <p:txBody>
          <a:bodyPr/>
          <a:lstStyle/>
          <a:p>
            <a:r>
              <a:rPr lang="en-US" dirty="0"/>
              <a:t>Although there is no consensus definition of what project success consists of </a:t>
            </a:r>
            <a:r>
              <a:rPr lang="en-US" dirty="0" smtClean="0"/>
              <a:t>,authors </a:t>
            </a:r>
            <a:r>
              <a:rPr lang="en-US" dirty="0"/>
              <a:t>are agreed that </a:t>
            </a:r>
            <a:r>
              <a:rPr lang="en-US" dirty="0" smtClean="0"/>
              <a:t>project success </a:t>
            </a:r>
            <a:r>
              <a:rPr lang="en-US" dirty="0"/>
              <a:t>can be achieved through </a:t>
            </a:r>
            <a:r>
              <a:rPr lang="en-US" b="1" dirty="0"/>
              <a:t>good actions of project </a:t>
            </a:r>
            <a:r>
              <a:rPr lang="en-US" b="1" dirty="0" smtClean="0"/>
              <a:t>manager. </a:t>
            </a:r>
          </a:p>
          <a:p>
            <a:r>
              <a:rPr lang="en-US" dirty="0"/>
              <a:t>Construction projects success is </a:t>
            </a:r>
            <a:r>
              <a:rPr lang="en-US" dirty="0" smtClean="0"/>
              <a:t>one of the famous and important successes.</a:t>
            </a:r>
            <a:endParaRPr lang="en-GB" b="1" dirty="0"/>
          </a:p>
        </p:txBody>
      </p:sp>
      <p:sp>
        <p:nvSpPr>
          <p:cNvPr id="7" name="Text Placeholder 2"/>
          <p:cNvSpPr txBox="1">
            <a:spLocks/>
          </p:cNvSpPr>
          <p:nvPr/>
        </p:nvSpPr>
        <p:spPr>
          <a:xfrm>
            <a:off x="897188" y="2557959"/>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buFont typeface="Wingdings" panose="05000000000000000000" pitchFamily="2" charset="2"/>
              <a:buChar char="ü"/>
            </a:pPr>
            <a:r>
              <a:rPr lang="en-GB" b="0" dirty="0"/>
              <a:t>project success?</a:t>
            </a:r>
          </a:p>
          <a:p>
            <a:pPr>
              <a:buFont typeface="Wingdings" panose="05000000000000000000" pitchFamily="2" charset="2"/>
              <a:buChar char="ü"/>
            </a:pPr>
            <a:r>
              <a:rPr lang="en-GB" b="0" dirty="0"/>
              <a:t>project management success?</a:t>
            </a:r>
          </a:p>
        </p:txBody>
      </p:sp>
    </p:spTree>
    <p:extLst>
      <p:ext uri="{BB962C8B-B14F-4D97-AF65-F5344CB8AC3E}">
        <p14:creationId xmlns:p14="http://schemas.microsoft.com/office/powerpoint/2010/main" val="1794242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Management &amp; Project Goals</a:t>
            </a:r>
            <a:endParaRPr lang="en-GB" dirty="0"/>
          </a:p>
        </p:txBody>
      </p:sp>
      <p:sp>
        <p:nvSpPr>
          <p:cNvPr id="4" name="Content Placeholder 3"/>
          <p:cNvSpPr>
            <a:spLocks noGrp="1"/>
          </p:cNvSpPr>
          <p:nvPr>
            <p:ph sz="half" idx="2"/>
          </p:nvPr>
        </p:nvSpPr>
        <p:spPr>
          <a:xfrm>
            <a:off x="839788" y="1496291"/>
            <a:ext cx="10515600" cy="2612571"/>
          </a:xfrm>
        </p:spPr>
        <p:txBody>
          <a:bodyPr>
            <a:normAutofit/>
          </a:bodyPr>
          <a:lstStyle/>
          <a:p>
            <a:pPr marL="0" indent="0">
              <a:buNone/>
            </a:pPr>
            <a:r>
              <a:rPr lang="en-US" dirty="0"/>
              <a:t>Project management </a:t>
            </a:r>
            <a:r>
              <a:rPr lang="en-US" dirty="0" smtClean="0"/>
              <a:t>is:</a:t>
            </a:r>
          </a:p>
          <a:p>
            <a:r>
              <a:rPr lang="en-US" dirty="0" smtClean="0"/>
              <a:t>planning</a:t>
            </a:r>
            <a:r>
              <a:rPr lang="en-US" dirty="0"/>
              <a:t>, </a:t>
            </a:r>
            <a:endParaRPr lang="en-US" dirty="0" smtClean="0"/>
          </a:p>
          <a:p>
            <a:r>
              <a:rPr lang="en-US" dirty="0" smtClean="0"/>
              <a:t>organization</a:t>
            </a:r>
            <a:r>
              <a:rPr lang="en-US" dirty="0"/>
              <a:t>, </a:t>
            </a:r>
            <a:endParaRPr lang="en-US" dirty="0" smtClean="0"/>
          </a:p>
          <a:p>
            <a:r>
              <a:rPr lang="en-US" dirty="0" smtClean="0"/>
              <a:t>monitoring </a:t>
            </a:r>
            <a:r>
              <a:rPr lang="en-US" dirty="0"/>
              <a:t>and control of all aspects of project</a:t>
            </a:r>
            <a:r>
              <a:rPr lang="en-US" dirty="0" smtClean="0"/>
              <a:t>,</a:t>
            </a:r>
          </a:p>
          <a:p>
            <a:r>
              <a:rPr lang="en-US" dirty="0" smtClean="0"/>
              <a:t> </a:t>
            </a:r>
            <a:r>
              <a:rPr lang="en-US" dirty="0"/>
              <a:t>with motivation </a:t>
            </a:r>
            <a:r>
              <a:rPr lang="en-US" dirty="0" smtClean="0"/>
              <a:t>of all </a:t>
            </a:r>
            <a:r>
              <a:rPr lang="en-US" dirty="0"/>
              <a:t>included to achieve project </a:t>
            </a:r>
            <a:r>
              <a:rPr lang="en-US" dirty="0" smtClean="0"/>
              <a:t>goals.</a:t>
            </a:r>
          </a:p>
        </p:txBody>
      </p:sp>
      <p:sp>
        <p:nvSpPr>
          <p:cNvPr id="5" name="Content Placeholder 3"/>
          <p:cNvSpPr>
            <a:spLocks noGrp="1"/>
          </p:cNvSpPr>
          <p:nvPr>
            <p:ph sz="half" idx="2"/>
          </p:nvPr>
        </p:nvSpPr>
        <p:spPr>
          <a:xfrm>
            <a:off x="992188" y="4310743"/>
            <a:ext cx="10277495" cy="2446317"/>
          </a:xfrm>
        </p:spPr>
        <p:txBody>
          <a:bodyPr>
            <a:normAutofit lnSpcReduction="10000"/>
          </a:bodyPr>
          <a:lstStyle/>
          <a:p>
            <a:pPr marL="0" indent="0">
              <a:buNone/>
            </a:pPr>
            <a:r>
              <a:rPr lang="en-US" dirty="0" smtClean="0"/>
              <a:t>Project goals:</a:t>
            </a:r>
            <a:endParaRPr lang="en-US" dirty="0" smtClean="0"/>
          </a:p>
          <a:p>
            <a:pPr marL="0" indent="0">
              <a:buNone/>
            </a:pPr>
            <a:r>
              <a:rPr lang="en-US" dirty="0" smtClean="0"/>
              <a:t>	- on safe manner, </a:t>
            </a:r>
          </a:p>
          <a:p>
            <a:pPr marL="0" indent="0">
              <a:buNone/>
            </a:pPr>
            <a:r>
              <a:rPr lang="en-US" dirty="0" smtClean="0"/>
              <a:t>	- within agreed schedule,</a:t>
            </a:r>
          </a:p>
          <a:p>
            <a:pPr marL="0" indent="0">
              <a:buNone/>
            </a:pPr>
            <a:r>
              <a:rPr lang="en-US" dirty="0" smtClean="0"/>
              <a:t>	- within agreed budget, </a:t>
            </a:r>
          </a:p>
          <a:p>
            <a:pPr marL="0" indent="0">
              <a:buNone/>
            </a:pPr>
            <a:r>
              <a:rPr lang="en-US" dirty="0" smtClean="0"/>
              <a:t>	- within agreed performance criteria .</a:t>
            </a:r>
            <a:endParaRPr lang="en-GB" dirty="0"/>
          </a:p>
        </p:txBody>
      </p:sp>
    </p:spTree>
    <p:extLst>
      <p:ext uri="{BB962C8B-B14F-4D97-AF65-F5344CB8AC3E}">
        <p14:creationId xmlns:p14="http://schemas.microsoft.com/office/powerpoint/2010/main" val="1270402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864426"/>
            <a:ext cx="10750529" cy="4325237"/>
          </a:xfrm>
        </p:spPr>
        <p:txBody>
          <a:bodyPr>
            <a:normAutofit/>
          </a:bodyPr>
          <a:lstStyle/>
          <a:p>
            <a:r>
              <a:rPr lang="en-US" dirty="0"/>
              <a:t>Namely, project can be </a:t>
            </a:r>
            <a:r>
              <a:rPr lang="en-US" u="sng" dirty="0"/>
              <a:t>successful despite unsuccessful project management because </a:t>
            </a:r>
            <a:r>
              <a:rPr lang="en-US" u="sng" dirty="0" smtClean="0"/>
              <a:t>it has </a:t>
            </a:r>
            <a:r>
              <a:rPr lang="en-US" u="sng" dirty="0"/>
              <a:t>achieved higher and long-term goals</a:t>
            </a:r>
            <a:r>
              <a:rPr lang="en-US" dirty="0" smtClean="0"/>
              <a:t>.</a:t>
            </a:r>
          </a:p>
          <a:p>
            <a:r>
              <a:rPr lang="en-US" dirty="0" smtClean="0"/>
              <a:t>Sometime the management </a:t>
            </a:r>
            <a:r>
              <a:rPr lang="en-US" dirty="0"/>
              <a:t>of project stops, short-term </a:t>
            </a:r>
            <a:r>
              <a:rPr lang="en-US" dirty="0" smtClean="0"/>
              <a:t>orientation can </a:t>
            </a:r>
            <a:r>
              <a:rPr lang="en-US" dirty="0"/>
              <a:t>be unsuccessful, but long-term outcome can be successful, because wider set of goals are satisfied, instead </a:t>
            </a:r>
            <a:r>
              <a:rPr lang="en-US" dirty="0" smtClean="0"/>
              <a:t>of narrow </a:t>
            </a:r>
            <a:r>
              <a:rPr lang="en-US" dirty="0"/>
              <a:t>subset which project management consists </a:t>
            </a:r>
            <a:r>
              <a:rPr lang="en-US" dirty="0" smtClean="0"/>
              <a:t>of. </a:t>
            </a:r>
            <a:endParaRPr lang="en-US" dirty="0" smtClean="0"/>
          </a:p>
          <a:p>
            <a:r>
              <a:rPr lang="en-US" dirty="0" smtClean="0"/>
              <a:t>The project main subjects </a:t>
            </a:r>
            <a:r>
              <a:rPr lang="en-US" dirty="0" smtClean="0"/>
              <a:t>are:</a:t>
            </a:r>
          </a:p>
          <a:p>
            <a:pPr lvl="1"/>
            <a:r>
              <a:rPr lang="en-US" dirty="0" smtClean="0"/>
              <a:t> </a:t>
            </a:r>
            <a:r>
              <a:rPr lang="en-US" dirty="0" smtClean="0"/>
              <a:t>time</a:t>
            </a:r>
            <a:r>
              <a:rPr lang="en-US" dirty="0" smtClean="0"/>
              <a:t>,</a:t>
            </a:r>
          </a:p>
          <a:p>
            <a:pPr lvl="1"/>
            <a:r>
              <a:rPr lang="en-US" dirty="0" smtClean="0"/>
              <a:t> cost,</a:t>
            </a:r>
          </a:p>
          <a:p>
            <a:pPr lvl="1"/>
            <a:r>
              <a:rPr lang="en-US" dirty="0" smtClean="0"/>
              <a:t> </a:t>
            </a:r>
            <a:r>
              <a:rPr lang="en-US" dirty="0"/>
              <a:t>quality. </a:t>
            </a:r>
            <a:endParaRPr lang="en-US" dirty="0" smtClean="0"/>
          </a:p>
        </p:txBody>
      </p:sp>
      <p:sp>
        <p:nvSpPr>
          <p:cNvPr id="3" name="Title 1"/>
          <p:cNvSpPr>
            <a:spLocks noGrp="1"/>
          </p:cNvSpPr>
          <p:nvPr>
            <p:ph type="title"/>
          </p:nvPr>
        </p:nvSpPr>
        <p:spPr>
          <a:xfrm>
            <a:off x="839788" y="365125"/>
            <a:ext cx="10515600" cy="1325563"/>
          </a:xfrm>
        </p:spPr>
        <p:txBody>
          <a:bodyPr/>
          <a:lstStyle/>
          <a:p>
            <a:r>
              <a:rPr lang="en-US" dirty="0" smtClean="0"/>
              <a:t>Project </a:t>
            </a:r>
            <a:r>
              <a:rPr lang="en-US" dirty="0" smtClean="0"/>
              <a:t>Management &amp; Project Goals </a:t>
            </a:r>
            <a:r>
              <a:rPr lang="en-US" dirty="0" err="1" smtClean="0"/>
              <a:t>con’d</a:t>
            </a:r>
            <a:endParaRPr lang="en-GB" dirty="0"/>
          </a:p>
        </p:txBody>
      </p:sp>
    </p:spTree>
    <p:extLst>
      <p:ext uri="{BB962C8B-B14F-4D97-AF65-F5344CB8AC3E}">
        <p14:creationId xmlns:p14="http://schemas.microsoft.com/office/powerpoint/2010/main" val="238016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690688"/>
            <a:ext cx="10631776" cy="4498975"/>
          </a:xfrm>
        </p:spPr>
        <p:txBody>
          <a:bodyPr>
            <a:normAutofit/>
          </a:bodyPr>
          <a:lstStyle/>
          <a:p>
            <a:r>
              <a:rPr lang="en-US" dirty="0"/>
              <a:t>The “iron triangle” model itself was the very first model of project management success.</a:t>
            </a:r>
          </a:p>
          <a:p>
            <a:r>
              <a:rPr lang="en-US" dirty="0"/>
              <a:t>Besides the “iron triangle”, and taking into account considerations of project management success, it is possible to find many different approaches: </a:t>
            </a:r>
            <a:endParaRPr lang="en-US" dirty="0" smtClean="0"/>
          </a:p>
          <a:p>
            <a:pPr lvl="1">
              <a:buFont typeface="Wingdings" panose="05000000000000000000" pitchFamily="2" charset="2"/>
              <a:buChar char="ü"/>
            </a:pPr>
            <a:r>
              <a:rPr lang="en-US" dirty="0" smtClean="0"/>
              <a:t>integration,</a:t>
            </a:r>
          </a:p>
          <a:p>
            <a:pPr lvl="1">
              <a:buFont typeface="Wingdings" panose="05000000000000000000" pitchFamily="2" charset="2"/>
              <a:buChar char="ü"/>
            </a:pPr>
            <a:r>
              <a:rPr lang="en-US" dirty="0" smtClean="0"/>
              <a:t>scope,</a:t>
            </a:r>
          </a:p>
          <a:p>
            <a:pPr lvl="1">
              <a:buFont typeface="Wingdings" panose="05000000000000000000" pitchFamily="2" charset="2"/>
              <a:buChar char="ü"/>
            </a:pPr>
            <a:r>
              <a:rPr lang="en-US" dirty="0" smtClean="0"/>
              <a:t>human </a:t>
            </a:r>
            <a:r>
              <a:rPr lang="en-US" dirty="0"/>
              <a:t>resource</a:t>
            </a:r>
            <a:r>
              <a:rPr lang="en-US" dirty="0" smtClean="0"/>
              <a:t>,</a:t>
            </a:r>
          </a:p>
          <a:p>
            <a:pPr lvl="1">
              <a:buFont typeface="Wingdings" panose="05000000000000000000" pitchFamily="2" charset="2"/>
              <a:buChar char="ü"/>
            </a:pPr>
            <a:r>
              <a:rPr lang="en-US" dirty="0" smtClean="0"/>
              <a:t> </a:t>
            </a:r>
            <a:r>
              <a:rPr lang="en-US" dirty="0"/>
              <a:t>communication</a:t>
            </a:r>
            <a:r>
              <a:rPr lang="en-US" dirty="0" smtClean="0"/>
              <a:t>,</a:t>
            </a:r>
          </a:p>
          <a:p>
            <a:pPr lvl="1">
              <a:buFont typeface="Wingdings" panose="05000000000000000000" pitchFamily="2" charset="2"/>
              <a:buChar char="ü"/>
            </a:pPr>
            <a:r>
              <a:rPr lang="en-US" dirty="0" smtClean="0"/>
              <a:t> </a:t>
            </a:r>
            <a:r>
              <a:rPr lang="en-US" dirty="0"/>
              <a:t>risk </a:t>
            </a:r>
            <a:endParaRPr lang="en-US" dirty="0" smtClean="0"/>
          </a:p>
          <a:p>
            <a:pPr lvl="1">
              <a:buFont typeface="Wingdings" panose="05000000000000000000" pitchFamily="2" charset="2"/>
              <a:buChar char="ü"/>
            </a:pPr>
            <a:r>
              <a:rPr lang="en-US" dirty="0" smtClean="0"/>
              <a:t>procurement </a:t>
            </a:r>
            <a:r>
              <a:rPr lang="en-US" dirty="0"/>
              <a:t>management.</a:t>
            </a:r>
          </a:p>
          <a:p>
            <a:endParaRPr lang="en-GB" dirty="0"/>
          </a:p>
        </p:txBody>
      </p:sp>
      <p:sp>
        <p:nvSpPr>
          <p:cNvPr id="7" name="Title 1"/>
          <p:cNvSpPr>
            <a:spLocks noGrp="1"/>
          </p:cNvSpPr>
          <p:nvPr>
            <p:ph type="title"/>
          </p:nvPr>
        </p:nvSpPr>
        <p:spPr/>
        <p:txBody>
          <a:bodyPr/>
          <a:lstStyle/>
          <a:p>
            <a:r>
              <a:rPr lang="en-US" dirty="0" smtClean="0"/>
              <a:t>Project </a:t>
            </a:r>
            <a:r>
              <a:rPr lang="en-US" dirty="0" smtClean="0"/>
              <a:t>Management &amp; Project Goals </a:t>
            </a:r>
            <a:r>
              <a:rPr lang="en-US" dirty="0" err="1" smtClean="0"/>
              <a:t>con’d</a:t>
            </a:r>
            <a:endParaRPr lang="en-GB" dirty="0"/>
          </a:p>
        </p:txBody>
      </p:sp>
    </p:spTree>
    <p:extLst>
      <p:ext uri="{BB962C8B-B14F-4D97-AF65-F5344CB8AC3E}">
        <p14:creationId xmlns:p14="http://schemas.microsoft.com/office/powerpoint/2010/main" val="2392244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measure if project management is successful? </a:t>
            </a:r>
            <a:endParaRPr lang="en-GB" b="1" dirty="0"/>
          </a:p>
        </p:txBody>
      </p:sp>
      <p:sp>
        <p:nvSpPr>
          <p:cNvPr id="3" name="Text Placeholder 2"/>
          <p:cNvSpPr>
            <a:spLocks noGrp="1"/>
          </p:cNvSpPr>
          <p:nvPr>
            <p:ph type="body" idx="1"/>
          </p:nvPr>
        </p:nvSpPr>
        <p:spPr/>
        <p:txBody>
          <a:bodyPr>
            <a:normAutofit fontScale="70000" lnSpcReduction="20000"/>
          </a:bodyPr>
          <a:lstStyle/>
          <a:p>
            <a:r>
              <a:rPr lang="en-US" dirty="0"/>
              <a:t>Project management success can be evaluated through</a:t>
            </a:r>
          </a:p>
          <a:p>
            <a:r>
              <a:rPr lang="en-US" dirty="0"/>
              <a:t>already mentioned criteria of :</a:t>
            </a:r>
            <a:endParaRPr lang="en-GB" dirty="0"/>
          </a:p>
        </p:txBody>
      </p:sp>
      <p:sp>
        <p:nvSpPr>
          <p:cNvPr id="4" name="Content Placeholder 3"/>
          <p:cNvSpPr>
            <a:spLocks noGrp="1"/>
          </p:cNvSpPr>
          <p:nvPr>
            <p:ph sz="half" idx="2"/>
          </p:nvPr>
        </p:nvSpPr>
        <p:spPr/>
        <p:txBody>
          <a:bodyPr>
            <a:normAutofit fontScale="70000" lnSpcReduction="20000"/>
          </a:bodyPr>
          <a:lstStyle/>
          <a:p>
            <a:r>
              <a:rPr lang="en-US" dirty="0" smtClean="0"/>
              <a:t>time</a:t>
            </a:r>
            <a:r>
              <a:rPr lang="en-US" dirty="0"/>
              <a:t>, </a:t>
            </a:r>
            <a:endParaRPr lang="en-US" dirty="0" smtClean="0"/>
          </a:p>
          <a:p>
            <a:r>
              <a:rPr lang="en-US" dirty="0" smtClean="0"/>
              <a:t>cost</a:t>
            </a:r>
            <a:r>
              <a:rPr lang="en-US" dirty="0"/>
              <a:t>, </a:t>
            </a:r>
            <a:endParaRPr lang="en-US" dirty="0" smtClean="0"/>
          </a:p>
          <a:p>
            <a:r>
              <a:rPr lang="en-US" dirty="0" smtClean="0"/>
              <a:t>quality,</a:t>
            </a:r>
          </a:p>
          <a:p>
            <a:r>
              <a:rPr lang="en-US" dirty="0" smtClean="0"/>
              <a:t> </a:t>
            </a:r>
            <a:r>
              <a:rPr lang="en-US" dirty="0"/>
              <a:t>scope</a:t>
            </a:r>
            <a:r>
              <a:rPr lang="en-US" dirty="0" smtClean="0"/>
              <a:t>,</a:t>
            </a:r>
          </a:p>
          <a:p>
            <a:r>
              <a:rPr lang="en-US" dirty="0" smtClean="0"/>
              <a:t> </a:t>
            </a:r>
            <a:r>
              <a:rPr lang="en-US" dirty="0"/>
              <a:t>resource </a:t>
            </a:r>
            <a:endParaRPr lang="en-US" dirty="0" smtClean="0"/>
          </a:p>
          <a:p>
            <a:r>
              <a:rPr lang="en-US" dirty="0" smtClean="0"/>
              <a:t>activity </a:t>
            </a:r>
          </a:p>
          <a:p>
            <a:r>
              <a:rPr lang="en-US" dirty="0" smtClean="0"/>
              <a:t>models of measuring </a:t>
            </a:r>
            <a:r>
              <a:rPr lang="en-US" dirty="0"/>
              <a:t>success like PMPA – Project Management Performance </a:t>
            </a:r>
            <a:r>
              <a:rPr lang="en-US" dirty="0" smtClean="0"/>
              <a:t>Assessment</a:t>
            </a:r>
          </a:p>
          <a:p>
            <a:r>
              <a:rPr lang="en-US" dirty="0" smtClean="0"/>
              <a:t>maturity </a:t>
            </a:r>
            <a:r>
              <a:rPr lang="en-US" dirty="0"/>
              <a:t>models </a:t>
            </a:r>
            <a:r>
              <a:rPr lang="en-US" dirty="0" smtClean="0"/>
              <a:t>of management </a:t>
            </a:r>
            <a:r>
              <a:rPr lang="en-US" dirty="0"/>
              <a:t>within organization like Project Excellence </a:t>
            </a:r>
            <a:r>
              <a:rPr lang="en-US" dirty="0" smtClean="0"/>
              <a:t>Model.</a:t>
            </a:r>
            <a:endParaRPr lang="en-GB" dirty="0"/>
          </a:p>
        </p:txBody>
      </p:sp>
      <p:sp>
        <p:nvSpPr>
          <p:cNvPr id="5" name="Text Placeholder 4"/>
          <p:cNvSpPr>
            <a:spLocks noGrp="1"/>
          </p:cNvSpPr>
          <p:nvPr>
            <p:ph type="body" sz="quarter" idx="3"/>
          </p:nvPr>
        </p:nvSpPr>
        <p:spPr>
          <a:xfrm>
            <a:off x="6172200" y="1681163"/>
            <a:ext cx="5183188" cy="634525"/>
          </a:xfrm>
        </p:spPr>
        <p:txBody>
          <a:bodyPr/>
          <a:lstStyle/>
          <a:p>
            <a:r>
              <a:rPr lang="en-US" dirty="0" smtClean="0"/>
              <a:t>But:</a:t>
            </a:r>
            <a:endParaRPr lang="en-GB" dirty="0"/>
          </a:p>
        </p:txBody>
      </p:sp>
      <p:sp>
        <p:nvSpPr>
          <p:cNvPr id="6" name="Content Placeholder 5"/>
          <p:cNvSpPr>
            <a:spLocks noGrp="1"/>
          </p:cNvSpPr>
          <p:nvPr>
            <p:ph sz="quarter" idx="4"/>
          </p:nvPr>
        </p:nvSpPr>
        <p:spPr/>
        <p:txBody>
          <a:bodyPr>
            <a:normAutofit lnSpcReduction="10000"/>
          </a:bodyPr>
          <a:lstStyle/>
          <a:p>
            <a:r>
              <a:rPr lang="en-US" dirty="0"/>
              <a:t> It is hard to answer the question of </a:t>
            </a:r>
            <a:r>
              <a:rPr lang="en-US" dirty="0" smtClean="0"/>
              <a:t>project management </a:t>
            </a:r>
            <a:r>
              <a:rPr lang="en-US" dirty="0"/>
              <a:t>success evaluation precisely, because project management creates both tangible and intangible </a:t>
            </a:r>
            <a:r>
              <a:rPr lang="en-US" dirty="0" smtClean="0"/>
              <a:t>benefits</a:t>
            </a:r>
          </a:p>
          <a:p>
            <a:r>
              <a:rPr lang="en-US" dirty="0"/>
              <a:t>Project management success is one of the elements of </a:t>
            </a:r>
            <a:r>
              <a:rPr lang="en-US" dirty="0" smtClean="0"/>
              <a:t>project success</a:t>
            </a:r>
            <a:r>
              <a:rPr lang="en-US" dirty="0"/>
              <a:t>, because the latter is hardly achievable without it</a:t>
            </a:r>
          </a:p>
          <a:p>
            <a:pPr marL="0" indent="0">
              <a:buNone/>
            </a:pPr>
            <a:endParaRPr lang="en-US" dirty="0"/>
          </a:p>
          <a:p>
            <a:endParaRPr lang="en-GB" dirty="0"/>
          </a:p>
        </p:txBody>
      </p:sp>
    </p:spTree>
    <p:extLst>
      <p:ext uri="{BB962C8B-B14F-4D97-AF65-F5344CB8AC3E}">
        <p14:creationId xmlns:p14="http://schemas.microsoft.com/office/powerpoint/2010/main" val="209661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10639"/>
            <a:ext cx="10515600" cy="998527"/>
          </a:xfrm>
        </p:spPr>
        <p:txBody>
          <a:bodyPr>
            <a:normAutofit/>
          </a:bodyPr>
          <a:lstStyle/>
          <a:p>
            <a:r>
              <a:rPr lang="en-US" sz="4000" b="1" dirty="0"/>
              <a:t>P</a:t>
            </a:r>
            <a:r>
              <a:rPr lang="en-US" sz="4000" b="1" dirty="0" smtClean="0"/>
              <a:t>roject Management Parts</a:t>
            </a:r>
            <a:endParaRPr lang="en-GB" sz="40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7185" y="1509166"/>
            <a:ext cx="11072498" cy="3371592"/>
          </a:xfrm>
        </p:spPr>
      </p:pic>
      <p:sp>
        <p:nvSpPr>
          <p:cNvPr id="6" name="Content Placeholder 5"/>
          <p:cNvSpPr>
            <a:spLocks noGrp="1"/>
          </p:cNvSpPr>
          <p:nvPr>
            <p:ph sz="quarter" idx="4"/>
          </p:nvPr>
        </p:nvSpPr>
        <p:spPr>
          <a:xfrm>
            <a:off x="439387" y="5142016"/>
            <a:ext cx="10916001" cy="1047646"/>
          </a:xfrm>
        </p:spPr>
        <p:txBody>
          <a:bodyPr>
            <a:normAutofit fontScale="70000" lnSpcReduction="20000"/>
          </a:bodyPr>
          <a:lstStyle/>
          <a:p>
            <a:r>
              <a:rPr lang="en-US" dirty="0" smtClean="0"/>
              <a:t>Elements </a:t>
            </a:r>
            <a:r>
              <a:rPr lang="en-US" dirty="0"/>
              <a:t>of project management competence (C1)</a:t>
            </a:r>
          </a:p>
          <a:p>
            <a:r>
              <a:rPr lang="en-US" dirty="0" smtClean="0"/>
              <a:t>Elements </a:t>
            </a:r>
            <a:r>
              <a:rPr lang="en-US" dirty="0"/>
              <a:t>of organization (C2)</a:t>
            </a:r>
          </a:p>
          <a:p>
            <a:r>
              <a:rPr lang="en-US" dirty="0" smtClean="0"/>
              <a:t>Elements </a:t>
            </a:r>
            <a:r>
              <a:rPr lang="en-US" dirty="0"/>
              <a:t>of project management methodologies, methods, tools and techniques (C3)</a:t>
            </a:r>
            <a:endParaRPr lang="en-GB" dirty="0"/>
          </a:p>
        </p:txBody>
      </p:sp>
    </p:spTree>
    <p:extLst>
      <p:ext uri="{BB962C8B-B14F-4D97-AF65-F5344CB8AC3E}">
        <p14:creationId xmlns:p14="http://schemas.microsoft.com/office/powerpoint/2010/main" val="17222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537" y="0"/>
            <a:ext cx="10515600" cy="1325563"/>
          </a:xfrm>
        </p:spPr>
        <p:txBody>
          <a:bodyPr/>
          <a:lstStyle/>
          <a:p>
            <a:r>
              <a:rPr lang="en-US" dirty="0" smtClean="0"/>
              <a:t>Why project management is important?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537" y="1208088"/>
            <a:ext cx="9441726" cy="5230812"/>
          </a:xfrm>
        </p:spPr>
      </p:pic>
    </p:spTree>
    <p:extLst>
      <p:ext uri="{BB962C8B-B14F-4D97-AF65-F5344CB8AC3E}">
        <p14:creationId xmlns:p14="http://schemas.microsoft.com/office/powerpoint/2010/main" val="2607181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199407"/>
            <a:ext cx="10691152" cy="4990255"/>
          </a:xfrm>
        </p:spPr>
        <p:txBody>
          <a:bodyPr>
            <a:normAutofit fontScale="77500" lnSpcReduction="20000"/>
          </a:bodyPr>
          <a:lstStyle/>
          <a:p>
            <a:r>
              <a:rPr lang="en-US" dirty="0"/>
              <a:t>First category, elements of project management competence, consists </a:t>
            </a:r>
            <a:r>
              <a:rPr lang="en-US" dirty="0" smtClean="0"/>
              <a:t>of</a:t>
            </a:r>
          </a:p>
          <a:p>
            <a:pPr lvl="1">
              <a:buFont typeface="Wingdings" panose="05000000000000000000" pitchFamily="2" charset="2"/>
              <a:buChar char="ü"/>
            </a:pPr>
            <a:r>
              <a:rPr lang="en-US" dirty="0" smtClean="0"/>
              <a:t>technical </a:t>
            </a:r>
            <a:r>
              <a:rPr lang="en-US" dirty="0"/>
              <a:t>of project manager and project team members,</a:t>
            </a:r>
            <a:endParaRPr lang="en-US" dirty="0" smtClean="0"/>
          </a:p>
          <a:p>
            <a:pPr lvl="1">
              <a:buFont typeface="Wingdings" panose="05000000000000000000" pitchFamily="2" charset="2"/>
              <a:buChar char="ü"/>
            </a:pPr>
            <a:r>
              <a:rPr lang="en-US" dirty="0" smtClean="0"/>
              <a:t>behavioral </a:t>
            </a:r>
            <a:r>
              <a:rPr lang="en-US" dirty="0"/>
              <a:t>of project manager and project team </a:t>
            </a:r>
            <a:r>
              <a:rPr lang="en-US" dirty="0" smtClean="0"/>
              <a:t>members,</a:t>
            </a:r>
            <a:endParaRPr lang="en-US" dirty="0" smtClean="0"/>
          </a:p>
          <a:p>
            <a:pPr lvl="1">
              <a:buFont typeface="Wingdings" panose="05000000000000000000" pitchFamily="2" charset="2"/>
              <a:buChar char="ü"/>
            </a:pPr>
            <a:r>
              <a:rPr lang="en-US" dirty="0" smtClean="0"/>
              <a:t>contextual </a:t>
            </a:r>
            <a:r>
              <a:rPr lang="en-US" dirty="0" smtClean="0"/>
              <a:t>competencies </a:t>
            </a:r>
            <a:r>
              <a:rPr lang="en-US" dirty="0"/>
              <a:t>of project manager and project team </a:t>
            </a:r>
            <a:r>
              <a:rPr lang="en-US" dirty="0" smtClean="0"/>
              <a:t>members,</a:t>
            </a:r>
          </a:p>
          <a:p>
            <a:pPr lvl="1">
              <a:buFont typeface="Wingdings" panose="05000000000000000000" pitchFamily="2" charset="2"/>
              <a:buChar char="ü"/>
            </a:pPr>
            <a:r>
              <a:rPr lang="en-US" dirty="0" smtClean="0"/>
              <a:t>coordination </a:t>
            </a:r>
            <a:r>
              <a:rPr lang="en-US" dirty="0"/>
              <a:t>between </a:t>
            </a:r>
            <a:r>
              <a:rPr lang="en-US" dirty="0" smtClean="0"/>
              <a:t>project </a:t>
            </a:r>
            <a:r>
              <a:rPr lang="en-US" dirty="0"/>
              <a:t>manager and project team </a:t>
            </a:r>
            <a:r>
              <a:rPr lang="en-US" dirty="0" smtClean="0"/>
              <a:t>members.</a:t>
            </a:r>
            <a:endParaRPr lang="en-US" dirty="0" smtClean="0"/>
          </a:p>
          <a:p>
            <a:r>
              <a:rPr lang="en-US" dirty="0" smtClean="0"/>
              <a:t>Second </a:t>
            </a:r>
            <a:r>
              <a:rPr lang="en-US" dirty="0"/>
              <a:t>category, elements of organization, consists </a:t>
            </a:r>
            <a:r>
              <a:rPr lang="en-US" dirty="0" smtClean="0"/>
              <a:t>of:</a:t>
            </a:r>
          </a:p>
          <a:p>
            <a:pPr lvl="1">
              <a:buFont typeface="Wingdings" panose="05000000000000000000" pitchFamily="2" charset="2"/>
              <a:buChar char="ü"/>
            </a:pPr>
            <a:r>
              <a:rPr lang="en-US" dirty="0" smtClean="0"/>
              <a:t>organizational </a:t>
            </a:r>
            <a:r>
              <a:rPr lang="en-US" dirty="0"/>
              <a:t>structure</a:t>
            </a:r>
            <a:r>
              <a:rPr lang="en-US" dirty="0" smtClean="0"/>
              <a:t>,</a:t>
            </a:r>
          </a:p>
          <a:p>
            <a:pPr lvl="1">
              <a:buFont typeface="Wingdings" panose="05000000000000000000" pitchFamily="2" charset="2"/>
              <a:buChar char="ü"/>
            </a:pPr>
            <a:r>
              <a:rPr lang="en-US" dirty="0" smtClean="0"/>
              <a:t>organizational </a:t>
            </a:r>
            <a:r>
              <a:rPr lang="en-US" dirty="0" smtClean="0"/>
              <a:t>culture,</a:t>
            </a:r>
          </a:p>
          <a:p>
            <a:pPr lvl="1">
              <a:buFont typeface="Wingdings" panose="05000000000000000000" pitchFamily="2" charset="2"/>
              <a:buChar char="ü"/>
            </a:pPr>
            <a:r>
              <a:rPr lang="en-US" dirty="0" smtClean="0"/>
              <a:t>organizational atmosphere,</a:t>
            </a:r>
            <a:endParaRPr lang="en-US" dirty="0" smtClean="0"/>
          </a:p>
          <a:p>
            <a:pPr lvl="1">
              <a:buFont typeface="Wingdings" panose="05000000000000000000" pitchFamily="2" charset="2"/>
              <a:buChar char="ü"/>
            </a:pPr>
            <a:r>
              <a:rPr lang="en-US" dirty="0" smtClean="0"/>
              <a:t>organization competence.</a:t>
            </a:r>
            <a:endParaRPr lang="en-US" dirty="0" smtClean="0"/>
          </a:p>
          <a:p>
            <a:r>
              <a:rPr lang="en-US" dirty="0" smtClean="0"/>
              <a:t>Third </a:t>
            </a:r>
            <a:r>
              <a:rPr lang="en-US" dirty="0"/>
              <a:t>category consists of </a:t>
            </a:r>
            <a:r>
              <a:rPr lang="en-US" dirty="0" smtClean="0"/>
              <a:t>:</a:t>
            </a:r>
          </a:p>
          <a:p>
            <a:pPr lvl="1">
              <a:buFont typeface="Wingdings" panose="05000000000000000000" pitchFamily="2" charset="2"/>
              <a:buChar char="ü"/>
            </a:pPr>
            <a:r>
              <a:rPr lang="en-US" dirty="0" smtClean="0"/>
              <a:t>project </a:t>
            </a:r>
            <a:r>
              <a:rPr lang="en-US" dirty="0"/>
              <a:t>management </a:t>
            </a:r>
            <a:r>
              <a:rPr lang="en-US" dirty="0" smtClean="0"/>
              <a:t>methodologies,</a:t>
            </a:r>
          </a:p>
          <a:p>
            <a:pPr lvl="1">
              <a:buFont typeface="Wingdings" panose="05000000000000000000" pitchFamily="2" charset="2"/>
              <a:buChar char="ü"/>
            </a:pPr>
            <a:r>
              <a:rPr lang="en-US" dirty="0" smtClean="0"/>
              <a:t>project </a:t>
            </a:r>
            <a:r>
              <a:rPr lang="en-US" dirty="0"/>
              <a:t>management software, </a:t>
            </a:r>
            <a:endParaRPr lang="en-US" dirty="0" smtClean="0"/>
          </a:p>
          <a:p>
            <a:pPr lvl="1">
              <a:buFont typeface="Wingdings" panose="05000000000000000000" pitchFamily="2" charset="2"/>
              <a:buChar char="ü"/>
            </a:pPr>
            <a:r>
              <a:rPr lang="en-US" dirty="0" smtClean="0"/>
              <a:t>project </a:t>
            </a:r>
            <a:r>
              <a:rPr lang="en-US" dirty="0"/>
              <a:t>management tools</a:t>
            </a:r>
            <a:r>
              <a:rPr lang="en-US" dirty="0" smtClean="0"/>
              <a:t>,</a:t>
            </a:r>
          </a:p>
          <a:p>
            <a:pPr lvl="1">
              <a:buFont typeface="Wingdings" panose="05000000000000000000" pitchFamily="2" charset="2"/>
              <a:buChar char="ü"/>
            </a:pPr>
            <a:r>
              <a:rPr lang="en-US" dirty="0" smtClean="0"/>
              <a:t>decision-making </a:t>
            </a:r>
            <a:r>
              <a:rPr lang="en-US" dirty="0"/>
              <a:t>techniques</a:t>
            </a:r>
            <a:r>
              <a:rPr lang="en-US" dirty="0" smtClean="0"/>
              <a:t>,</a:t>
            </a:r>
          </a:p>
          <a:p>
            <a:pPr lvl="1">
              <a:buFont typeface="Wingdings" panose="05000000000000000000" pitchFamily="2" charset="2"/>
              <a:buChar char="ü"/>
            </a:pPr>
            <a:r>
              <a:rPr lang="en-US" dirty="0" smtClean="0"/>
              <a:t>risk </a:t>
            </a:r>
            <a:r>
              <a:rPr lang="en-US" dirty="0"/>
              <a:t>assessment tools </a:t>
            </a:r>
            <a:endParaRPr lang="en-US" dirty="0" smtClean="0"/>
          </a:p>
          <a:p>
            <a:pPr lvl="1">
              <a:buFont typeface="Wingdings" panose="05000000000000000000" pitchFamily="2" charset="2"/>
              <a:buChar char="ü"/>
            </a:pPr>
            <a:r>
              <a:rPr lang="en-US" dirty="0" smtClean="0"/>
              <a:t>information </a:t>
            </a:r>
            <a:r>
              <a:rPr lang="en-US" dirty="0"/>
              <a:t>communication technology support tools. </a:t>
            </a:r>
            <a:br>
              <a:rPr lang="en-US" dirty="0"/>
            </a:br>
            <a:endParaRPr lang="en-GB" dirty="0"/>
          </a:p>
        </p:txBody>
      </p:sp>
      <p:sp>
        <p:nvSpPr>
          <p:cNvPr id="3" name="Title 1"/>
          <p:cNvSpPr>
            <a:spLocks noGrp="1"/>
          </p:cNvSpPr>
          <p:nvPr>
            <p:ph type="title"/>
          </p:nvPr>
        </p:nvSpPr>
        <p:spPr>
          <a:xfrm>
            <a:off x="697284" y="200880"/>
            <a:ext cx="10515600" cy="998527"/>
          </a:xfrm>
        </p:spPr>
        <p:txBody>
          <a:bodyPr>
            <a:normAutofit/>
          </a:bodyPr>
          <a:lstStyle/>
          <a:p>
            <a:r>
              <a:rPr lang="en-US" sz="4000" b="1" dirty="0"/>
              <a:t>P</a:t>
            </a:r>
            <a:r>
              <a:rPr lang="en-US" sz="4000" b="1" dirty="0" smtClean="0"/>
              <a:t>roject Management Parts </a:t>
            </a:r>
            <a:r>
              <a:rPr lang="en-US" sz="4000" b="1" dirty="0" err="1" smtClean="0"/>
              <a:t>con’d</a:t>
            </a:r>
            <a:endParaRPr lang="en-GB" sz="4000" b="1" dirty="0"/>
          </a:p>
        </p:txBody>
      </p:sp>
    </p:spTree>
    <p:extLst>
      <p:ext uri="{BB962C8B-B14F-4D97-AF65-F5344CB8AC3E}">
        <p14:creationId xmlns:p14="http://schemas.microsoft.com/office/powerpoint/2010/main" val="3701234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889" y="213756"/>
            <a:ext cx="10972800" cy="6485600"/>
          </a:xfrm>
        </p:spPr>
      </p:pic>
    </p:spTree>
    <p:extLst>
      <p:ext uri="{BB962C8B-B14F-4D97-AF65-F5344CB8AC3E}">
        <p14:creationId xmlns:p14="http://schemas.microsoft.com/office/powerpoint/2010/main" val="2608359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EU co-financed water projects: case study</a:t>
            </a:r>
            <a:endParaRPr lang="en-GB" dirty="0"/>
          </a:p>
        </p:txBody>
      </p:sp>
      <p:sp>
        <p:nvSpPr>
          <p:cNvPr id="4" name="Content Placeholder 3"/>
          <p:cNvSpPr>
            <a:spLocks noGrp="1"/>
          </p:cNvSpPr>
          <p:nvPr>
            <p:ph sz="half" idx="2"/>
          </p:nvPr>
        </p:nvSpPr>
        <p:spPr>
          <a:xfrm>
            <a:off x="839788" y="1436914"/>
            <a:ext cx="10515600" cy="4752749"/>
          </a:xfrm>
        </p:spPr>
        <p:txBody>
          <a:bodyPr>
            <a:normAutofit/>
          </a:bodyPr>
          <a:lstStyle/>
          <a:p>
            <a:r>
              <a:rPr lang="en-US" dirty="0"/>
              <a:t>EU co-financed water projects are public projects in the Republic of Croatia, which are being planned, </a:t>
            </a:r>
            <a:r>
              <a:rPr lang="en-US" dirty="0" smtClean="0"/>
              <a:t>selected, verified</a:t>
            </a:r>
            <a:r>
              <a:rPr lang="en-US" dirty="0"/>
              <a:t>, monitored and controlled under Croatian </a:t>
            </a:r>
            <a:r>
              <a:rPr lang="en-US" dirty="0" smtClean="0"/>
              <a:t>water.</a:t>
            </a:r>
          </a:p>
          <a:p>
            <a:r>
              <a:rPr lang="en-US" dirty="0" smtClean="0"/>
              <a:t>The </a:t>
            </a:r>
            <a:r>
              <a:rPr lang="en-US" dirty="0"/>
              <a:t>fact that these </a:t>
            </a:r>
            <a:r>
              <a:rPr lang="en-US" dirty="0" smtClean="0"/>
              <a:t>projects are </a:t>
            </a:r>
            <a:r>
              <a:rPr lang="en-US" dirty="0"/>
              <a:t>public, gives special accent on their project management. Project manager must take into consideration a </a:t>
            </a:r>
            <a:r>
              <a:rPr lang="en-US" dirty="0" smtClean="0"/>
              <a:t>larger scope </a:t>
            </a:r>
            <a:r>
              <a:rPr lang="en-US" dirty="0"/>
              <a:t>of elements than time, cost and quality while taking managerial decisions – e.g. </a:t>
            </a:r>
            <a:r>
              <a:rPr lang="en-US" u="sng" dirty="0"/>
              <a:t>end users </a:t>
            </a:r>
            <a:r>
              <a:rPr lang="en-US" u="sng" dirty="0" smtClean="0"/>
              <a:t>satisfaction</a:t>
            </a:r>
            <a:r>
              <a:rPr lang="en-US" dirty="0" smtClean="0"/>
              <a:t>, </a:t>
            </a:r>
            <a:r>
              <a:rPr lang="en-US" u="sng" dirty="0" smtClean="0"/>
              <a:t>environment</a:t>
            </a:r>
            <a:r>
              <a:rPr lang="en-US" dirty="0"/>
              <a:t>, </a:t>
            </a:r>
            <a:r>
              <a:rPr lang="en-US" u="sng" dirty="0"/>
              <a:t>health and safety</a:t>
            </a:r>
            <a:r>
              <a:rPr lang="en-US" dirty="0"/>
              <a:t>, </a:t>
            </a:r>
            <a:r>
              <a:rPr lang="en-US" u="sng" dirty="0"/>
              <a:t>political and social implications </a:t>
            </a:r>
            <a:r>
              <a:rPr lang="en-US" dirty="0"/>
              <a:t>etc.</a:t>
            </a:r>
          </a:p>
          <a:p>
            <a:r>
              <a:rPr lang="en-US" dirty="0"/>
              <a:t>Factors from the three categories will be tested on three case </a:t>
            </a:r>
            <a:r>
              <a:rPr lang="en-US" dirty="0" smtClean="0"/>
              <a:t>studies  </a:t>
            </a:r>
            <a:r>
              <a:rPr lang="en-US" dirty="0"/>
              <a:t>can be seen in table </a:t>
            </a:r>
            <a:r>
              <a:rPr lang="en-US" dirty="0" smtClean="0"/>
              <a:t>2.</a:t>
            </a:r>
            <a:endParaRPr lang="en-GB" dirty="0"/>
          </a:p>
        </p:txBody>
      </p:sp>
    </p:spTree>
    <p:extLst>
      <p:ext uri="{BB962C8B-B14F-4D97-AF65-F5344CB8AC3E}">
        <p14:creationId xmlns:p14="http://schemas.microsoft.com/office/powerpoint/2010/main" val="362689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8526" y="99180"/>
            <a:ext cx="10655526" cy="2845901"/>
          </a:xfrm>
        </p:spPr>
      </p:pic>
      <p:sp>
        <p:nvSpPr>
          <p:cNvPr id="6" name="Content Placeholder 5"/>
          <p:cNvSpPr>
            <a:spLocks noGrp="1"/>
          </p:cNvSpPr>
          <p:nvPr>
            <p:ph sz="quarter" idx="4"/>
          </p:nvPr>
        </p:nvSpPr>
        <p:spPr>
          <a:xfrm>
            <a:off x="510639" y="3265714"/>
            <a:ext cx="10844749" cy="2923948"/>
          </a:xfrm>
        </p:spPr>
        <p:txBody>
          <a:bodyPr>
            <a:normAutofit fontScale="92500" lnSpcReduction="20000"/>
          </a:bodyPr>
          <a:lstStyle/>
          <a:p>
            <a:r>
              <a:rPr lang="en-US" dirty="0"/>
              <a:t>Project managers were asked to assess </a:t>
            </a:r>
            <a:endParaRPr lang="en-US" dirty="0" smtClean="0"/>
          </a:p>
          <a:p>
            <a:pPr>
              <a:buFont typeface="Wingdings" panose="05000000000000000000" pitchFamily="2" charset="2"/>
              <a:buChar char="ü"/>
            </a:pPr>
            <a:r>
              <a:rPr lang="en-US" dirty="0" smtClean="0"/>
              <a:t>the </a:t>
            </a:r>
            <a:r>
              <a:rPr lang="en-US" dirty="0"/>
              <a:t>strength of project management competence (</a:t>
            </a:r>
            <a:r>
              <a:rPr lang="en-US" dirty="0" smtClean="0"/>
              <a:t>on Likert </a:t>
            </a:r>
            <a:r>
              <a:rPr lang="en-US" dirty="0"/>
              <a:t>scale 1-5; where 1 = insufficient competence, 2 = sufficient competence, 3 = good competence, 4 = very </a:t>
            </a:r>
            <a:r>
              <a:rPr lang="en-US" dirty="0" smtClean="0"/>
              <a:t>good competence</a:t>
            </a:r>
            <a:r>
              <a:rPr lang="en-US" dirty="0"/>
              <a:t>, 5 = excellent competence</a:t>
            </a:r>
            <a:r>
              <a:rPr lang="en-US" dirty="0" smtClean="0"/>
              <a:t>).</a:t>
            </a:r>
          </a:p>
          <a:p>
            <a:pPr>
              <a:buFont typeface="Wingdings" panose="05000000000000000000" pitchFamily="2" charset="2"/>
              <a:buChar char="ü"/>
            </a:pPr>
            <a:r>
              <a:rPr lang="en-US" dirty="0" smtClean="0"/>
              <a:t>existence </a:t>
            </a:r>
            <a:r>
              <a:rPr lang="en-US" dirty="0"/>
              <a:t>of organization competence, define parent </a:t>
            </a:r>
            <a:r>
              <a:rPr lang="en-US" dirty="0" smtClean="0"/>
              <a:t>organizations’ </a:t>
            </a:r>
            <a:r>
              <a:rPr lang="en-US" dirty="0" smtClean="0"/>
              <a:t>structure, </a:t>
            </a:r>
            <a:r>
              <a:rPr lang="en-US" dirty="0"/>
              <a:t>culture </a:t>
            </a:r>
            <a:r>
              <a:rPr lang="en-US" dirty="0" smtClean="0"/>
              <a:t>and atmosphere.</a:t>
            </a:r>
          </a:p>
          <a:p>
            <a:pPr>
              <a:buFont typeface="Wingdings" panose="05000000000000000000" pitchFamily="2" charset="2"/>
              <a:buChar char="ü"/>
            </a:pPr>
            <a:r>
              <a:rPr lang="en-US" dirty="0" smtClean="0"/>
              <a:t>name </a:t>
            </a:r>
            <a:r>
              <a:rPr lang="en-US" dirty="0"/>
              <a:t>those project management </a:t>
            </a:r>
            <a:r>
              <a:rPr lang="en-US" dirty="0" smtClean="0"/>
              <a:t>methodologies, software</a:t>
            </a:r>
            <a:r>
              <a:rPr lang="en-US" dirty="0"/>
              <a:t>, tools and techniques in use.</a:t>
            </a:r>
            <a:endParaRPr lang="en-GB" dirty="0"/>
          </a:p>
        </p:txBody>
      </p:sp>
    </p:spTree>
    <p:extLst>
      <p:ext uri="{BB962C8B-B14F-4D97-AF65-F5344CB8AC3E}">
        <p14:creationId xmlns:p14="http://schemas.microsoft.com/office/powerpoint/2010/main" val="2300677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7623"/>
            <a:ext cx="10515600" cy="656153"/>
          </a:xfrm>
        </p:spPr>
        <p:txBody>
          <a:bodyPr>
            <a:noAutofit/>
          </a:bodyPr>
          <a:lstStyle/>
          <a:p>
            <a:r>
              <a:rPr lang="en-US" sz="2400" dirty="0"/>
              <a:t>The result of project reviews and interviews with project managers are shown in table 3</a:t>
            </a:r>
            <a:endParaRPr lang="en-GB" sz="24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1139825"/>
            <a:ext cx="9844644" cy="5334008"/>
          </a:xfrm>
        </p:spPr>
      </p:pic>
    </p:spTree>
    <p:extLst>
      <p:ext uri="{BB962C8B-B14F-4D97-AF65-F5344CB8AC3E}">
        <p14:creationId xmlns:p14="http://schemas.microsoft.com/office/powerpoint/2010/main" val="1691795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5028" y="577056"/>
            <a:ext cx="9535885" cy="6041994"/>
          </a:xfrm>
        </p:spPr>
      </p:pic>
    </p:spTree>
    <p:extLst>
      <p:ext uri="{BB962C8B-B14F-4D97-AF65-F5344CB8AC3E}">
        <p14:creationId xmlns:p14="http://schemas.microsoft.com/office/powerpoint/2010/main" val="1339120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989011" y="113621"/>
            <a:ext cx="10102541" cy="444519"/>
          </a:xfrm>
        </p:spPr>
        <p:txBody>
          <a:bodyPr/>
          <a:lstStyle/>
          <a:p>
            <a:r>
              <a:rPr lang="en-US" dirty="0" smtClean="0"/>
              <a:t>Summery Of Table 3 </a:t>
            </a:r>
            <a:endParaRPr lang="en-GB" dirty="0"/>
          </a:p>
        </p:txBody>
      </p:sp>
      <p:sp>
        <p:nvSpPr>
          <p:cNvPr id="6" name="Content Placeholder 5"/>
          <p:cNvSpPr>
            <a:spLocks noGrp="1"/>
          </p:cNvSpPr>
          <p:nvPr>
            <p:ph sz="quarter" idx="4"/>
          </p:nvPr>
        </p:nvSpPr>
        <p:spPr>
          <a:xfrm>
            <a:off x="857093" y="747527"/>
            <a:ext cx="10483842" cy="5605772"/>
          </a:xfrm>
        </p:spPr>
        <p:txBody>
          <a:bodyPr>
            <a:normAutofit fontScale="92500" lnSpcReduction="20000"/>
          </a:bodyPr>
          <a:lstStyle/>
          <a:p>
            <a:r>
              <a:rPr lang="en-US" dirty="0"/>
              <a:t>Project managers on projects 1 and 2 are quite competent, especially in contextual </a:t>
            </a:r>
            <a:r>
              <a:rPr lang="en-US" dirty="0" smtClean="0"/>
              <a:t>sense.</a:t>
            </a:r>
            <a:endParaRPr lang="en-US" dirty="0" smtClean="0"/>
          </a:p>
          <a:p>
            <a:r>
              <a:rPr lang="en-US" dirty="0" smtClean="0"/>
              <a:t>Project </a:t>
            </a:r>
            <a:r>
              <a:rPr lang="en-US" dirty="0"/>
              <a:t>team’s competence on second project is </a:t>
            </a:r>
            <a:r>
              <a:rPr lang="en-US" dirty="0" smtClean="0"/>
              <a:t>excellent. </a:t>
            </a:r>
            <a:r>
              <a:rPr lang="en-US" dirty="0"/>
              <a:t>Team members’ competence on the first project is very </a:t>
            </a:r>
            <a:r>
              <a:rPr lang="en-US" dirty="0" smtClean="0"/>
              <a:t>good and </a:t>
            </a:r>
            <a:r>
              <a:rPr lang="en-US" dirty="0"/>
              <a:t>on the third project, very low.</a:t>
            </a:r>
          </a:p>
          <a:p>
            <a:r>
              <a:rPr lang="en-US" dirty="0" smtClean="0"/>
              <a:t>Coordination </a:t>
            </a:r>
            <a:r>
              <a:rPr lang="en-US" dirty="0"/>
              <a:t>between project manager and project team is extremely highly assessed on the second project, </a:t>
            </a:r>
            <a:r>
              <a:rPr lang="en-US" dirty="0" smtClean="0"/>
              <a:t>good on </a:t>
            </a:r>
            <a:r>
              <a:rPr lang="en-US" dirty="0"/>
              <a:t>the first project and bad on the third one.</a:t>
            </a:r>
          </a:p>
          <a:p>
            <a:r>
              <a:rPr lang="en-US" dirty="0" smtClean="0"/>
              <a:t>All </a:t>
            </a:r>
            <a:r>
              <a:rPr lang="en-US" dirty="0"/>
              <a:t>parent organizations have matrix structure, what means that some project team members work both on </a:t>
            </a:r>
            <a:r>
              <a:rPr lang="en-US" dirty="0" smtClean="0"/>
              <a:t>project and </a:t>
            </a:r>
            <a:r>
              <a:rPr lang="en-US" dirty="0"/>
              <a:t>in their regular departments of functional part of organization. </a:t>
            </a:r>
            <a:endParaRPr lang="en-US" dirty="0" smtClean="0"/>
          </a:p>
          <a:p>
            <a:r>
              <a:rPr lang="en-US" dirty="0" smtClean="0"/>
              <a:t>Speaking </a:t>
            </a:r>
            <a:r>
              <a:rPr lang="en-US" dirty="0"/>
              <a:t>of organizational culture, it is stable in sense of </a:t>
            </a:r>
            <a:r>
              <a:rPr lang="en-US" dirty="0" smtClean="0"/>
              <a:t>years and </a:t>
            </a:r>
            <a:r>
              <a:rPr lang="en-US" dirty="0"/>
              <a:t>tradition on operating on one way, but is strong and clear only on the second project.</a:t>
            </a:r>
          </a:p>
          <a:p>
            <a:r>
              <a:rPr lang="en-US" dirty="0" smtClean="0"/>
              <a:t>Organizational </a:t>
            </a:r>
            <a:r>
              <a:rPr lang="en-US" dirty="0"/>
              <a:t>atmosphere is negative only on the third project, which is not surprising according to the </a:t>
            </a:r>
            <a:r>
              <a:rPr lang="en-US" dirty="0" smtClean="0"/>
              <a:t>previous notions </a:t>
            </a:r>
            <a:r>
              <a:rPr lang="en-US" dirty="0"/>
              <a:t>on that project.</a:t>
            </a:r>
            <a:endParaRPr lang="en-GB" dirty="0"/>
          </a:p>
        </p:txBody>
      </p:sp>
    </p:spTree>
    <p:extLst>
      <p:ext uri="{BB962C8B-B14F-4D97-AF65-F5344CB8AC3E}">
        <p14:creationId xmlns:p14="http://schemas.microsoft.com/office/powerpoint/2010/main" val="1428248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391886" y="178130"/>
            <a:ext cx="10963502" cy="6011533"/>
          </a:xfrm>
        </p:spPr>
        <p:txBody>
          <a:bodyPr>
            <a:normAutofit/>
          </a:bodyPr>
          <a:lstStyle/>
          <a:p>
            <a:r>
              <a:rPr lang="en-US" dirty="0" smtClean="0"/>
              <a:t>It </a:t>
            </a:r>
            <a:r>
              <a:rPr lang="en-US" dirty="0"/>
              <a:t>is useful and purposeful to analyze organization competence only in those organizations that manage more </a:t>
            </a:r>
            <a:r>
              <a:rPr lang="en-US" dirty="0" smtClean="0"/>
              <a:t>than one </a:t>
            </a:r>
            <a:r>
              <a:rPr lang="en-US" dirty="0"/>
              <a:t>project at the time, what is the case on the first and third project. </a:t>
            </a:r>
            <a:endParaRPr lang="en-US" dirty="0" smtClean="0"/>
          </a:p>
          <a:p>
            <a:r>
              <a:rPr lang="en-US" dirty="0" smtClean="0"/>
              <a:t>All </a:t>
            </a:r>
            <a:r>
              <a:rPr lang="en-US" dirty="0"/>
              <a:t>elements of organization competence </a:t>
            </a:r>
            <a:r>
              <a:rPr lang="en-US" dirty="0" smtClean="0"/>
              <a:t>do exist </a:t>
            </a:r>
            <a:r>
              <a:rPr lang="en-US" dirty="0"/>
              <a:t>on the first project, but not on the third one.</a:t>
            </a:r>
          </a:p>
          <a:p>
            <a:r>
              <a:rPr lang="en-US" dirty="0" smtClean="0"/>
              <a:t>When </a:t>
            </a:r>
            <a:r>
              <a:rPr lang="en-US" dirty="0"/>
              <a:t>it comes to the last category, it can be noted that first and second project are keen of usage of same </a:t>
            </a:r>
            <a:r>
              <a:rPr lang="en-US" dirty="0" smtClean="0"/>
              <a:t>project management </a:t>
            </a:r>
            <a:r>
              <a:rPr lang="en-US" dirty="0"/>
              <a:t>methodologies, methods, tools and techniques. Third project, on contrary, uses only those tools </a:t>
            </a:r>
            <a:r>
              <a:rPr lang="en-US" dirty="0" smtClean="0"/>
              <a:t>that are </a:t>
            </a:r>
            <a:r>
              <a:rPr lang="en-US" dirty="0"/>
              <a:t>obligatory on EU co-financed projects in water sector such as cost benefit </a:t>
            </a:r>
            <a:r>
              <a:rPr lang="en-US" dirty="0" smtClean="0"/>
              <a:t>analysis.</a:t>
            </a:r>
            <a:endParaRPr lang="en-US" dirty="0"/>
          </a:p>
          <a:p>
            <a:r>
              <a:rPr lang="en-US" dirty="0" smtClean="0"/>
              <a:t>To </a:t>
            </a:r>
            <a:r>
              <a:rPr lang="en-US" dirty="0"/>
              <a:t>conclude, second project has the most successful </a:t>
            </a:r>
            <a:r>
              <a:rPr lang="en-US" dirty="0" smtClean="0"/>
              <a:t>project management</a:t>
            </a:r>
            <a:r>
              <a:rPr lang="en-US" dirty="0"/>
              <a:t>, the average one is on the first </a:t>
            </a:r>
            <a:r>
              <a:rPr lang="en-US" dirty="0" smtClean="0"/>
              <a:t>project and </a:t>
            </a:r>
            <a:r>
              <a:rPr lang="en-US" dirty="0"/>
              <a:t>the worst on the third one</a:t>
            </a:r>
            <a:r>
              <a:rPr lang="en-US" dirty="0" smtClean="0"/>
              <a:t>.</a:t>
            </a:r>
            <a:endParaRPr lang="en-GB" dirty="0"/>
          </a:p>
        </p:txBody>
      </p:sp>
    </p:spTree>
    <p:extLst>
      <p:ext uri="{BB962C8B-B14F-4D97-AF65-F5344CB8AC3E}">
        <p14:creationId xmlns:p14="http://schemas.microsoft.com/office/powerpoint/2010/main" val="3862417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265" y="95003"/>
            <a:ext cx="11055927" cy="895041"/>
          </a:xfrm>
        </p:spPr>
        <p:txBody>
          <a:bodyPr>
            <a:noAutofit/>
          </a:bodyPr>
          <a:lstStyle/>
          <a:p>
            <a:r>
              <a:rPr lang="en-US" sz="3200" b="1" dirty="0" smtClean="0"/>
              <a:t>Future </a:t>
            </a:r>
            <a:r>
              <a:rPr lang="en-US" sz="3200" b="1" dirty="0"/>
              <a:t>PM development in praxes can be made, and they </a:t>
            </a:r>
            <a:r>
              <a:rPr lang="en-US" sz="3200" b="1" dirty="0" smtClean="0"/>
              <a:t>consist of</a:t>
            </a:r>
            <a:r>
              <a:rPr lang="en-US" sz="3200" b="1" dirty="0"/>
              <a:t>:</a:t>
            </a:r>
            <a:endParaRPr lang="en-GB" sz="3200" b="1" dirty="0"/>
          </a:p>
        </p:txBody>
      </p:sp>
      <p:sp>
        <p:nvSpPr>
          <p:cNvPr id="4" name="Content Placeholder 3"/>
          <p:cNvSpPr>
            <a:spLocks noGrp="1"/>
          </p:cNvSpPr>
          <p:nvPr>
            <p:ph sz="half" idx="2"/>
          </p:nvPr>
        </p:nvSpPr>
        <p:spPr>
          <a:xfrm>
            <a:off x="839788" y="990044"/>
            <a:ext cx="10441770" cy="5199619"/>
          </a:xfrm>
        </p:spPr>
        <p:txBody>
          <a:bodyPr>
            <a:normAutofit/>
          </a:bodyPr>
          <a:lstStyle/>
          <a:p>
            <a:r>
              <a:rPr lang="en-US" dirty="0" smtClean="0"/>
              <a:t>Education</a:t>
            </a:r>
            <a:r>
              <a:rPr lang="en-US" dirty="0"/>
              <a:t>. Education on PM competence and even more </a:t>
            </a:r>
            <a:r>
              <a:rPr lang="en-US" dirty="0" smtClean="0"/>
              <a:t>important</a:t>
            </a:r>
            <a:endParaRPr lang="en-US" dirty="0"/>
          </a:p>
          <a:p>
            <a:r>
              <a:rPr lang="en-US" dirty="0" smtClean="0"/>
              <a:t>Relationship </a:t>
            </a:r>
            <a:r>
              <a:rPr lang="en-US" dirty="0"/>
              <a:t>between project and parent organization. This relationship also defines project </a:t>
            </a:r>
            <a:r>
              <a:rPr lang="en-US" dirty="0" smtClean="0"/>
              <a:t>manager responsibilities </a:t>
            </a:r>
            <a:r>
              <a:rPr lang="en-US" dirty="0"/>
              <a:t>in decision-making and, consequently, liability</a:t>
            </a:r>
            <a:r>
              <a:rPr lang="en-US" dirty="0" smtClean="0"/>
              <a:t>.</a:t>
            </a:r>
            <a:endParaRPr lang="en-US" dirty="0"/>
          </a:p>
          <a:p>
            <a:r>
              <a:rPr lang="en-US" dirty="0" smtClean="0"/>
              <a:t>PM </a:t>
            </a:r>
            <a:r>
              <a:rPr lang="en-US" dirty="0"/>
              <a:t>methodologies, methods, tools and techniques. It is very useful to know large scale of these, but only in </a:t>
            </a:r>
            <a:r>
              <a:rPr lang="en-US" dirty="0" smtClean="0"/>
              <a:t>order to </a:t>
            </a:r>
            <a:r>
              <a:rPr lang="en-US" dirty="0"/>
              <a:t>help, not embitter yourself. </a:t>
            </a:r>
            <a:endParaRPr lang="en-GB" dirty="0"/>
          </a:p>
        </p:txBody>
      </p:sp>
    </p:spTree>
    <p:extLst>
      <p:ext uri="{BB962C8B-B14F-4D97-AF65-F5344CB8AC3E}">
        <p14:creationId xmlns:p14="http://schemas.microsoft.com/office/powerpoint/2010/main" val="2651574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96776"/>
          </a:xfrm>
        </p:spPr>
        <p:txBody>
          <a:bodyPr>
            <a:normAutofit/>
          </a:bodyPr>
          <a:lstStyle/>
          <a:p>
            <a:r>
              <a:rPr lang="en-US" sz="3200" dirty="0" smtClean="0"/>
              <a:t>Conclusion </a:t>
            </a:r>
            <a:r>
              <a:rPr lang="en-US" sz="3200" dirty="0" smtClean="0"/>
              <a:t>of </a:t>
            </a:r>
            <a:r>
              <a:rPr lang="en-US" sz="3200" dirty="0" smtClean="0"/>
              <a:t>p</a:t>
            </a:r>
            <a:r>
              <a:rPr lang="en-US" sz="3200" dirty="0" smtClean="0"/>
              <a:t>aper part:</a:t>
            </a:r>
            <a:endParaRPr lang="en-GB" sz="3200" dirty="0"/>
          </a:p>
        </p:txBody>
      </p:sp>
      <p:sp>
        <p:nvSpPr>
          <p:cNvPr id="6" name="Content Placeholder 5"/>
          <p:cNvSpPr>
            <a:spLocks noGrp="1"/>
          </p:cNvSpPr>
          <p:nvPr>
            <p:ph sz="quarter" idx="4"/>
          </p:nvPr>
        </p:nvSpPr>
        <p:spPr>
          <a:xfrm>
            <a:off x="1056904" y="1151906"/>
            <a:ext cx="10298484" cy="5037757"/>
          </a:xfrm>
        </p:spPr>
        <p:txBody>
          <a:bodyPr>
            <a:normAutofit/>
          </a:bodyPr>
          <a:lstStyle/>
          <a:p>
            <a:r>
              <a:rPr lang="en-US" dirty="0"/>
              <a:t>Project management is inevitable in today’s world </a:t>
            </a:r>
            <a:endParaRPr lang="en-US" dirty="0" smtClean="0"/>
          </a:p>
          <a:p>
            <a:r>
              <a:rPr lang="en-US" dirty="0" smtClean="0"/>
              <a:t>Project </a:t>
            </a:r>
            <a:r>
              <a:rPr lang="en-US" dirty="0"/>
              <a:t>management is not only necessity for that improvement but also one field that seeks </a:t>
            </a:r>
            <a:r>
              <a:rPr lang="en-US" dirty="0" smtClean="0"/>
              <a:t>for improvement itself. </a:t>
            </a:r>
          </a:p>
          <a:p>
            <a:r>
              <a:rPr lang="en-US" dirty="0" smtClean="0"/>
              <a:t>The project </a:t>
            </a:r>
            <a:r>
              <a:rPr lang="en-US" dirty="0"/>
              <a:t>management success factors breakdown </a:t>
            </a:r>
            <a:r>
              <a:rPr lang="en-US" dirty="0" smtClean="0"/>
              <a:t>structure is illustrated.</a:t>
            </a:r>
          </a:p>
          <a:p>
            <a:r>
              <a:rPr lang="en-US" dirty="0" smtClean="0"/>
              <a:t>Investments </a:t>
            </a:r>
            <a:r>
              <a:rPr lang="en-US" dirty="0"/>
              <a:t>in </a:t>
            </a:r>
            <a:r>
              <a:rPr lang="en-US" dirty="0" smtClean="0"/>
              <a:t>project management </a:t>
            </a:r>
            <a:r>
              <a:rPr lang="en-US" dirty="0"/>
              <a:t>field should be made, especially through strengthening people and organization competence.</a:t>
            </a:r>
            <a:endParaRPr lang="en-GB" dirty="0"/>
          </a:p>
        </p:txBody>
      </p:sp>
    </p:spTree>
    <p:extLst>
      <p:ext uri="{BB962C8B-B14F-4D97-AF65-F5344CB8AC3E}">
        <p14:creationId xmlns:p14="http://schemas.microsoft.com/office/powerpoint/2010/main" val="22552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quarter" idx="4"/>
          </p:nvPr>
        </p:nvSpPr>
        <p:spPr>
          <a:xfrm>
            <a:off x="6489700" y="592137"/>
            <a:ext cx="4865688" cy="5869784"/>
          </a:xfrm>
        </p:spPr>
        <p:txBody>
          <a:bodyPr>
            <a:normAutofit lnSpcReduction="10000"/>
          </a:bodyPr>
          <a:lstStyle/>
          <a:p>
            <a:pPr marL="0" indent="0">
              <a:buNone/>
            </a:pPr>
            <a:endParaRPr lang="en-GB" sz="1600" dirty="0" smtClean="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This is a work product or a group of </a:t>
            </a:r>
            <a:r>
              <a:rPr lang="en-GB" sz="1600" b="1" dirty="0" smtClean="0">
                <a:latin typeface="Segoe UI" panose="020B0502040204020203" pitchFamily="34" charset="0"/>
                <a:cs typeface="Segoe UI" panose="020B0502040204020203" pitchFamily="34" charset="0"/>
              </a:rPr>
              <a:t>work products</a:t>
            </a:r>
            <a:r>
              <a:rPr lang="en-GB" sz="1600" dirty="0" smtClean="0">
                <a:latin typeface="Segoe UI" panose="020B0502040204020203" pitchFamily="34" charset="0"/>
                <a:cs typeface="Segoe UI" panose="020B0502040204020203" pitchFamily="34" charset="0"/>
              </a:rPr>
              <a:t>. Work products produced for the customer are also called </a:t>
            </a:r>
            <a:r>
              <a:rPr lang="en-GB" sz="1600" b="1" dirty="0" smtClean="0">
                <a:latin typeface="Segoe UI" panose="020B0502040204020203" pitchFamily="34" charset="0"/>
                <a:cs typeface="Segoe UI" panose="020B0502040204020203" pitchFamily="34" charset="0"/>
              </a:rPr>
              <a:t>deliverables</a:t>
            </a:r>
            <a:r>
              <a:rPr lang="en-GB" sz="1600" dirty="0" smtClean="0">
                <a:latin typeface="Segoe UI" panose="020B0502040204020203" pitchFamily="34" charset="0"/>
                <a:cs typeface="Segoe UI" panose="020B0502040204020203" pitchFamily="34" charset="0"/>
              </a:rPr>
              <a:t>.</a:t>
            </a:r>
          </a:p>
          <a:p>
            <a:pPr marL="0" indent="0" algn="just">
              <a:buNone/>
            </a:pPr>
            <a:endParaRPr lang="en-GB" sz="1600" dirty="0" smtClean="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This is the work to be performed to achieve the outcome. The work is broken down into units of work, which can be </a:t>
            </a:r>
            <a:r>
              <a:rPr lang="en-GB" sz="1600" b="1" dirty="0" smtClean="0">
                <a:latin typeface="Segoe UI" panose="020B0502040204020203" pitchFamily="34" charset="0"/>
                <a:cs typeface="Segoe UI" panose="020B0502040204020203" pitchFamily="34" charset="0"/>
              </a:rPr>
              <a:t>tasks</a:t>
            </a:r>
            <a:r>
              <a:rPr lang="en-GB" sz="1600" dirty="0" smtClean="0">
                <a:latin typeface="Segoe UI" panose="020B0502040204020203" pitchFamily="34" charset="0"/>
                <a:cs typeface="Segoe UI" panose="020B0502040204020203" pitchFamily="34" charset="0"/>
              </a:rPr>
              <a:t> or </a:t>
            </a:r>
            <a:r>
              <a:rPr lang="en-GB" sz="1600" b="1" dirty="0" smtClean="0">
                <a:latin typeface="Segoe UI" panose="020B0502040204020203" pitchFamily="34" charset="0"/>
                <a:cs typeface="Segoe UI" panose="020B0502040204020203" pitchFamily="34" charset="0"/>
              </a:rPr>
              <a:t>activities</a:t>
            </a:r>
            <a:r>
              <a:rPr lang="en-GB" sz="1600" dirty="0" smtClean="0">
                <a:latin typeface="Segoe UI" panose="020B0502040204020203" pitchFamily="34" charset="0"/>
                <a:cs typeface="Segoe UI" panose="020B0502040204020203" pitchFamily="34" charset="0"/>
              </a:rPr>
              <a:t>. A task is the smallest amount of work that can be managed. Tasks and activities can also be recursively grouped into higher-level activities. Work is described in </a:t>
            </a:r>
            <a:r>
              <a:rPr lang="en-GB" sz="1600" b="1" dirty="0" smtClean="0">
                <a:latin typeface="Segoe UI" panose="020B0502040204020203" pitchFamily="34" charset="0"/>
                <a:cs typeface="Segoe UI" panose="020B0502040204020203" pitchFamily="34" charset="0"/>
              </a:rPr>
              <a:t>work packages</a:t>
            </a:r>
            <a:r>
              <a:rPr lang="en-GB" sz="1600" dirty="0" smtClean="0">
                <a:latin typeface="Segoe UI" panose="020B0502040204020203" pitchFamily="34" charset="0"/>
                <a:cs typeface="Segoe UI" panose="020B0502040204020203" pitchFamily="34" charset="0"/>
              </a:rPr>
              <a:t>.</a:t>
            </a:r>
          </a:p>
          <a:p>
            <a:pPr marL="0" indent="0" algn="just">
              <a:buNone/>
            </a:pPr>
            <a:endParaRPr lang="en-GB" sz="1600" dirty="0">
              <a:latin typeface="Segoe UI" panose="020B0502040204020203" pitchFamily="34" charset="0"/>
              <a:cs typeface="Segoe UI" panose="020B0502040204020203" pitchFamily="34" charset="0"/>
            </a:endParaRPr>
          </a:p>
          <a:p>
            <a:pPr marL="0" indent="0" algn="just">
              <a:buNone/>
            </a:pPr>
            <a:r>
              <a:rPr lang="en-GB" sz="1600" dirty="0" smtClean="0">
                <a:latin typeface="Segoe UI" panose="020B0502040204020203" pitchFamily="34" charset="0"/>
                <a:cs typeface="Segoe UI" panose="020B0502040204020203" pitchFamily="34" charset="0"/>
              </a:rPr>
              <a:t>A </a:t>
            </a:r>
            <a:r>
              <a:rPr lang="en-GB" sz="1600" b="1" dirty="0" smtClean="0">
                <a:latin typeface="Segoe UI" panose="020B0502040204020203" pitchFamily="34" charset="0"/>
                <a:cs typeface="Segoe UI" panose="020B0502040204020203" pitchFamily="34" charset="0"/>
              </a:rPr>
              <a:t>schedule</a:t>
            </a:r>
            <a:r>
              <a:rPr lang="en-GB" sz="1600" dirty="0" smtClean="0">
                <a:latin typeface="Segoe UI" panose="020B0502040204020203" pitchFamily="34" charset="0"/>
                <a:cs typeface="Segoe UI" panose="020B0502040204020203" pitchFamily="34" charset="0"/>
              </a:rPr>
              <a:t> maps on a timeline the units of work performed to achieve the outcome. Units of work can depend on each other. A schedule has a start, a duration, and an end.</a:t>
            </a:r>
            <a:endParaRPr lang="en-US" sz="1600" dirty="0" smtClean="0">
              <a:latin typeface="Segoe UI" panose="020B0502040204020203" pitchFamily="34" charset="0"/>
              <a:cs typeface="Segoe UI" panose="020B0502040204020203" pitchFamily="34" charset="0"/>
            </a:endParaRPr>
          </a:p>
          <a:p>
            <a:pPr marL="0" indent="0" algn="just">
              <a:buNone/>
            </a:pPr>
            <a:endParaRPr lang="en-US" sz="1600" dirty="0" smtClean="0"/>
          </a:p>
          <a:p>
            <a:pPr marL="0" indent="0" algn="just">
              <a:buNone/>
            </a:pPr>
            <a:r>
              <a:rPr lang="en-GB" sz="1600" dirty="0" smtClean="0">
                <a:latin typeface="Segoe UI" panose="020B0502040204020203" pitchFamily="34" charset="0"/>
                <a:cs typeface="Segoe UI" panose="020B0502040204020203" pitchFamily="34" charset="0"/>
              </a:rPr>
              <a:t>The people (called </a:t>
            </a:r>
            <a:r>
              <a:rPr lang="en-GB" sz="1600" b="1" dirty="0" smtClean="0">
                <a:latin typeface="Segoe UI" panose="020B0502040204020203" pitchFamily="34" charset="0"/>
                <a:cs typeface="Segoe UI" panose="020B0502040204020203" pitchFamily="34" charset="0"/>
              </a:rPr>
              <a:t>participants</a:t>
            </a:r>
            <a:r>
              <a:rPr lang="en-GB" sz="1600" dirty="0" smtClean="0">
                <a:latin typeface="Segoe UI" panose="020B0502040204020203" pitchFamily="34" charset="0"/>
                <a:cs typeface="Segoe UI" panose="020B0502040204020203" pitchFamily="34" charset="0"/>
              </a:rPr>
              <a:t>), funds, equipment, and facilities required to perform the work are the project’s resources. People assume one or more roles in the project. Each role is responsible for one or more </a:t>
            </a:r>
            <a:r>
              <a:rPr lang="en-GB" sz="1600" b="1" dirty="0" smtClean="0">
                <a:latin typeface="Segoe UI" panose="020B0502040204020203" pitchFamily="34" charset="0"/>
                <a:cs typeface="Segoe UI" panose="020B0502040204020203" pitchFamily="34" charset="0"/>
              </a:rPr>
              <a:t>work packages</a:t>
            </a:r>
            <a:r>
              <a:rPr lang="en-GB" sz="1600" dirty="0" smtClean="0">
                <a:latin typeface="Segoe UI" panose="020B0502040204020203" pitchFamily="34" charset="0"/>
                <a:cs typeface="Segoe UI" panose="020B0502040204020203" pitchFamily="34" charset="0"/>
              </a:rPr>
              <a:t>.</a:t>
            </a:r>
            <a:endParaRPr lang="en-US" sz="1600" dirty="0" smtClean="0">
              <a:latin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cs typeface="Segoe UI" panose="020B0502040204020203" pitchFamily="34" charset="0"/>
            </a:endParaRPr>
          </a:p>
          <a:p>
            <a:pPr marL="0" indent="0">
              <a:buNone/>
            </a:pPr>
            <a:endParaRPr lang="en-US" sz="1600" dirty="0" smtClean="0"/>
          </a:p>
          <a:p>
            <a:endParaRPr lang="en-US" dirty="0" smtClean="0"/>
          </a:p>
          <a:p>
            <a:endParaRPr lang="en-US" dirty="0"/>
          </a:p>
        </p:txBody>
      </p:sp>
      <p:sp>
        <p:nvSpPr>
          <p:cNvPr id="4" name="Rounded Rectangle 3"/>
          <p:cNvSpPr/>
          <p:nvPr/>
        </p:nvSpPr>
        <p:spPr>
          <a:xfrm>
            <a:off x="839788" y="2982512"/>
            <a:ext cx="2235200" cy="1041400"/>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 components</a:t>
            </a:r>
            <a:endParaRPr lang="en-US" dirty="0">
              <a:solidFill>
                <a:schemeClr val="tx1"/>
              </a:solidFill>
            </a:endParaRPr>
          </a:p>
        </p:txBody>
      </p:sp>
      <p:sp>
        <p:nvSpPr>
          <p:cNvPr id="9" name="Pentagon 8"/>
          <p:cNvSpPr/>
          <p:nvPr/>
        </p:nvSpPr>
        <p:spPr>
          <a:xfrm>
            <a:off x="3860800" y="3697287"/>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a:t>
            </a:r>
            <a:endParaRPr lang="en-US" dirty="0">
              <a:solidFill>
                <a:schemeClr val="tx1"/>
              </a:solidFill>
            </a:endParaRPr>
          </a:p>
        </p:txBody>
      </p:sp>
      <p:sp>
        <p:nvSpPr>
          <p:cNvPr id="10" name="Pentagon 9"/>
          <p:cNvSpPr/>
          <p:nvPr/>
        </p:nvSpPr>
        <p:spPr>
          <a:xfrm>
            <a:off x="3860800" y="2170111"/>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a:t>
            </a:r>
            <a:endParaRPr lang="en-US" dirty="0">
              <a:solidFill>
                <a:schemeClr val="tx1"/>
              </a:solidFill>
            </a:endParaRPr>
          </a:p>
        </p:txBody>
      </p:sp>
      <p:sp>
        <p:nvSpPr>
          <p:cNvPr id="11" name="Pentagon 10"/>
          <p:cNvSpPr/>
          <p:nvPr/>
        </p:nvSpPr>
        <p:spPr>
          <a:xfrm>
            <a:off x="3860800" y="739772"/>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Outcome</a:t>
            </a:r>
            <a:endParaRPr lang="en-US" dirty="0">
              <a:solidFill>
                <a:schemeClr val="tx1"/>
              </a:solidFill>
            </a:endParaRPr>
          </a:p>
        </p:txBody>
      </p:sp>
      <p:sp>
        <p:nvSpPr>
          <p:cNvPr id="12" name="Pentagon 11"/>
          <p:cNvSpPr/>
          <p:nvPr/>
        </p:nvSpPr>
        <p:spPr>
          <a:xfrm>
            <a:off x="3860800" y="5224463"/>
            <a:ext cx="2387600" cy="952500"/>
          </a:xfrm>
          <a:prstGeom prst="homePlat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a:t>
            </a:r>
            <a:endParaRPr lang="en-US" dirty="0">
              <a:solidFill>
                <a:schemeClr val="tx1"/>
              </a:solidFill>
            </a:endParaRPr>
          </a:p>
        </p:txBody>
      </p:sp>
      <p:sp>
        <p:nvSpPr>
          <p:cNvPr id="19" name="Left Brace 18"/>
          <p:cNvSpPr/>
          <p:nvPr/>
        </p:nvSpPr>
        <p:spPr>
          <a:xfrm>
            <a:off x="3316288" y="495300"/>
            <a:ext cx="303212" cy="596662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49842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4" name="Content Placeholder 3"/>
          <p:cNvSpPr>
            <a:spLocks noGrp="1"/>
          </p:cNvSpPr>
          <p:nvPr>
            <p:ph sz="half" idx="2"/>
          </p:nvPr>
        </p:nvSpPr>
        <p:spPr>
          <a:xfrm>
            <a:off x="839788" y="2280062"/>
            <a:ext cx="10515600" cy="3909601"/>
          </a:xfrm>
        </p:spPr>
        <p:txBody>
          <a:bodyPr>
            <a:normAutofit/>
          </a:bodyPr>
          <a:lstStyle/>
          <a:p>
            <a:r>
              <a:rPr lang="en-US" sz="1600" dirty="0" smtClean="0"/>
              <a:t>Book: Software Engineering Using UML Patterns and Java, 3</a:t>
            </a:r>
            <a:r>
              <a:rPr lang="en-US" sz="1600" baseline="30000" dirty="0" smtClean="0"/>
              <a:t>rd</a:t>
            </a:r>
            <a:r>
              <a:rPr lang="en-US" sz="1600" dirty="0"/>
              <a:t> </a:t>
            </a:r>
            <a:r>
              <a:rPr lang="en-US" sz="1600" dirty="0" smtClean="0"/>
              <a:t>edition. By </a:t>
            </a:r>
            <a:r>
              <a:rPr lang="de-DE" sz="1600" dirty="0"/>
              <a:t>Bernd Bruegge &amp; Allen H. Dutoit</a:t>
            </a:r>
            <a:endParaRPr lang="en-US" sz="1600" dirty="0" smtClean="0"/>
          </a:p>
          <a:p>
            <a:r>
              <a:rPr lang="en-US" sz="1600" dirty="0"/>
              <a:t>Paper: Project Management Success Factors, By </a:t>
            </a:r>
            <a:r>
              <a:rPr lang="en-US" sz="1600" dirty="0" err="1"/>
              <a:t>Mladen</a:t>
            </a:r>
            <a:r>
              <a:rPr lang="en-US" sz="1600" dirty="0"/>
              <a:t> </a:t>
            </a:r>
            <a:r>
              <a:rPr lang="en-US" sz="1600" dirty="0" err="1"/>
              <a:t>Radujkovića</a:t>
            </a:r>
            <a:r>
              <a:rPr lang="en-US" sz="1600" dirty="0"/>
              <a:t>, Mariela </a:t>
            </a:r>
            <a:r>
              <a:rPr lang="en-US" sz="1600" dirty="0" err="1" smtClean="0"/>
              <a:t>Sjekavicab</a:t>
            </a:r>
            <a:r>
              <a:rPr lang="en-US" sz="1600" dirty="0"/>
              <a:t>, Creative Construction Conference 2017, CCC 2017, 19-22 June 2017, </a:t>
            </a:r>
            <a:r>
              <a:rPr lang="en-US" sz="1600" dirty="0" err="1"/>
              <a:t>Primosten</a:t>
            </a:r>
            <a:r>
              <a:rPr lang="en-US" sz="1600" dirty="0"/>
              <a:t>, Croatia</a:t>
            </a:r>
            <a:endParaRPr lang="en-GB" sz="1600" dirty="0"/>
          </a:p>
        </p:txBody>
      </p:sp>
    </p:spTree>
    <p:extLst>
      <p:ext uri="{BB962C8B-B14F-4D97-AF65-F5344CB8AC3E}">
        <p14:creationId xmlns:p14="http://schemas.microsoft.com/office/powerpoint/2010/main" val="84012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GB"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70837" y="1690688"/>
            <a:ext cx="10050234" cy="4187598"/>
          </a:xfrm>
        </p:spPr>
      </p:pic>
    </p:spTree>
    <p:extLst>
      <p:ext uri="{BB962C8B-B14F-4D97-AF65-F5344CB8AC3E}">
        <p14:creationId xmlns:p14="http://schemas.microsoft.com/office/powerpoint/2010/main" val="58696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concepts</a:t>
            </a:r>
            <a:endParaRPr lang="en-US" dirty="0"/>
          </a:p>
        </p:txBody>
      </p:sp>
      <p:sp>
        <p:nvSpPr>
          <p:cNvPr id="3" name="Content Placeholder 2"/>
          <p:cNvSpPr>
            <a:spLocks noGrp="1"/>
          </p:cNvSpPr>
          <p:nvPr>
            <p:ph idx="1"/>
          </p:nvPr>
        </p:nvSpPr>
        <p:spPr/>
        <p:txBody>
          <a:bodyPr/>
          <a:lstStyle/>
          <a:p>
            <a:r>
              <a:rPr lang="en-US" dirty="0" smtClean="0"/>
              <a:t>Tasks and activities</a:t>
            </a:r>
          </a:p>
          <a:p>
            <a:r>
              <a:rPr lang="en-US" dirty="0" smtClean="0"/>
              <a:t>Work products, work packages, and Roles</a:t>
            </a:r>
          </a:p>
          <a:p>
            <a:r>
              <a:rPr lang="en-US" dirty="0" smtClean="0"/>
              <a:t>Work breakdown structure</a:t>
            </a:r>
          </a:p>
          <a:p>
            <a:r>
              <a:rPr lang="en-US" dirty="0" smtClean="0"/>
              <a:t>Task model</a:t>
            </a:r>
          </a:p>
          <a:p>
            <a:r>
              <a:rPr lang="en-US" dirty="0" smtClean="0"/>
              <a:t>Skill Matrix</a:t>
            </a:r>
          </a:p>
          <a:p>
            <a:r>
              <a:rPr lang="en-US" dirty="0" smtClean="0"/>
              <a:t>Software project management plan</a:t>
            </a:r>
            <a:endParaRPr lang="en-US" dirty="0"/>
          </a:p>
        </p:txBody>
      </p:sp>
    </p:spTree>
    <p:extLst>
      <p:ext uri="{BB962C8B-B14F-4D97-AF65-F5344CB8AC3E}">
        <p14:creationId xmlns:p14="http://schemas.microsoft.com/office/powerpoint/2010/main" val="353822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6542622" cy="6542622"/>
          </a:xfrm>
        </p:spPr>
      </p:pic>
      <p:sp>
        <p:nvSpPr>
          <p:cNvPr id="5" name="TextBox 4"/>
          <p:cNvSpPr txBox="1"/>
          <p:nvPr/>
        </p:nvSpPr>
        <p:spPr>
          <a:xfrm>
            <a:off x="885558" y="2051386"/>
            <a:ext cx="4771505" cy="3539430"/>
          </a:xfrm>
          <a:prstGeom prst="rect">
            <a:avLst/>
          </a:prstGeom>
          <a:noFill/>
        </p:spPr>
        <p:txBody>
          <a:bodyPr wrap="square" rtlCol="0">
            <a:spAutoFit/>
          </a:bodyPr>
          <a:lstStyle/>
          <a:p>
            <a:pPr algn="just"/>
            <a:r>
              <a:rPr lang="en-US" sz="2000" dirty="0"/>
              <a:t>A </a:t>
            </a:r>
            <a:r>
              <a:rPr lang="en-US" sz="2400" b="1" dirty="0"/>
              <a:t>task </a:t>
            </a:r>
            <a:r>
              <a:rPr lang="en-US" sz="2000" dirty="0"/>
              <a:t>is a well-defined work assignment for a project participant or a team. A task is the</a:t>
            </a:r>
          </a:p>
          <a:p>
            <a:pPr algn="just"/>
            <a:r>
              <a:rPr lang="en-US" sz="2000" dirty="0"/>
              <a:t>smallest unit of work that is subject to project management. A task includes a description and a</a:t>
            </a:r>
          </a:p>
          <a:p>
            <a:pPr algn="just"/>
            <a:r>
              <a:rPr lang="en-US" sz="2000" dirty="0"/>
              <a:t>duration, and is assigned to a role filled by a </a:t>
            </a:r>
            <a:r>
              <a:rPr lang="en-US" sz="2000" dirty="0" smtClean="0"/>
              <a:t>participant. Tasks </a:t>
            </a:r>
            <a:r>
              <a:rPr lang="en-US" sz="2000" dirty="0"/>
              <a:t>consume resources and produce </a:t>
            </a:r>
            <a:r>
              <a:rPr lang="en-US" sz="2000" dirty="0" smtClean="0"/>
              <a:t>one or </a:t>
            </a:r>
            <a:r>
              <a:rPr lang="en-US" sz="2000" dirty="0"/>
              <a:t>more a work products. They often consume work products produced by other tasks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391" y="705489"/>
            <a:ext cx="5829300" cy="5861894"/>
          </a:xfrm>
          <a:prstGeom prst="rect">
            <a:avLst/>
          </a:prstGeom>
        </p:spPr>
      </p:pic>
      <p:sp>
        <p:nvSpPr>
          <p:cNvPr id="7" name="TextBox 6"/>
          <p:cNvSpPr txBox="1"/>
          <p:nvPr/>
        </p:nvSpPr>
        <p:spPr>
          <a:xfrm>
            <a:off x="7428180" y="2443941"/>
            <a:ext cx="3607723" cy="2862322"/>
          </a:xfrm>
          <a:prstGeom prst="rect">
            <a:avLst/>
          </a:prstGeom>
          <a:noFill/>
        </p:spPr>
        <p:txBody>
          <a:bodyPr wrap="square" rtlCol="0">
            <a:spAutoFit/>
          </a:bodyPr>
          <a:lstStyle/>
          <a:p>
            <a:pPr algn="just"/>
            <a:r>
              <a:rPr lang="en-US" b="1" dirty="0"/>
              <a:t>Activities </a:t>
            </a:r>
            <a:r>
              <a:rPr lang="en-US" dirty="0"/>
              <a:t>are larger units of work. Their </a:t>
            </a:r>
            <a:r>
              <a:rPr lang="en-US" dirty="0" smtClean="0"/>
              <a:t>duration is </a:t>
            </a:r>
            <a:r>
              <a:rPr lang="en-US" dirty="0"/>
              <a:t>often the same as a </a:t>
            </a:r>
            <a:r>
              <a:rPr lang="en-US" dirty="0" smtClean="0"/>
              <a:t>development phase</a:t>
            </a:r>
            <a:r>
              <a:rPr lang="en-US" dirty="0"/>
              <a:t>, such as requirements analysis or system design. </a:t>
            </a:r>
            <a:r>
              <a:rPr lang="en-US" dirty="0" smtClean="0"/>
              <a:t>When activities </a:t>
            </a:r>
            <a:r>
              <a:rPr lang="en-US" dirty="0"/>
              <a:t>span the whole duration of a project, they are called </a:t>
            </a:r>
            <a:r>
              <a:rPr lang="en-US" b="1" i="1" dirty="0"/>
              <a:t>project functions</a:t>
            </a:r>
            <a:r>
              <a:rPr lang="en-US" dirty="0"/>
              <a:t>. Examples </a:t>
            </a:r>
            <a:r>
              <a:rPr lang="en-US" dirty="0" smtClean="0"/>
              <a:t>of project </a:t>
            </a:r>
            <a:r>
              <a:rPr lang="en-US" dirty="0"/>
              <a:t>functions are configuration management </a:t>
            </a:r>
            <a:r>
              <a:rPr lang="en-US" dirty="0" smtClean="0"/>
              <a:t>and project </a:t>
            </a:r>
            <a:r>
              <a:rPr lang="en-US" dirty="0"/>
              <a:t>management </a:t>
            </a:r>
            <a:r>
              <a:rPr lang="en-US" dirty="0" smtClean="0"/>
              <a:t>itself.</a:t>
            </a:r>
            <a:endParaRPr lang="en-US" dirty="0"/>
          </a:p>
        </p:txBody>
      </p:sp>
    </p:spTree>
    <p:extLst>
      <p:ext uri="{BB962C8B-B14F-4D97-AF65-F5344CB8AC3E}">
        <p14:creationId xmlns:p14="http://schemas.microsoft.com/office/powerpoint/2010/main" val="373508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Task, Activities and project function (UML Class diagram)</a:t>
            </a:r>
            <a:endParaRPr lang="en-US" sz="3200" dirty="0"/>
          </a:p>
        </p:txBody>
      </p:sp>
      <p:pic>
        <p:nvPicPr>
          <p:cNvPr id="4" name="Content Placeholder 3"/>
          <p:cNvPicPr>
            <a:picLocks noGrp="1" noChangeAspect="1"/>
          </p:cNvPicPr>
          <p:nvPr>
            <p:ph idx="1"/>
          </p:nvPr>
        </p:nvPicPr>
        <p:blipFill>
          <a:blip r:embed="rId2"/>
          <a:stretch>
            <a:fillRect/>
          </a:stretch>
        </p:blipFill>
        <p:spPr>
          <a:xfrm>
            <a:off x="2458172" y="2460567"/>
            <a:ext cx="7968675" cy="3374968"/>
          </a:xfrm>
          <a:prstGeom prst="rect">
            <a:avLst/>
          </a:prstGeom>
        </p:spPr>
      </p:pic>
    </p:spTree>
    <p:extLst>
      <p:ext uri="{BB962C8B-B14F-4D97-AF65-F5344CB8AC3E}">
        <p14:creationId xmlns:p14="http://schemas.microsoft.com/office/powerpoint/2010/main" val="2788392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products, </a:t>
            </a:r>
            <a:r>
              <a:rPr lang="en-US" dirty="0"/>
              <a:t>W</a:t>
            </a:r>
            <a:r>
              <a:rPr lang="en-US" dirty="0" smtClean="0"/>
              <a:t>ork </a:t>
            </a:r>
            <a:r>
              <a:rPr lang="en-US" dirty="0"/>
              <a:t>P</a:t>
            </a:r>
            <a:r>
              <a:rPr lang="en-US" dirty="0" smtClean="0"/>
              <a:t>ackages, and Roles</a:t>
            </a:r>
            <a:br>
              <a:rPr lang="en-US" dirty="0" smtClean="0"/>
            </a:br>
            <a:endParaRPr lang="en-US" dirty="0"/>
          </a:p>
        </p:txBody>
      </p:sp>
      <p:sp>
        <p:nvSpPr>
          <p:cNvPr id="3" name="Content Placeholder 2"/>
          <p:cNvSpPr>
            <a:spLocks noGrp="1"/>
          </p:cNvSpPr>
          <p:nvPr>
            <p:ph idx="1"/>
          </p:nvPr>
        </p:nvSpPr>
        <p:spPr/>
        <p:txBody>
          <a:bodyPr/>
          <a:lstStyle/>
          <a:p>
            <a:r>
              <a:rPr lang="en-US" dirty="0"/>
              <a:t>A manager assigns tasks, activities, and project functions to participants or a team, who carry </a:t>
            </a:r>
            <a:r>
              <a:rPr lang="en-US" dirty="0" smtClean="0"/>
              <a:t>it out</a:t>
            </a:r>
            <a:r>
              <a:rPr lang="en-US" dirty="0"/>
              <a:t>, while the manager monitors the progress and completion of the work. </a:t>
            </a:r>
            <a:endParaRPr lang="en-US" dirty="0" smtClean="0"/>
          </a:p>
          <a:p>
            <a:r>
              <a:rPr lang="en-US" dirty="0" smtClean="0"/>
              <a:t>In </a:t>
            </a:r>
            <a:r>
              <a:rPr lang="en-US" dirty="0"/>
              <a:t>a small project </a:t>
            </a:r>
            <a:r>
              <a:rPr lang="en-US" dirty="0" smtClean="0"/>
              <a:t>this can </a:t>
            </a:r>
            <a:r>
              <a:rPr lang="en-US" dirty="0"/>
              <a:t>be done informally, often with a shake of </a:t>
            </a:r>
            <a:r>
              <a:rPr lang="en-US" dirty="0" smtClean="0"/>
              <a:t>hands.</a:t>
            </a:r>
          </a:p>
          <a:p>
            <a:r>
              <a:rPr lang="en-US" dirty="0" smtClean="0"/>
              <a:t>In </a:t>
            </a:r>
            <a:r>
              <a:rPr lang="en-US" dirty="0"/>
              <a:t>larger projects, this must be spelled </a:t>
            </a:r>
            <a:r>
              <a:rPr lang="en-US" dirty="0" smtClean="0"/>
              <a:t>out more </a:t>
            </a:r>
            <a:r>
              <a:rPr lang="en-US" dirty="0"/>
              <a:t>explicitly in form of a </a:t>
            </a:r>
            <a:r>
              <a:rPr lang="en-US" b="1" dirty="0"/>
              <a:t>work </a:t>
            </a:r>
            <a:r>
              <a:rPr lang="en-US" b="1" dirty="0" smtClean="0"/>
              <a:t>package.</a:t>
            </a:r>
            <a:endParaRPr lang="en-US" dirty="0"/>
          </a:p>
        </p:txBody>
      </p:sp>
    </p:spTree>
    <p:extLst>
      <p:ext uri="{BB962C8B-B14F-4D97-AF65-F5344CB8AC3E}">
        <p14:creationId xmlns:p14="http://schemas.microsoft.com/office/powerpoint/2010/main" val="911603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2738</Words>
  <Application>Microsoft Office PowerPoint</Application>
  <PresentationFormat>Widescreen</PresentationFormat>
  <Paragraphs>264</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Segoe UI</vt:lpstr>
      <vt:lpstr>Wingdings</vt:lpstr>
      <vt:lpstr>Office Theme</vt:lpstr>
      <vt:lpstr>PowerPoint Presentation</vt:lpstr>
      <vt:lpstr>What is project? </vt:lpstr>
      <vt:lpstr>What is project management? </vt:lpstr>
      <vt:lpstr>Why project management is important?</vt:lpstr>
      <vt:lpstr>PowerPoint Presentation</vt:lpstr>
      <vt:lpstr>Project management concepts</vt:lpstr>
      <vt:lpstr>PowerPoint Presentation</vt:lpstr>
      <vt:lpstr>Task, Activities and project function (UML Class diagram)</vt:lpstr>
      <vt:lpstr>Work products, Work Packages, and Roles </vt:lpstr>
      <vt:lpstr>Work Package</vt:lpstr>
      <vt:lpstr>Work breakdown structure (WBS) </vt:lpstr>
      <vt:lpstr>Task model </vt:lpstr>
      <vt:lpstr>Skill Matrix </vt:lpstr>
      <vt:lpstr>Software project management plan (SPMP) </vt:lpstr>
      <vt:lpstr>Software project management plan (SPMP) </vt:lpstr>
      <vt:lpstr>Software project management plan (SPMP) </vt:lpstr>
      <vt:lpstr>Project management Activities</vt:lpstr>
      <vt:lpstr>Classical Project Management</vt:lpstr>
      <vt:lpstr>Classical Project Management-Planning </vt:lpstr>
      <vt:lpstr>Classical Project Management-Organizing </vt:lpstr>
      <vt:lpstr>Classical Project Management-Controlling </vt:lpstr>
      <vt:lpstr>Classical Project Management-Controlling </vt:lpstr>
      <vt:lpstr>Classical Project Management-Terminating the project </vt:lpstr>
      <vt:lpstr>Agile Project Management Activities </vt:lpstr>
      <vt:lpstr>PowerPoint Presentation</vt:lpstr>
      <vt:lpstr>PowerPoint Presentation</vt:lpstr>
      <vt:lpstr>Planning : Product backlog </vt:lpstr>
      <vt:lpstr>Planning: Sprint backlog </vt:lpstr>
      <vt:lpstr>Organizing : Scrum Roles </vt:lpstr>
      <vt:lpstr>Product owner  </vt:lpstr>
      <vt:lpstr>Scrum master </vt:lpstr>
      <vt:lpstr>PowerPoint Presentation</vt:lpstr>
      <vt:lpstr>PowerPoint Presentation</vt:lpstr>
      <vt:lpstr>Paper : Project Management Success Factors</vt:lpstr>
      <vt:lpstr>Project Management &amp; Project Goals</vt:lpstr>
      <vt:lpstr>Project Management &amp; Project Goals con’d</vt:lpstr>
      <vt:lpstr>Project Management &amp; Project Goals con’d</vt:lpstr>
      <vt:lpstr>How to measure if project management is successful? </vt:lpstr>
      <vt:lpstr>Project Management Parts</vt:lpstr>
      <vt:lpstr>Project Management Parts con’d</vt:lpstr>
      <vt:lpstr>PowerPoint Presentation</vt:lpstr>
      <vt:lpstr> EU co-financed water projects: case study</vt:lpstr>
      <vt:lpstr>PowerPoint Presentation</vt:lpstr>
      <vt:lpstr>The result of project reviews and interviews with project managers are shown in table 3</vt:lpstr>
      <vt:lpstr>PowerPoint Presentation</vt:lpstr>
      <vt:lpstr>PowerPoint Presentation</vt:lpstr>
      <vt:lpstr>PowerPoint Presentation</vt:lpstr>
      <vt:lpstr>Future PM development in praxes can be made, and they consist of:</vt:lpstr>
      <vt:lpstr>Conclusion of paper part:</vt:lpstr>
      <vt:lpstr>References:</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Hanieh Marvi</dc:creator>
  <cp:lastModifiedBy>Keyvan</cp:lastModifiedBy>
  <cp:revision>53</cp:revision>
  <dcterms:created xsi:type="dcterms:W3CDTF">2017-10-23T16:37:26Z</dcterms:created>
  <dcterms:modified xsi:type="dcterms:W3CDTF">2017-10-25T16:55:59Z</dcterms:modified>
</cp:coreProperties>
</file>