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0"/>
  </p:notesMasterIdLst>
  <p:sldIdLst>
    <p:sldId id="277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78" r:id="rId10"/>
    <p:sldId id="279" r:id="rId11"/>
    <p:sldId id="280" r:id="rId12"/>
    <p:sldId id="269" r:id="rId13"/>
    <p:sldId id="270" r:id="rId14"/>
    <p:sldId id="271" r:id="rId15"/>
    <p:sldId id="274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E20081"/>
    <a:srgbClr val="0E75C6"/>
    <a:srgbClr val="EB0094"/>
    <a:srgbClr val="008DF5"/>
    <a:srgbClr val="00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3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E36E-5CF8-4075-BA54-0400FF637A14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2CFEF-B146-404C-B778-C6EED53F2C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9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5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0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8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7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1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1857-A222-0141-9CB3-A683354E521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465D-BFCC-974C-AEAF-578AB879D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675390"/>
            <a:ext cx="7423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Мечта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мобильные приложения</a:t>
            </a:r>
            <a:endParaRPr lang="ru-RU" sz="4000" b="1" dirty="0" smtClean="0">
              <a:solidFill>
                <a:srgbClr val="EB0094"/>
              </a:solidFill>
            </a:endParaRPr>
          </a:p>
          <a:p>
            <a:pPr algn="r"/>
            <a:r>
              <a:rPr lang="ru-RU" sz="2000" b="1" dirty="0" smtClean="0">
                <a:solidFill>
                  <a:srgbClr val="E20081"/>
                </a:solidFill>
              </a:rPr>
              <a:t>Презентация</a:t>
            </a:r>
            <a:endParaRPr lang="en-US" b="1" dirty="0">
              <a:solidFill>
                <a:srgbClr val="E2008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7741" y="6127507"/>
            <a:ext cx="274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2400" b="1" dirty="0">
              <a:cs typeface="Calisto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27" y="1129472"/>
            <a:ext cx="1542785" cy="154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49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7712" y="1032806"/>
            <a:ext cx="7102495" cy="346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Разработать интеграцию </a:t>
            </a:r>
            <a:r>
              <a:rPr lang="ru-RU" b="1" dirty="0">
                <a:solidFill>
                  <a:srgbClr val="EB0094"/>
                </a:solidFill>
              </a:rPr>
              <a:t>с </a:t>
            </a:r>
            <a:r>
              <a:rPr lang="ru-RU" b="1" dirty="0" smtClean="0">
                <a:solidFill>
                  <a:srgbClr val="EB0094"/>
                </a:solidFill>
              </a:rPr>
              <a:t>платформой </a:t>
            </a:r>
            <a:r>
              <a:rPr lang="en-US" b="1" dirty="0" smtClean="0">
                <a:solidFill>
                  <a:srgbClr val="EB0094"/>
                </a:solidFill>
              </a:rPr>
              <a:t>1C</a:t>
            </a:r>
            <a:r>
              <a:rPr lang="ru-RU" b="1" dirty="0" smtClean="0">
                <a:solidFill>
                  <a:srgbClr val="EB0094"/>
                </a:solidFill>
              </a:rPr>
              <a:t>:</a:t>
            </a:r>
            <a:r>
              <a:rPr lang="en-US" b="1" dirty="0" smtClean="0">
                <a:solidFill>
                  <a:srgbClr val="EB0094"/>
                </a:solidFill>
              </a:rPr>
              <a:t> </a:t>
            </a:r>
            <a:r>
              <a:rPr lang="ru-RU" b="1" dirty="0" err="1" smtClean="0">
                <a:solidFill>
                  <a:srgbClr val="EB0094"/>
                </a:solidFill>
              </a:rPr>
              <a:t>Битрикс</a:t>
            </a:r>
            <a:endParaRPr lang="ru-RU" b="1" dirty="0" smtClean="0">
              <a:solidFill>
                <a:srgbClr val="EB0094"/>
              </a:solidFill>
            </a:endParaRPr>
          </a:p>
          <a:p>
            <a:endParaRPr lang="ru-RU" sz="500" b="1" dirty="0" smtClean="0"/>
          </a:p>
          <a:p>
            <a:r>
              <a:rPr lang="ru-RU" sz="1400" dirty="0" smtClean="0"/>
              <a:t>В данном варианте мы напрямую подключаемся к платформе на которой разработан ваш сайт и получаем всю необходимую информацию хранимую в базе данных, обрабатываем её и отображаем пользователю в удобном виде.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Нет зависимости от структуры и/или дизайна сайта (вы можете изменять дизайн сайта без необходимости дорабатывать интеграционный слой для мобильных приложений)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Более быстрое приложение (так как отсутствует необходимость загружать страничку сайта целиком, а можно взять только необходимые данные)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реализации </a:t>
            </a:r>
            <a:r>
              <a:rPr lang="ru-RU" sz="1400" dirty="0" err="1" smtClean="0"/>
              <a:t>бОльшего</a:t>
            </a:r>
            <a:r>
              <a:rPr lang="ru-RU" sz="1400" dirty="0" smtClean="0"/>
              <a:t> набора бизнес функций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>
                <a:solidFill>
                  <a:srgbClr val="000000"/>
                </a:solidFill>
              </a:rPr>
              <a:t>Увеличение сроков </a:t>
            </a:r>
            <a:r>
              <a:rPr lang="ru-RU" sz="1400" dirty="0" smtClean="0">
                <a:solidFill>
                  <a:srgbClr val="000000"/>
                </a:solidFill>
              </a:rPr>
              <a:t>разработки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Удорожание стоимости проекта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Привлечение специалистов обслуживающих сайт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86" y="5280341"/>
            <a:ext cx="532869" cy="544415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73" y="4682476"/>
            <a:ext cx="543159" cy="488843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28" y="5882706"/>
            <a:ext cx="664046" cy="6640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944076" y="5578176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9415" y="5011042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93399" y="5837085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03165" y="5282280"/>
            <a:ext cx="1270053" cy="789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</a:t>
            </a:r>
            <a:r>
              <a:rPr lang="ru-RU" sz="1200" dirty="0" smtClean="0"/>
              <a:t>платформы мобильных приложений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107598" y="4690489"/>
            <a:ext cx="1253290" cy="443843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Сайт</a:t>
            </a:r>
          </a:p>
          <a:p>
            <a:pPr algn="ctr"/>
            <a:r>
              <a:rPr lang="en-US" sz="1200" dirty="0" err="1" smtClean="0"/>
              <a:t>www.mechta.kz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084948" y="4736380"/>
            <a:ext cx="1166987" cy="13349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 smtClean="0"/>
              <a:t>Платформа 1С:Битрикс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434881" y="5652150"/>
            <a:ext cx="5795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97892" y="4961727"/>
            <a:ext cx="6411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9273372" y="5343925"/>
            <a:ext cx="789166" cy="6164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БД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364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</a:t>
            </a:r>
            <a:r>
              <a:rPr lang="ru-RU" sz="2400" dirty="0">
                <a:solidFill>
                  <a:schemeClr val="bg1"/>
                </a:solidFill>
              </a:rPr>
              <a:t>3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5508" y="1023708"/>
            <a:ext cx="6748082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20081"/>
                </a:solidFill>
              </a:rPr>
              <a:t>Разработать интеграцию </a:t>
            </a:r>
            <a:r>
              <a:rPr lang="ru-RU" b="1" dirty="0">
                <a:solidFill>
                  <a:srgbClr val="E20081"/>
                </a:solidFill>
              </a:rPr>
              <a:t>с  существующими системами (1С:Битрикс, </a:t>
            </a:r>
            <a:r>
              <a:rPr lang="en-US" b="1" dirty="0">
                <a:solidFill>
                  <a:srgbClr val="E20081"/>
                </a:solidFill>
              </a:rPr>
              <a:t>1C</a:t>
            </a:r>
            <a:r>
              <a:rPr lang="ru-RU" b="1" dirty="0">
                <a:solidFill>
                  <a:srgbClr val="E20081"/>
                </a:solidFill>
              </a:rPr>
              <a:t>:предприятие</a:t>
            </a:r>
            <a:r>
              <a:rPr lang="en-US" b="1" dirty="0">
                <a:solidFill>
                  <a:srgbClr val="E20081"/>
                </a:solidFill>
              </a:rPr>
              <a:t> </a:t>
            </a:r>
            <a:r>
              <a:rPr lang="ru-RU" b="1" dirty="0">
                <a:solidFill>
                  <a:srgbClr val="E20081"/>
                </a:solidFill>
              </a:rPr>
              <a:t>и другими)</a:t>
            </a:r>
            <a:endParaRPr lang="ru-RU" sz="2000" b="1" dirty="0">
              <a:solidFill>
                <a:srgbClr val="E20081"/>
              </a:solidFill>
            </a:endParaRPr>
          </a:p>
          <a:p>
            <a:endParaRPr lang="ru-RU" sz="600" b="1" dirty="0" smtClean="0"/>
          </a:p>
          <a:p>
            <a:r>
              <a:rPr lang="ru-RU" sz="1400" dirty="0" smtClean="0"/>
              <a:t>Данных вариант позволяет реализовать практически все ваши пожелания используя существующие системы и реализованные в них функций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>
                <a:solidFill>
                  <a:srgbClr val="000000"/>
                </a:solidFill>
              </a:rPr>
              <a:t>Реализация практически всех пожеланий заказчика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Увеличение сроков реализации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Увеличение стоимости проекта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Подключение специалистов для возможности интеграции с системами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Разделение проекта на несколько этапов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48" y="4812608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36" y="4276388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90" y="5414973"/>
            <a:ext cx="602401" cy="60240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174538" y="5110443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9877" y="4543309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3861" y="5369352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33627" y="4814547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</a:t>
            </a:r>
            <a:r>
              <a:rPr lang="ru-RU" sz="1200" dirty="0" smtClean="0"/>
              <a:t>платформы мобильных приложений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222641" y="4013163"/>
            <a:ext cx="1344061" cy="448295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Сайт</a:t>
            </a:r>
          </a:p>
          <a:p>
            <a:pPr algn="ctr"/>
            <a:r>
              <a:rPr lang="en-US" sz="1200" dirty="0" err="1" smtClean="0"/>
              <a:t>www.mechta.kz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315410" y="4170015"/>
            <a:ext cx="1236524" cy="484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 smtClean="0"/>
              <a:t>Платформа 1С:Битрикс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665343" y="5184417"/>
            <a:ext cx="752165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28354" y="4272072"/>
            <a:ext cx="591862" cy="13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529464" y="4951194"/>
            <a:ext cx="1293746" cy="484255"/>
          </a:xfrm>
          <a:prstGeom prst="rect">
            <a:avLst/>
          </a:prstGeom>
          <a:solidFill>
            <a:srgbClr val="008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1С:Предприятие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665334" y="4580296"/>
            <a:ext cx="591875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324273" y="5695385"/>
            <a:ext cx="1350968" cy="484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Другие системы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665334" y="5357023"/>
            <a:ext cx="591875" cy="30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7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№1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3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044" y="3416371"/>
            <a:ext cx="6980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Разработать интеграцию </a:t>
            </a:r>
            <a:r>
              <a:rPr lang="ru-RU" b="1" dirty="0" smtClean="0">
                <a:solidFill>
                  <a:srgbClr val="EB0094"/>
                </a:solidFill>
              </a:rPr>
              <a:t>с сайтом </a:t>
            </a:r>
            <a:r>
              <a:rPr lang="en-US" b="1" dirty="0" err="1" smtClean="0">
                <a:solidFill>
                  <a:srgbClr val="EB0094"/>
                </a:solidFill>
              </a:rPr>
              <a:t>www.mechta.kz</a:t>
            </a:r>
            <a:endParaRPr lang="ru-RU" b="1" dirty="0"/>
          </a:p>
          <a:p>
            <a:endParaRPr lang="ru-RU" sz="600" b="1" dirty="0" smtClean="0"/>
          </a:p>
          <a:p>
            <a:r>
              <a:rPr lang="ru-RU" sz="1400" dirty="0" smtClean="0"/>
              <a:t>Данный вариант позволяет эмулировать навигацию по сайту, используя мобильное приложение</a:t>
            </a:r>
          </a:p>
          <a:p>
            <a:pPr lvl="1"/>
            <a:r>
              <a:rPr lang="ru-RU" sz="1400" b="1" dirty="0" smtClean="0">
                <a:solidFill>
                  <a:srgbClr val="E20081"/>
                </a:solidFill>
              </a:rPr>
              <a:t>Плюсы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Минимальные доработки на сайте (например: разместить ссылку на скачивание мобильных приложений)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реализовать самый необходимый набор функций (каталог товаров и их описание, фильтрация и поиск, корзина и т.д.)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 smtClean="0"/>
              <a:t>При изменении структуры или дизайна сайта будет необходима доработка интеграционного слоя для мобильных приложений</a:t>
            </a:r>
            <a:endParaRPr lang="en-US" sz="1400" dirty="0" smtClean="0"/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/>
              <a:t>В</a:t>
            </a:r>
            <a:r>
              <a:rPr lang="ru-RU" sz="1400" dirty="0" smtClean="0"/>
              <a:t> мобильных приложениях можно реализовать только то, что доступно на сайте</a:t>
            </a:r>
            <a:endParaRPr lang="ru-RU" sz="1400" dirty="0"/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94" y="1958370"/>
            <a:ext cx="508734" cy="519757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82" y="1348176"/>
            <a:ext cx="474664" cy="427198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36" y="2560735"/>
            <a:ext cx="694118" cy="6941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94084" y="2182231"/>
            <a:ext cx="937135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9423" y="1689071"/>
            <a:ext cx="961796" cy="332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43407" y="2354837"/>
            <a:ext cx="875481" cy="443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66857" y="1800032"/>
            <a:ext cx="1331718" cy="813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</a:t>
            </a:r>
            <a:r>
              <a:rPr lang="ru-RU" sz="1200" dirty="0" smtClean="0"/>
              <a:t>п</a:t>
            </a:r>
            <a:r>
              <a:rPr lang="ru-RU" sz="1200" dirty="0" smtClean="0"/>
              <a:t>латформы </a:t>
            </a:r>
            <a:r>
              <a:rPr lang="ru-RU" sz="1200" dirty="0" smtClean="0"/>
              <a:t>мобильных приложений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759246" y="1779826"/>
            <a:ext cx="1228638" cy="833920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Сайт</a:t>
            </a:r>
          </a:p>
          <a:p>
            <a:pPr algn="ctr"/>
            <a:r>
              <a:rPr lang="en-US" sz="1200" dirty="0" err="1" smtClean="0"/>
              <a:t>www.mechta.kz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0489981" y="1784278"/>
            <a:ext cx="1224204" cy="829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Платформа 1С:Битрикс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35568" y="2194560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029306" y="2186683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0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8304" y="3132805"/>
            <a:ext cx="7102495" cy="346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Разработать интеграцию </a:t>
            </a:r>
            <a:r>
              <a:rPr lang="ru-RU" b="1" dirty="0">
                <a:solidFill>
                  <a:srgbClr val="EB0094"/>
                </a:solidFill>
              </a:rPr>
              <a:t>с </a:t>
            </a:r>
            <a:r>
              <a:rPr lang="ru-RU" b="1" dirty="0" smtClean="0">
                <a:solidFill>
                  <a:srgbClr val="EB0094"/>
                </a:solidFill>
              </a:rPr>
              <a:t>платформой </a:t>
            </a:r>
            <a:r>
              <a:rPr lang="en-US" b="1" dirty="0" smtClean="0">
                <a:solidFill>
                  <a:srgbClr val="EB0094"/>
                </a:solidFill>
              </a:rPr>
              <a:t>1C</a:t>
            </a:r>
            <a:r>
              <a:rPr lang="ru-RU" b="1" dirty="0" smtClean="0">
                <a:solidFill>
                  <a:srgbClr val="EB0094"/>
                </a:solidFill>
              </a:rPr>
              <a:t>:</a:t>
            </a:r>
            <a:r>
              <a:rPr lang="en-US" b="1" dirty="0" smtClean="0">
                <a:solidFill>
                  <a:srgbClr val="EB0094"/>
                </a:solidFill>
              </a:rPr>
              <a:t> </a:t>
            </a:r>
            <a:r>
              <a:rPr lang="ru-RU" b="1" dirty="0" err="1" smtClean="0">
                <a:solidFill>
                  <a:srgbClr val="EB0094"/>
                </a:solidFill>
              </a:rPr>
              <a:t>Битрикс</a:t>
            </a:r>
            <a:endParaRPr lang="ru-RU" b="1" dirty="0" smtClean="0">
              <a:solidFill>
                <a:srgbClr val="EB0094"/>
              </a:solidFill>
            </a:endParaRPr>
          </a:p>
          <a:p>
            <a:endParaRPr lang="ru-RU" sz="500" b="1" dirty="0" smtClean="0"/>
          </a:p>
          <a:p>
            <a:r>
              <a:rPr lang="ru-RU" sz="1400" dirty="0" smtClean="0"/>
              <a:t>В данном варианте мы напрямую подключаемся к платформе на которой разработан ваш сайт и получаем всю необходимую информацию хранимую в базе данных, обрабатываем её и отображаем пользователю в удобном виде.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Нет зависимости от структуры и/или дизайна сайта (вы можете изменять дизайн сайта без необходимости дорабатывать интеграционный слой для мобильных приложений)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Более быстрое приложение (так как отсутствует необходимость загружать страничку сайта целиком, а можно взять только необходимые данные)</a:t>
            </a: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реализации </a:t>
            </a:r>
            <a:r>
              <a:rPr lang="ru-RU" sz="1400" dirty="0" err="1" smtClean="0"/>
              <a:t>бОльшего</a:t>
            </a:r>
            <a:r>
              <a:rPr lang="ru-RU" sz="1400" dirty="0" smtClean="0"/>
              <a:t> набора бизнес функций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>
                <a:solidFill>
                  <a:srgbClr val="000000"/>
                </a:solidFill>
              </a:rPr>
              <a:t>Увеличение сроков </a:t>
            </a:r>
            <a:r>
              <a:rPr lang="ru-RU" sz="1400" dirty="0" smtClean="0">
                <a:solidFill>
                  <a:srgbClr val="000000"/>
                </a:solidFill>
              </a:rPr>
              <a:t>разработки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Удорожание стоимости проекта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 smtClean="0">
                <a:solidFill>
                  <a:srgbClr val="000000"/>
                </a:solidFill>
              </a:rPr>
              <a:t>Привлечение специалистов обслуживающих сайт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37" y="1847409"/>
            <a:ext cx="532869" cy="544415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24" y="1249544"/>
            <a:ext cx="543159" cy="488843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79" y="2449774"/>
            <a:ext cx="664046" cy="6640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7627" y="2145244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2966" y="1578110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96950" y="2404153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06716" y="1849348"/>
            <a:ext cx="1270053" cy="789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</a:t>
            </a:r>
            <a:r>
              <a:rPr lang="ru-RU" sz="1200" dirty="0" smtClean="0"/>
              <a:t>платформы мобильных приложений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711149" y="1257557"/>
            <a:ext cx="1253290" cy="443843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Сайт</a:t>
            </a:r>
          </a:p>
          <a:p>
            <a:pPr algn="ctr"/>
            <a:r>
              <a:rPr lang="en-US" sz="1200" dirty="0" err="1" smtClean="0"/>
              <a:t>www.mechta.kz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688499" y="1303448"/>
            <a:ext cx="1166987" cy="13349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 smtClean="0"/>
              <a:t>Платформа 1С:Битрикс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38432" y="2219218"/>
            <a:ext cx="5795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001443" y="1528795"/>
            <a:ext cx="6411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9876923" y="1910993"/>
            <a:ext cx="789166" cy="6164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БД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55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</a:t>
            </a:r>
            <a:r>
              <a:rPr lang="ru-RU" sz="2400" dirty="0">
                <a:solidFill>
                  <a:schemeClr val="bg1"/>
                </a:solidFill>
              </a:rPr>
              <a:t>3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6396" y="3588977"/>
            <a:ext cx="6748082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20081"/>
                </a:solidFill>
              </a:rPr>
              <a:t>Разработать интеграцию </a:t>
            </a:r>
            <a:r>
              <a:rPr lang="ru-RU" b="1" dirty="0">
                <a:solidFill>
                  <a:srgbClr val="E20081"/>
                </a:solidFill>
              </a:rPr>
              <a:t>с  существующими системами (1С:Битрикс, </a:t>
            </a:r>
            <a:r>
              <a:rPr lang="en-US" b="1" dirty="0">
                <a:solidFill>
                  <a:srgbClr val="E20081"/>
                </a:solidFill>
              </a:rPr>
              <a:t>1C</a:t>
            </a:r>
            <a:r>
              <a:rPr lang="ru-RU" b="1" dirty="0">
                <a:solidFill>
                  <a:srgbClr val="E20081"/>
                </a:solidFill>
              </a:rPr>
              <a:t>:предприятие</a:t>
            </a:r>
            <a:r>
              <a:rPr lang="en-US" b="1" dirty="0">
                <a:solidFill>
                  <a:srgbClr val="E20081"/>
                </a:solidFill>
              </a:rPr>
              <a:t> </a:t>
            </a:r>
            <a:r>
              <a:rPr lang="ru-RU" b="1" dirty="0">
                <a:solidFill>
                  <a:srgbClr val="E20081"/>
                </a:solidFill>
              </a:rPr>
              <a:t>и другими)</a:t>
            </a:r>
            <a:endParaRPr lang="ru-RU" sz="2000" b="1" dirty="0">
              <a:solidFill>
                <a:srgbClr val="E20081"/>
              </a:solidFill>
            </a:endParaRPr>
          </a:p>
          <a:p>
            <a:endParaRPr lang="ru-RU" sz="600" b="1" dirty="0" smtClean="0"/>
          </a:p>
          <a:p>
            <a:r>
              <a:rPr lang="ru-RU" sz="1400" dirty="0" smtClean="0"/>
              <a:t>Данных вариант позволяет реализовать практически все ваши пожелания используя существующие системы и реализованные в них функций</a:t>
            </a:r>
          </a:p>
          <a:p>
            <a:pPr lvl="1"/>
            <a:r>
              <a:rPr lang="ru-RU" sz="1400" b="1" dirty="0">
                <a:solidFill>
                  <a:srgbClr val="E20081"/>
                </a:solidFill>
              </a:rPr>
              <a:t>Плюсы</a:t>
            </a:r>
            <a:endParaRPr lang="ru-RU" sz="1400" b="1" dirty="0" smtClean="0">
              <a:solidFill>
                <a:srgbClr val="008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Wingdings" charset="2"/>
              <a:buChar char="ü"/>
            </a:pPr>
            <a:r>
              <a:rPr lang="ru-RU" sz="1400" dirty="0" smtClean="0">
                <a:solidFill>
                  <a:srgbClr val="000000"/>
                </a:solidFill>
              </a:rPr>
              <a:t>Реализация практически всех пожеланий заказчика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Увеличение сроков реализации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Увеличение стоимости проекта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Подключение специалистов для возможности интеграции с системами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х"/>
            </a:pPr>
            <a:r>
              <a:rPr lang="ru-RU" sz="1400" dirty="0" smtClean="0"/>
              <a:t>Разделение проекта на несколько этапов</a:t>
            </a:r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10" y="1970699"/>
            <a:ext cx="461061" cy="471051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98" y="1434479"/>
            <a:ext cx="423710" cy="381339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52" y="2573064"/>
            <a:ext cx="602401" cy="60240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38000" y="2268534"/>
            <a:ext cx="1060445" cy="2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13339" y="1701400"/>
            <a:ext cx="1097437" cy="39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87323" y="2527443"/>
            <a:ext cx="1035783" cy="28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97089" y="1972638"/>
            <a:ext cx="1208411" cy="739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</a:t>
            </a:r>
            <a:r>
              <a:rPr lang="ru-RU" sz="1200" dirty="0" smtClean="0"/>
              <a:t>платформы мобильных приложений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386103" y="1171254"/>
            <a:ext cx="1344061" cy="448295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Сайт</a:t>
            </a:r>
          </a:p>
          <a:p>
            <a:pPr algn="ctr"/>
            <a:r>
              <a:rPr lang="en-US" sz="1200" dirty="0" err="1" smtClean="0"/>
              <a:t>www.mechta.kz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478872" y="1328106"/>
            <a:ext cx="1236524" cy="484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 smtClean="0"/>
              <a:t>Платформа 1С:Битрикс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828805" y="2342508"/>
            <a:ext cx="752165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91816" y="1430163"/>
            <a:ext cx="591862" cy="13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692926" y="2109285"/>
            <a:ext cx="1293746" cy="484255"/>
          </a:xfrm>
          <a:prstGeom prst="rect">
            <a:avLst/>
          </a:prstGeom>
          <a:solidFill>
            <a:srgbClr val="008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1С:Предприятие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828796" y="1738387"/>
            <a:ext cx="591875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487735" y="2853476"/>
            <a:ext cx="1350968" cy="484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Другие системы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828796" y="2515114"/>
            <a:ext cx="591875" cy="30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0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Наша оценка вариантов реализации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2" cy="3995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1231" y="1294544"/>
            <a:ext cx="65476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ru-RU" b="1" dirty="0" smtClean="0">
                <a:solidFill>
                  <a:srgbClr val="E20081"/>
                </a:solidFill>
              </a:rPr>
              <a:t>Разработать интеграцию </a:t>
            </a:r>
            <a:r>
              <a:rPr lang="ru-RU" b="1" dirty="0">
                <a:solidFill>
                  <a:srgbClr val="E20081"/>
                </a:solidFill>
              </a:rPr>
              <a:t>с </a:t>
            </a:r>
            <a:r>
              <a:rPr lang="ru-RU" b="1" dirty="0" smtClean="0">
                <a:solidFill>
                  <a:srgbClr val="E20081"/>
                </a:solidFill>
              </a:rPr>
              <a:t>сайтом </a:t>
            </a:r>
            <a:r>
              <a:rPr lang="en-US" b="1" dirty="0" smtClean="0">
                <a:solidFill>
                  <a:srgbClr val="E20081"/>
                </a:solidFill>
              </a:rPr>
              <a:t>www.mechta.kz</a:t>
            </a:r>
            <a:endParaRPr lang="ru-RU" b="1" dirty="0" smtClean="0">
              <a:solidFill>
                <a:srgbClr val="E20081"/>
              </a:solidFill>
            </a:endParaRPr>
          </a:p>
          <a:p>
            <a:r>
              <a:rPr lang="ru-RU" sz="1600" dirty="0" smtClean="0"/>
              <a:t>Достаточно выгодный вариант, так как он позволяет быстро реализовать первую версию проекта и опубликовать мобильные приложения, даже не смотря на ограничение функциональности и запрета на изменение дизайна (особенно если вы его не </a:t>
            </a:r>
            <a:r>
              <a:rPr lang="ru-RU" sz="1600" dirty="0" smtClean="0"/>
              <a:t>планируете</a:t>
            </a:r>
            <a:r>
              <a:rPr lang="ru-RU" sz="1600" dirty="0" smtClean="0"/>
              <a:t> </a:t>
            </a:r>
            <a:r>
              <a:rPr lang="ru-RU" sz="1600" dirty="0" smtClean="0"/>
              <a:t>менять в ближайшее время) и в то же время сократить затраты на подключение специалистов и интеграцию с </a:t>
            </a:r>
            <a:r>
              <a:rPr lang="en-US" sz="1600" dirty="0" smtClean="0"/>
              <a:t>1C</a:t>
            </a:r>
            <a:r>
              <a:rPr lang="ru-RU" sz="1600" dirty="0" smtClean="0"/>
              <a:t>: </a:t>
            </a:r>
            <a:r>
              <a:rPr lang="ru-RU" sz="1600" dirty="0" err="1" smtClean="0"/>
              <a:t>Битрикс</a:t>
            </a:r>
            <a:r>
              <a:rPr lang="ru-RU" sz="1600" dirty="0" smtClean="0"/>
              <a:t>. При дальнейшем развитии проекта </a:t>
            </a:r>
            <a:r>
              <a:rPr lang="ru-RU" sz="1600" dirty="0" smtClean="0"/>
              <a:t>возможно </a:t>
            </a:r>
            <a:r>
              <a:rPr lang="ru-RU" sz="1600" dirty="0" smtClean="0"/>
              <a:t>перейти к прямой интеграции с платформой </a:t>
            </a:r>
            <a:r>
              <a:rPr lang="en-US" sz="1600" dirty="0" smtClean="0"/>
              <a:t>1C</a:t>
            </a:r>
            <a:r>
              <a:rPr lang="ru-RU" sz="1600" dirty="0" smtClean="0"/>
              <a:t>: </a:t>
            </a:r>
            <a:r>
              <a:rPr lang="ru-RU" sz="1600" dirty="0" err="1" smtClean="0"/>
              <a:t>Битрикс</a:t>
            </a:r>
            <a:r>
              <a:rPr lang="ru-RU" sz="1600" dirty="0" smtClean="0"/>
              <a:t>.</a:t>
            </a:r>
          </a:p>
          <a:p>
            <a:endParaRPr lang="ru-RU" sz="1100" dirty="0"/>
          </a:p>
          <a:p>
            <a:pPr marL="285750" indent="-285750">
              <a:buClr>
                <a:srgbClr val="E20081"/>
              </a:buClr>
              <a:buFont typeface="Wingdings" charset="2"/>
              <a:buChar char="ü"/>
            </a:pPr>
            <a:r>
              <a:rPr lang="ru-RU" b="1" dirty="0" smtClean="0">
                <a:solidFill>
                  <a:srgbClr val="E20081"/>
                </a:solidFill>
              </a:rPr>
              <a:t>Разработать интеграцию </a:t>
            </a:r>
            <a:r>
              <a:rPr lang="ru-RU" b="1" dirty="0">
                <a:solidFill>
                  <a:srgbClr val="E20081"/>
                </a:solidFill>
              </a:rPr>
              <a:t>с платформой </a:t>
            </a:r>
            <a:r>
              <a:rPr lang="ru-RU" b="1" dirty="0" smtClean="0">
                <a:solidFill>
                  <a:srgbClr val="E20081"/>
                </a:solidFill>
              </a:rPr>
              <a:t>1С</a:t>
            </a:r>
            <a:r>
              <a:rPr lang="ru-RU" b="1" dirty="0" smtClean="0">
                <a:solidFill>
                  <a:srgbClr val="E20081"/>
                </a:solidFill>
              </a:rPr>
              <a:t>: </a:t>
            </a:r>
            <a:r>
              <a:rPr lang="ru-RU" b="1" dirty="0" err="1" smtClean="0">
                <a:solidFill>
                  <a:srgbClr val="E20081"/>
                </a:solidFill>
              </a:rPr>
              <a:t>Битрикс</a:t>
            </a:r>
            <a:endParaRPr lang="en-US" b="1" dirty="0">
              <a:solidFill>
                <a:srgbClr val="E20081"/>
              </a:solidFill>
            </a:endParaRPr>
          </a:p>
          <a:p>
            <a:r>
              <a:rPr lang="ru-RU" sz="1600" dirty="0" smtClean="0"/>
              <a:t>Оптимальный вариант, в котором вы не зависите от структуры и дизайна сайта, в тоже время можете предложить быстрый и качественный доступ к вашему магазину с мобильных приложений.</a:t>
            </a:r>
            <a:endParaRPr lang="ru-RU" dirty="0" smtClean="0"/>
          </a:p>
          <a:p>
            <a:endParaRPr lang="ru-RU" sz="1100" dirty="0"/>
          </a:p>
          <a:p>
            <a:pPr marL="285750" indent="-285750">
              <a:buClr>
                <a:srgbClr val="E20081"/>
              </a:buClr>
              <a:buFont typeface="Lucida Grande"/>
              <a:buChar char="х"/>
            </a:pPr>
            <a:r>
              <a:rPr lang="ru-RU" b="1" dirty="0" smtClean="0">
                <a:solidFill>
                  <a:srgbClr val="E20081"/>
                </a:solidFill>
              </a:rPr>
              <a:t>Разработать интеграцию </a:t>
            </a:r>
            <a:r>
              <a:rPr lang="ru-RU" b="1" dirty="0">
                <a:solidFill>
                  <a:srgbClr val="E20081"/>
                </a:solidFill>
              </a:rPr>
              <a:t>с  существующими системами (1С:Битрикс, </a:t>
            </a:r>
            <a:r>
              <a:rPr lang="en-US" b="1" dirty="0">
                <a:solidFill>
                  <a:srgbClr val="E20081"/>
                </a:solidFill>
              </a:rPr>
              <a:t>1C</a:t>
            </a:r>
            <a:r>
              <a:rPr lang="ru-RU" b="1" dirty="0">
                <a:solidFill>
                  <a:srgbClr val="E20081"/>
                </a:solidFill>
              </a:rPr>
              <a:t>:предприятие</a:t>
            </a:r>
            <a:r>
              <a:rPr lang="en-US" b="1" dirty="0">
                <a:solidFill>
                  <a:srgbClr val="E20081"/>
                </a:solidFill>
              </a:rPr>
              <a:t> </a:t>
            </a:r>
            <a:r>
              <a:rPr lang="ru-RU" b="1" dirty="0">
                <a:solidFill>
                  <a:srgbClr val="E20081"/>
                </a:solidFill>
              </a:rPr>
              <a:t>и другими)</a:t>
            </a:r>
          </a:p>
          <a:p>
            <a:r>
              <a:rPr lang="ru-RU" sz="1600" dirty="0" smtClean="0"/>
              <a:t>На данном этапе мы не видим необходимости внедрения системы с таким уровнем интеграций, данный вариант больше подходит для развития проекта, например не только для клиентов, но и для внутренних процессов (таких как служба доставки товаров)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545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Что мы можем предложить прямо сейчас?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90"/>
            <a:ext cx="2246372" cy="3995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0143" y="1383476"/>
            <a:ext cx="674808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Прототип мобильного приложения</a:t>
            </a:r>
            <a:endParaRPr lang="ru-RU" sz="1600" b="1" dirty="0" smtClean="0">
              <a:solidFill>
                <a:srgbClr val="EB0094"/>
              </a:solidFill>
            </a:endParaRPr>
          </a:p>
          <a:p>
            <a:endParaRPr lang="ru-RU" sz="900" b="1" dirty="0">
              <a:sym typeface="Wingdings"/>
            </a:endParaRPr>
          </a:p>
          <a:p>
            <a:r>
              <a:rPr lang="ru-RU" sz="1600" dirty="0" smtClean="0"/>
              <a:t>Мы разработали для Вас прототип мобильного приложения на платформе </a:t>
            </a:r>
            <a:r>
              <a:rPr lang="en-US" sz="1600" dirty="0" err="1" smtClean="0"/>
              <a:t>iOS</a:t>
            </a:r>
            <a:r>
              <a:rPr lang="ru-RU" sz="1600" dirty="0" smtClean="0"/>
              <a:t>, ознакомиться вы можете: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Просмотрев скриншоты (отдельный </a:t>
            </a:r>
            <a:r>
              <a:rPr lang="en-US" sz="1600" dirty="0" smtClean="0"/>
              <a:t>PDF </a:t>
            </a:r>
            <a:r>
              <a:rPr lang="ru-RU" sz="1600" dirty="0" smtClean="0"/>
              <a:t>файл)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Установив реальный прототип на свой </a:t>
            </a:r>
            <a:r>
              <a:rPr lang="en-US" sz="1600" dirty="0" smtClean="0"/>
              <a:t>iPhone</a:t>
            </a:r>
            <a:r>
              <a:rPr lang="ru-RU" sz="1600" dirty="0" smtClean="0"/>
              <a:t> (для этого вам необходимо прислать нам список ваших </a:t>
            </a:r>
            <a:r>
              <a:rPr lang="en-US" sz="1600" dirty="0" smtClean="0"/>
              <a:t>UDID</a:t>
            </a:r>
            <a:r>
              <a:rPr lang="ru-RU" sz="1600" dirty="0" smtClean="0"/>
              <a:t>, инструкция прилагается</a:t>
            </a:r>
            <a:r>
              <a:rPr lang="en-US" sz="1600" dirty="0"/>
              <a:t>,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r>
              <a:rPr lang="ru-RU" sz="1600" dirty="0" smtClean="0"/>
              <a:t>и мы пришлем вам ссылку для скачивания)</a:t>
            </a:r>
            <a:endParaRPr lang="ru-RU" dirty="0" smtClean="0"/>
          </a:p>
        </p:txBody>
      </p:sp>
      <p:pic>
        <p:nvPicPr>
          <p:cNvPr id="4" name="Picture 3" descr="Simulator Screen Shot Feb 12, 2016, 02.40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75" y="3707444"/>
            <a:ext cx="777186" cy="13823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44" y="3710418"/>
            <a:ext cx="777186" cy="1382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64" y="3700940"/>
            <a:ext cx="777185" cy="1382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85" y="3703914"/>
            <a:ext cx="777185" cy="13823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82" y="3706889"/>
            <a:ext cx="777184" cy="13823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04" y="3709864"/>
            <a:ext cx="777184" cy="13823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00" y="3700386"/>
            <a:ext cx="777183" cy="1382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44" y="5197615"/>
            <a:ext cx="777183" cy="13823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13" y="5200589"/>
            <a:ext cx="777182" cy="13823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34" y="5191112"/>
            <a:ext cx="777182" cy="13823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6" y="5194086"/>
            <a:ext cx="777181" cy="13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Коротко о нас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90"/>
            <a:ext cx="2246372" cy="3995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7693" y="1745326"/>
            <a:ext cx="6748082" cy="445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EB0094"/>
                </a:solidFill>
              </a:rPr>
              <a:t>Мы молодая но очень амбициозная компания</a:t>
            </a:r>
            <a:endParaRPr lang="ru-RU" b="1" dirty="0">
              <a:solidFill>
                <a:srgbClr val="EB0094"/>
              </a:solidFill>
            </a:endParaRPr>
          </a:p>
          <a:p>
            <a:endParaRPr lang="ru-RU" sz="600" b="1" dirty="0" smtClean="0"/>
          </a:p>
          <a:p>
            <a:endParaRPr lang="ru-RU" sz="1050" dirty="0" smtClean="0"/>
          </a:p>
          <a:p>
            <a:r>
              <a:rPr lang="ru-RU" dirty="0" smtClean="0"/>
              <a:t>Нам нравится и мы умеем создавать хорошие решения.</a:t>
            </a:r>
          </a:p>
          <a:p>
            <a:endParaRPr lang="ru-RU" dirty="0" smtClean="0"/>
          </a:p>
          <a:p>
            <a:r>
              <a:rPr lang="ru-RU" b="1" dirty="0" smtClean="0"/>
              <a:t>У нашей команды </a:t>
            </a:r>
            <a:r>
              <a:rPr lang="ru-RU" b="1" dirty="0" smtClean="0"/>
              <a:t>есть опыт:</a:t>
            </a:r>
            <a:endParaRPr lang="en-US" sz="900" b="1" dirty="0" smtClean="0"/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</a:t>
            </a:r>
            <a:r>
              <a:rPr lang="ru-RU" dirty="0"/>
              <a:t>мобильных </a:t>
            </a:r>
            <a:r>
              <a:rPr lang="ru-RU" dirty="0" smtClean="0"/>
              <a:t>приложений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</a:t>
            </a:r>
            <a:r>
              <a:rPr lang="ru-RU" dirty="0" smtClean="0"/>
              <a:t>информационных систем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</a:t>
            </a:r>
            <a:r>
              <a:rPr lang="ru-RU" dirty="0" smtClean="0"/>
              <a:t>интеграционных </a:t>
            </a:r>
            <a:r>
              <a:rPr lang="ru-RU" dirty="0" smtClean="0"/>
              <a:t>решений</a:t>
            </a:r>
            <a:endParaRPr lang="ru-RU" dirty="0" smtClean="0"/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</a:t>
            </a:r>
            <a:r>
              <a:rPr lang="ru-RU" dirty="0" smtClean="0"/>
              <a:t>систем автоматизации бизнеса</a:t>
            </a:r>
          </a:p>
          <a:p>
            <a:pPr marL="285750" indent="-285750">
              <a:lnSpc>
                <a:spcPct val="11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создания высоконагруженных систем</a:t>
            </a:r>
          </a:p>
          <a:p>
            <a:endParaRPr lang="ru-RU" dirty="0" smtClean="0"/>
          </a:p>
          <a:p>
            <a:r>
              <a:rPr lang="ru-RU" b="1" dirty="0" smtClean="0"/>
              <a:t>Технологии</a:t>
            </a:r>
            <a:r>
              <a:rPr lang="en-US" b="1" dirty="0" smtClean="0"/>
              <a:t>,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которых мы разбираемся и используем:</a:t>
            </a:r>
          </a:p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Apache,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HAProxy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Tomcat,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JBoss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Play Framework,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MVC,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Objective-C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Sencha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ExtJs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Mongo,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Memcached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etc.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8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453468"/>
            <a:ext cx="742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Спасибо </a:t>
            </a:r>
            <a:r>
              <a:rPr lang="ru-RU" sz="4000" b="1" dirty="0" smtClean="0">
                <a:solidFill>
                  <a:schemeClr val="bg1"/>
                </a:solidFill>
              </a:rPr>
              <a:t>за внимание</a:t>
            </a:r>
            <a:endParaRPr lang="ru-RU" sz="4000" b="1" dirty="0" smtClean="0">
              <a:solidFill>
                <a:srgbClr val="EB009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263" y="6127507"/>
            <a:ext cx="40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3200" b="1" dirty="0">
              <a:cs typeface="Calisto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1440" y="3592187"/>
            <a:ext cx="44390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E75C6"/>
                </a:solidFill>
              </a:rPr>
              <a:t>Артем </a:t>
            </a:r>
            <a:r>
              <a:rPr lang="ru-RU" sz="2000" b="1" dirty="0" err="1">
                <a:solidFill>
                  <a:srgbClr val="0E75C6"/>
                </a:solidFill>
              </a:rPr>
              <a:t>Демидович</a:t>
            </a:r>
            <a:endParaRPr lang="ru-RU" sz="2000" b="1" dirty="0">
              <a:solidFill>
                <a:srgbClr val="0E75C6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+7 (701) 551-51-01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artem.demidovich</a:t>
            </a:r>
            <a:r>
              <a:rPr lang="en-US" dirty="0">
                <a:solidFill>
                  <a:srgbClr val="FFFFFF"/>
                </a:solidFill>
              </a:rPr>
              <a:t>@</a:t>
            </a:r>
            <a:r>
              <a:rPr lang="en-US" dirty="0">
                <a:solidFill>
                  <a:srgbClr val="FFFFFF"/>
                </a:solidFill>
              </a:rPr>
              <a:t>aphion.kz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www.aphion.kz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Тренд:</a:t>
            </a:r>
            <a:r>
              <a:rPr lang="ru-RU" sz="2400" dirty="0" smtClean="0">
                <a:solidFill>
                  <a:schemeClr val="bg1"/>
                </a:solidFill>
              </a:rPr>
              <a:t> Телефон всегда под рукой</a:t>
            </a:r>
            <a:r>
              <a:rPr lang="ru-RU" sz="2400" dirty="0" smtClean="0">
                <a:solidFill>
                  <a:srgbClr val="EB0094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0556" y="1641109"/>
            <a:ext cx="6559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 smtClean="0"/>
              <a:t>За </a:t>
            </a:r>
            <a:r>
              <a:rPr lang="ru-RU" sz="2400" b="1" dirty="0" smtClean="0">
                <a:solidFill>
                  <a:srgbClr val="EB0094"/>
                </a:solidFill>
              </a:rPr>
              <a:t>2015</a:t>
            </a:r>
            <a:r>
              <a:rPr lang="ru-RU" sz="2400" dirty="0" smtClean="0"/>
              <a:t> год продано </a:t>
            </a:r>
            <a:r>
              <a:rPr lang="ru-RU" sz="2400" b="1" dirty="0">
                <a:solidFill>
                  <a:srgbClr val="EB0094"/>
                </a:solidFill>
              </a:rPr>
              <a:t>1,43</a:t>
            </a:r>
            <a:r>
              <a:rPr lang="ru-RU" sz="2400" dirty="0"/>
              <a:t> миллиарда </a:t>
            </a:r>
            <a:r>
              <a:rPr lang="ru-RU" sz="2400" dirty="0" smtClean="0"/>
              <a:t>смартфонов</a:t>
            </a:r>
          </a:p>
          <a:p>
            <a:endParaRPr lang="ru-RU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Apple </a:t>
            </a:r>
            <a:r>
              <a:rPr lang="ru-RU" sz="2400" dirty="0" smtClean="0"/>
              <a:t>продал </a:t>
            </a:r>
            <a:r>
              <a:rPr lang="is-IS" sz="2400" b="1" dirty="0">
                <a:solidFill>
                  <a:srgbClr val="EB0094"/>
                </a:solidFill>
              </a:rPr>
              <a:t>231,5</a:t>
            </a:r>
            <a:r>
              <a:rPr lang="is-IS" sz="2400" dirty="0"/>
              <a:t> </a:t>
            </a:r>
            <a:r>
              <a:rPr lang="is-IS" sz="2400" dirty="0" smtClean="0"/>
              <a:t>миллион</a:t>
            </a:r>
            <a:r>
              <a:rPr lang="ru-RU" sz="2400" dirty="0" smtClean="0"/>
              <a:t>а устройств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Sumsung</a:t>
            </a:r>
            <a:r>
              <a:rPr lang="en-US" sz="2400" dirty="0" smtClean="0"/>
              <a:t> </a:t>
            </a:r>
            <a:r>
              <a:rPr lang="ru-RU" sz="2400" dirty="0" smtClean="0"/>
              <a:t>продал  </a:t>
            </a:r>
            <a:r>
              <a:rPr lang="is-IS" sz="2400" b="1" dirty="0" smtClean="0">
                <a:solidFill>
                  <a:srgbClr val="EB0094"/>
                </a:solidFill>
              </a:rPr>
              <a:t>324,8</a:t>
            </a:r>
            <a:r>
              <a:rPr lang="ru-RU" sz="2400" dirty="0" smtClean="0"/>
              <a:t> </a:t>
            </a:r>
            <a:r>
              <a:rPr lang="is-IS" sz="2400" dirty="0" smtClean="0"/>
              <a:t>миллион</a:t>
            </a:r>
            <a:r>
              <a:rPr lang="ru-RU" sz="2400" dirty="0" smtClean="0"/>
              <a:t>а устройств</a:t>
            </a:r>
          </a:p>
          <a:p>
            <a:endParaRPr lang="ru-RU" sz="2400" dirty="0" smtClean="0"/>
          </a:p>
          <a:p>
            <a:pPr marL="285750" indent="-285750">
              <a:buFont typeface="Arial"/>
              <a:buChar char="•"/>
            </a:pPr>
            <a:r>
              <a:rPr lang="ru-RU" sz="2400" dirty="0"/>
              <a:t>Более </a:t>
            </a:r>
            <a:r>
              <a:rPr lang="ru-RU" sz="2400" b="1" dirty="0">
                <a:solidFill>
                  <a:srgbClr val="EB0094"/>
                </a:solidFill>
              </a:rPr>
              <a:t>50%</a:t>
            </a:r>
            <a:r>
              <a:rPr lang="ru-RU" sz="2400" dirty="0"/>
              <a:t> поисковых запросов сделаны с мобильных </a:t>
            </a:r>
            <a:r>
              <a:rPr lang="ru-RU" sz="2400" dirty="0" smtClean="0"/>
              <a:t>устройств</a:t>
            </a:r>
          </a:p>
          <a:p>
            <a:pPr marL="285750" indent="-285750">
              <a:buFont typeface="Arial"/>
              <a:buChar char="•"/>
            </a:pP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ru-RU" sz="2400" dirty="0" smtClean="0"/>
              <a:t>Мобильный телефон – отдельный уникальный клиент</a:t>
            </a:r>
          </a:p>
          <a:p>
            <a:pPr marL="285750" indent="-285750">
              <a:buFont typeface="Arial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4050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E75C6"/>
              </a:buClr>
            </a:pPr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Конкуренты не спят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0556" y="1504137"/>
            <a:ext cx="6559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</a:rPr>
              <a:t>Sulpak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Мобильная веб версия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Android </a:t>
            </a:r>
            <a:r>
              <a:rPr lang="ru-RU" sz="2000" dirty="0" smtClean="0"/>
              <a:t>приложение</a:t>
            </a:r>
            <a:endParaRPr lang="ru-RU" sz="2400" dirty="0" smtClean="0"/>
          </a:p>
          <a:p>
            <a:pPr marL="742950" lvl="1" indent="-285750">
              <a:buFont typeface="Arial"/>
              <a:buChar char="•"/>
            </a:pPr>
            <a:endParaRPr lang="ru-RU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Techno</a:t>
            </a:r>
            <a:r>
              <a:rPr lang="en-US" sz="2400" b="1" dirty="0" err="1" smtClean="0"/>
              <a:t>dom</a:t>
            </a:r>
            <a:endParaRPr lang="en-US" sz="2400" b="1" dirty="0" smtClean="0"/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46C0A"/>
                </a:solidFill>
              </a:rPr>
              <a:t> </a:t>
            </a:r>
            <a:r>
              <a:rPr lang="en-US" sz="2000" dirty="0" err="1" smtClean="0"/>
              <a:t>iOS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Android </a:t>
            </a:r>
            <a:r>
              <a:rPr lang="ru-RU" sz="2000" dirty="0" smtClean="0"/>
              <a:t>приложение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ru-RU" sz="2400" b="1" dirty="0" smtClean="0">
                <a:solidFill>
                  <a:srgbClr val="EB0094"/>
                </a:solidFill>
              </a:rPr>
              <a:t>Мечта</a:t>
            </a:r>
          </a:p>
          <a:p>
            <a:pPr marL="742950" lvl="1" indent="-285750">
              <a:buFont typeface="Arial"/>
              <a:buChar char="•"/>
            </a:pPr>
            <a:r>
              <a:rPr lang="ru-RU" sz="2400" dirty="0" smtClean="0">
                <a:solidFill>
                  <a:srgbClr val="EB0094"/>
                </a:solidFill>
              </a:rPr>
              <a:t> </a:t>
            </a:r>
            <a:r>
              <a:rPr lang="ru-RU" sz="2000" dirty="0" smtClean="0"/>
              <a:t>Веб сайт</a:t>
            </a:r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B0094"/>
                </a:solidFill>
              </a:rPr>
              <a:t> </a:t>
            </a:r>
            <a:r>
              <a:rPr lang="is-IS" sz="2000" dirty="0" smtClean="0"/>
              <a:t>…</a:t>
            </a:r>
            <a:endParaRPr lang="ru-RU" sz="2000" dirty="0" smtClean="0"/>
          </a:p>
          <a:p>
            <a:pPr marL="742950" lvl="1" indent="-285750">
              <a:buFont typeface="Arial"/>
              <a:buChar char="•"/>
            </a:pPr>
            <a:r>
              <a:rPr lang="ru-RU" sz="2000" dirty="0" smtClean="0">
                <a:solidFill>
                  <a:srgbClr val="EB0094"/>
                </a:solidFill>
              </a:rPr>
              <a:t> </a:t>
            </a:r>
            <a:r>
              <a:rPr lang="is-IS" sz="2000" dirty="0" smtClean="0"/>
              <a:t>…</a:t>
            </a:r>
            <a:endParaRPr lang="ru-R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7"/>
            <a:ext cx="2246374" cy="39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Направление развития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7"/>
            <a:ext cx="2246374" cy="3995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16857" y="1446105"/>
            <a:ext cx="36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E75C6"/>
                </a:solidFill>
              </a:rPr>
              <a:t>Мобильные приложения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E75C6"/>
                </a:solidFill>
              </a:rPr>
              <a:t>iOS</a:t>
            </a:r>
            <a:endParaRPr lang="en-US" sz="2000" dirty="0" smtClean="0">
              <a:solidFill>
                <a:srgbClr val="0E75C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E75C6"/>
                </a:solidFill>
              </a:rPr>
              <a:t>Android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E75C6"/>
                </a:solidFill>
              </a:rPr>
              <a:t>Windows Phone</a:t>
            </a:r>
            <a:endParaRPr lang="en-US" sz="2000" dirty="0">
              <a:solidFill>
                <a:srgbClr val="0E75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370" y="3082340"/>
            <a:ext cx="3682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Приложения для планшетов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iPad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Android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Windows Tablet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9883" y="4743726"/>
            <a:ext cx="368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8000"/>
                </a:solidFill>
              </a:rPr>
              <a:t>Приложения для </a:t>
            </a:r>
            <a:r>
              <a:rPr lang="en-US" sz="2000" b="1" dirty="0" smtClean="0">
                <a:solidFill>
                  <a:srgbClr val="008000"/>
                </a:solidFill>
              </a:rPr>
              <a:t>Smart-TV</a:t>
            </a:r>
            <a:endParaRPr lang="ru-RU" sz="2000" b="1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08000"/>
                </a:solidFill>
              </a:rPr>
              <a:t>Sumsung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LG</a:t>
            </a: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14" name="Picture 13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61" y="3376204"/>
            <a:ext cx="834631" cy="852715"/>
          </a:xfrm>
          <a:prstGeom prst="rect">
            <a:avLst/>
          </a:prstGeom>
        </p:spPr>
      </p:pic>
      <p:pic>
        <p:nvPicPr>
          <p:cNvPr id="15" name="Picture 14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1" y="1792020"/>
            <a:ext cx="789303" cy="710373"/>
          </a:xfrm>
          <a:prstGeom prst="rect">
            <a:avLst/>
          </a:prstGeom>
        </p:spPr>
      </p:pic>
      <p:pic>
        <p:nvPicPr>
          <p:cNvPr id="16" name="Picture 15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35" y="4841599"/>
            <a:ext cx="965101" cy="9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Возможности мобильных приложений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4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7294" y="1160078"/>
            <a:ext cx="6623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EB0094"/>
                </a:solidFill>
              </a:rPr>
              <a:t>Для клиентов</a:t>
            </a:r>
            <a:r>
              <a:rPr lang="ru-RU" b="1" dirty="0" smtClean="0">
                <a:solidFill>
                  <a:srgbClr val="EB0094"/>
                </a:solidFill>
              </a:rPr>
              <a:t> мобильные приложения делают более удобным: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каталога и товаров с возможностью фильтрации и сортировки по интересующим критериям;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Поиск интересующего товара;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наличия, описания и характеристик товара;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Возможность совершать онлайн </a:t>
            </a:r>
            <a:r>
              <a:rPr lang="ru-RU" dirty="0" smtClean="0"/>
              <a:t>покупки;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и управление заказами;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Просмотр новостей и акций;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Поиск магазинов и сервис центров;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И другие возможности.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7644" y="4213820"/>
            <a:ext cx="6583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EB0094"/>
                </a:solidFill>
              </a:rPr>
              <a:t>Для компании</a:t>
            </a:r>
            <a:r>
              <a:rPr lang="ru-RU" b="1" dirty="0" smtClean="0">
                <a:solidFill>
                  <a:srgbClr val="EB0094"/>
                </a:solidFill>
              </a:rPr>
              <a:t> мобильные приложения дают возможность: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Удерживать клиента;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Вести аналитику поведения клиентов (что интересно, что просматривает и т.д.);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Отправлять различные (в том числе персонализированные) </a:t>
            </a:r>
            <a:r>
              <a:rPr lang="en-US" dirty="0" smtClean="0"/>
              <a:t>PUSH </a:t>
            </a:r>
            <a:r>
              <a:rPr lang="ru-RU" dirty="0" smtClean="0"/>
              <a:t>уведомления о новостях, событиях и акциях;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Отвечать требованиям современного рынка.</a:t>
            </a:r>
          </a:p>
        </p:txBody>
      </p:sp>
    </p:spTree>
    <p:extLst>
      <p:ext uri="{BB962C8B-B14F-4D97-AF65-F5344CB8AC3E}">
        <p14:creationId xmlns:p14="http://schemas.microsoft.com/office/powerpoint/2010/main" val="375122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Что мы </a:t>
            </a:r>
            <a:r>
              <a:rPr lang="ru-RU" sz="2400" dirty="0">
                <a:solidFill>
                  <a:schemeClr val="bg1"/>
                </a:solidFill>
              </a:rPr>
              <a:t>можем </a:t>
            </a:r>
            <a:r>
              <a:rPr lang="ru-RU" sz="2400" dirty="0" smtClean="0">
                <a:solidFill>
                  <a:schemeClr val="bg1"/>
                </a:solidFill>
              </a:rPr>
              <a:t>Вам предложить</a:t>
            </a:r>
            <a:r>
              <a:rPr lang="ru-RU" sz="2400" dirty="0">
                <a:solidFill>
                  <a:schemeClr val="bg1"/>
                </a:solidFill>
              </a:rPr>
              <a:t>?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7489" y="1716299"/>
            <a:ext cx="6860140" cy="40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Провести анализ потребностей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Описать бизнес требования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Описать технические требования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Разработать </a:t>
            </a:r>
            <a:r>
              <a:rPr lang="ru-RU" dirty="0"/>
              <a:t>дизайн мобильного </a:t>
            </a:r>
            <a:r>
              <a:rPr lang="ru-RU" dirty="0" smtClean="0"/>
              <a:t>приложения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Разработать приложения для всех популярных платформ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Реализовать интеграцию с существующими системами (</a:t>
            </a:r>
            <a:r>
              <a:rPr lang="en-US" dirty="0" smtClean="0"/>
              <a:t>1C</a:t>
            </a:r>
            <a:r>
              <a:rPr lang="ru-RU" dirty="0" smtClean="0"/>
              <a:t>: </a:t>
            </a:r>
            <a:r>
              <a:rPr lang="ru-RU" dirty="0" err="1" smtClean="0"/>
              <a:t>Битрикс</a:t>
            </a:r>
            <a:r>
              <a:rPr lang="ru-RU" dirty="0" smtClean="0"/>
              <a:t>, 1С</a:t>
            </a:r>
            <a:r>
              <a:rPr lang="ru-RU" dirty="0" smtClean="0"/>
              <a:t>: Предприятие </a:t>
            </a:r>
            <a:r>
              <a:rPr lang="ru-RU" dirty="0" smtClean="0"/>
              <a:t>и другими)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Провести комплексное тестирование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Провести развертывание системы</a:t>
            </a:r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Опубликовать мобильные приложения в </a:t>
            </a:r>
            <a:r>
              <a:rPr lang="en-US" dirty="0" smtClean="0"/>
              <a:t>App</a:t>
            </a:r>
            <a:r>
              <a:rPr lang="ru-RU" dirty="0" smtClean="0"/>
              <a:t> </a:t>
            </a:r>
            <a:r>
              <a:rPr lang="en-US" dirty="0" smtClean="0"/>
              <a:t>Store, Play</a:t>
            </a:r>
            <a:r>
              <a:rPr lang="ru-RU" dirty="0" smtClean="0"/>
              <a:t> </a:t>
            </a:r>
            <a:r>
              <a:rPr lang="en-US" dirty="0" smtClean="0"/>
              <a:t>Market, Windows Market</a:t>
            </a:r>
            <a:r>
              <a:rPr lang="ru-RU" dirty="0" smtClean="0"/>
              <a:t> </a:t>
            </a:r>
            <a:r>
              <a:rPr lang="en-US" dirty="0" smtClean="0"/>
              <a:t>Place</a:t>
            </a:r>
            <a:endParaRPr lang="ru-RU" dirty="0" smtClean="0"/>
          </a:p>
          <a:p>
            <a:pPr marL="342900" indent="-342900">
              <a:lnSpc>
                <a:spcPct val="120000"/>
              </a:lnSpc>
              <a:buClr>
                <a:srgbClr val="EB0094"/>
              </a:buClr>
              <a:buFont typeface="Wingdings" charset="2"/>
              <a:buChar char="ü"/>
            </a:pPr>
            <a:r>
              <a:rPr lang="ru-RU" dirty="0" smtClean="0"/>
              <a:t>Поддерживать и развивать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56524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Этапы реализации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7294" y="1072914"/>
            <a:ext cx="69970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Возможные этапы реализации проекта</a:t>
            </a:r>
            <a:r>
              <a:rPr lang="ru-RU" b="1" dirty="0" smtClean="0">
                <a:solidFill>
                  <a:srgbClr val="EB0094"/>
                </a:solidFill>
              </a:rPr>
              <a:t>:</a:t>
            </a:r>
          </a:p>
          <a:p>
            <a:endParaRPr lang="ru-RU" sz="800" dirty="0" smtClean="0"/>
          </a:p>
          <a:p>
            <a:r>
              <a:rPr lang="en-US" b="1" dirty="0" smtClean="0">
                <a:solidFill>
                  <a:srgbClr val="0E75C6"/>
                </a:solidFill>
              </a:rPr>
              <a:t>I</a:t>
            </a:r>
            <a:r>
              <a:rPr lang="en-US" b="1" dirty="0">
                <a:solidFill>
                  <a:srgbClr val="0E75C6"/>
                </a:solidFill>
              </a:rPr>
              <a:t> </a:t>
            </a:r>
            <a:r>
              <a:rPr lang="ru-RU" b="1" dirty="0" smtClean="0">
                <a:solidFill>
                  <a:srgbClr val="0E75C6"/>
                </a:solidFill>
              </a:rPr>
              <a:t>Этап (основа)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Сбор и анализ требований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Разработка дизайна приложений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Разработка интеграционной </a:t>
            </a:r>
            <a:r>
              <a:rPr lang="ru-RU" dirty="0" smtClean="0"/>
              <a:t>платформы и </a:t>
            </a:r>
            <a:r>
              <a:rPr lang="en-US" dirty="0" smtClean="0"/>
              <a:t>API </a:t>
            </a:r>
            <a:r>
              <a:rPr lang="ru-RU" dirty="0" smtClean="0"/>
              <a:t>для мобильных приложений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Интеграция со сторонними ПО</a:t>
            </a:r>
            <a:r>
              <a:rPr lang="ru-RU" dirty="0" smtClean="0">
                <a:solidFill>
                  <a:srgbClr val="EB0094"/>
                </a:solidFill>
              </a:rPr>
              <a:t>*</a:t>
            </a:r>
            <a:r>
              <a:rPr lang="ru-RU" dirty="0" smtClean="0">
                <a:solidFill>
                  <a:srgbClr val="EB0094"/>
                </a:solidFill>
              </a:rPr>
              <a:t>*</a:t>
            </a:r>
            <a:endParaRPr lang="ru-RU" dirty="0" smtClean="0"/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Разработка </a:t>
            </a:r>
            <a:r>
              <a:rPr lang="ru-RU" dirty="0" smtClean="0"/>
              <a:t>мобильных приложений для </a:t>
            </a:r>
            <a:r>
              <a:rPr lang="en-US" dirty="0" err="1" smtClean="0"/>
              <a:t>iOS</a:t>
            </a:r>
            <a:r>
              <a:rPr lang="ru-RU" dirty="0" smtClean="0"/>
              <a:t>, </a:t>
            </a:r>
            <a:r>
              <a:rPr lang="en-US" dirty="0" smtClean="0"/>
              <a:t>Android</a:t>
            </a:r>
            <a:endParaRPr lang="en-US" sz="700" dirty="0"/>
          </a:p>
          <a:p>
            <a:r>
              <a:rPr lang="en-US" b="1" dirty="0" smtClean="0">
                <a:solidFill>
                  <a:srgbClr val="0E75C6"/>
                </a:solidFill>
              </a:rPr>
              <a:t>II </a:t>
            </a:r>
            <a:r>
              <a:rPr lang="ru-RU" b="1" dirty="0" smtClean="0">
                <a:solidFill>
                  <a:srgbClr val="0E75C6"/>
                </a:solidFill>
              </a:rPr>
              <a:t>Этап (развитие)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/>
              <a:t>Развитие платформы,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Android </a:t>
            </a:r>
            <a:r>
              <a:rPr lang="ru-RU" dirty="0"/>
              <a:t>приложений</a:t>
            </a:r>
            <a:r>
              <a:rPr lang="ru-RU" dirty="0" smtClean="0">
                <a:solidFill>
                  <a:srgbClr val="EB0094"/>
                </a:solidFill>
              </a:rPr>
              <a:t>*</a:t>
            </a:r>
            <a:endParaRPr lang="ru-RU" dirty="0" smtClean="0"/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Разработка версии </a:t>
            </a:r>
            <a:r>
              <a:rPr lang="ru-RU" dirty="0" smtClean="0"/>
              <a:t>для планшетов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Разработка </a:t>
            </a:r>
            <a:r>
              <a:rPr lang="ru-RU" dirty="0" smtClean="0"/>
              <a:t>мобильного приложения для </a:t>
            </a:r>
            <a:r>
              <a:rPr lang="en-US" dirty="0" smtClean="0"/>
              <a:t>Windows Phone</a:t>
            </a:r>
            <a:r>
              <a:rPr lang="ru-RU" dirty="0" smtClean="0">
                <a:solidFill>
                  <a:srgbClr val="EB0094"/>
                </a:solidFill>
              </a:rPr>
              <a:t>**</a:t>
            </a:r>
            <a:endParaRPr lang="en-US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Разработка </a:t>
            </a:r>
            <a:r>
              <a:rPr lang="ru-RU" dirty="0" smtClean="0">
                <a:solidFill>
                  <a:srgbClr val="000000"/>
                </a:solidFill>
              </a:rPr>
              <a:t>дополнительных интеграций</a:t>
            </a:r>
            <a:r>
              <a:rPr lang="ru-RU" dirty="0" smtClean="0">
                <a:solidFill>
                  <a:srgbClr val="EB0094"/>
                </a:solidFill>
              </a:rPr>
              <a:t>*</a:t>
            </a:r>
            <a:r>
              <a:rPr lang="ru-RU" dirty="0" smtClean="0">
                <a:solidFill>
                  <a:srgbClr val="EB0094"/>
                </a:solidFill>
              </a:rPr>
              <a:t>*</a:t>
            </a:r>
            <a:endParaRPr lang="ru-RU" sz="700" dirty="0"/>
          </a:p>
          <a:p>
            <a:r>
              <a:rPr lang="en-US" b="1" dirty="0" smtClean="0">
                <a:solidFill>
                  <a:srgbClr val="0E75C6"/>
                </a:solidFill>
              </a:rPr>
              <a:t>III </a:t>
            </a:r>
            <a:r>
              <a:rPr lang="ru-RU" b="1" dirty="0" smtClean="0">
                <a:solidFill>
                  <a:srgbClr val="0E75C6"/>
                </a:solidFill>
              </a:rPr>
              <a:t>Этап</a:t>
            </a:r>
            <a:r>
              <a:rPr lang="ru-RU" dirty="0" smtClean="0">
                <a:solidFill>
                  <a:srgbClr val="EB0094"/>
                </a:solidFill>
              </a:rPr>
              <a:t>**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Разработка </a:t>
            </a:r>
            <a:r>
              <a:rPr lang="ru-RU" dirty="0" smtClean="0"/>
              <a:t>версии для </a:t>
            </a:r>
            <a:r>
              <a:rPr lang="en-US" dirty="0" smtClean="0"/>
              <a:t>Smart-TV (LG, </a:t>
            </a:r>
            <a:r>
              <a:rPr lang="en-US" dirty="0" err="1" smtClean="0"/>
              <a:t>Sumsung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Развитие версий </a:t>
            </a:r>
            <a:r>
              <a:rPr lang="en-US" dirty="0" err="1" smtClean="0"/>
              <a:t>iOS</a:t>
            </a:r>
            <a:r>
              <a:rPr lang="en-US" dirty="0" smtClean="0"/>
              <a:t>, Android </a:t>
            </a:r>
            <a:r>
              <a:rPr lang="ru-RU" dirty="0" smtClean="0"/>
              <a:t>и </a:t>
            </a:r>
            <a:r>
              <a:rPr lang="en-US" dirty="0" smtClean="0"/>
              <a:t>Windows Phone</a:t>
            </a:r>
            <a:r>
              <a:rPr lang="ru-RU" dirty="0" smtClean="0">
                <a:solidFill>
                  <a:srgbClr val="EB0094"/>
                </a:solidFill>
              </a:rPr>
              <a:t>*</a:t>
            </a:r>
            <a:endParaRPr lang="en-US" dirty="0" smtClean="0">
              <a:solidFill>
                <a:srgbClr val="EB0094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ru-RU" dirty="0" smtClean="0"/>
              <a:t>Развитие версий для планшетов</a:t>
            </a:r>
            <a:r>
              <a:rPr lang="ru-RU" dirty="0" smtClean="0">
                <a:solidFill>
                  <a:srgbClr val="EB0094"/>
                </a:solidFill>
              </a:rPr>
              <a:t>*</a:t>
            </a:r>
            <a:endParaRPr lang="ru-RU" sz="1100" dirty="0"/>
          </a:p>
          <a:p>
            <a:r>
              <a:rPr lang="ru-RU" sz="1400" dirty="0" smtClean="0">
                <a:solidFill>
                  <a:srgbClr val="EB0094"/>
                </a:solidFill>
              </a:rPr>
              <a:t>*</a:t>
            </a:r>
            <a:r>
              <a:rPr lang="ru-RU" sz="1400" dirty="0" smtClean="0"/>
              <a:t> </a:t>
            </a:r>
            <a:r>
              <a:rPr lang="ru-RU" sz="1400" dirty="0" smtClean="0"/>
              <a:t>  Включает </a:t>
            </a:r>
            <a:r>
              <a:rPr lang="ru-RU" sz="1400" dirty="0" smtClean="0"/>
              <a:t>в себя развитие новых функций и улучшение существующих</a:t>
            </a:r>
          </a:p>
          <a:p>
            <a:r>
              <a:rPr lang="ru-RU" sz="1400" dirty="0" smtClean="0">
                <a:solidFill>
                  <a:srgbClr val="EB0094"/>
                </a:solidFill>
              </a:rPr>
              <a:t>**</a:t>
            </a:r>
            <a:r>
              <a:rPr lang="ru-RU" sz="1400" dirty="0" smtClean="0"/>
              <a:t> Рассматривается как возможный, но не обязательный вариант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70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</a:t>
            </a:r>
            <a:r>
              <a:rPr lang="ru-RU" sz="2400" dirty="0" smtClean="0">
                <a:solidFill>
                  <a:schemeClr val="bg1"/>
                </a:solidFill>
              </a:rPr>
              <a:t>реализации и интеграции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8"/>
            <a:ext cx="2246373" cy="39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2195" y="1739768"/>
            <a:ext cx="6648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Варианты </a:t>
            </a:r>
            <a:r>
              <a:rPr lang="ru-RU" b="1" dirty="0" smtClean="0">
                <a:solidFill>
                  <a:srgbClr val="EB0094"/>
                </a:solidFill>
              </a:rPr>
              <a:t>реализации</a:t>
            </a:r>
            <a:r>
              <a:rPr lang="en-US" b="1" dirty="0" smtClean="0">
                <a:solidFill>
                  <a:srgbClr val="EB0094"/>
                </a:solidFill>
              </a:rPr>
              <a:t> </a:t>
            </a:r>
            <a:r>
              <a:rPr lang="ru-RU" b="1" dirty="0" smtClean="0">
                <a:solidFill>
                  <a:srgbClr val="EB0094"/>
                </a:solidFill>
              </a:rPr>
              <a:t>проекта:</a:t>
            </a:r>
          </a:p>
          <a:p>
            <a:pPr marL="342900" indent="-342900">
              <a:buAutoNum type="arabicPeriod"/>
            </a:pPr>
            <a:endParaRPr lang="ru-RU" b="1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Разработать интеграцию </a:t>
            </a:r>
            <a:r>
              <a:rPr lang="ru-RU" dirty="0" smtClean="0"/>
              <a:t>с сайтом </a:t>
            </a:r>
            <a:r>
              <a:rPr lang="en-US" dirty="0" smtClean="0"/>
              <a:t>www.mechta.kz </a:t>
            </a:r>
            <a:r>
              <a:rPr lang="ru-RU" dirty="0" smtClean="0"/>
              <a:t>и делать разбор необходимых страничек (как будто пользователь в мобильном приложении ходит по страничкам сайта)</a:t>
            </a:r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Разработать интеграцию </a:t>
            </a:r>
            <a:r>
              <a:rPr lang="ru-RU" dirty="0" smtClean="0"/>
              <a:t>с </a:t>
            </a:r>
            <a:r>
              <a:rPr lang="ru-RU" dirty="0"/>
              <a:t>платформой </a:t>
            </a:r>
            <a:r>
              <a:rPr lang="ru-RU" dirty="0" smtClean="0"/>
              <a:t>1С</a:t>
            </a:r>
            <a:r>
              <a:rPr lang="ru-RU" dirty="0" smtClean="0"/>
              <a:t>: </a:t>
            </a:r>
            <a:r>
              <a:rPr lang="ru-RU" dirty="0" err="1" smtClean="0"/>
              <a:t>Битрикс</a:t>
            </a:r>
            <a:r>
              <a:rPr lang="ru-RU" dirty="0" smtClean="0"/>
              <a:t> </a:t>
            </a:r>
            <a:r>
              <a:rPr lang="ru-RU" dirty="0" smtClean="0"/>
              <a:t>на которой </a:t>
            </a:r>
            <a:r>
              <a:rPr lang="ru-RU" dirty="0" smtClean="0"/>
              <a:t>разработан ваш </a:t>
            </a:r>
            <a:r>
              <a:rPr lang="ru-RU" dirty="0" smtClean="0"/>
              <a:t>сайт (как будто мы создали отдельный сайт для мобильных устройств)</a:t>
            </a:r>
            <a:endParaRPr lang="en-US" dirty="0" smtClean="0"/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Разработать интеграцию </a:t>
            </a:r>
            <a:r>
              <a:rPr lang="ru-RU" dirty="0" smtClean="0"/>
              <a:t>с  существующими системами (1С</a:t>
            </a:r>
            <a:r>
              <a:rPr lang="ru-RU" dirty="0" smtClean="0"/>
              <a:t>: </a:t>
            </a:r>
            <a:r>
              <a:rPr lang="ru-RU" dirty="0" err="1" smtClean="0"/>
              <a:t>Битрикс</a:t>
            </a:r>
            <a:r>
              <a:rPr lang="ru-RU" dirty="0" smtClean="0"/>
              <a:t>, </a:t>
            </a:r>
            <a:r>
              <a:rPr lang="en-US" dirty="0" smtClean="0"/>
              <a:t>1C</a:t>
            </a:r>
            <a:r>
              <a:rPr lang="ru-RU" dirty="0" smtClean="0"/>
              <a:t>: Предприятие</a:t>
            </a:r>
            <a:r>
              <a:rPr lang="en-US" dirty="0" smtClean="0"/>
              <a:t> </a:t>
            </a:r>
            <a:r>
              <a:rPr lang="ru-RU" dirty="0" smtClean="0"/>
              <a:t>и другими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b="1" dirty="0" smtClean="0">
                <a:solidFill>
                  <a:srgbClr val="0E75C6"/>
                </a:solidFill>
              </a:rPr>
              <a:t>Более детальная информация на следующих слайдах</a:t>
            </a:r>
            <a:endParaRPr lang="ru-RU" b="1" dirty="0" smtClean="0">
              <a:solidFill>
                <a:srgbClr val="0E75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hones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9" y="1146596"/>
            <a:ext cx="4182009" cy="51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 smtClean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EB0094"/>
                </a:solidFill>
              </a:rPr>
              <a:t>Мечта:</a:t>
            </a:r>
            <a:r>
              <a:rPr lang="ru-RU" sz="2400" dirty="0" smtClean="0">
                <a:solidFill>
                  <a:schemeClr val="bg1"/>
                </a:solidFill>
              </a:rPr>
              <a:t> Варианты реализации и интеграции №1</a:t>
            </a:r>
          </a:p>
        </p:txBody>
      </p:sp>
      <p:pic>
        <p:nvPicPr>
          <p:cNvPr id="10" name="Picture 9" descr="iPhoneMechta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2" y="1726058"/>
            <a:ext cx="2268134" cy="34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2" y="1738389"/>
            <a:ext cx="2246373" cy="399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7313" y="1032731"/>
            <a:ext cx="6980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EB0094"/>
                </a:solidFill>
              </a:rPr>
              <a:t>Разработать интеграцию </a:t>
            </a:r>
            <a:r>
              <a:rPr lang="ru-RU" b="1" dirty="0" smtClean="0">
                <a:solidFill>
                  <a:srgbClr val="EB0094"/>
                </a:solidFill>
              </a:rPr>
              <a:t>с сайтом </a:t>
            </a:r>
            <a:r>
              <a:rPr lang="en-US" b="1" dirty="0" err="1" smtClean="0">
                <a:solidFill>
                  <a:srgbClr val="EB0094"/>
                </a:solidFill>
              </a:rPr>
              <a:t>www.mechta.kz</a:t>
            </a:r>
            <a:endParaRPr lang="ru-RU" b="1" dirty="0"/>
          </a:p>
          <a:p>
            <a:endParaRPr lang="ru-RU" sz="600" b="1" dirty="0" smtClean="0"/>
          </a:p>
          <a:p>
            <a:r>
              <a:rPr lang="ru-RU" sz="1400" dirty="0" smtClean="0"/>
              <a:t>Данный вариант позволяет эмулировать навигацию по сайту, используя мобильное приложение</a:t>
            </a:r>
          </a:p>
          <a:p>
            <a:pPr lvl="1"/>
            <a:r>
              <a:rPr lang="ru-RU" sz="1400" b="1" dirty="0" smtClean="0">
                <a:solidFill>
                  <a:srgbClr val="E20081"/>
                </a:solidFill>
              </a:rPr>
              <a:t>Плюсы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Минимальные доработки на сайте (например: разместить ссылку на скачивание мобильных приложений)</a:t>
            </a:r>
          </a:p>
          <a:p>
            <a:pPr marL="742950" lvl="1" indent="-285750">
              <a:buClr>
                <a:srgbClr val="EB0094"/>
              </a:buClr>
              <a:buFont typeface="Wingdings" charset="2"/>
              <a:buChar char="ü"/>
            </a:pPr>
            <a:r>
              <a:rPr lang="ru-RU" sz="1400" dirty="0" smtClean="0"/>
              <a:t>Возможность реализовать самый необходимый набор функций (каталог товаров и их описание, фильтрация и поиск, корзина и т.д.)</a:t>
            </a:r>
          </a:p>
          <a:p>
            <a:pPr lvl="1"/>
            <a:r>
              <a:rPr lang="ru-RU" sz="1400" b="1" dirty="0" smtClean="0">
                <a:solidFill>
                  <a:srgbClr val="000000"/>
                </a:solidFill>
              </a:rPr>
              <a:t>Минусы</a:t>
            </a:r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 smtClean="0"/>
              <a:t>При изменении структуры или дизайна сайта будет необходима доработка интеграционного слоя для мобильных приложений</a:t>
            </a:r>
            <a:endParaRPr lang="en-US" sz="1400" dirty="0" smtClean="0"/>
          </a:p>
          <a:p>
            <a:pPr marL="742950" lvl="1" indent="-285750">
              <a:buClr>
                <a:srgbClr val="E20081"/>
              </a:buClr>
              <a:buFont typeface="Lucida Grande"/>
              <a:buChar char="x"/>
            </a:pPr>
            <a:r>
              <a:rPr lang="ru-RU" sz="1400" dirty="0"/>
              <a:t>В</a:t>
            </a:r>
            <a:r>
              <a:rPr lang="ru-RU" sz="1400" dirty="0" smtClean="0"/>
              <a:t> мобильных приложениях можно реализовать только то, что доступно на сайте</a:t>
            </a:r>
            <a:endParaRPr lang="ru-RU" sz="1400" dirty="0"/>
          </a:p>
        </p:txBody>
      </p:sp>
      <p:pic>
        <p:nvPicPr>
          <p:cNvPr id="11" name="Picture 10" descr="ipad_comp_large.pn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36" y="4900880"/>
            <a:ext cx="508734" cy="519757"/>
          </a:xfrm>
          <a:prstGeom prst="rect">
            <a:avLst/>
          </a:prstGeom>
        </p:spPr>
      </p:pic>
      <p:pic>
        <p:nvPicPr>
          <p:cNvPr id="12" name="Picture 11" descr="iphone_comp_larg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46" y="4290686"/>
            <a:ext cx="474664" cy="427198"/>
          </a:xfrm>
          <a:prstGeom prst="rect">
            <a:avLst/>
          </a:prstGeom>
        </p:spPr>
      </p:pic>
      <p:pic>
        <p:nvPicPr>
          <p:cNvPr id="13" name="Picture 12" descr="smart-tv-512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78" y="5503245"/>
            <a:ext cx="694118" cy="6941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18048" y="5124741"/>
            <a:ext cx="937135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93387" y="4631581"/>
            <a:ext cx="961796" cy="332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67371" y="5297347"/>
            <a:ext cx="875481" cy="443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90821" y="4742542"/>
            <a:ext cx="1331718" cy="813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</a:t>
            </a:r>
            <a:r>
              <a:rPr lang="ru-RU" sz="1200" dirty="0" smtClean="0"/>
              <a:t>п</a:t>
            </a:r>
            <a:r>
              <a:rPr lang="ru-RU" sz="1200" dirty="0" smtClean="0"/>
              <a:t>латформы </a:t>
            </a:r>
            <a:r>
              <a:rPr lang="ru-RU" sz="1200" dirty="0" smtClean="0"/>
              <a:t>мобильных приложений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583210" y="4722336"/>
            <a:ext cx="1228638" cy="833920"/>
          </a:xfrm>
          <a:prstGeom prst="rect">
            <a:avLst/>
          </a:prstGeom>
          <a:solidFill>
            <a:srgbClr val="E200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Сайт</a:t>
            </a:r>
          </a:p>
          <a:p>
            <a:pPr algn="ctr"/>
            <a:r>
              <a:rPr lang="en-US" sz="1200" dirty="0" err="1" smtClean="0"/>
              <a:t>www.mechta.kz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0313945" y="4726788"/>
            <a:ext cx="1224204" cy="8294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Платформа 1С:Битрикс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59532" y="5137070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853270" y="5129193"/>
            <a:ext cx="394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7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1422</Words>
  <Application>Microsoft Macintosh PowerPoint</Application>
  <PresentationFormat>Custom</PresentationFormat>
  <Paragraphs>244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Guerreiro</dc:creator>
  <cp:lastModifiedBy>Artem Demidovich</cp:lastModifiedBy>
  <cp:revision>107</cp:revision>
  <dcterms:created xsi:type="dcterms:W3CDTF">2015-06-11T11:26:50Z</dcterms:created>
  <dcterms:modified xsi:type="dcterms:W3CDTF">2016-02-24T09:51:38Z</dcterms:modified>
</cp:coreProperties>
</file>