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sldIdLst>
    <p:sldId id="259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4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E20081"/>
    <a:srgbClr val="0E75C6"/>
    <a:srgbClr val="EB0094"/>
    <a:srgbClr val="008DF5"/>
    <a:srgbClr val="00F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E36E-5CF8-4075-BA54-0400FF637A14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2CFEF-B146-404C-B778-C6EED53F2C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8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9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5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5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70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8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7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1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1857-A222-0141-9CB3-A683354E521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465D-BFCC-974C-AEAF-578AB879D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hyperlink" Target="http://www.mechta.kz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hyperlink" Target="http://www.mechta.kz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E2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675390"/>
            <a:ext cx="7423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Мечта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мобильные приложения</a:t>
            </a:r>
            <a:endParaRPr lang="ru-RU" sz="4000" b="1" dirty="0" smtClean="0">
              <a:solidFill>
                <a:srgbClr val="EB0094"/>
              </a:solidFill>
            </a:endParaRPr>
          </a:p>
          <a:p>
            <a:pPr algn="r"/>
            <a:r>
              <a:rPr lang="ru-RU" sz="2000" b="1" dirty="0" smtClean="0">
                <a:solidFill>
                  <a:schemeClr val="bg1"/>
                </a:solidFill>
              </a:rPr>
              <a:t>Презентация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7741" y="6127507"/>
            <a:ext cx="274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2400" b="1" dirty="0">
              <a:cs typeface="Calisto M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27" y="1129472"/>
            <a:ext cx="1542785" cy="15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0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Варианты реализации и интеграции №</a:t>
            </a:r>
            <a:r>
              <a:rPr lang="en-US" sz="2400" dirty="0" smtClean="0">
                <a:solidFill>
                  <a:srgbClr val="FFFFFF"/>
                </a:solidFill>
              </a:rPr>
              <a:t>2</a:t>
            </a:r>
            <a:endParaRPr lang="ru-RU" sz="2400" dirty="0" smtClean="0">
              <a:solidFill>
                <a:srgbClr val="FFFFFF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9283" y="3083489"/>
            <a:ext cx="710249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Реализовать интеграцию </a:t>
            </a:r>
            <a:r>
              <a:rPr lang="ru-RU" sz="2400" b="1" dirty="0">
                <a:solidFill>
                  <a:srgbClr val="EB0094"/>
                </a:solidFill>
              </a:rPr>
              <a:t>с </a:t>
            </a:r>
            <a:r>
              <a:rPr lang="ru-RU" sz="2400" b="1" dirty="0" smtClean="0">
                <a:solidFill>
                  <a:srgbClr val="EB0094"/>
                </a:solidFill>
              </a:rPr>
              <a:t>платформой </a:t>
            </a:r>
            <a:r>
              <a:rPr lang="en-US" sz="2400" b="1" dirty="0" smtClean="0">
                <a:solidFill>
                  <a:srgbClr val="EB0094"/>
                </a:solidFill>
              </a:rPr>
              <a:t>1C</a:t>
            </a:r>
            <a:r>
              <a:rPr lang="ru-RU" sz="2400" b="1" dirty="0" smtClean="0">
                <a:solidFill>
                  <a:srgbClr val="EB0094"/>
                </a:solidFill>
              </a:rPr>
              <a:t>:</a:t>
            </a:r>
            <a:r>
              <a:rPr lang="ru-RU" sz="2400" b="1" dirty="0" err="1" smtClean="0">
                <a:solidFill>
                  <a:srgbClr val="EB0094"/>
                </a:solidFill>
              </a:rPr>
              <a:t>Битрикс</a:t>
            </a:r>
            <a:endParaRPr lang="ru-RU" sz="600" b="1" dirty="0" smtClean="0"/>
          </a:p>
          <a:p>
            <a:r>
              <a:rPr lang="ru-RU" sz="1400" dirty="0" smtClean="0"/>
              <a:t>В данном варианте мы напрямую подключаемся к платформе на которой разработан ваш сайт и получаем всю необходимую информацию хранимую в базе данных, обрабатываем её и отображаем пользователю в удобном виде.</a:t>
            </a:r>
          </a:p>
          <a:p>
            <a:pPr lvl="1"/>
            <a:r>
              <a:rPr lang="ru-RU" sz="1400" b="1" dirty="0">
                <a:solidFill>
                  <a:srgbClr val="E20081"/>
                </a:solidFill>
              </a:rPr>
              <a:t>Плюсы</a:t>
            </a:r>
            <a:endParaRPr lang="ru-RU" sz="1400" b="1" dirty="0" smtClean="0">
              <a:solidFill>
                <a:srgbClr val="008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Нет зависимости от структуры и/или дизайна сайта (вы можете изменять дизайн сайта без необходимости дорабатывать интеграционный слой для мобильных приложений)</a:t>
            </a: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Более быстрое приложение (так как отсутствует необходимость загружать страничку сайта целиком, а можно взять только необходимые данные)</a:t>
            </a: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Возможность реализации </a:t>
            </a:r>
            <a:r>
              <a:rPr lang="ru-RU" sz="1400" dirty="0" err="1" smtClean="0"/>
              <a:t>бОльшего</a:t>
            </a:r>
            <a:r>
              <a:rPr lang="ru-RU" sz="1400" dirty="0" smtClean="0"/>
              <a:t> набора бизнес функций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>
                <a:solidFill>
                  <a:srgbClr val="000000"/>
                </a:solidFill>
              </a:rPr>
              <a:t>Увеличение сроков </a:t>
            </a:r>
            <a:r>
              <a:rPr lang="ru-RU" sz="1400" dirty="0" smtClean="0">
                <a:solidFill>
                  <a:srgbClr val="000000"/>
                </a:solidFill>
              </a:rPr>
              <a:t>разработки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 smtClean="0">
                <a:solidFill>
                  <a:srgbClr val="000000"/>
                </a:solidFill>
              </a:rPr>
              <a:t>Удорожание стоимости проекта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 smtClean="0">
                <a:solidFill>
                  <a:srgbClr val="000000"/>
                </a:solidFill>
              </a:rPr>
              <a:t>Привлечение специалистов обслуживающих сайт</a:t>
            </a:r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10" y="1835080"/>
            <a:ext cx="461061" cy="471051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98" y="1298860"/>
            <a:ext cx="423710" cy="381339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52" y="2437445"/>
            <a:ext cx="602401" cy="60240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338000" y="2132915"/>
            <a:ext cx="1060445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13339" y="1565781"/>
            <a:ext cx="1097437" cy="39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87323" y="2391824"/>
            <a:ext cx="1035783" cy="28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97089" y="1837019"/>
            <a:ext cx="1208411" cy="739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 </a:t>
            </a:r>
            <a:r>
              <a:rPr lang="ru-RU" sz="1100" dirty="0" smtClean="0"/>
              <a:t>платформы мобильных приложений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7501522" y="1245228"/>
            <a:ext cx="1166987" cy="448295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Сайт</a:t>
            </a:r>
          </a:p>
          <a:p>
            <a:pPr algn="ctr"/>
            <a:r>
              <a:rPr lang="en-US" sz="1100" dirty="0" err="1" smtClean="0"/>
              <a:t>www.mechta.kz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9478872" y="1291119"/>
            <a:ext cx="1166987" cy="13349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100" dirty="0" smtClean="0"/>
              <a:t>Платформа 1С:Битрикс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828805" y="2206889"/>
            <a:ext cx="57954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91816" y="1516466"/>
            <a:ext cx="6411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9667296" y="1898664"/>
            <a:ext cx="789166" cy="6164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БД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55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Варианты реализации и интеграции №</a:t>
            </a:r>
            <a:r>
              <a:rPr lang="ru-RU" sz="2400" dirty="0">
                <a:solidFill>
                  <a:srgbClr val="FFFFFF"/>
                </a:solidFill>
              </a:rPr>
              <a:t>3</a:t>
            </a:r>
            <a:endParaRPr lang="ru-RU" sz="2400" dirty="0" smtClean="0">
              <a:solidFill>
                <a:srgbClr val="FFFFFF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044" y="3342397"/>
            <a:ext cx="67480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20081"/>
                </a:solidFill>
              </a:rPr>
              <a:t>Реализовать </a:t>
            </a:r>
            <a:r>
              <a:rPr lang="ru-RU" sz="2400" b="1" dirty="0">
                <a:solidFill>
                  <a:srgbClr val="E20081"/>
                </a:solidFill>
              </a:rPr>
              <a:t>интеграцию с  существующими системами (1С:Битрикс, </a:t>
            </a:r>
            <a:r>
              <a:rPr lang="en-US" sz="2400" b="1" dirty="0">
                <a:solidFill>
                  <a:srgbClr val="E20081"/>
                </a:solidFill>
              </a:rPr>
              <a:t>1C</a:t>
            </a:r>
            <a:r>
              <a:rPr lang="ru-RU" sz="2400" b="1" dirty="0">
                <a:solidFill>
                  <a:srgbClr val="E20081"/>
                </a:solidFill>
              </a:rPr>
              <a:t>:предприятие</a:t>
            </a:r>
            <a:r>
              <a:rPr lang="en-US" sz="2400" b="1" dirty="0">
                <a:solidFill>
                  <a:srgbClr val="E20081"/>
                </a:solidFill>
              </a:rPr>
              <a:t> </a:t>
            </a:r>
            <a:r>
              <a:rPr lang="ru-RU" sz="2400" b="1" dirty="0">
                <a:solidFill>
                  <a:srgbClr val="E20081"/>
                </a:solidFill>
              </a:rPr>
              <a:t>и другими)</a:t>
            </a:r>
            <a:endParaRPr lang="ru-RU" b="1" dirty="0">
              <a:solidFill>
                <a:srgbClr val="E20081"/>
              </a:solidFill>
            </a:endParaRPr>
          </a:p>
          <a:p>
            <a:endParaRPr lang="ru-RU" sz="600" b="1" dirty="0" smtClean="0"/>
          </a:p>
          <a:p>
            <a:r>
              <a:rPr lang="ru-RU" sz="1400" dirty="0" smtClean="0"/>
              <a:t>Данных вариант позволяет реализовать практически все ваши пожелания используя существующие системы и реализованные в них функций</a:t>
            </a:r>
          </a:p>
          <a:p>
            <a:pPr lvl="1"/>
            <a:r>
              <a:rPr lang="ru-RU" sz="1400" b="1" dirty="0">
                <a:solidFill>
                  <a:srgbClr val="E20081"/>
                </a:solidFill>
              </a:rPr>
              <a:t>Плюсы</a:t>
            </a:r>
            <a:endParaRPr lang="ru-RU" sz="1400" b="1" dirty="0" smtClean="0">
              <a:solidFill>
                <a:srgbClr val="008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>
                <a:solidFill>
                  <a:srgbClr val="000000"/>
                </a:solidFill>
              </a:rPr>
              <a:t>Реализация практически всех пожеланий заказчика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742950" lvl="1" indent="-285750">
              <a:buClr>
                <a:srgbClr val="FF0000"/>
              </a:buClr>
              <a:buFont typeface="Lucida Grande"/>
              <a:buChar char="х"/>
            </a:pPr>
            <a:r>
              <a:rPr lang="ru-RU" sz="1400" dirty="0" smtClean="0"/>
              <a:t>Увеличение сроков реализации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х"/>
            </a:pPr>
            <a:r>
              <a:rPr lang="ru-RU" sz="1400" dirty="0" smtClean="0"/>
              <a:t>Увеличение стоимости проекта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х"/>
            </a:pPr>
            <a:r>
              <a:rPr lang="ru-RU" sz="1400" dirty="0" smtClean="0"/>
              <a:t>Подключение специалистов для возможности интеграции с системами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х"/>
            </a:pPr>
            <a:r>
              <a:rPr lang="ru-RU" sz="1400" dirty="0" smtClean="0"/>
              <a:t>Разделение проекта на несколько этапов</a:t>
            </a:r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10" y="1970699"/>
            <a:ext cx="461061" cy="471051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98" y="1434479"/>
            <a:ext cx="423710" cy="381339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52" y="2573064"/>
            <a:ext cx="602401" cy="60240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338000" y="2268534"/>
            <a:ext cx="1060445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13339" y="1701400"/>
            <a:ext cx="1097437" cy="39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87323" y="2527443"/>
            <a:ext cx="1035783" cy="28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97089" y="1972638"/>
            <a:ext cx="1208411" cy="739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 </a:t>
            </a:r>
            <a:r>
              <a:rPr lang="ru-RU" sz="1100" dirty="0" smtClean="0"/>
              <a:t>платформы мобильных приложений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7501522" y="1158925"/>
            <a:ext cx="1166987" cy="448295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Сайт</a:t>
            </a:r>
          </a:p>
          <a:p>
            <a:pPr algn="ctr"/>
            <a:r>
              <a:rPr lang="en-US" sz="1100" dirty="0" err="1" smtClean="0"/>
              <a:t>www.mechta.kz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9478872" y="1328106"/>
            <a:ext cx="1166987" cy="484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100" dirty="0" smtClean="0"/>
              <a:t>Платформа 1С:Битрикс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828805" y="2342508"/>
            <a:ext cx="752165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91816" y="1430163"/>
            <a:ext cx="591862" cy="13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692926" y="2109285"/>
            <a:ext cx="1166987" cy="484255"/>
          </a:xfrm>
          <a:prstGeom prst="rect">
            <a:avLst/>
          </a:prstGeom>
          <a:solidFill>
            <a:srgbClr val="008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1С:Предприятие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828796" y="1738387"/>
            <a:ext cx="591875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487735" y="2853476"/>
            <a:ext cx="1166987" cy="4842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Другие системы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828796" y="2515114"/>
            <a:ext cx="591875" cy="30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0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Наша оценка вариантов реализации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1231" y="1294544"/>
            <a:ext cx="65476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ru-RU" b="1" dirty="0">
                <a:solidFill>
                  <a:srgbClr val="E20081"/>
                </a:solidFill>
              </a:rPr>
              <a:t>Реализовать интеграцию с </a:t>
            </a:r>
            <a:r>
              <a:rPr lang="ru-RU" b="1" dirty="0" smtClean="0">
                <a:solidFill>
                  <a:srgbClr val="E20081"/>
                </a:solidFill>
              </a:rPr>
              <a:t>сайтом </a:t>
            </a:r>
            <a:r>
              <a:rPr lang="en-US" b="1" dirty="0" smtClean="0">
                <a:solidFill>
                  <a:srgbClr val="E20081"/>
                </a:solidFill>
                <a:hlinkClick r:id="rId5"/>
              </a:rPr>
              <a:t>www.mechta.kz</a:t>
            </a:r>
            <a:endParaRPr lang="ru-RU" b="1" dirty="0" smtClean="0">
              <a:solidFill>
                <a:srgbClr val="E20081"/>
              </a:solidFill>
            </a:endParaRPr>
          </a:p>
          <a:p>
            <a:r>
              <a:rPr lang="ru-RU" sz="1600" dirty="0" smtClean="0"/>
              <a:t>Достаточно выгодный вариант, так как он позволяет быстро реализовать первую версию проекта и опубликовать мобильные приложения, даже не смотря на ограничение функциональности и запрета на изменение дизайна (особенно если вы его не хотите менять в ближайшее время) и в то же время сократить затраты на подключение специалистов и интеграцию с </a:t>
            </a:r>
            <a:r>
              <a:rPr lang="en-US" sz="1600" dirty="0" smtClean="0"/>
              <a:t>1C</a:t>
            </a:r>
            <a:r>
              <a:rPr lang="ru-RU" sz="1600" dirty="0" smtClean="0"/>
              <a:t>:</a:t>
            </a:r>
            <a:r>
              <a:rPr lang="ru-RU" sz="1600" dirty="0" err="1" smtClean="0"/>
              <a:t>Битрикс</a:t>
            </a:r>
            <a:r>
              <a:rPr lang="ru-RU" sz="1600" dirty="0" smtClean="0"/>
              <a:t>. При дальнейшем развитии проекта можно перейти к прямой интеграции с платформой </a:t>
            </a:r>
            <a:r>
              <a:rPr lang="en-US" sz="1600" dirty="0" smtClean="0"/>
              <a:t>1C</a:t>
            </a:r>
            <a:r>
              <a:rPr lang="ru-RU" sz="1600" dirty="0" smtClean="0"/>
              <a:t>:</a:t>
            </a:r>
            <a:r>
              <a:rPr lang="ru-RU" sz="1600" dirty="0" err="1" smtClean="0"/>
              <a:t>Битрикс</a:t>
            </a:r>
            <a:r>
              <a:rPr lang="ru-RU" sz="1600" dirty="0" smtClean="0"/>
              <a:t>.</a:t>
            </a:r>
          </a:p>
          <a:p>
            <a:endParaRPr lang="ru-RU" sz="1100" dirty="0"/>
          </a:p>
          <a:p>
            <a:pPr marL="285750" indent="-285750">
              <a:buClr>
                <a:srgbClr val="E20081"/>
              </a:buClr>
              <a:buFont typeface="Wingdings" charset="2"/>
              <a:buChar char="ü"/>
            </a:pPr>
            <a:r>
              <a:rPr lang="ru-RU" b="1" dirty="0" smtClean="0">
                <a:solidFill>
                  <a:srgbClr val="E20081"/>
                </a:solidFill>
              </a:rPr>
              <a:t>Реализовать </a:t>
            </a:r>
            <a:r>
              <a:rPr lang="ru-RU" b="1" dirty="0">
                <a:solidFill>
                  <a:srgbClr val="E20081"/>
                </a:solidFill>
              </a:rPr>
              <a:t>интеграцию с платформой </a:t>
            </a:r>
            <a:r>
              <a:rPr lang="ru-RU" b="1" dirty="0" smtClean="0">
                <a:solidFill>
                  <a:srgbClr val="E20081"/>
                </a:solidFill>
              </a:rPr>
              <a:t>1С:Битрикс</a:t>
            </a:r>
            <a:endParaRPr lang="en-US" b="1" dirty="0">
              <a:solidFill>
                <a:srgbClr val="E20081"/>
              </a:solidFill>
            </a:endParaRPr>
          </a:p>
          <a:p>
            <a:r>
              <a:rPr lang="ru-RU" sz="1600" dirty="0" smtClean="0"/>
              <a:t>Оптимальный вариант, в котором вы не зависите от структуры и дизайна сайта, в тоже время можете предложить быстрый и качественный доступ к вашему магазину с мобильных приложений.</a:t>
            </a:r>
            <a:endParaRPr lang="ru-RU" dirty="0" smtClean="0"/>
          </a:p>
          <a:p>
            <a:endParaRPr lang="ru-RU" sz="1100" dirty="0"/>
          </a:p>
          <a:p>
            <a:pPr marL="285750" indent="-285750">
              <a:buClr>
                <a:srgbClr val="E20081"/>
              </a:buClr>
              <a:buFont typeface="Lucida Grande"/>
              <a:buChar char="х"/>
            </a:pPr>
            <a:r>
              <a:rPr lang="ru-RU" b="1" dirty="0">
                <a:solidFill>
                  <a:srgbClr val="E20081"/>
                </a:solidFill>
              </a:rPr>
              <a:t>Реализовать интеграцию с  существующими системами (1С:Битрикс, </a:t>
            </a:r>
            <a:r>
              <a:rPr lang="en-US" b="1" dirty="0">
                <a:solidFill>
                  <a:srgbClr val="E20081"/>
                </a:solidFill>
              </a:rPr>
              <a:t>1C</a:t>
            </a:r>
            <a:r>
              <a:rPr lang="ru-RU" b="1" dirty="0">
                <a:solidFill>
                  <a:srgbClr val="E20081"/>
                </a:solidFill>
              </a:rPr>
              <a:t>:предприятие</a:t>
            </a:r>
            <a:r>
              <a:rPr lang="en-US" b="1" dirty="0">
                <a:solidFill>
                  <a:srgbClr val="E20081"/>
                </a:solidFill>
              </a:rPr>
              <a:t> </a:t>
            </a:r>
            <a:r>
              <a:rPr lang="ru-RU" b="1" dirty="0">
                <a:solidFill>
                  <a:srgbClr val="E20081"/>
                </a:solidFill>
              </a:rPr>
              <a:t>и другими)</a:t>
            </a:r>
          </a:p>
          <a:p>
            <a:r>
              <a:rPr lang="ru-RU" sz="1600" dirty="0" smtClean="0"/>
              <a:t>На данном этапе мы не видим необходимости внедрения системы с таким уровнем интеграций, данный вариант больше подходит для развития проекта, например не только для клиентов, но и для внутренних процессов (таких как служба доставки товаров)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0545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Что мы можем предложить прямо сейчас?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90"/>
            <a:ext cx="2246372" cy="3995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0143" y="1309502"/>
            <a:ext cx="6748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Прототип мобильного приложения</a:t>
            </a:r>
            <a:endParaRPr lang="ru-RU" b="1" dirty="0" smtClean="0">
              <a:solidFill>
                <a:srgbClr val="EB0094"/>
              </a:solidFill>
            </a:endParaRPr>
          </a:p>
          <a:p>
            <a:endParaRPr lang="ru-RU" sz="900" b="1" dirty="0">
              <a:sym typeface="Wingdings"/>
            </a:endParaRPr>
          </a:p>
          <a:p>
            <a:r>
              <a:rPr lang="ru-RU" dirty="0" smtClean="0"/>
              <a:t>Мы разработали для Вас прототип мобильного приложения на платформе </a:t>
            </a:r>
            <a:r>
              <a:rPr lang="en-US" dirty="0" err="1" smtClean="0"/>
              <a:t>iOS</a:t>
            </a:r>
            <a:r>
              <a:rPr lang="ru-RU" dirty="0" smtClean="0"/>
              <a:t>, ознакомиться вы можете: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Просмотрев скриншоты (отдельный </a:t>
            </a:r>
            <a:r>
              <a:rPr lang="en-US" dirty="0" smtClean="0"/>
              <a:t>PDF </a:t>
            </a:r>
            <a:r>
              <a:rPr lang="ru-RU" dirty="0" smtClean="0"/>
              <a:t>файл)</a:t>
            </a:r>
          </a:p>
          <a:p>
            <a:pPr marL="342900" indent="-342900">
              <a:buAutoNum type="arabicPeriod"/>
            </a:pPr>
            <a:r>
              <a:rPr lang="ru-RU" dirty="0" smtClean="0"/>
              <a:t>Установив реальный прототип на свой </a:t>
            </a:r>
            <a:r>
              <a:rPr lang="en-US" dirty="0" smtClean="0"/>
              <a:t>iPhone</a:t>
            </a:r>
            <a:r>
              <a:rPr lang="ru-RU" dirty="0" smtClean="0"/>
              <a:t> (для этого вам необходимо прислать нам список ваших </a:t>
            </a:r>
            <a:r>
              <a:rPr lang="en-US" dirty="0" smtClean="0"/>
              <a:t>UDID</a:t>
            </a:r>
            <a:r>
              <a:rPr lang="ru-RU" dirty="0" smtClean="0"/>
              <a:t>, инструкция прилагается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 мы пришлем вам ссылку для скачивания)</a:t>
            </a:r>
          </a:p>
        </p:txBody>
      </p:sp>
      <p:pic>
        <p:nvPicPr>
          <p:cNvPr id="4" name="Picture 3" descr="Simulator Screen Shot Feb 12, 2016, 02.40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75" y="3707444"/>
            <a:ext cx="777186" cy="13823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44" y="3710418"/>
            <a:ext cx="777186" cy="1382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64" y="3700940"/>
            <a:ext cx="777185" cy="1382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85" y="3703914"/>
            <a:ext cx="777185" cy="13823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82" y="3706889"/>
            <a:ext cx="777184" cy="13823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04" y="3709864"/>
            <a:ext cx="777184" cy="13823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00" y="3700386"/>
            <a:ext cx="777183" cy="1382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44" y="5197615"/>
            <a:ext cx="777183" cy="13823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13" y="5200589"/>
            <a:ext cx="777182" cy="13823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34" y="5191112"/>
            <a:ext cx="777182" cy="13823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6" y="5194086"/>
            <a:ext cx="777181" cy="13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Коротко о нас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90"/>
            <a:ext cx="2246372" cy="3995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7693" y="1745326"/>
            <a:ext cx="6748082" cy="445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Мы молодая но очень амбициозная компания</a:t>
            </a:r>
            <a:endParaRPr lang="ru-RU" b="1" dirty="0">
              <a:solidFill>
                <a:srgbClr val="EB0094"/>
              </a:solidFill>
            </a:endParaRPr>
          </a:p>
          <a:p>
            <a:endParaRPr lang="ru-RU" sz="600" b="1" dirty="0" smtClean="0"/>
          </a:p>
          <a:p>
            <a:endParaRPr lang="ru-RU" sz="1050" dirty="0" smtClean="0"/>
          </a:p>
          <a:p>
            <a:r>
              <a:rPr lang="ru-RU" dirty="0" smtClean="0"/>
              <a:t>Нам нравится и мы умеем создавать хорошие решения.</a:t>
            </a:r>
          </a:p>
          <a:p>
            <a:endParaRPr lang="ru-RU" dirty="0" smtClean="0"/>
          </a:p>
          <a:p>
            <a:r>
              <a:rPr lang="ru-RU" b="1" dirty="0" smtClean="0"/>
              <a:t>В нашей команде есть опыт:</a:t>
            </a:r>
            <a:endParaRPr lang="en-US" sz="900" b="1" dirty="0" smtClean="0"/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</a:t>
            </a:r>
            <a:r>
              <a:rPr lang="ru-RU" dirty="0"/>
              <a:t>мобильных </a:t>
            </a:r>
            <a:r>
              <a:rPr lang="ru-RU" dirty="0" smtClean="0"/>
              <a:t>приложений</a:t>
            </a:r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оздания информационных систем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оздания интеграционных систем</a:t>
            </a:r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систем автоматизации бизнеса</a:t>
            </a:r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высоконагруженных систем</a:t>
            </a:r>
          </a:p>
          <a:p>
            <a:endParaRPr lang="ru-RU" dirty="0" smtClean="0"/>
          </a:p>
          <a:p>
            <a:r>
              <a:rPr lang="ru-RU" b="1" dirty="0" smtClean="0"/>
              <a:t>Технологии</a:t>
            </a:r>
            <a:r>
              <a:rPr lang="en-US" b="1" dirty="0" smtClean="0"/>
              <a:t>,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smtClean="0"/>
              <a:t>которых мы разбираемся и используем: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Apache,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HAProxy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Tomcat,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JBoss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Play Framework,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MVC,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Objective-C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JavaScript,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Sencha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ExtJs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Mongo,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Memcached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etc.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8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E2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453468"/>
            <a:ext cx="742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Спасибо за внимание</a:t>
            </a:r>
            <a:endParaRPr lang="ru-RU" sz="4000" b="1" dirty="0" smtClean="0">
              <a:solidFill>
                <a:srgbClr val="EB009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2932" y="6004218"/>
            <a:ext cx="40568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32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3200" b="1" dirty="0" smtClean="0">
                <a:cs typeface="Calisto MT"/>
              </a:rPr>
              <a:t>Software</a:t>
            </a:r>
            <a:endParaRPr lang="en-US" sz="3200" b="1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96088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Тренд: Телефон всегда под рукой</a:t>
            </a:r>
            <a:r>
              <a:rPr lang="ru-RU" sz="2400" dirty="0" smtClean="0">
                <a:solidFill>
                  <a:srgbClr val="EB0094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0556" y="1641109"/>
            <a:ext cx="6559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 smtClean="0"/>
              <a:t>За </a:t>
            </a:r>
            <a:r>
              <a:rPr lang="ru-RU" sz="2400" b="1" dirty="0" smtClean="0">
                <a:solidFill>
                  <a:srgbClr val="EB0094"/>
                </a:solidFill>
              </a:rPr>
              <a:t>2015</a:t>
            </a:r>
            <a:r>
              <a:rPr lang="ru-RU" sz="2400" dirty="0" smtClean="0"/>
              <a:t> год продано </a:t>
            </a:r>
            <a:r>
              <a:rPr lang="ru-RU" sz="2400" b="1" dirty="0">
                <a:solidFill>
                  <a:srgbClr val="EB0094"/>
                </a:solidFill>
              </a:rPr>
              <a:t>1,43</a:t>
            </a:r>
            <a:r>
              <a:rPr lang="ru-RU" sz="2400" dirty="0"/>
              <a:t> миллиарда </a:t>
            </a:r>
            <a:r>
              <a:rPr lang="ru-RU" sz="2400" dirty="0" smtClean="0"/>
              <a:t>смартфонов</a:t>
            </a:r>
          </a:p>
          <a:p>
            <a:endParaRPr lang="ru-RU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Apple </a:t>
            </a:r>
            <a:r>
              <a:rPr lang="ru-RU" sz="2400" dirty="0" smtClean="0"/>
              <a:t>продал </a:t>
            </a:r>
            <a:r>
              <a:rPr lang="is-IS" sz="2400" b="1" dirty="0">
                <a:solidFill>
                  <a:srgbClr val="EB0094"/>
                </a:solidFill>
              </a:rPr>
              <a:t>231,5</a:t>
            </a:r>
            <a:r>
              <a:rPr lang="is-IS" sz="2400" dirty="0"/>
              <a:t> </a:t>
            </a:r>
            <a:r>
              <a:rPr lang="is-IS" sz="2400" dirty="0" smtClean="0"/>
              <a:t>миллион</a:t>
            </a:r>
            <a:r>
              <a:rPr lang="ru-RU" sz="2400" dirty="0" smtClean="0"/>
              <a:t>а устройств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Sumsung</a:t>
            </a:r>
            <a:r>
              <a:rPr lang="en-US" sz="2400" dirty="0" smtClean="0"/>
              <a:t> </a:t>
            </a:r>
            <a:r>
              <a:rPr lang="ru-RU" sz="2400" dirty="0" smtClean="0"/>
              <a:t>продал  </a:t>
            </a:r>
            <a:r>
              <a:rPr lang="is-IS" sz="2400" b="1" dirty="0" smtClean="0">
                <a:solidFill>
                  <a:srgbClr val="EB0094"/>
                </a:solidFill>
              </a:rPr>
              <a:t>324,8</a:t>
            </a:r>
            <a:r>
              <a:rPr lang="ru-RU" sz="2400" dirty="0" smtClean="0"/>
              <a:t> </a:t>
            </a:r>
            <a:r>
              <a:rPr lang="is-IS" sz="2400" dirty="0" smtClean="0"/>
              <a:t>миллион</a:t>
            </a:r>
            <a:r>
              <a:rPr lang="ru-RU" sz="2400" dirty="0" smtClean="0"/>
              <a:t>а устройств</a:t>
            </a:r>
          </a:p>
          <a:p>
            <a:endParaRPr lang="ru-RU" sz="2400" dirty="0" smtClean="0"/>
          </a:p>
          <a:p>
            <a:pPr marL="285750" indent="-285750">
              <a:buFont typeface="Arial"/>
              <a:buChar char="•"/>
            </a:pPr>
            <a:r>
              <a:rPr lang="ru-RU" sz="2400" dirty="0"/>
              <a:t>Более </a:t>
            </a:r>
            <a:r>
              <a:rPr lang="ru-RU" sz="2400" b="1" dirty="0">
                <a:solidFill>
                  <a:srgbClr val="EB0094"/>
                </a:solidFill>
              </a:rPr>
              <a:t>50%</a:t>
            </a:r>
            <a:r>
              <a:rPr lang="ru-RU" sz="2400" dirty="0"/>
              <a:t> поисковых запросов сделаны с мобильных </a:t>
            </a:r>
            <a:r>
              <a:rPr lang="ru-RU" sz="2400" dirty="0" smtClean="0"/>
              <a:t>устройств</a:t>
            </a:r>
          </a:p>
          <a:p>
            <a:pPr marL="285750" indent="-285750">
              <a:buFont typeface="Arial"/>
              <a:buChar char="•"/>
            </a:pP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ru-RU" sz="2400" dirty="0" smtClean="0"/>
              <a:t>Мобильный телефон – отдельный уникальный клиент</a:t>
            </a:r>
          </a:p>
          <a:p>
            <a:pPr marL="285750" indent="-285750">
              <a:buFont typeface="Arial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4050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E75C6"/>
              </a:buClr>
            </a:pPr>
            <a:r>
              <a:rPr lang="ru-RU" sz="2400" dirty="0" smtClean="0">
                <a:solidFill>
                  <a:srgbClr val="FFFFFF"/>
                </a:solidFill>
              </a:rPr>
              <a:t>Мечта: Конкуренты не спят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0556" y="1504137"/>
            <a:ext cx="6559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</a:rPr>
              <a:t>Sulpak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Мобильная веб версия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Android </a:t>
            </a:r>
            <a:r>
              <a:rPr lang="ru-RU" sz="2000" dirty="0" smtClean="0"/>
              <a:t>приложение</a:t>
            </a:r>
            <a:endParaRPr lang="ru-RU" sz="2400" dirty="0" smtClean="0"/>
          </a:p>
          <a:p>
            <a:pPr marL="742950" lvl="1" indent="-285750">
              <a:buFont typeface="Arial"/>
              <a:buChar char="•"/>
            </a:pP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Techno</a:t>
            </a:r>
            <a:r>
              <a:rPr lang="en-US" sz="2400" b="1" dirty="0" err="1" smtClean="0"/>
              <a:t>dom</a:t>
            </a:r>
            <a:endParaRPr lang="en-US" sz="2400" b="1" dirty="0" smtClean="0"/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46C0A"/>
                </a:solidFill>
              </a:rPr>
              <a:t> </a:t>
            </a:r>
            <a:r>
              <a:rPr lang="en-US" sz="2000" dirty="0" err="1" smtClean="0"/>
              <a:t>iOS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Android </a:t>
            </a:r>
            <a:r>
              <a:rPr lang="ru-RU" sz="2000" dirty="0" smtClean="0"/>
              <a:t>приложение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ru-RU" sz="3200" b="1" dirty="0" smtClean="0">
                <a:solidFill>
                  <a:srgbClr val="EB0094"/>
                </a:solidFill>
              </a:rPr>
              <a:t>Мечта</a:t>
            </a:r>
          </a:p>
          <a:p>
            <a:pPr marL="742950" lvl="1" indent="-285750">
              <a:buFont typeface="Arial"/>
              <a:buChar char="•"/>
            </a:pPr>
            <a:r>
              <a:rPr lang="ru-RU" sz="2400" dirty="0" smtClean="0">
                <a:solidFill>
                  <a:srgbClr val="EB0094"/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B0094"/>
                </a:solidFill>
              </a:rPr>
              <a:t> </a:t>
            </a:r>
            <a:r>
              <a:rPr lang="is-IS" sz="2000" dirty="0" smtClean="0"/>
              <a:t>…</a:t>
            </a:r>
            <a:endParaRPr lang="ru-RU" sz="2000" dirty="0" smtClean="0"/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B0094"/>
                </a:solidFill>
              </a:rPr>
              <a:t> </a:t>
            </a:r>
            <a:r>
              <a:rPr lang="is-IS" sz="2000" dirty="0" smtClean="0"/>
              <a:t>…</a:t>
            </a:r>
            <a:endParaRPr lang="ru-R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7"/>
            <a:ext cx="2246374" cy="39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0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Направление развития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7"/>
            <a:ext cx="2246374" cy="3995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16857" y="1446105"/>
            <a:ext cx="36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8DF5"/>
                </a:solidFill>
              </a:rPr>
              <a:t>Мобильные приложения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E75C6"/>
                </a:solidFill>
              </a:rPr>
              <a:t>iOS</a:t>
            </a:r>
            <a:endParaRPr lang="en-US" sz="2000" dirty="0" smtClean="0">
              <a:solidFill>
                <a:srgbClr val="0E75C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E75C6"/>
                </a:solidFill>
              </a:rPr>
              <a:t>Android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E75C6"/>
                </a:solidFill>
              </a:rPr>
              <a:t>Windows Phone</a:t>
            </a:r>
            <a:endParaRPr lang="en-US" sz="2000" dirty="0">
              <a:solidFill>
                <a:srgbClr val="0E75C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370" y="3082340"/>
            <a:ext cx="3682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Приложения для планшетов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iPad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Android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Windows Tablet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9883" y="4743726"/>
            <a:ext cx="368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8000"/>
                </a:solidFill>
              </a:rPr>
              <a:t>Приложения для </a:t>
            </a:r>
            <a:r>
              <a:rPr lang="en-US" sz="2000" b="1" dirty="0" smtClean="0">
                <a:solidFill>
                  <a:srgbClr val="008000"/>
                </a:solidFill>
              </a:rPr>
              <a:t>Smart-TV</a:t>
            </a:r>
            <a:endParaRPr lang="ru-RU" sz="2000" b="1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08000"/>
                </a:solidFill>
              </a:rPr>
              <a:t>Sumsung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LG</a:t>
            </a:r>
            <a:endParaRPr lang="en-US" sz="2000" dirty="0">
              <a:solidFill>
                <a:srgbClr val="008000"/>
              </a:solidFill>
            </a:endParaRPr>
          </a:p>
        </p:txBody>
      </p:sp>
      <p:pic>
        <p:nvPicPr>
          <p:cNvPr id="14" name="Picture 13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61" y="3376204"/>
            <a:ext cx="834631" cy="852715"/>
          </a:xfrm>
          <a:prstGeom prst="rect">
            <a:avLst/>
          </a:prstGeom>
        </p:spPr>
      </p:pic>
      <p:pic>
        <p:nvPicPr>
          <p:cNvPr id="15" name="Picture 14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1" y="1792020"/>
            <a:ext cx="789303" cy="710373"/>
          </a:xfrm>
          <a:prstGeom prst="rect">
            <a:avLst/>
          </a:prstGeom>
        </p:spPr>
      </p:pic>
      <p:pic>
        <p:nvPicPr>
          <p:cNvPr id="16" name="Picture 15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35" y="4767625"/>
            <a:ext cx="965101" cy="9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8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Возможности мобильных приложений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4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7294" y="1160078"/>
            <a:ext cx="6623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EB0094"/>
                </a:solidFill>
              </a:rPr>
              <a:t>Для клиентов</a:t>
            </a:r>
            <a:r>
              <a:rPr lang="ru-RU" b="1" dirty="0" smtClean="0">
                <a:solidFill>
                  <a:srgbClr val="EB0094"/>
                </a:solidFill>
              </a:rPr>
              <a:t> мобильные приложения делают более удобным: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каталога и товаров с возможностью фильтрации и сортировки по интересующим критериям;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Поиск интересующего товара;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наличия, описания и характеристик товара;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Возможность совершать онлайн </a:t>
            </a:r>
            <a:r>
              <a:rPr lang="ru-RU" dirty="0" smtClean="0"/>
              <a:t>покупки;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и управление заказами;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новостей и акций;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Поиск магазинов и сервис центров;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И другие возможности.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7644" y="4213820"/>
            <a:ext cx="6583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EB0094"/>
                </a:solidFill>
              </a:rPr>
              <a:t>Для компании</a:t>
            </a:r>
            <a:r>
              <a:rPr lang="ru-RU" b="1" dirty="0" smtClean="0">
                <a:solidFill>
                  <a:srgbClr val="EB0094"/>
                </a:solidFill>
              </a:rPr>
              <a:t> мобильные приложения дают возможность: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Удерживать клиента;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Вести аналитику поведения клиентов (что интересно, что просматривает и т.д.);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Отправлять различные (в том числе персонализированные) </a:t>
            </a:r>
            <a:r>
              <a:rPr lang="en-US" dirty="0" smtClean="0"/>
              <a:t>PUSH </a:t>
            </a:r>
            <a:r>
              <a:rPr lang="ru-RU" dirty="0" smtClean="0"/>
              <a:t>уведомления о новостях, событиях и акциях;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Отвечать требованиям современного рынка.</a:t>
            </a:r>
          </a:p>
        </p:txBody>
      </p:sp>
    </p:spTree>
    <p:extLst>
      <p:ext uri="{BB962C8B-B14F-4D97-AF65-F5344CB8AC3E}">
        <p14:creationId xmlns:p14="http://schemas.microsoft.com/office/powerpoint/2010/main" val="375122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Что мы </a:t>
            </a:r>
            <a:r>
              <a:rPr lang="ru-RU" sz="2400" dirty="0">
                <a:solidFill>
                  <a:srgbClr val="FFFFFF"/>
                </a:solidFill>
              </a:rPr>
              <a:t>можем </a:t>
            </a:r>
            <a:r>
              <a:rPr lang="ru-RU" sz="2400" dirty="0" smtClean="0">
                <a:solidFill>
                  <a:srgbClr val="FFFFFF"/>
                </a:solidFill>
              </a:rPr>
              <a:t>Вам предложить</a:t>
            </a:r>
            <a:r>
              <a:rPr lang="ru-RU" sz="2400" dirty="0">
                <a:solidFill>
                  <a:srgbClr val="FFFFFF"/>
                </a:solidFill>
              </a:rPr>
              <a:t>?</a:t>
            </a:r>
            <a:endParaRPr lang="ru-RU" sz="2400" dirty="0" smtClean="0">
              <a:solidFill>
                <a:srgbClr val="FFFFFF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7489" y="1506706"/>
            <a:ext cx="686014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Провести анализ потребностей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Описать бизнес требования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Описать технические требования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Разработать </a:t>
            </a:r>
            <a:r>
              <a:rPr lang="ru-RU" sz="2000" dirty="0"/>
              <a:t>дизайн мобильного </a:t>
            </a:r>
            <a:r>
              <a:rPr lang="ru-RU" sz="2000" dirty="0" smtClean="0"/>
              <a:t>приложения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Разработать приложения для всех популярных платформ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Реализовать интеграцию с существующими системами (</a:t>
            </a:r>
            <a:r>
              <a:rPr lang="en-US" sz="2000" dirty="0" smtClean="0"/>
              <a:t>1C</a:t>
            </a:r>
            <a:r>
              <a:rPr lang="ru-RU" sz="2000" dirty="0"/>
              <a:t>:</a:t>
            </a:r>
            <a:r>
              <a:rPr lang="ru-RU" sz="2000" dirty="0" err="1" smtClean="0"/>
              <a:t>Битрикс</a:t>
            </a:r>
            <a:r>
              <a:rPr lang="ru-RU" sz="2000" dirty="0" smtClean="0"/>
              <a:t>, 1С:Предприятие и другими)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Провести комплексное тестирование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Провести развертывание системы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Опубликовать мобильные приложения в </a:t>
            </a:r>
            <a:r>
              <a:rPr lang="en-US" sz="2000" dirty="0" smtClean="0"/>
              <a:t>App</a:t>
            </a:r>
            <a:r>
              <a:rPr lang="ru-RU" sz="2000" dirty="0" smtClean="0"/>
              <a:t> </a:t>
            </a:r>
            <a:r>
              <a:rPr lang="en-US" sz="2000" dirty="0" smtClean="0"/>
              <a:t>Store, Play</a:t>
            </a:r>
            <a:r>
              <a:rPr lang="ru-RU" sz="2000" dirty="0" smtClean="0"/>
              <a:t> </a:t>
            </a:r>
            <a:r>
              <a:rPr lang="en-US" sz="2000" dirty="0" smtClean="0"/>
              <a:t>Market, Windows Market</a:t>
            </a:r>
            <a:r>
              <a:rPr lang="ru-RU" sz="2000" dirty="0" smtClean="0"/>
              <a:t> </a:t>
            </a:r>
            <a:r>
              <a:rPr lang="en-US" sz="2000" dirty="0" smtClean="0"/>
              <a:t>Place</a:t>
            </a:r>
            <a:endParaRPr lang="ru-RU" sz="2000" dirty="0" smtClean="0"/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Поддерживать и развивать решение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524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Этапы реализации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7294" y="1072914"/>
            <a:ext cx="6997089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Возможные этапы реализации проекта:</a:t>
            </a:r>
          </a:p>
          <a:p>
            <a:endParaRPr lang="ru-RU" sz="800" dirty="0" smtClean="0"/>
          </a:p>
          <a:p>
            <a:r>
              <a:rPr lang="en-US" sz="1600" b="1" dirty="0" smtClean="0">
                <a:solidFill>
                  <a:srgbClr val="0E75C6"/>
                </a:solidFill>
              </a:rPr>
              <a:t>I</a:t>
            </a:r>
            <a:r>
              <a:rPr lang="en-US" sz="1600" b="1" dirty="0">
                <a:solidFill>
                  <a:srgbClr val="0E75C6"/>
                </a:solidFill>
              </a:rPr>
              <a:t> </a:t>
            </a:r>
            <a:r>
              <a:rPr lang="ru-RU" sz="1600" b="1" dirty="0" smtClean="0">
                <a:solidFill>
                  <a:srgbClr val="0E75C6"/>
                </a:solidFill>
              </a:rPr>
              <a:t>Этап (основа)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Сбор и анализ требований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Разработка дизайна приложений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интеграционной платформы и </a:t>
            </a:r>
            <a:r>
              <a:rPr lang="en-US" sz="1600" dirty="0" smtClean="0"/>
              <a:t>API </a:t>
            </a:r>
            <a:r>
              <a:rPr lang="ru-RU" sz="1600" dirty="0" smtClean="0"/>
              <a:t>для мобильных приложений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/>
              <a:t>Реализация необходимых интеграций</a:t>
            </a:r>
            <a:r>
              <a:rPr lang="ru-RU" sz="1600" dirty="0">
                <a:solidFill>
                  <a:srgbClr val="EB0094"/>
                </a:solidFill>
              </a:rPr>
              <a:t>*</a:t>
            </a:r>
            <a:r>
              <a:rPr lang="ru-RU" sz="1600" dirty="0" smtClean="0">
                <a:solidFill>
                  <a:srgbClr val="EB0094"/>
                </a:solidFill>
              </a:rPr>
              <a:t>*</a:t>
            </a:r>
            <a:endParaRPr lang="ru-RU" sz="1600" dirty="0" smtClean="0"/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мобильных приложений для </a:t>
            </a:r>
            <a:r>
              <a:rPr lang="en-US" sz="1600" dirty="0" err="1" smtClean="0"/>
              <a:t>iOS</a:t>
            </a:r>
            <a:r>
              <a:rPr lang="ru-RU" sz="1600" dirty="0" smtClean="0"/>
              <a:t>, </a:t>
            </a:r>
            <a:r>
              <a:rPr lang="en-US" sz="1600" dirty="0" smtClean="0"/>
              <a:t>Android</a:t>
            </a:r>
            <a:endParaRPr lang="ru-RU" sz="1600" dirty="0" smtClean="0"/>
          </a:p>
          <a:p>
            <a:pPr marL="285750" indent="-285750">
              <a:buFont typeface="Arial"/>
              <a:buChar char="•"/>
            </a:pPr>
            <a:endParaRPr lang="en-US" sz="700" dirty="0"/>
          </a:p>
          <a:p>
            <a:r>
              <a:rPr lang="en-US" sz="1600" b="1" dirty="0" smtClean="0">
                <a:solidFill>
                  <a:srgbClr val="0E75C6"/>
                </a:solidFill>
              </a:rPr>
              <a:t>II </a:t>
            </a:r>
            <a:r>
              <a:rPr lang="ru-RU" sz="1600" b="1" dirty="0" smtClean="0">
                <a:solidFill>
                  <a:srgbClr val="0E75C6"/>
                </a:solidFill>
              </a:rPr>
              <a:t>Этап (развитие)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/>
              <a:t>Развитие платформы, </a:t>
            </a:r>
            <a:r>
              <a:rPr lang="en-US" sz="1600" dirty="0" err="1"/>
              <a:t>iOS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/>
              <a:t>Android </a:t>
            </a:r>
            <a:r>
              <a:rPr lang="ru-RU" sz="1600" dirty="0"/>
              <a:t>приложений</a:t>
            </a:r>
            <a:r>
              <a:rPr lang="ru-RU" sz="1600" dirty="0" smtClean="0">
                <a:solidFill>
                  <a:srgbClr val="EB0094"/>
                </a:solidFill>
              </a:rPr>
              <a:t>*</a:t>
            </a:r>
            <a:endParaRPr lang="ru-RU" sz="1600" dirty="0" smtClean="0"/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версии для планшетов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мобильного приложения для </a:t>
            </a:r>
            <a:r>
              <a:rPr lang="en-US" sz="1600" dirty="0" smtClean="0"/>
              <a:t>Windows Phone</a:t>
            </a:r>
            <a:r>
              <a:rPr lang="ru-RU" sz="1600" dirty="0" smtClean="0">
                <a:solidFill>
                  <a:srgbClr val="EB0094"/>
                </a:solidFill>
              </a:rPr>
              <a:t>**</a:t>
            </a:r>
            <a:endParaRPr lang="en-US" sz="1600" dirty="0" smtClean="0">
              <a:solidFill>
                <a:srgbClr val="EB0094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>
                <a:solidFill>
                  <a:srgbClr val="000000"/>
                </a:solidFill>
              </a:rPr>
              <a:t>Реализация дополнительных интеграций</a:t>
            </a:r>
            <a:r>
              <a:rPr lang="ru-RU" sz="1600" dirty="0" smtClean="0">
                <a:solidFill>
                  <a:srgbClr val="EB0094"/>
                </a:solidFill>
              </a:rPr>
              <a:t>**</a:t>
            </a:r>
          </a:p>
          <a:p>
            <a:pPr marL="742950" lvl="1" indent="-285750">
              <a:buFont typeface="Arial"/>
              <a:buChar char="•"/>
            </a:pPr>
            <a:endParaRPr lang="ru-RU" sz="700" dirty="0"/>
          </a:p>
          <a:p>
            <a:r>
              <a:rPr lang="en-US" sz="1600" b="1" dirty="0" smtClean="0">
                <a:solidFill>
                  <a:srgbClr val="0E75C6"/>
                </a:solidFill>
              </a:rPr>
              <a:t>III </a:t>
            </a:r>
            <a:r>
              <a:rPr lang="ru-RU" sz="1600" b="1" dirty="0" smtClean="0">
                <a:solidFill>
                  <a:srgbClr val="0E75C6"/>
                </a:solidFill>
              </a:rPr>
              <a:t>Этап</a:t>
            </a:r>
            <a:r>
              <a:rPr lang="ru-RU" sz="1600" dirty="0" smtClean="0">
                <a:solidFill>
                  <a:srgbClr val="EB0094"/>
                </a:solidFill>
              </a:rPr>
              <a:t>**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версии для </a:t>
            </a:r>
            <a:r>
              <a:rPr lang="en-US" sz="1600" dirty="0" smtClean="0"/>
              <a:t>Smart-TV (LG, </a:t>
            </a:r>
            <a:r>
              <a:rPr lang="en-US" sz="1600" dirty="0" err="1" smtClean="0"/>
              <a:t>Sumsung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Развитие версий </a:t>
            </a:r>
            <a:r>
              <a:rPr lang="en-US" sz="1600" dirty="0" err="1" smtClean="0"/>
              <a:t>iOS</a:t>
            </a:r>
            <a:r>
              <a:rPr lang="en-US" sz="1600" dirty="0" smtClean="0"/>
              <a:t>, Android </a:t>
            </a:r>
            <a:r>
              <a:rPr lang="ru-RU" sz="1600" dirty="0" smtClean="0"/>
              <a:t>и </a:t>
            </a:r>
            <a:r>
              <a:rPr lang="en-US" sz="1600" dirty="0" smtClean="0"/>
              <a:t>Windows Phone</a:t>
            </a:r>
            <a:r>
              <a:rPr lang="ru-RU" sz="1600" dirty="0" smtClean="0">
                <a:solidFill>
                  <a:srgbClr val="EB0094"/>
                </a:solidFill>
              </a:rPr>
              <a:t>*</a:t>
            </a:r>
            <a:endParaRPr lang="en-US" sz="1600" dirty="0" smtClean="0">
              <a:solidFill>
                <a:srgbClr val="EB0094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Развитие версий для планшетов</a:t>
            </a:r>
            <a:r>
              <a:rPr lang="ru-RU" sz="1600" dirty="0" smtClean="0">
                <a:solidFill>
                  <a:srgbClr val="EB0094"/>
                </a:solidFill>
              </a:rPr>
              <a:t>*</a:t>
            </a:r>
            <a:endParaRPr lang="ru-RU" dirty="0" smtClean="0">
              <a:solidFill>
                <a:srgbClr val="EB0094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ru-RU" sz="1100" dirty="0"/>
          </a:p>
          <a:p>
            <a:r>
              <a:rPr lang="ru-RU" sz="1400" dirty="0" smtClean="0">
                <a:solidFill>
                  <a:srgbClr val="EB0094"/>
                </a:solidFill>
              </a:rPr>
              <a:t>*</a:t>
            </a:r>
            <a:r>
              <a:rPr lang="ru-RU" sz="1400" dirty="0" smtClean="0"/>
              <a:t> Включает в себя развитие новых функций и улучшение существующих</a:t>
            </a:r>
          </a:p>
          <a:p>
            <a:r>
              <a:rPr lang="ru-RU" sz="1400" dirty="0" smtClean="0">
                <a:solidFill>
                  <a:srgbClr val="EB0094"/>
                </a:solidFill>
              </a:rPr>
              <a:t>**</a:t>
            </a:r>
            <a:r>
              <a:rPr lang="ru-RU" sz="1400" dirty="0" smtClean="0"/>
              <a:t> Рассматривается как возможный, но не обязательный вариант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70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Варианты реализации и интеграции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2195" y="1739768"/>
            <a:ext cx="66484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EB0094"/>
                </a:solidFill>
              </a:rPr>
              <a:t>Какие мы видим варианты реализации</a:t>
            </a:r>
            <a:r>
              <a:rPr lang="en-US" sz="2000" b="1" dirty="0" smtClean="0">
                <a:solidFill>
                  <a:srgbClr val="EB0094"/>
                </a:solidFill>
              </a:rPr>
              <a:t> </a:t>
            </a:r>
            <a:r>
              <a:rPr lang="ru-RU" sz="2000" b="1" dirty="0" smtClean="0">
                <a:solidFill>
                  <a:srgbClr val="EB0094"/>
                </a:solidFill>
              </a:rPr>
              <a:t>проекта:</a:t>
            </a:r>
            <a:endParaRPr lang="ru-RU" b="1" dirty="0" smtClean="0">
              <a:solidFill>
                <a:srgbClr val="EB0094"/>
              </a:solidFill>
            </a:endParaRPr>
          </a:p>
          <a:p>
            <a:pPr marL="342900" indent="-342900">
              <a:buAutoNum type="arabicPeriod"/>
            </a:pPr>
            <a:endParaRPr lang="ru-RU" b="1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Реализовать интеграцию с сайтом </a:t>
            </a:r>
            <a:r>
              <a:rPr lang="en-US" dirty="0" smtClean="0">
                <a:hlinkClick r:id="rId5"/>
              </a:rPr>
              <a:t>www.mechta.kz</a:t>
            </a:r>
            <a:r>
              <a:rPr lang="en-US" dirty="0" smtClean="0"/>
              <a:t> </a:t>
            </a:r>
            <a:r>
              <a:rPr lang="ru-RU" dirty="0" smtClean="0"/>
              <a:t>и делать разбор необходимых страничек (как будто пользователь в мобильном приложении ходит по страничкам сайта)</a:t>
            </a:r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Реализовать интеграцию с </a:t>
            </a:r>
            <a:r>
              <a:rPr lang="ru-RU" dirty="0"/>
              <a:t>платформой </a:t>
            </a:r>
            <a:r>
              <a:rPr lang="ru-RU" dirty="0" smtClean="0"/>
              <a:t>1С:Битрикс на которой построен сайт (как будто мы создали отдельный сайт для мобильных устройств)</a:t>
            </a:r>
            <a:endParaRPr lang="en-US" dirty="0" smtClean="0"/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Реализовать интеграцию с  существующими системами (1С:Битрикс, </a:t>
            </a:r>
            <a:r>
              <a:rPr lang="en-US" dirty="0" smtClean="0"/>
              <a:t>1C</a:t>
            </a:r>
            <a:r>
              <a:rPr lang="ru-RU" dirty="0" smtClean="0"/>
              <a:t>:предприятие</a:t>
            </a:r>
            <a:r>
              <a:rPr lang="en-US" dirty="0" smtClean="0"/>
              <a:t> </a:t>
            </a:r>
            <a:r>
              <a:rPr lang="ru-RU" dirty="0" smtClean="0"/>
              <a:t>и другими)</a:t>
            </a:r>
          </a:p>
        </p:txBody>
      </p:sp>
    </p:spTree>
    <p:extLst>
      <p:ext uri="{BB962C8B-B14F-4D97-AF65-F5344CB8AC3E}">
        <p14:creationId xmlns:p14="http://schemas.microsoft.com/office/powerpoint/2010/main" val="182595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rgbClr val="E200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</a:rPr>
              <a:t>Мечта: Варианты реализации и интеграции №1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3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044" y="3280752"/>
            <a:ext cx="6980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Реализовать интеграцию с сайтом </a:t>
            </a:r>
            <a:r>
              <a:rPr lang="en-US" sz="2400" b="1" dirty="0" err="1" smtClean="0">
                <a:solidFill>
                  <a:srgbClr val="EB0094"/>
                </a:solidFill>
              </a:rPr>
              <a:t>www.mechta.kz</a:t>
            </a:r>
            <a:endParaRPr lang="ru-RU" b="1" dirty="0"/>
          </a:p>
          <a:p>
            <a:endParaRPr lang="ru-RU" sz="600" b="1" dirty="0" smtClean="0"/>
          </a:p>
          <a:p>
            <a:r>
              <a:rPr lang="ru-RU" sz="1400" dirty="0" smtClean="0"/>
              <a:t>Данный вариант позволяет эмулировать навигацию по сайту, используя мобильное приложение</a:t>
            </a:r>
          </a:p>
          <a:p>
            <a:pPr lvl="1"/>
            <a:r>
              <a:rPr lang="ru-RU" sz="1400" b="1" dirty="0" smtClean="0">
                <a:solidFill>
                  <a:srgbClr val="E20081"/>
                </a:solidFill>
              </a:rPr>
              <a:t>Плюсы</a:t>
            </a:r>
          </a:p>
          <a:p>
            <a:pPr marL="742950" lvl="1" indent="-285750">
              <a:buClr>
                <a:srgbClr val="EB0094"/>
              </a:buClr>
              <a:buFont typeface="Wingdings" charset="2"/>
              <a:buChar char="ü"/>
            </a:pPr>
            <a:r>
              <a:rPr lang="ru-RU" sz="1400" dirty="0" smtClean="0"/>
              <a:t>Минимальные доработки на сайте (например: разместить ссылку на скачивание мобильных приложений)</a:t>
            </a:r>
          </a:p>
          <a:p>
            <a:pPr marL="742950" lvl="1" indent="-285750">
              <a:buClr>
                <a:srgbClr val="EB0094"/>
              </a:buClr>
              <a:buFont typeface="Wingdings" charset="2"/>
              <a:buChar char="ü"/>
            </a:pPr>
            <a:r>
              <a:rPr lang="ru-RU" sz="1400" dirty="0" smtClean="0"/>
              <a:t>Возможность реализовать самый необходимый набор функций (каталог товаров и их описание, фильтрация и поиск, корзина и т.д.)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 smtClean="0"/>
              <a:t>При изменении структуры или дизайна сайта будет необходима доработка интеграционного слоя для мобильных приложений</a:t>
            </a:r>
            <a:endParaRPr lang="en-US" sz="1400" dirty="0" smtClean="0"/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/>
              <a:t>В</a:t>
            </a:r>
            <a:r>
              <a:rPr lang="ru-RU" sz="1400" dirty="0" smtClean="0"/>
              <a:t> мобильных приложениях можно реализовать только то, что доступно на сайте</a:t>
            </a:r>
            <a:endParaRPr lang="ru-RU" sz="1400" dirty="0"/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94" y="1909054"/>
            <a:ext cx="461061" cy="471051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82" y="1372834"/>
            <a:ext cx="423710" cy="381339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36" y="2511419"/>
            <a:ext cx="602401" cy="6024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94084" y="2132915"/>
            <a:ext cx="937135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9423" y="1639755"/>
            <a:ext cx="961796" cy="332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43407" y="2305521"/>
            <a:ext cx="875481" cy="443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66857" y="1750716"/>
            <a:ext cx="1208411" cy="739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 </a:t>
            </a:r>
            <a:r>
              <a:rPr lang="ru-RU" sz="1100" dirty="0" smtClean="0"/>
              <a:t>платформы мобильных приложений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8759246" y="1730510"/>
            <a:ext cx="1166987" cy="739740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Сайт</a:t>
            </a:r>
          </a:p>
          <a:p>
            <a:pPr algn="ctr"/>
            <a:r>
              <a:rPr lang="en-US" sz="1100" dirty="0" err="1" smtClean="0"/>
              <a:t>www.mechta.kz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0489981" y="1734962"/>
            <a:ext cx="1166987" cy="739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Платформа 1С:Битрикс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61582" y="2145244"/>
            <a:ext cx="394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016975" y="2137367"/>
            <a:ext cx="394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0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1090</Words>
  <Application>Microsoft Macintosh PowerPoint</Application>
  <PresentationFormat>Custom</PresentationFormat>
  <Paragraphs>188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Inês Guerreiro</dc:creator>
  <cp:lastModifiedBy>Artem Demidovich</cp:lastModifiedBy>
  <cp:revision>84</cp:revision>
  <dcterms:created xsi:type="dcterms:W3CDTF">2015-06-11T11:26:50Z</dcterms:created>
  <dcterms:modified xsi:type="dcterms:W3CDTF">2016-02-24T06:51:39Z</dcterms:modified>
</cp:coreProperties>
</file>