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3" r:id="rId8"/>
    <p:sldId id="1302" r:id="rId9"/>
    <p:sldId id="1295"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F2CE5A07-C974-B870-1F0D-77B3C35C6C1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3653873-B280-57D5-1676-43DACD76A2F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8B78EE08-D43E-AFBD-5A67-BB3A97C41A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783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795179" y="2259477"/>
            <a:ext cx="6760556" cy="2554545"/>
          </a:xfrm>
          <a:prstGeom prst="rect">
            <a:avLst/>
          </a:prstGeom>
          <a:noFill/>
        </p:spPr>
        <p:txBody>
          <a:bodyPr wrap="square" rtlCol="0">
            <a:spAutoFit/>
          </a:bodyPr>
          <a:lstStyle/>
          <a:p>
            <a:r>
              <a:rPr lang="en-US" sz="4000" dirty="0">
                <a:solidFill>
                  <a:schemeClr val="tx2"/>
                </a:solidFill>
                <a:latin typeface="Gelasio" pitchFamily="34" charset="0"/>
                <a:ea typeface="Gelasio" pitchFamily="34" charset="-122"/>
                <a:cs typeface="Gelasio" pitchFamily="34" charset="-120"/>
              </a:rPr>
              <a:t>Enhancing Energy Efficiency through Data-Driven Solutions</a:t>
            </a:r>
            <a:endParaRPr lang="en-US" sz="4000" dirty="0">
              <a:solidFill>
                <a:schemeClr val="tx2"/>
              </a:solidFill>
            </a:endParaRPr>
          </a:p>
          <a:p>
            <a:endParaRPr lang="en-US" sz="4000" b="1" dirty="0">
              <a:solidFill>
                <a:schemeClr val="tx2"/>
              </a:solidFill>
              <a:latin typeface="Arial" panose="020B0604020202020204" pitchFamily="34" charset="0"/>
              <a:cs typeface="Arial" panose="020B0604020202020204" pitchFamily="34" charset="0"/>
            </a:endParaRP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4795179" y="4336769"/>
            <a:ext cx="5546711" cy="1816266"/>
          </a:xfrm>
          <a:prstGeom prst="rect">
            <a:avLst/>
          </a:prstGeom>
          <a:noFill/>
        </p:spPr>
        <p:txBody>
          <a:bodyPr wrap="none" rtlCol="0">
            <a:spAutoFit/>
          </a:bodyPr>
          <a:lstStyle/>
          <a:p>
            <a:r>
              <a:rPr lang="en-US" dirty="0">
                <a:solidFill>
                  <a:schemeClr val="bg1"/>
                </a:solidFill>
              </a:rPr>
              <a:t>ACHARYA INSTITUTE OF GRADUATE STUDIES</a:t>
            </a:r>
          </a:p>
          <a:p>
            <a:endParaRPr lang="en-US" dirty="0">
              <a:solidFill>
                <a:schemeClr val="bg1"/>
              </a:solidFill>
            </a:endParaRPr>
          </a:p>
          <a:p>
            <a:r>
              <a:rPr lang="en-US" dirty="0">
                <a:solidFill>
                  <a:schemeClr val="bg1"/>
                </a:solidFill>
              </a:rPr>
              <a:t>TEAM:</a:t>
            </a:r>
          </a:p>
          <a:p>
            <a:r>
              <a:rPr lang="en-US" dirty="0">
                <a:solidFill>
                  <a:schemeClr val="bg1"/>
                </a:solidFill>
              </a:rPr>
              <a:t>VINAYAK PK</a:t>
            </a:r>
          </a:p>
          <a:p>
            <a:r>
              <a:rPr lang="en-US" dirty="0">
                <a:solidFill>
                  <a:schemeClr val="bg1"/>
                </a:solidFill>
              </a:rPr>
              <a:t>ABHINAV KRISHNA</a:t>
            </a:r>
          </a:p>
          <a:p>
            <a:r>
              <a:rPr lang="en-US" dirty="0">
                <a:solidFill>
                  <a:schemeClr val="bg1"/>
                </a:solidFill>
              </a:rPr>
              <a:t>VAISHNAV E</a:t>
            </a: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6358151"/>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Brief Overview:</a:t>
            </a:r>
          </a:p>
          <a:p>
            <a:pPr marL="231642" indent="-231642">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The increasing demand for energy coupled with growing environmental concerns necessitates the development of effective energy efficiency strategies. This case study focuses on leveraging data science techniques to analyze energy consumption patterns in buildings and identify actionable insights to optimize energy usage.</a:t>
            </a:r>
            <a:endParaRPr lang="en-US" sz="1800" dirty="0"/>
          </a:p>
          <a:p>
            <a:pPr marL="231642" indent="-231642">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We aim to build predictive models that can accurately forecast energy usage in buildings. These models will enable us to anticipate energy needs, optimize resource allocation, and proactively address potential energy inefficiencies.</a:t>
            </a:r>
            <a:endParaRPr lang="en-US" sz="1800" dirty="0"/>
          </a:p>
          <a:p>
            <a:pPr>
              <a:spcAft>
                <a:spcPts val="800"/>
              </a:spcAft>
            </a:pPr>
            <a:endParaRPr lang="en-US" sz="1800" dirty="0">
              <a:latin typeface="+mn-lt"/>
            </a:endParaRPr>
          </a:p>
          <a:p>
            <a:pPr>
              <a:spcAft>
                <a:spcPts val="800"/>
              </a:spcAft>
            </a:pPr>
            <a:r>
              <a:rPr lang="en-US" sz="1800" dirty="0">
                <a:latin typeface="+mn-lt"/>
              </a:rPr>
              <a:t> Key Objectives: </a:t>
            </a:r>
          </a:p>
          <a:p>
            <a:pPr marL="285750" indent="-285750">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 The primary objective is to pinpoint the key drivers of high energy consumption in buildings. By understanding these factors, we can develop targeted interventions to reduce energy wastage and promote sustainability.</a:t>
            </a:r>
          </a:p>
          <a:p>
            <a:pPr marL="285750" indent="-285750">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Ultimately, the goal is to propose practical optimization strategies that can be implemented to reduce energy consumption and minimize environmental impact. These strategies may encompass building design modifications, improved insulation, and optimized building management systems.</a:t>
            </a:r>
            <a:endParaRPr lang="en-US" sz="1800" dirty="0"/>
          </a:p>
          <a:p>
            <a:pPr>
              <a:spcAft>
                <a:spcPts val="800"/>
              </a:spcAft>
            </a:pPr>
            <a:endParaRPr lang="en-US" sz="1800" dirty="0"/>
          </a:p>
          <a:p>
            <a:pPr>
              <a:spcAft>
                <a:spcPts val="800"/>
              </a:spcAft>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996240"/>
          </a:xfrm>
          <a:prstGeom prst="rect">
            <a:avLst/>
          </a:prstGeom>
          <a:noFill/>
        </p:spPr>
        <p:txBody>
          <a:bodyPr wrap="square" rtlCol="0">
            <a:spAutoFit/>
          </a:bodyPr>
          <a:lstStyle/>
          <a:p>
            <a:pPr>
              <a:spcAft>
                <a:spcPts val="800"/>
              </a:spcAft>
            </a:pPr>
            <a:r>
              <a:rPr lang="en-US" sz="2000" b="1" dirty="0">
                <a:latin typeface="+mn-lt"/>
              </a:rPr>
              <a:t>DATA</a:t>
            </a:r>
            <a:r>
              <a:rPr lang="en-US" sz="2400" b="1" dirty="0">
                <a:latin typeface="+mn-lt"/>
              </a:rPr>
              <a:t> </a:t>
            </a:r>
            <a:r>
              <a:rPr lang="en-US" sz="2000" b="1" dirty="0">
                <a:latin typeface="+mn-lt"/>
              </a:rPr>
              <a:t>DESCRIPTION</a:t>
            </a:r>
          </a:p>
          <a:p>
            <a:pPr marL="231642" indent="-231642">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The dataset comprises energy consumption data from a diverse range of commercial and residential buildings. It encompasses critical parameters such as electricity usage, weather conditions (temperature, humidity, wind speed), insulation levels, and occupancy rates. Sourced from the U.S. Department of Energy’s Building Performance Database, this dataset encompasses approximately 50,000 data points spanning five years, providing a rich and comprehensive picture of energy consumption patterns.</a:t>
            </a:r>
            <a:endParaRPr lang="en-US" sz="1800" dirty="0"/>
          </a:p>
          <a:p>
            <a:pPr>
              <a:spcAft>
                <a:spcPts val="800"/>
              </a:spcAft>
            </a:pPr>
            <a:r>
              <a:rPr lang="en-US" sz="2000" b="1" dirty="0">
                <a:latin typeface="+mn-lt"/>
              </a:rPr>
              <a:t>DATA PROCESSING</a:t>
            </a:r>
          </a:p>
          <a:p>
            <a:pPr marL="342900" indent="-342900">
              <a:spcAft>
                <a:spcPts val="800"/>
              </a:spcAft>
              <a:buFont typeface="Arial" panose="020B0604020202020204" pitchFamily="34" charset="0"/>
              <a:buChar char="•"/>
            </a:pPr>
            <a:r>
              <a:rPr lang="en-US" sz="2000" dirty="0">
                <a:solidFill>
                  <a:srgbClr val="272525"/>
                </a:solidFill>
                <a:latin typeface="Lato" pitchFamily="34" charset="0"/>
                <a:ea typeface="Lato" pitchFamily="34" charset="-122"/>
                <a:cs typeface="Lato" pitchFamily="34" charset="-120"/>
              </a:rPr>
              <a:t>Before analysis, the dataset underwent a rigorous preprocessing phase. This involved addressing missing values through imputation techniques, normalizing energy consumption values to a consistent scale, and transforming categorical variables into numerical form for efficient machine learning. Outliers, potential anomalies that could skew results, were handled using statistical methods like Z-score analysis, ensuring the dataset's accuracy and reliability.</a:t>
            </a:r>
            <a:endParaRPr lang="en-US" sz="2000" dirty="0"/>
          </a:p>
          <a:p>
            <a:pPr marL="342900" indent="-342900">
              <a:spcAft>
                <a:spcPts val="800"/>
              </a:spcAft>
              <a:buFont typeface="Arial" panose="020B0604020202020204" pitchFamily="34" charset="0"/>
              <a:buChar char="•"/>
            </a:pPr>
            <a:endParaRPr lang="en-US" sz="2000" b="1"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7A36C87-4661-DA8A-9FCB-54F6D6310289}"/>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596BE95-0042-F121-D5E7-1DDE8AA6D0CA}"/>
              </a:ext>
            </a:extLst>
          </p:cNvPr>
          <p:cNvSpPr txBox="1"/>
          <p:nvPr/>
        </p:nvSpPr>
        <p:spPr>
          <a:xfrm>
            <a:off x="210314" y="1451569"/>
            <a:ext cx="10435915" cy="4996240"/>
          </a:xfrm>
          <a:prstGeom prst="rect">
            <a:avLst/>
          </a:prstGeom>
          <a:noFill/>
        </p:spPr>
        <p:txBody>
          <a:bodyPr wrap="square" rtlCol="0">
            <a:spAutoFit/>
          </a:bodyPr>
          <a:lstStyle/>
          <a:p>
            <a:pPr>
              <a:spcAft>
                <a:spcPts val="800"/>
              </a:spcAft>
            </a:pPr>
            <a:r>
              <a:rPr lang="en-US" sz="2000" b="1" dirty="0">
                <a:latin typeface="+mn-lt"/>
              </a:rPr>
              <a:t>DATA</a:t>
            </a:r>
            <a:r>
              <a:rPr lang="en-US" sz="2400" b="1" dirty="0">
                <a:latin typeface="+mn-lt"/>
              </a:rPr>
              <a:t> </a:t>
            </a:r>
            <a:r>
              <a:rPr lang="en-US" sz="2000" b="1" dirty="0">
                <a:latin typeface="+mn-lt"/>
              </a:rPr>
              <a:t>DESCRIPTION</a:t>
            </a:r>
          </a:p>
          <a:p>
            <a:pPr marL="231642" indent="-231642">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The dataset comprises energy consumption data from a diverse range of commercial and residential buildings. It encompasses critical parameters such as electricity usage, weather conditions (temperature, humidity, wind speed), insulation levels, and occupancy rates. Sourced from the U.S. Department of Energy’s Building Performance Database, this dataset encompasses approximately 50,000 data points spanning five years, providing a rich and comprehensive picture of energy consumption patterns.</a:t>
            </a:r>
            <a:endParaRPr lang="en-US" sz="1800" dirty="0"/>
          </a:p>
          <a:p>
            <a:pPr>
              <a:spcAft>
                <a:spcPts val="800"/>
              </a:spcAft>
            </a:pPr>
            <a:r>
              <a:rPr lang="en-US" sz="2000" b="1" dirty="0">
                <a:latin typeface="+mn-lt"/>
              </a:rPr>
              <a:t>DATA PROCESSING</a:t>
            </a:r>
          </a:p>
          <a:p>
            <a:pPr marL="342900" indent="-342900">
              <a:spcAft>
                <a:spcPts val="800"/>
              </a:spcAft>
              <a:buFont typeface="Arial" panose="020B0604020202020204" pitchFamily="34" charset="0"/>
              <a:buChar char="•"/>
            </a:pPr>
            <a:r>
              <a:rPr lang="en-US" sz="2000" dirty="0">
                <a:solidFill>
                  <a:srgbClr val="272525"/>
                </a:solidFill>
                <a:latin typeface="Lato" pitchFamily="34" charset="0"/>
                <a:ea typeface="Lato" pitchFamily="34" charset="-122"/>
                <a:cs typeface="Lato" pitchFamily="34" charset="-120"/>
              </a:rPr>
              <a:t>Before analysis, the dataset underwent a rigorous preprocessing phase. This involved addressing missing values through imputation techniques, normalizing energy consumption values to a consistent scale, and transforming categorical variables into numerical form for efficient machine learning. Outliers, potential anomalies that could skew results, were handled using statistical methods like Z-score analysis, ensuring the dataset's accuracy and reliability.</a:t>
            </a:r>
            <a:endParaRPr lang="en-US" sz="2000" dirty="0"/>
          </a:p>
          <a:p>
            <a:pPr marL="342900" indent="-342900">
              <a:spcAft>
                <a:spcPts val="800"/>
              </a:spcAft>
              <a:buFont typeface="Arial" panose="020B0604020202020204" pitchFamily="34" charset="0"/>
              <a:buChar char="•"/>
            </a:pPr>
            <a:endParaRPr lang="en-US" sz="2000" b="1" dirty="0">
              <a:latin typeface="+mn-lt"/>
            </a:endParaRPr>
          </a:p>
        </p:txBody>
      </p:sp>
      <p:sp>
        <p:nvSpPr>
          <p:cNvPr id="2" name="TextBox 1">
            <a:extLst>
              <a:ext uri="{FF2B5EF4-FFF2-40B4-BE49-F238E27FC236}">
                <a16:creationId xmlns:a16="http://schemas.microsoft.com/office/drawing/2014/main" id="{D295DEBD-F639-D429-BCD3-298C1F1B6697}"/>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6EF9514F-62F9-8E91-2A8E-79C6CFAD7592}"/>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91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70"/>
            <a:ext cx="11781877" cy="6165790"/>
          </a:xfrm>
          <a:prstGeom prst="rect">
            <a:avLst/>
          </a:prstGeom>
          <a:noFill/>
        </p:spPr>
        <p:txBody>
          <a:bodyPr wrap="square" rtlCol="0">
            <a:spAutoFit/>
          </a:bodyPr>
          <a:lstStyle/>
          <a:p>
            <a:pPr>
              <a:spcAft>
                <a:spcPts val="800"/>
              </a:spcAft>
            </a:pPr>
            <a:r>
              <a:rPr lang="en-US" sz="2000" b="1" dirty="0">
                <a:latin typeface="+mn-lt"/>
              </a:rPr>
              <a:t>Approach</a:t>
            </a:r>
            <a:r>
              <a:rPr lang="en-US" sz="1800" dirty="0">
                <a:latin typeface="+mn-lt"/>
              </a:rPr>
              <a:t>:</a:t>
            </a:r>
          </a:p>
          <a:p>
            <a:pPr marL="231642" indent="-231642">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Data collection forms the foundation of this study. We gathered data from smart meters, weather sensors, and building management systems, providing a comprehensive view of energy usage and environmental conditions. This data serves as the input for our analysis.</a:t>
            </a:r>
            <a:endParaRPr lang="en-US" sz="1800" dirty="0"/>
          </a:p>
          <a:p>
            <a:pPr>
              <a:spcAft>
                <a:spcPts val="800"/>
              </a:spcAft>
            </a:pPr>
            <a:r>
              <a:rPr lang="en-US" sz="1800" dirty="0">
                <a:solidFill>
                  <a:srgbClr val="312F2B"/>
                </a:solidFill>
                <a:latin typeface="Gelasio" pitchFamily="34" charset="0"/>
                <a:ea typeface="Gelasio" pitchFamily="34" charset="-122"/>
                <a:cs typeface="Gelasio" pitchFamily="34" charset="-120"/>
              </a:rPr>
              <a:t>Exploratory Data Analysis (EDA)</a:t>
            </a:r>
            <a:endParaRPr lang="en-US" sz="1800" dirty="0"/>
          </a:p>
          <a:p>
            <a:pPr marL="231642" indent="-231642">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EDA plays a crucial role in understanding the dataset's characteristics. We sought patterns, trends, and correlations among various parameters, including energy consumption, temperature, occupancy rates, and building features. This initial exploration helps us identify key factors influencing energy usage.</a:t>
            </a:r>
            <a:endParaRPr lang="en-US" sz="1800" dirty="0">
              <a:latin typeface="+mn-lt"/>
            </a:endParaRPr>
          </a:p>
          <a:p>
            <a:pPr marL="231642" indent="-231642">
              <a:spcAft>
                <a:spcPts val="800"/>
              </a:spcAft>
              <a:buFont typeface="Arial" panose="020B0604020202020204" pitchFamily="34" charset="0"/>
              <a:buChar char="•"/>
            </a:pPr>
            <a:r>
              <a:rPr lang="en-US" sz="2000" b="1" dirty="0">
                <a:latin typeface="+mn-lt"/>
              </a:rPr>
              <a:t>Algorithms Used</a:t>
            </a:r>
            <a:r>
              <a:rPr lang="en-US" sz="1800" dirty="0">
                <a:latin typeface="+mn-lt"/>
              </a:rPr>
              <a:t>:</a:t>
            </a:r>
          </a:p>
          <a:p>
            <a:pPr>
              <a:spcAft>
                <a:spcPts val="800"/>
              </a:spcAft>
            </a:pPr>
            <a:r>
              <a:rPr lang="en-US" sz="1800" dirty="0">
                <a:solidFill>
                  <a:srgbClr val="272525"/>
                </a:solidFill>
                <a:latin typeface="Gelasio" pitchFamily="34" charset="0"/>
                <a:ea typeface="Gelasio" pitchFamily="34" charset="-122"/>
                <a:cs typeface="Gelasio" pitchFamily="34" charset="-120"/>
              </a:rPr>
              <a:t>Linear Regression</a:t>
            </a:r>
            <a:endParaRPr lang="en-US" sz="1800" dirty="0"/>
          </a:p>
          <a:p>
            <a:pPr marL="231642" indent="-231642">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This algorithm is ideal for analyzing trends and relationships between energy consumption and other variables. It helps us understand the impact of factors like temperature and occupancy on energy usage.</a:t>
            </a:r>
          </a:p>
          <a:p>
            <a:pPr>
              <a:spcAft>
                <a:spcPts val="800"/>
              </a:spcAft>
            </a:pPr>
            <a:r>
              <a:rPr lang="en-US" sz="1800" dirty="0">
                <a:solidFill>
                  <a:srgbClr val="272525"/>
                </a:solidFill>
                <a:latin typeface="Gelasio" pitchFamily="34" charset="0"/>
                <a:ea typeface="Gelasio" pitchFamily="34" charset="-122"/>
                <a:cs typeface="Gelasio" pitchFamily="34" charset="-120"/>
              </a:rPr>
              <a:t>K-Means Clustering</a:t>
            </a:r>
            <a:endParaRPr lang="en-US" sz="1800" dirty="0"/>
          </a:p>
          <a:p>
            <a:pPr marL="285750" indent="-285750">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This algorithm helps us categorize buildings based on their energy efficiency levels. By grouping buildings with similar consumption patterns, we can develop tailored optimization strategies.</a:t>
            </a:r>
            <a:endParaRPr lang="en-US" sz="1800" dirty="0"/>
          </a:p>
          <a:p>
            <a:pPr marL="285750" indent="-285750">
              <a:spcAft>
                <a:spcPts val="800"/>
              </a:spcAft>
              <a:buFont typeface="Arial" panose="020B0604020202020204" pitchFamily="34" charset="0"/>
              <a:buChar char="•"/>
            </a:pPr>
            <a:endParaRPr lang="en-US" sz="1800" dirty="0"/>
          </a:p>
          <a:p>
            <a:pPr marL="231642" indent="-231642">
              <a:spcAft>
                <a:spcPts val="800"/>
              </a:spcAft>
              <a:buFont typeface="Arial" panose="020B0604020202020204" pitchFamily="34" charset="0"/>
              <a:buChar char="•"/>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648918"/>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6768002" cy="6309420"/>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marL="228600" indent="-228600">
              <a:spcAft>
                <a:spcPts val="800"/>
              </a:spcAft>
              <a:buFont typeface="Arial" panose="020B0604020202020204" pitchFamily="34" charset="0"/>
              <a:buChar char="•"/>
            </a:pPr>
            <a:r>
              <a:rPr lang="en-US" sz="1800" dirty="0">
                <a:solidFill>
                  <a:srgbClr val="272525"/>
                </a:solidFill>
                <a:latin typeface="Lato" pitchFamily="34" charset="0"/>
                <a:ea typeface="Lato" pitchFamily="34" charset="-122"/>
                <a:cs typeface="Lato" pitchFamily="34" charset="-120"/>
              </a:rPr>
              <a:t>This algorithm helps us categorize buildings based on their energy efficiency levels. By grouping buildings with similar consumption patterns, we can develop tailored optimization strategies.</a:t>
            </a:r>
            <a:endParaRPr lang="en-US" sz="1800" dirty="0"/>
          </a:p>
          <a:p>
            <a:pPr>
              <a:spcAft>
                <a:spcPts val="800"/>
              </a:spcAft>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Future Work</a:t>
            </a:r>
          </a:p>
          <a:p>
            <a:pPr>
              <a:spcAft>
                <a:spcPts val="800"/>
              </a:spcAft>
            </a:pPr>
            <a:r>
              <a:rPr lang="en-US" sz="1800" dirty="0">
                <a:solidFill>
                  <a:srgbClr val="272525"/>
                </a:solidFill>
                <a:latin typeface="Gelasio" pitchFamily="34" charset="0"/>
                <a:ea typeface="Gelasio" pitchFamily="34" charset="-122"/>
                <a:cs typeface="Gelasio" pitchFamily="34" charset="-120"/>
              </a:rPr>
              <a:t>Sustainability Impact</a:t>
            </a:r>
          </a:p>
          <a:p>
            <a:pPr>
              <a:spcAft>
                <a:spcPts val="800"/>
              </a:spcAft>
            </a:pPr>
            <a:r>
              <a:rPr lang="en-US" sz="1800" dirty="0">
                <a:solidFill>
                  <a:srgbClr val="272525"/>
                </a:solidFill>
                <a:latin typeface="Gelasio" pitchFamily="34" charset="0"/>
                <a:ea typeface="Gelasio" pitchFamily="34" charset="-122"/>
                <a:cs typeface="Gelasio" pitchFamily="34" charset="-120"/>
              </a:rPr>
              <a:t>Optimized Energy Usage</a:t>
            </a:r>
          </a:p>
          <a:p>
            <a:pPr>
              <a:spcAft>
                <a:spcPts val="800"/>
              </a:spcAft>
            </a:pPr>
            <a:r>
              <a:rPr lang="en-US" sz="1800" dirty="0">
                <a:solidFill>
                  <a:srgbClr val="272525"/>
                </a:solidFill>
                <a:latin typeface="Lato" pitchFamily="34" charset="0"/>
                <a:ea typeface="Lato" pitchFamily="34" charset="-122"/>
                <a:cs typeface="Lato" pitchFamily="34" charset="-120"/>
              </a:rPr>
              <a:t>By effectively reducing energy consumption, buildings can lower their electricity bills by 20%. This translates to significant cost savings for both residential and commercial properties.</a:t>
            </a:r>
            <a:endParaRPr lang="en-US" sz="1800" dirty="0"/>
          </a:p>
          <a:p>
            <a:pPr>
              <a:spcAft>
                <a:spcPts val="800"/>
              </a:spcAft>
            </a:pPr>
            <a:endParaRPr lang="en-US" sz="1800" dirty="0"/>
          </a:p>
          <a:p>
            <a:pPr marL="285750" indent="-285750">
              <a:spcAft>
                <a:spcPts val="800"/>
              </a:spcAft>
              <a:buFont typeface="Arial" panose="020B0604020202020204" pitchFamily="34" charset="0"/>
              <a:buChar char="•"/>
            </a:pPr>
            <a:endParaRPr lang="en-US" sz="1800" dirty="0"/>
          </a:p>
          <a:p>
            <a:pPr>
              <a:spcAft>
                <a:spcPts val="800"/>
              </a:spcAft>
            </a:pPr>
            <a:endParaRPr lang="en-US" sz="1800" dirty="0"/>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7320039"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https://github.com/demascusthe3rd/energy_efficiency_.git</a:t>
            </a: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3755</TotalTime>
  <Words>755</Words>
  <Application>Microsoft Office PowerPoint</Application>
  <PresentationFormat>Widescreen</PresentationFormat>
  <Paragraphs>59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Gelasio</vt:lpstr>
      <vt:lpstr>Lato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vinayak poduval</cp:lastModifiedBy>
  <cp:revision>69</cp:revision>
  <dcterms:modified xsi:type="dcterms:W3CDTF">2025-03-07T06:23:37Z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