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lear Sans Bold" charset="1" panose="020B0803030202020304"/>
      <p:regular r:id="rId13"/>
    </p:embeddedFont>
    <p:embeddedFont>
      <p:font typeface="Clear Sans" charset="1" panose="020B0503030202020304"/>
      <p:regular r:id="rId14"/>
    </p:embeddedFont>
    <p:embeddedFont>
      <p:font typeface="Inter" charset="1" panose="020B0502030000000004"/>
      <p:regular r:id="rId15"/>
    </p:embeddedFont>
    <p:embeddedFont>
      <p:font typeface="Clear Sans Medium" charset="1" panose="020B06030302020203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896968" y="1152525"/>
            <a:ext cx="8362332" cy="246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6399" b="true">
                <a:solidFill>
                  <a:srgbClr val="F7B4A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Learning Assistant for Diverse Learning Needs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896968" y="4125467"/>
            <a:ext cx="8217084" cy="580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94DDDE"/>
                </a:solidFill>
                <a:latin typeface="Clear Sans"/>
                <a:ea typeface="Clear Sans"/>
                <a:cs typeface="Clear Sans"/>
                <a:sym typeface="Clear Sans"/>
              </a:rPr>
              <a:t>Requirements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303834" y="1790711"/>
            <a:ext cx="1194327" cy="2586142"/>
          </a:xfrm>
          <a:custGeom>
            <a:avLst/>
            <a:gdLst/>
            <a:ahLst/>
            <a:cxnLst/>
            <a:rect r="r" b="b" t="t" l="l"/>
            <a:pathLst>
              <a:path h="2586142" w="1194327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2095190" y="202115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24872" y="223361"/>
            <a:ext cx="3144039" cy="2440918"/>
          </a:xfrm>
          <a:custGeom>
            <a:avLst/>
            <a:gdLst/>
            <a:ahLst/>
            <a:cxnLst/>
            <a:rect r="r" b="b" t="t" l="l"/>
            <a:pathLst>
              <a:path h="2440918" w="3144039">
                <a:moveTo>
                  <a:pt x="0" y="0"/>
                </a:moveTo>
                <a:lnTo>
                  <a:pt x="3144039" y="0"/>
                </a:lnTo>
                <a:lnTo>
                  <a:pt x="3144039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24872" y="5005800"/>
            <a:ext cx="1894295" cy="4252500"/>
          </a:xfrm>
          <a:custGeom>
            <a:avLst/>
            <a:gdLst/>
            <a:ahLst/>
            <a:cxnLst/>
            <a:rect r="r" b="b" t="t" l="l"/>
            <a:pathLst>
              <a:path h="4252500" w="1894295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011803" y="7612736"/>
            <a:ext cx="3486358" cy="4114800"/>
          </a:xfrm>
          <a:custGeom>
            <a:avLst/>
            <a:gdLst/>
            <a:ahLst/>
            <a:cxnLst/>
            <a:rect r="r" b="b" t="t" l="l"/>
            <a:pathLst>
              <a:path h="4114800" w="3486358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674834" y="5364965"/>
            <a:ext cx="4578072" cy="3167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FEFEFE"/>
                </a:solidFill>
                <a:latin typeface="Inter"/>
                <a:ea typeface="Inter"/>
                <a:cs typeface="Inter"/>
                <a:sym typeface="Inter"/>
              </a:rPr>
              <a:t>Team Members: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FEFEFE"/>
                </a:solidFill>
                <a:latin typeface="Inter"/>
                <a:ea typeface="Inter"/>
                <a:cs typeface="Inter"/>
                <a:sym typeface="Inter"/>
              </a:rPr>
              <a:t>Navyaprabha Rajappa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FEFEFE"/>
                </a:solidFill>
                <a:latin typeface="Inter"/>
                <a:ea typeface="Inter"/>
                <a:cs typeface="Inter"/>
                <a:sym typeface="Inter"/>
              </a:rPr>
              <a:t>Shruti Mandaokar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FEFEFE"/>
                </a:solidFill>
                <a:latin typeface="Inter"/>
                <a:ea typeface="Inter"/>
                <a:cs typeface="Inter"/>
                <a:sym typeface="Inter"/>
              </a:rPr>
              <a:t>Martin Vivas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FEFEFE"/>
                </a:solidFill>
                <a:latin typeface="Inter"/>
                <a:ea typeface="Inter"/>
                <a:cs typeface="Inter"/>
                <a:sym typeface="Inter"/>
              </a:rPr>
              <a:t>Rohan Boorugu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EFEFE"/>
                </a:solidFill>
                <a:latin typeface="Inter"/>
                <a:ea typeface="Inter"/>
                <a:cs typeface="Inter"/>
                <a:sym typeface="Inter"/>
              </a:rPr>
              <a:t>Dalton Lybarger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76152" y="3086100"/>
            <a:ext cx="5131837" cy="4114800"/>
          </a:xfrm>
          <a:custGeom>
            <a:avLst/>
            <a:gdLst/>
            <a:ahLst/>
            <a:cxnLst/>
            <a:rect r="r" b="b" t="t" l="l"/>
            <a:pathLst>
              <a:path h="4114800" w="5131837">
                <a:moveTo>
                  <a:pt x="0" y="0"/>
                </a:moveTo>
                <a:lnTo>
                  <a:pt x="5131837" y="0"/>
                </a:lnTo>
                <a:lnTo>
                  <a:pt x="5131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282772"/>
            <a:ext cx="9768230" cy="5092806"/>
            <a:chOff x="0" y="0"/>
            <a:chExt cx="13024306" cy="679040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85725"/>
              <a:ext cx="13024306" cy="1207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19"/>
                </a:lnSpc>
              </a:pPr>
              <a:r>
                <a:rPr lang="en-US" sz="6399" b="true">
                  <a:solidFill>
                    <a:srgbClr val="31356E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Introduction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31895"/>
              <a:ext cx="12478551" cy="47585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26111" indent="-313055" lvl="1">
                <a:lnSpc>
                  <a:spcPts val="4060"/>
                </a:lnSpc>
                <a:buFont typeface="Arial"/>
                <a:buChar char="•"/>
              </a:pPr>
              <a:r>
                <a:rPr lang="en-US" sz="2900">
                  <a:solidFill>
                    <a:srgbClr val="2B4B82"/>
                  </a:solidFill>
                  <a:latin typeface="Clear Sans"/>
                  <a:ea typeface="Clear Sans"/>
                  <a:cs typeface="Clear Sans"/>
                  <a:sym typeface="Clear Sans"/>
                </a:rPr>
                <a:t>The Learning Assistant leverages deep learning to improve classroom accessibility.</a:t>
              </a:r>
            </a:p>
            <a:p>
              <a:pPr algn="l" marL="626111" indent="-313055" lvl="1">
                <a:lnSpc>
                  <a:spcPts val="4060"/>
                </a:lnSpc>
                <a:buFont typeface="Arial"/>
                <a:buChar char="•"/>
              </a:pPr>
              <a:r>
                <a:rPr lang="en-US" sz="2900">
                  <a:solidFill>
                    <a:srgbClr val="2B4B82"/>
                  </a:solidFill>
                  <a:latin typeface="Clear Sans"/>
                  <a:ea typeface="Clear Sans"/>
                  <a:cs typeface="Clear Sans"/>
                  <a:sym typeface="Clear Sans"/>
                </a:rPr>
                <a:t>Focuses on converting classroom interactions into accessible formats for diverse learning needs.</a:t>
              </a:r>
            </a:p>
            <a:p>
              <a:pPr algn="l" marL="626111" indent="-313055" lvl="1">
                <a:lnSpc>
                  <a:spcPts val="4060"/>
                </a:lnSpc>
                <a:buFont typeface="Arial"/>
                <a:buChar char="•"/>
              </a:pPr>
              <a:r>
                <a:rPr lang="en-US" sz="2900">
                  <a:solidFill>
                    <a:srgbClr val="2B4B82"/>
                  </a:solidFill>
                  <a:latin typeface="Clear Sans"/>
                  <a:ea typeface="Clear Sans"/>
                  <a:cs typeface="Clear Sans"/>
                  <a:sym typeface="Clear Sans"/>
                </a:rPr>
                <a:t>Creates an inclusive environment where every student can thrive.</a:t>
              </a:r>
            </a:p>
            <a:p>
              <a:pPr algn="l">
                <a:lnSpc>
                  <a:spcPts val="406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5666" y="-963412"/>
            <a:ext cx="4597438" cy="2842053"/>
          </a:xfrm>
          <a:custGeom>
            <a:avLst/>
            <a:gdLst/>
            <a:ahLst/>
            <a:cxnLst/>
            <a:rect r="r" b="b" t="t" l="l"/>
            <a:pathLst>
              <a:path h="2842053" w="4597438">
                <a:moveTo>
                  <a:pt x="0" y="0"/>
                </a:moveTo>
                <a:lnTo>
                  <a:pt x="4597439" y="0"/>
                </a:lnTo>
                <a:lnTo>
                  <a:pt x="4597439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1207503" y="390596"/>
            <a:ext cx="2076668" cy="1276207"/>
          </a:xfrm>
          <a:custGeom>
            <a:avLst/>
            <a:gdLst/>
            <a:ahLst/>
            <a:cxnLst/>
            <a:rect r="r" b="b" t="t" l="l"/>
            <a:pathLst>
              <a:path h="1276207" w="2076668">
                <a:moveTo>
                  <a:pt x="2076669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9" y="1276208"/>
                </a:lnTo>
                <a:lnTo>
                  <a:pt x="207666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94348" y="-2447996"/>
            <a:ext cx="3837986" cy="4114800"/>
          </a:xfrm>
          <a:custGeom>
            <a:avLst/>
            <a:gdLst/>
            <a:ahLst/>
            <a:cxnLst/>
            <a:rect r="r" b="b" t="t" l="l"/>
            <a:pathLst>
              <a:path h="4114800" w="3837986">
                <a:moveTo>
                  <a:pt x="0" y="0"/>
                </a:moveTo>
                <a:lnTo>
                  <a:pt x="3837986" y="0"/>
                </a:lnTo>
                <a:lnTo>
                  <a:pt x="38379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49912" y="-375920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0" y="0"/>
                </a:moveTo>
                <a:lnTo>
                  <a:pt x="5357753" y="0"/>
                </a:lnTo>
                <a:lnTo>
                  <a:pt x="5357753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28700" y="3591644"/>
          <a:ext cx="16230600" cy="5772150"/>
        </p:xfrm>
        <a:graphic>
          <a:graphicData uri="http://schemas.openxmlformats.org/drawingml/2006/table">
            <a:tbl>
              <a:tblPr/>
              <a:tblGrid>
                <a:gridCol w="8115300"/>
                <a:gridCol w="8115300"/>
              </a:tblGrid>
              <a:tr h="146227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6000"/>
                        </a:lnSpc>
                        <a:defRPr/>
                      </a:pPr>
                      <a:r>
                        <a:rPr lang="en-US" sz="5000" b="true">
                          <a:solidFill>
                            <a:srgbClr val="2B4B82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Must-Have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6000"/>
                        </a:lnSpc>
                        <a:defRPr/>
                      </a:pPr>
                      <a:r>
                        <a:rPr lang="en-US" sz="5000" b="true">
                          <a:solidFill>
                            <a:srgbClr val="2B4B82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Nice-to-Have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9872">
                <a:tc>
                  <a:txBody>
                    <a:bodyPr anchor="t" rtlCol="false"/>
                    <a:lstStyle/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400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Audio-to-Text Conversion: Converts spoken lectures into real-time text for hearing-impaired students.</a:t>
                      </a:r>
                      <a:endParaRPr lang="en-US" sz="1100"/>
                    </a:p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</a:pPr>
                      <a:r>
                        <a:rPr lang="en-US" sz="2400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Summarization of Lectures: Provides text/audio summaries for students with ADHD or focus challenges.</a:t>
                      </a:r>
                    </a:p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</a:pPr>
                      <a:r>
                        <a:rPr lang="en-US" sz="2400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Multilingual Support: Converts lectures in any language into English for accessibility.</a:t>
                      </a:r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400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Text-to-Speech: Converts text-based materials into audio for visually impaired students.</a:t>
                      </a:r>
                      <a:endParaRPr lang="en-US" sz="1100"/>
                    </a:p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</a:pPr>
                      <a:r>
                        <a:rPr lang="en-US" sz="2400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Captions for Recorded Videos: Automatically captions class recordings.</a:t>
                      </a:r>
                    </a:p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</a:pPr>
                      <a:r>
                        <a:rPr lang="en-US" sz="2400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Student-Professor Communication: Enables real-time Q&amp;A through a chat interface.</a:t>
                      </a:r>
                    </a:p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</a:pPr>
                      <a:r>
                        <a:rPr lang="en-US" sz="2400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Profile Selection: User interface for students to select preferred support (text-to-speech, summaries, etc.).</a:t>
                      </a:r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5140297" y="2039069"/>
          <a:ext cx="8143875" cy="1504950"/>
        </p:xfrm>
        <a:graphic>
          <a:graphicData uri="http://schemas.openxmlformats.org/drawingml/2006/table">
            <a:tbl>
              <a:tblPr/>
              <a:tblGrid>
                <a:gridCol w="8143875"/>
              </a:tblGrid>
              <a:tr h="57145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6000"/>
                        </a:lnSpc>
                        <a:defRPr/>
                      </a:pPr>
                      <a:r>
                        <a:rPr lang="en-US" sz="5000" b="true">
                          <a:solidFill>
                            <a:srgbClr val="2B4B82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Functional Requirements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5666" y="-963412"/>
            <a:ext cx="4597438" cy="2842053"/>
          </a:xfrm>
          <a:custGeom>
            <a:avLst/>
            <a:gdLst/>
            <a:ahLst/>
            <a:cxnLst/>
            <a:rect r="r" b="b" t="t" l="l"/>
            <a:pathLst>
              <a:path h="2842053" w="4597438">
                <a:moveTo>
                  <a:pt x="0" y="0"/>
                </a:moveTo>
                <a:lnTo>
                  <a:pt x="4597439" y="0"/>
                </a:lnTo>
                <a:lnTo>
                  <a:pt x="4597439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1207503" y="390596"/>
            <a:ext cx="2076668" cy="1276207"/>
          </a:xfrm>
          <a:custGeom>
            <a:avLst/>
            <a:gdLst/>
            <a:ahLst/>
            <a:cxnLst/>
            <a:rect r="r" b="b" t="t" l="l"/>
            <a:pathLst>
              <a:path h="1276207" w="2076668">
                <a:moveTo>
                  <a:pt x="2076669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9" y="1276208"/>
                </a:lnTo>
                <a:lnTo>
                  <a:pt x="207666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94348" y="-2447996"/>
            <a:ext cx="3837986" cy="4114800"/>
          </a:xfrm>
          <a:custGeom>
            <a:avLst/>
            <a:gdLst/>
            <a:ahLst/>
            <a:cxnLst/>
            <a:rect r="r" b="b" t="t" l="l"/>
            <a:pathLst>
              <a:path h="4114800" w="3837986">
                <a:moveTo>
                  <a:pt x="0" y="0"/>
                </a:moveTo>
                <a:lnTo>
                  <a:pt x="3837986" y="0"/>
                </a:lnTo>
                <a:lnTo>
                  <a:pt x="38379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49912" y="-375920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0" y="0"/>
                </a:moveTo>
                <a:lnTo>
                  <a:pt x="5357753" y="0"/>
                </a:lnTo>
                <a:lnTo>
                  <a:pt x="5357753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991063" y="4173935"/>
          <a:ext cx="16230600" cy="4324350"/>
        </p:xfrm>
        <a:graphic>
          <a:graphicData uri="http://schemas.openxmlformats.org/drawingml/2006/table">
            <a:tbl>
              <a:tblPr/>
              <a:tblGrid>
                <a:gridCol w="8115300"/>
                <a:gridCol w="8115300"/>
              </a:tblGrid>
              <a:tr h="4324350">
                <a:tc>
                  <a:txBody>
                    <a:bodyPr anchor="t" rtlCol="false"/>
                    <a:lstStyle/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400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Accuracy: High precision in audio-to-text and summarization.</a:t>
                      </a:r>
                      <a:endParaRPr lang="en-US" sz="1100"/>
                    </a:p>
                    <a:p>
                      <a:pPr algn="l">
                        <a:lnSpc>
                          <a:spcPts val="3359"/>
                        </a:lnSpc>
                      </a:pPr>
                    </a:p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</a:pPr>
                      <a:r>
                        <a:rPr lang="en-US" sz="2400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Speed: Near-instantaneous speech-to-text conversion.</a:t>
                      </a:r>
                    </a:p>
                    <a:p>
                      <a:pPr algn="l">
                        <a:lnSpc>
                          <a:spcPts val="3359"/>
                        </a:lnSpc>
                      </a:pPr>
                    </a:p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</a:pPr>
                      <a:r>
                        <a:rPr lang="en-US" sz="2400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Scalability: Supports multiple students and classrooms without lag.</a:t>
                      </a:r>
                    </a:p>
                    <a:p>
                      <a:pPr algn="l">
                        <a:lnSpc>
                          <a:spcPts val="3359"/>
                        </a:lnSpc>
                      </a:pPr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400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Customization: Profiles tailored to individual learning needs.</a:t>
                      </a:r>
                      <a:endParaRPr lang="en-US" sz="1100"/>
                    </a:p>
                    <a:p>
                      <a:pPr algn="l">
                        <a:lnSpc>
                          <a:spcPts val="3359"/>
                        </a:lnSpc>
                      </a:pPr>
                    </a:p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</a:pPr>
                      <a:r>
                        <a:rPr lang="en-US" sz="2400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Usability: Intuitive user interface.</a:t>
                      </a:r>
                    </a:p>
                    <a:p>
                      <a:pPr algn="l">
                        <a:lnSpc>
                          <a:spcPts val="3359"/>
                        </a:lnSpc>
                      </a:pPr>
                    </a:p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</a:pPr>
                      <a:r>
                        <a:rPr lang="en-US" sz="2400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Interoperability: Seamless integration with learning platforms.</a:t>
                      </a:r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4116877" y="2039069"/>
          <a:ext cx="9978973" cy="1504950"/>
        </p:xfrm>
        <a:graphic>
          <a:graphicData uri="http://schemas.openxmlformats.org/drawingml/2006/table">
            <a:tbl>
              <a:tblPr/>
              <a:tblGrid>
                <a:gridCol w="9978973"/>
              </a:tblGrid>
              <a:tr h="57145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000"/>
                        </a:lnSpc>
                        <a:defRPr/>
                      </a:pPr>
                      <a:r>
                        <a:rPr lang="en-US" sz="5000" b="true">
                          <a:solidFill>
                            <a:srgbClr val="2B4B82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Non-Functional Requirements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6920779" y="0"/>
          <a:ext cx="11527716" cy="9881928"/>
        </p:xfrm>
        <a:graphic>
          <a:graphicData uri="http://schemas.openxmlformats.org/drawingml/2006/table">
            <a:tbl>
              <a:tblPr/>
              <a:tblGrid>
                <a:gridCol w="5763858"/>
                <a:gridCol w="5763858"/>
              </a:tblGrid>
              <a:tr h="19763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EFEFE"/>
                          </a:solidFill>
                          <a:latin typeface="Clear Sans Medium"/>
                          <a:ea typeface="Clear Sans Medium"/>
                          <a:cs typeface="Clear Sans Medium"/>
                          <a:sym typeface="Clear Sans Medium"/>
                        </a:rPr>
                        <a:t>Languages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4B8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EFEFE"/>
                          </a:solidFill>
                          <a:latin typeface="Clear Sans Medium"/>
                          <a:ea typeface="Clear Sans Medium"/>
                          <a:cs typeface="Clear Sans Medium"/>
                          <a:sym typeface="Clear Sans Medium"/>
                        </a:rPr>
                        <a:t>Python, JavaScript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4B82"/>
                    </a:solidFill>
                  </a:tcPr>
                </a:tc>
              </a:tr>
              <a:tr h="19763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EFEFE"/>
                          </a:solidFill>
                          <a:latin typeface="Clear Sans Medium"/>
                          <a:ea typeface="Clear Sans Medium"/>
                          <a:cs typeface="Clear Sans Medium"/>
                          <a:sym typeface="Clear Sans Medium"/>
                        </a:rPr>
                        <a:t>Frameworks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4B8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EFEFE"/>
                          </a:solidFill>
                          <a:latin typeface="Clear Sans Medium"/>
                          <a:ea typeface="Clear Sans Medium"/>
                          <a:cs typeface="Clear Sans Medium"/>
                          <a:sym typeface="Clear Sans Medium"/>
                        </a:rPr>
                        <a:t>TensorFlow, Google Colab, MoviePy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4B82"/>
                    </a:solidFill>
                  </a:tcPr>
                </a:tc>
              </a:tr>
              <a:tr h="19763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EFEFE"/>
                          </a:solidFill>
                          <a:latin typeface="Clear Sans Medium"/>
                          <a:ea typeface="Clear Sans Medium"/>
                          <a:cs typeface="Clear Sans Medium"/>
                          <a:sym typeface="Clear Sans Medium"/>
                        </a:rPr>
                        <a:t>APIs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4B8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EFEFE"/>
                          </a:solidFill>
                          <a:latin typeface="Clear Sans Medium"/>
                          <a:ea typeface="Clear Sans Medium"/>
                          <a:cs typeface="Clear Sans Medium"/>
                          <a:sym typeface="Clear Sans Medium"/>
                        </a:rPr>
                        <a:t>OpenAI for text generation, Google Text-to-Speech for audio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4B82"/>
                    </a:solidFill>
                  </a:tcPr>
                </a:tc>
              </a:tr>
              <a:tr h="19763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EFEFE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Cloud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4B8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EFEFE"/>
                          </a:solidFill>
                          <a:latin typeface="Clear Sans Medium"/>
                          <a:ea typeface="Clear Sans Medium"/>
                          <a:cs typeface="Clear Sans Medium"/>
                          <a:sym typeface="Clear Sans Medium"/>
                        </a:rPr>
                        <a:t>AWS for scalability and storage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4B82"/>
                    </a:solidFill>
                  </a:tcPr>
                </a:tc>
              </a:tr>
              <a:tr h="19763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EFEFE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Platforms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4B8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EFEFE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GitHub for version control, LMS integration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4B82"/>
                    </a:solidFill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2750211"/>
            <a:ext cx="4880374" cy="173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19"/>
              </a:lnSpc>
            </a:pPr>
            <a:r>
              <a:rPr lang="en-US" b="true" sz="6399">
                <a:solidFill>
                  <a:srgbClr val="2B4B82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Technology Stack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4603818" y="3813032"/>
            <a:ext cx="2494461" cy="0"/>
          </a:xfrm>
          <a:prstGeom prst="line">
            <a:avLst/>
          </a:prstGeom>
          <a:ln cap="flat" w="28575">
            <a:solidFill>
              <a:srgbClr val="31356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7998991" y="3813032"/>
            <a:ext cx="2494461" cy="0"/>
          </a:xfrm>
          <a:prstGeom prst="line">
            <a:avLst/>
          </a:prstGeom>
          <a:ln cap="flat" w="28575">
            <a:solidFill>
              <a:srgbClr val="31356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394164" y="3813032"/>
            <a:ext cx="2494461" cy="0"/>
          </a:xfrm>
          <a:prstGeom prst="line">
            <a:avLst/>
          </a:prstGeom>
          <a:ln cap="flat" w="28575">
            <a:solidFill>
              <a:srgbClr val="31356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3703105" y="3371020"/>
            <a:ext cx="900712" cy="884024"/>
            <a:chOff x="0" y="0"/>
            <a:chExt cx="825825" cy="8105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5825" cy="810524"/>
            </a:xfrm>
            <a:custGeom>
              <a:avLst/>
              <a:gdLst/>
              <a:ahLst/>
              <a:cxnLst/>
              <a:rect r="r" b="b" t="t" l="l"/>
              <a:pathLst>
                <a:path h="810524" w="825825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25825" cy="8867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6160"/>
                </a:lnSpc>
                <a:spcBef>
                  <a:spcPct val="0"/>
                </a:spcBef>
              </a:pPr>
              <a:r>
                <a:rPr lang="en-US" b="true" sz="4400" spc="752" u="none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098278" y="3371020"/>
            <a:ext cx="900712" cy="884024"/>
            <a:chOff x="0" y="0"/>
            <a:chExt cx="825825" cy="8105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25825" cy="810524"/>
            </a:xfrm>
            <a:custGeom>
              <a:avLst/>
              <a:gdLst/>
              <a:ahLst/>
              <a:cxnLst/>
              <a:rect r="r" b="b" t="t" l="l"/>
              <a:pathLst>
                <a:path h="810524" w="825825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25825" cy="8867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6160"/>
                </a:lnSpc>
                <a:spcBef>
                  <a:spcPct val="0"/>
                </a:spcBef>
              </a:pPr>
              <a:r>
                <a:rPr lang="en-US" b="true" sz="4400" spc="752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2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76325" y="1114425"/>
            <a:ext cx="16135350" cy="88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b="true" sz="6399">
                <a:solidFill>
                  <a:srgbClr val="2B4B82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Milestones and Timeline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347800" y="5140299"/>
            <a:ext cx="2401669" cy="1644368"/>
            <a:chOff x="0" y="0"/>
            <a:chExt cx="3202226" cy="219249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667387"/>
              <a:ext cx="3202226" cy="5251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"/>
                  <a:ea typeface="Clear Sans"/>
                  <a:cs typeface="Clear Sans"/>
                  <a:sym typeface="Clear Sans"/>
                </a:rPr>
                <a:t>By October 15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57150"/>
              <a:ext cx="3202226" cy="13776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2B4B82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Prototype Development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923757" y="5135987"/>
            <a:ext cx="2459408" cy="1654429"/>
            <a:chOff x="0" y="0"/>
            <a:chExt cx="3279211" cy="2205905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1680802"/>
              <a:ext cx="3279211" cy="5251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"/>
                  <a:ea typeface="Clear Sans"/>
                  <a:cs typeface="Clear Sans"/>
                  <a:sym typeface="Clear Sans"/>
                </a:rPr>
                <a:t>By September 25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-57150"/>
              <a:ext cx="3279211" cy="13776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2B4B82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Requirement Gathering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714103" y="5146168"/>
            <a:ext cx="2459408" cy="1644368"/>
            <a:chOff x="0" y="0"/>
            <a:chExt cx="3279211" cy="2192490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1667387"/>
              <a:ext cx="3279211" cy="5251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"/>
                  <a:ea typeface="Clear Sans"/>
                  <a:cs typeface="Clear Sans"/>
                  <a:sym typeface="Clear Sans"/>
                </a:rPr>
                <a:t>By November 5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-57150"/>
              <a:ext cx="3279211" cy="13776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2B4B82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MVP Testing &amp; Feedback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998663" y="5146168"/>
            <a:ext cx="2680634" cy="1644368"/>
            <a:chOff x="0" y="0"/>
            <a:chExt cx="3574179" cy="2192490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1667387"/>
              <a:ext cx="3574179" cy="5251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"/>
                  <a:ea typeface="Clear Sans"/>
                  <a:cs typeface="Clear Sans"/>
                  <a:sym typeface="Clear Sans"/>
                </a:rPr>
                <a:t>By December 1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-57150"/>
              <a:ext cx="3574179" cy="13776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2B4B82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Final Submission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493451" y="3371020"/>
            <a:ext cx="900712" cy="884024"/>
            <a:chOff x="0" y="0"/>
            <a:chExt cx="825825" cy="81052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25825" cy="810524"/>
            </a:xfrm>
            <a:custGeom>
              <a:avLst/>
              <a:gdLst/>
              <a:ahLst/>
              <a:cxnLst/>
              <a:rect r="r" b="b" t="t" l="l"/>
              <a:pathLst>
                <a:path h="810524" w="825825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76200"/>
              <a:ext cx="825825" cy="8867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6160"/>
                </a:lnSpc>
                <a:spcBef>
                  <a:spcPct val="0"/>
                </a:spcBef>
              </a:pPr>
              <a:r>
                <a:rPr lang="en-US" b="true" sz="4400" spc="752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3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3888624" y="3371020"/>
            <a:ext cx="900712" cy="884024"/>
            <a:chOff x="0" y="0"/>
            <a:chExt cx="825825" cy="810524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25825" cy="810524"/>
            </a:xfrm>
            <a:custGeom>
              <a:avLst/>
              <a:gdLst/>
              <a:ahLst/>
              <a:cxnLst/>
              <a:rect r="r" b="b" t="t" l="l"/>
              <a:pathLst>
                <a:path h="810524" w="825825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76200"/>
              <a:ext cx="825825" cy="8867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6160"/>
                </a:lnSpc>
                <a:spcBef>
                  <a:spcPct val="0"/>
                </a:spcBef>
              </a:pPr>
              <a:r>
                <a:rPr lang="en-US" b="true" sz="4400" spc="752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9387" y="3847048"/>
            <a:ext cx="7312717" cy="2318279"/>
            <a:chOff x="0" y="0"/>
            <a:chExt cx="9750289" cy="309103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90500"/>
              <a:ext cx="9750289" cy="14317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520"/>
                </a:lnSpc>
              </a:pPr>
              <a:r>
                <a:rPr lang="en-US" sz="8000" spc="-88" b="true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Any questions?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210512"/>
              <a:ext cx="9750289" cy="8805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2B4B82"/>
                  </a:solidFill>
                  <a:latin typeface="Clear Sans"/>
                  <a:ea typeface="Clear Sans"/>
                  <a:cs typeface="Clear Sans"/>
                  <a:sym typeface="Clear Sans"/>
                </a:rPr>
                <a:t>Thank you!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854137" y="3018272"/>
            <a:ext cx="7411325" cy="4635447"/>
          </a:xfrm>
          <a:custGeom>
            <a:avLst/>
            <a:gdLst/>
            <a:ahLst/>
            <a:cxnLst/>
            <a:rect r="r" b="b" t="t" l="l"/>
            <a:pathLst>
              <a:path h="4635447" w="7411325">
                <a:moveTo>
                  <a:pt x="0" y="0"/>
                </a:moveTo>
                <a:lnTo>
                  <a:pt x="7411325" y="0"/>
                </a:lnTo>
                <a:lnTo>
                  <a:pt x="7411325" y="4635447"/>
                </a:lnTo>
                <a:lnTo>
                  <a:pt x="0" y="4635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665100" y="8613636"/>
            <a:ext cx="4338720" cy="2713672"/>
          </a:xfrm>
          <a:custGeom>
            <a:avLst/>
            <a:gdLst/>
            <a:ahLst/>
            <a:cxnLst/>
            <a:rect r="r" b="b" t="t" l="l"/>
            <a:pathLst>
              <a:path h="2713672" w="4338720">
                <a:moveTo>
                  <a:pt x="0" y="0"/>
                </a:moveTo>
                <a:lnTo>
                  <a:pt x="4338720" y="0"/>
                </a:lnTo>
                <a:lnTo>
                  <a:pt x="4338720" y="2713671"/>
                </a:lnTo>
                <a:lnTo>
                  <a:pt x="0" y="2713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976014" y="7483497"/>
            <a:ext cx="3289448" cy="2057400"/>
          </a:xfrm>
          <a:custGeom>
            <a:avLst/>
            <a:gdLst/>
            <a:ahLst/>
            <a:cxnLst/>
            <a:rect r="r" b="b" t="t" l="l"/>
            <a:pathLst>
              <a:path h="2057400" w="3289448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320348" y="712171"/>
            <a:ext cx="3289448" cy="2057400"/>
          </a:xfrm>
          <a:custGeom>
            <a:avLst/>
            <a:gdLst/>
            <a:ahLst/>
            <a:cxnLst/>
            <a:rect r="r" b="b" t="t" l="l"/>
            <a:pathLst>
              <a:path h="2057400" w="3289448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DAGRuUrK4Dg</dc:identifier>
  <dcterms:modified xsi:type="dcterms:W3CDTF">2011-08-01T06:04:30Z</dcterms:modified>
  <cp:revision>1</cp:revision>
  <dc:title>Learning Assistant - Requirements</dc:title>
</cp:coreProperties>
</file>