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ammersmith One"/>
      <p:regular r:id="rId19"/>
    </p:embeddedFont>
    <p:embeddedFont>
      <p:font typeface="Manjar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CA8CA4-A4A0-4F58-B5DB-90B613038B89}">
  <a:tblStyle styleId="{D4CA8CA4-A4A0-4F58-B5DB-90B613038B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Manjari-regular.fntdata"/><Relationship Id="rId21" Type="http://schemas.openxmlformats.org/officeDocument/2006/relationships/font" Target="fonts/Manja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ammersmithOn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a2bdc964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a2bdc964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a2bdc964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a2bdc964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9521179b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9521179b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c6a01074ef_0_20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c6a01074ef_0_20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c6a01074ef_0_17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c6a01074ef_0_17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591addba3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591addba3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9521179b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9521179b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9521179b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9521179b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a2bdc964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a2bdc964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a2bdc9640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a2bdc9640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a2bdc9640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a2bdc9640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a2bdc964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a2bdc964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4" name="Google Shape;14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80" name="Google Shape;180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7" name="Google Shape;227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8" name="Google Shape;228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3" name="Google Shape;233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4" name="Google Shape;234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8" name="Google Shape;238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1" name="Google Shape;241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49" name="Google Shape;249;p1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5" name="Google Shape;285;p1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6" name="Google Shape;286;p1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9" name="Google Shape;289;p1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95" name="Google Shape;295;p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4" name="Google Shape;334;p1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2" name="Google Shape;342;p1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343" name="Google Shape;343;p1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44" name="Google Shape;344;p1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83" name="Google Shape;383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1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25" name="Google Shape;425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2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62" name="Google Shape;462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63" name="Google Shape;463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5" name="Google Shape;55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96" name="Google Shape;49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1" name="Google Shape;531;p2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532" name="Google Shape;53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2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2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2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46" name="Google Shape;546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3" name="Google Shape;583;p2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2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93" name="Google Shape;593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2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9" name="Google Shape;629;p2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4" name="Google Shape;644;p2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2" name="Google Shape;66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67" name="Google Shape;667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2" name="Google Shape;7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8" name="Google Shape;70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3" name="Google Shape;713;p2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0" name="Google Shape;72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7" name="Google Shape;97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6" name="Google Shape;72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2" name="Google Shape;73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36" name="Google Shape;736;p3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37" name="Google Shape;737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77" name="Google Shape;777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3" name="Google Shape;813;p3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4" name="Google Shape;81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821" name="Google Shape;821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3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6" name="Google Shape;856;p3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7" name="Google Shape;85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61" name="Google Shape;861;p3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3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6" name="Google Shape;886;p3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7" name="Google Shape;887;p3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90" name="Google Shape;890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0" name="Google Shape;930;p3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931" name="Google Shape;931;p3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932" name="Google Shape;932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72" name="Google Shape;972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7" name="Google Shape;1007;p3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8" name="Google Shape;100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3" name="Google Shape;1013;p3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  <p:sp>
        <p:nvSpPr>
          <p:cNvPr id="1014" name="Google Shape;101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1020" name="Google Shape;1020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5" name="Google Shape;1055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056" name="Google Shape;105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4" name="Google Shape;104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2" name="Google Shape;1062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67" name="Google Shape;106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97" name="Google Shape;1097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4" name="Google Shape;1134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1" name="Google Shape;1141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7" name="Google Shape;1147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48" name="Google Shape;114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53" name="Google Shape;1153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8" name="Google Shape;1188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9" name="Google Shape;118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4" name="Google Shape;1194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95" name="Google Shape;1195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1" name="Google Shape;1231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232" name="Google Shape;1232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233" name="Google Shape;123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7" name="Google Shape;1237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238" name="Google Shape;1238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75" name="Google Shape;1275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305" name="Google Shape;1305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311" name="Google Shape;1311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346" name="Google Shape;1346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57" name="Google Shape;1357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1" name="Google Shape;136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7" name="Google Shape;117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6860"/>
                </a:solidFill>
              </a:defRPr>
            </a:lvl1pPr>
            <a:lvl2pPr lvl="1">
              <a:buNone/>
              <a:defRPr>
                <a:solidFill>
                  <a:srgbClr val="806860"/>
                </a:solidFill>
              </a:defRPr>
            </a:lvl2pPr>
            <a:lvl3pPr lvl="2">
              <a:buNone/>
              <a:defRPr>
                <a:solidFill>
                  <a:srgbClr val="806860"/>
                </a:solidFill>
              </a:defRPr>
            </a:lvl3pPr>
            <a:lvl4pPr lvl="3">
              <a:buNone/>
              <a:defRPr>
                <a:solidFill>
                  <a:srgbClr val="806860"/>
                </a:solidFill>
              </a:defRPr>
            </a:lvl4pPr>
            <a:lvl5pPr lvl="4">
              <a:buNone/>
              <a:defRPr>
                <a:solidFill>
                  <a:srgbClr val="806860"/>
                </a:solidFill>
              </a:defRPr>
            </a:lvl5pPr>
            <a:lvl6pPr lvl="5">
              <a:buNone/>
              <a:defRPr>
                <a:solidFill>
                  <a:srgbClr val="806860"/>
                </a:solidFill>
              </a:defRPr>
            </a:lvl6pPr>
            <a:lvl7pPr lvl="6">
              <a:buNone/>
              <a:defRPr>
                <a:solidFill>
                  <a:srgbClr val="806860"/>
                </a:solidFill>
              </a:defRPr>
            </a:lvl7pPr>
            <a:lvl8pPr lvl="7">
              <a:buNone/>
              <a:defRPr>
                <a:solidFill>
                  <a:srgbClr val="806860"/>
                </a:solidFill>
              </a:defRPr>
            </a:lvl8pPr>
            <a:lvl9pPr lvl="8">
              <a:buNone/>
              <a:defRPr>
                <a:solidFill>
                  <a:srgbClr val="80686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7" name="Google Shape;167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72" name="Google Shape;172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RAnalyticRepository/employee-attrition-data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2"/>
          <p:cNvSpPr txBox="1"/>
          <p:nvPr>
            <p:ph type="ctrTitle"/>
          </p:nvPr>
        </p:nvSpPr>
        <p:spPr>
          <a:xfrm>
            <a:off x="503675" y="909750"/>
            <a:ext cx="7632600" cy="1371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60325" rtl="0" algn="ctr">
              <a:spcBef>
                <a:spcPts val="29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FACTORS AFFECTING EMPLOYEE RETENTION</a:t>
            </a:r>
            <a:endParaRPr sz="6300">
              <a:solidFill>
                <a:schemeClr val="accent2"/>
              </a:solidFill>
            </a:endParaRPr>
          </a:p>
        </p:txBody>
      </p:sp>
      <p:sp>
        <p:nvSpPr>
          <p:cNvPr id="1367" name="Google Shape;136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Pauline and Martin</a:t>
            </a:r>
            <a:endParaRPr/>
          </a:p>
        </p:txBody>
      </p:sp>
      <p:sp>
        <p:nvSpPr>
          <p:cNvPr id="1368" name="Google Shape;1368;p52"/>
          <p:cNvSpPr txBox="1"/>
          <p:nvPr/>
        </p:nvSpPr>
        <p:spPr>
          <a:xfrm>
            <a:off x="1190125" y="2360200"/>
            <a:ext cx="694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0325" rtl="0" algn="ctr">
              <a:spcBef>
                <a:spcPts val="29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590 DATA ANALYTICS IN BUSINESS USING R</a:t>
            </a:r>
            <a:endParaRPr sz="2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69" name="Google Shape;1369;p52"/>
          <p:cNvSpPr txBox="1"/>
          <p:nvPr>
            <p:ph idx="1" type="subTitle"/>
          </p:nvPr>
        </p:nvSpPr>
        <p:spPr>
          <a:xfrm>
            <a:off x="1283100" y="458937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12/05/2023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1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1" name="Google Shape;1441;p61"/>
          <p:cNvSpPr txBox="1"/>
          <p:nvPr>
            <p:ph type="title"/>
          </p:nvPr>
        </p:nvSpPr>
        <p:spPr>
          <a:xfrm>
            <a:off x="408450" y="87175"/>
            <a:ext cx="824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Analysis: </a:t>
            </a: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Employee Clusters</a:t>
            </a:r>
            <a:endParaRPr b="0" sz="2900"/>
          </a:p>
        </p:txBody>
      </p:sp>
      <p:pic>
        <p:nvPicPr>
          <p:cNvPr id="1442" name="Google Shape;14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00" y="621600"/>
            <a:ext cx="5649636" cy="45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61"/>
          <p:cNvSpPr txBox="1"/>
          <p:nvPr/>
        </p:nvSpPr>
        <p:spPr>
          <a:xfrm>
            <a:off x="6144000" y="3975375"/>
            <a:ext cx="3000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Hammersmith One"/>
              <a:buChar char="★"/>
            </a:pPr>
            <a:r>
              <a:rPr lang="en" sz="1600">
                <a:solidFill>
                  <a:srgbClr val="38761D"/>
                </a:solidFill>
                <a:latin typeface="Manjari"/>
                <a:ea typeface="Manjari"/>
                <a:cs typeface="Manjari"/>
                <a:sym typeface="Manjari"/>
              </a:rPr>
              <a:t>Cross Validation - KNN Classification</a:t>
            </a:r>
            <a:endParaRPr sz="1600">
              <a:solidFill>
                <a:srgbClr val="38761D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38761D"/>
              </a:buClr>
              <a:buSzPts val="1600"/>
              <a:buFont typeface="Manjari"/>
              <a:buChar char="★"/>
            </a:pPr>
            <a:r>
              <a:rPr lang="en" sz="1600">
                <a:solidFill>
                  <a:srgbClr val="38761D"/>
                </a:solidFill>
                <a:latin typeface="Manjari"/>
                <a:ea typeface="Manjari"/>
                <a:cs typeface="Manjari"/>
                <a:sym typeface="Manjari"/>
              </a:rPr>
              <a:t>AUC-ROC Curve</a:t>
            </a:r>
            <a:endParaRPr sz="1600">
              <a:solidFill>
                <a:srgbClr val="38761D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2"/>
          <p:cNvSpPr txBox="1"/>
          <p:nvPr>
            <p:ph type="title"/>
          </p:nvPr>
        </p:nvSpPr>
        <p:spPr>
          <a:xfrm>
            <a:off x="-150" y="142025"/>
            <a:ext cx="91440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b="0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9" name="Google Shape;144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0" name="Google Shape;1450;p62"/>
          <p:cNvSpPr txBox="1"/>
          <p:nvPr>
            <p:ph idx="4294967295" type="body"/>
          </p:nvPr>
        </p:nvSpPr>
        <p:spPr>
          <a:xfrm>
            <a:off x="183825" y="683525"/>
            <a:ext cx="8756400" cy="4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★"/>
            </a:pPr>
            <a:r>
              <a:rPr b="1" lang="en" sz="1900">
                <a:solidFill>
                  <a:srgbClr val="0E0E0E"/>
                </a:solidFill>
              </a:rPr>
              <a:t>Employees at Risk: </a:t>
            </a:r>
            <a:endParaRPr b="1" sz="1900">
              <a:solidFill>
                <a:srgbClr val="0E0E0E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700"/>
              <a:buFont typeface="Hammersmith One"/>
              <a:buChar char="○"/>
            </a:pPr>
            <a:r>
              <a:rPr lang="en" sz="1700">
                <a:solidFill>
                  <a:srgbClr val="0E0E0E"/>
                </a:solidFill>
              </a:rPr>
              <a:t>Employees in their forties and below are more likely to leave the company involuntarily. </a:t>
            </a:r>
            <a:endParaRPr sz="1700">
              <a:solidFill>
                <a:srgbClr val="0E0E0E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700"/>
              <a:buFont typeface="Hammersmith One"/>
              <a:buChar char="○"/>
            </a:pPr>
            <a:r>
              <a:rPr lang="en" sz="1700">
                <a:solidFill>
                  <a:srgbClr val="0E0E0E"/>
                </a:solidFill>
              </a:rPr>
              <a:t>Clusters with Low Retention Rates. Apply model to employee</a:t>
            </a:r>
            <a:endParaRPr sz="1700">
              <a:solidFill>
                <a:srgbClr val="0E0E0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★"/>
            </a:pPr>
            <a:r>
              <a:rPr b="1" lang="en" sz="1900">
                <a:solidFill>
                  <a:srgbClr val="0E0E0E"/>
                </a:solidFill>
              </a:rPr>
              <a:t>Factors Affecting Retention Rate:</a:t>
            </a:r>
            <a:r>
              <a:rPr lang="en" sz="1900">
                <a:solidFill>
                  <a:srgbClr val="0E0E0E"/>
                </a:solidFill>
              </a:rPr>
              <a:t> </a:t>
            </a:r>
            <a:r>
              <a:rPr lang="en">
                <a:solidFill>
                  <a:srgbClr val="0E0E0E"/>
                </a:solidFill>
              </a:rPr>
              <a:t>Employment Duration and Age</a:t>
            </a:r>
            <a:endParaRPr>
              <a:solidFill>
                <a:srgbClr val="0E0E0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★"/>
            </a:pPr>
            <a:r>
              <a:rPr b="1" lang="en" sz="1900">
                <a:solidFill>
                  <a:srgbClr val="0E0E0E"/>
                </a:solidFill>
              </a:rPr>
              <a:t>Factors Affecting Status (below 60 yrs): </a:t>
            </a:r>
            <a:r>
              <a:rPr lang="en">
                <a:solidFill>
                  <a:srgbClr val="0E0E0E"/>
                </a:solidFill>
              </a:rPr>
              <a:t>City (most influence) and Age</a:t>
            </a:r>
            <a:endParaRPr>
              <a:solidFill>
                <a:srgbClr val="0E0E0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★"/>
            </a:pPr>
            <a:r>
              <a:rPr b="1" lang="en" sz="1900">
                <a:solidFill>
                  <a:srgbClr val="0E0E0E"/>
                </a:solidFill>
              </a:rPr>
              <a:t>Prediction of Retention Rates:</a:t>
            </a:r>
            <a:r>
              <a:rPr lang="en">
                <a:solidFill>
                  <a:srgbClr val="0E0E0E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49.3% </a:t>
            </a:r>
            <a:r>
              <a:rPr b="1"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E0E0E"/>
                </a:solidFill>
              </a:rPr>
              <a:t>or 2016, 2017, 2018</a:t>
            </a:r>
            <a:endParaRPr>
              <a:solidFill>
                <a:srgbClr val="0E0E0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★"/>
            </a:pPr>
            <a:r>
              <a:rPr b="1" lang="en" sz="1900">
                <a:solidFill>
                  <a:srgbClr val="0E0E0E"/>
                </a:solidFill>
              </a:rPr>
              <a:t>Which Departments Have the Highest Retention Rates:</a:t>
            </a:r>
            <a:endParaRPr b="1" sz="1900">
              <a:solidFill>
                <a:srgbClr val="0E0E0E"/>
              </a:solidFill>
            </a:endParaRPr>
          </a:p>
          <a:p>
            <a:pPr indent="-342900" lvl="1" marL="914400" marR="1143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○"/>
            </a:pPr>
            <a:r>
              <a:rPr b="1" lang="en" sz="1800">
                <a:solidFill>
                  <a:srgbClr val="FF0000"/>
                </a:solidFill>
              </a:rPr>
              <a:t>Finance, HR</a:t>
            </a:r>
            <a:r>
              <a:rPr lang="en" sz="1700">
                <a:solidFill>
                  <a:srgbClr val="FF0000"/>
                </a:solidFill>
              </a:rPr>
              <a:t> </a:t>
            </a:r>
            <a:r>
              <a:rPr lang="en" sz="1700">
                <a:solidFill>
                  <a:srgbClr val="0E0E0E"/>
                </a:solidFill>
              </a:rPr>
              <a:t>and </a:t>
            </a:r>
            <a:r>
              <a:rPr b="1" lang="en" sz="1800">
                <a:solidFill>
                  <a:srgbClr val="FF0000"/>
                </a:solidFill>
              </a:rPr>
              <a:t>IT </a:t>
            </a:r>
            <a:r>
              <a:rPr lang="en" sz="1700">
                <a:solidFill>
                  <a:srgbClr val="0E0E0E"/>
                </a:solidFill>
              </a:rPr>
              <a:t>- highest termination rates.</a:t>
            </a:r>
            <a:endParaRPr sz="1700">
              <a:solidFill>
                <a:srgbClr val="0E0E0E"/>
              </a:solidFill>
            </a:endParaRPr>
          </a:p>
          <a:p>
            <a:pPr indent="-342900" lvl="1" marL="914400" marR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○"/>
            </a:pPr>
            <a:r>
              <a:rPr b="1" lang="en" sz="1800">
                <a:solidFill>
                  <a:srgbClr val="38761D"/>
                </a:solidFill>
              </a:rPr>
              <a:t>Operations </a:t>
            </a:r>
            <a:r>
              <a:rPr lang="en" sz="1700">
                <a:solidFill>
                  <a:srgbClr val="0E0E0E"/>
                </a:solidFill>
              </a:rPr>
              <a:t>Functional Unit (departments of Produce, Meats and Dairy) and</a:t>
            </a:r>
            <a:endParaRPr sz="1700">
              <a:solidFill>
                <a:srgbClr val="0E0E0E"/>
              </a:solidFill>
            </a:endParaRPr>
          </a:p>
          <a:p>
            <a:pPr indent="-342900" lvl="1" marL="914400" marR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Hammersmith One"/>
              <a:buChar char="○"/>
            </a:pPr>
            <a:r>
              <a:rPr b="1" lang="en" sz="1800">
                <a:solidFill>
                  <a:srgbClr val="38761D"/>
                </a:solidFill>
              </a:rPr>
              <a:t>Management </a:t>
            </a:r>
            <a:r>
              <a:rPr lang="en" sz="1700">
                <a:solidFill>
                  <a:srgbClr val="0E0E0E"/>
                </a:solidFill>
              </a:rPr>
              <a:t>stable retention rates</a:t>
            </a:r>
            <a:endParaRPr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6" name="Google Shape;1456;p63"/>
          <p:cNvSpPr txBox="1"/>
          <p:nvPr>
            <p:ph idx="4294967295" type="body"/>
          </p:nvPr>
        </p:nvSpPr>
        <p:spPr>
          <a:xfrm>
            <a:off x="673550" y="763650"/>
            <a:ext cx="7985700" cy="4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ammersmith One"/>
              <a:buChar char="★"/>
            </a:pPr>
            <a:r>
              <a:rPr b="1" lang="en"/>
              <a:t>Challenges</a:t>
            </a:r>
            <a:endParaRPr b="1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Retention rate predictions based on average age and tenure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Imbalanced data with more active than terminated employees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Limited statistical variables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Lack of parameters such as salary, financial background, working hours, performance indicators, and family dynamics that could improve the analysis</a:t>
            </a:r>
            <a:endParaRPr sz="15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ammersmith One"/>
              <a:buChar char="★"/>
            </a:pPr>
            <a:r>
              <a:rPr b="1" lang="en"/>
              <a:t>Successfully used business analytics techniques to:</a:t>
            </a:r>
            <a:endParaRPr b="1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Predict retention rate for a given functional unit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Younger employees work in specific roles - shorter tenures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ammersmith One"/>
              <a:buChar char="○"/>
            </a:pPr>
            <a:r>
              <a:rPr lang="en" sz="1500"/>
              <a:t>Correlation between Employees in </a:t>
            </a:r>
            <a:r>
              <a:rPr lang="en" sz="1500"/>
              <a:t>senior</a:t>
            </a:r>
            <a:r>
              <a:rPr lang="en" sz="1500"/>
              <a:t> roles and high retention </a:t>
            </a:r>
            <a:endParaRPr sz="15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Char char="○"/>
            </a:pPr>
            <a:r>
              <a:rPr lang="en" sz="1500"/>
              <a:t>Insights and clusters can be adopted to similar datasets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Hammersmith One"/>
              <a:buChar char="★"/>
            </a:pPr>
            <a:r>
              <a:rPr b="1" lang="en"/>
              <a:t>Models can be applied to talent acquisition and management</a:t>
            </a:r>
            <a:endParaRPr b="1"/>
          </a:p>
        </p:txBody>
      </p:sp>
      <p:sp>
        <p:nvSpPr>
          <p:cNvPr id="1457" name="Google Shape;1457;p63"/>
          <p:cNvSpPr txBox="1"/>
          <p:nvPr>
            <p:ph type="title"/>
          </p:nvPr>
        </p:nvSpPr>
        <p:spPr>
          <a:xfrm>
            <a:off x="0" y="142025"/>
            <a:ext cx="91440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</a:t>
            </a:r>
            <a:endParaRPr b="0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4"/>
          <p:cNvSpPr txBox="1"/>
          <p:nvPr>
            <p:ph type="title"/>
          </p:nvPr>
        </p:nvSpPr>
        <p:spPr>
          <a:xfrm>
            <a:off x="900075" y="1505725"/>
            <a:ext cx="67164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63" name="Google Shape;146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3"/>
          <p:cNvSpPr txBox="1"/>
          <p:nvPr>
            <p:ph type="title"/>
          </p:nvPr>
        </p:nvSpPr>
        <p:spPr>
          <a:xfrm>
            <a:off x="713250" y="4468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75" name="Google Shape;1375;p53"/>
          <p:cNvSpPr txBox="1"/>
          <p:nvPr>
            <p:ph idx="1" type="body"/>
          </p:nvPr>
        </p:nvSpPr>
        <p:spPr>
          <a:xfrm>
            <a:off x="713250" y="10000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ammersmith One"/>
              <a:buChar char="★"/>
            </a:pPr>
            <a:r>
              <a:rPr lang="en" sz="1700"/>
              <a:t>Employee r</a:t>
            </a:r>
            <a:r>
              <a:rPr lang="en" sz="1700"/>
              <a:t>ecruitment, onboarding and training is resource intensive</a:t>
            </a:r>
            <a:endParaRPr sz="17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ammersmith One"/>
              <a:buChar char="★"/>
            </a:pPr>
            <a:r>
              <a:rPr lang="en" sz="1700"/>
              <a:t>Companies desire to retain top talent</a:t>
            </a:r>
            <a:endParaRPr sz="17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ammersmith One"/>
              <a:buChar char="★"/>
            </a:pPr>
            <a:r>
              <a:rPr lang="en" sz="1700"/>
              <a:t>Identifying</a:t>
            </a:r>
            <a:r>
              <a:rPr lang="en" sz="1700"/>
              <a:t> Employee Retention Factors vary across different organisation</a:t>
            </a:r>
            <a:endParaRPr sz="17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mmersmith One"/>
              <a:buChar char="○"/>
            </a:pPr>
            <a:r>
              <a:rPr lang="en" sz="1600"/>
              <a:t>Can these factors be determined for the MFG Dataset?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mmersmith One"/>
              <a:buChar char="○"/>
            </a:pPr>
            <a:r>
              <a:rPr lang="en" sz="1600"/>
              <a:t>Can we predict employee retention for key departments/ units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Hammersmith One"/>
              <a:buChar char="○"/>
            </a:pPr>
            <a:r>
              <a:rPr lang="en" sz="1600"/>
              <a:t>Which departments have higher retention rates?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6" name="Google Shape;13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199"/>
            <a:ext cx="1607925" cy="10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4"/>
          <p:cNvSpPr txBox="1"/>
          <p:nvPr>
            <p:ph type="title"/>
          </p:nvPr>
        </p:nvSpPr>
        <p:spPr>
          <a:xfrm>
            <a:off x="713250" y="142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54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4"/>
          <p:cNvSpPr txBox="1"/>
          <p:nvPr>
            <p:ph idx="1" type="body"/>
          </p:nvPr>
        </p:nvSpPr>
        <p:spPr>
          <a:xfrm>
            <a:off x="713250" y="10157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18 variables and 49,653 observations </a:t>
            </a:r>
            <a:r>
              <a:rPr lang="en" sz="1900">
                <a:solidFill>
                  <a:srgbClr val="2A2828"/>
                </a:solidFill>
              </a:rPr>
              <a:t>on</a:t>
            </a:r>
            <a:r>
              <a:rPr lang="en" sz="1900">
                <a:solidFill>
                  <a:srgbClr val="2A2828"/>
                </a:solidFill>
              </a:rPr>
              <a:t> employee data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D</a:t>
            </a:r>
            <a:r>
              <a:rPr lang="en" sz="1900">
                <a:solidFill>
                  <a:srgbClr val="2A2828"/>
                </a:solidFill>
              </a:rPr>
              <a:t>emographics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Employment duration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Active Status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Age 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100"/>
              <a:buFont typeface="Hammersmith One"/>
              <a:buChar char="★"/>
            </a:pPr>
            <a:r>
              <a:rPr lang="en" sz="1900">
                <a:solidFill>
                  <a:srgbClr val="2A2828"/>
                </a:solidFill>
              </a:rPr>
              <a:t>T</a:t>
            </a:r>
            <a:r>
              <a:rPr lang="en" sz="1900">
                <a:solidFill>
                  <a:srgbClr val="2A2828"/>
                </a:solidFill>
              </a:rPr>
              <a:t>ermination </a:t>
            </a:r>
            <a:r>
              <a:rPr lang="en" sz="1900">
                <a:solidFill>
                  <a:srgbClr val="2A2828"/>
                </a:solidFill>
              </a:rPr>
              <a:t>reasons</a:t>
            </a:r>
            <a:endParaRPr sz="1900">
              <a:solidFill>
                <a:srgbClr val="2A2828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Hammersmith One"/>
              <a:buChar char="★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https://www.kaggle.com/datasets/HRAnalyticRepository/employee-attrition-data</a:t>
            </a:r>
            <a:r>
              <a:rPr lang="en" sz="14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54"/>
          <p:cNvGrpSpPr/>
          <p:nvPr/>
        </p:nvGrpSpPr>
        <p:grpSpPr>
          <a:xfrm>
            <a:off x="3875700" y="1568675"/>
            <a:ext cx="1739350" cy="1391500"/>
            <a:chOff x="3875700" y="1568675"/>
            <a:chExt cx="1739350" cy="1391500"/>
          </a:xfrm>
        </p:grpSpPr>
        <p:pic>
          <p:nvPicPr>
            <p:cNvPr id="1386" name="Google Shape;1386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75700" y="1568675"/>
              <a:ext cx="1739350" cy="139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7" name="Google Shape;1387;p54"/>
            <p:cNvPicPr preferRelativeResize="0"/>
            <p:nvPr/>
          </p:nvPicPr>
          <p:blipFill rotWithShape="1">
            <a:blip r:embed="rId5">
              <a:alphaModFix/>
            </a:blip>
            <a:srcRect b="21961" l="19812" r="22927" t="17454"/>
            <a:stretch/>
          </p:blipFill>
          <p:spPr>
            <a:xfrm>
              <a:off x="5081575" y="2436598"/>
              <a:ext cx="341499" cy="361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8" name="Google Shape;138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5"/>
          <p:cNvSpPr txBox="1"/>
          <p:nvPr>
            <p:ph type="title"/>
          </p:nvPr>
        </p:nvSpPr>
        <p:spPr>
          <a:xfrm>
            <a:off x="122825" y="142025"/>
            <a:ext cx="88029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6" name="Google Shape;1396;p55"/>
          <p:cNvSpPr txBox="1"/>
          <p:nvPr>
            <p:ph idx="1" type="body"/>
          </p:nvPr>
        </p:nvSpPr>
        <p:spPr>
          <a:xfrm>
            <a:off x="812925" y="696825"/>
            <a:ext cx="77175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200"/>
              <a:buFont typeface="Hammersmith One"/>
              <a:buChar char="★"/>
            </a:pPr>
            <a:r>
              <a:rPr lang="en" sz="2000">
                <a:solidFill>
                  <a:srgbClr val="2A2828"/>
                </a:solidFill>
              </a:rPr>
              <a:t>Data tidying and wrangling</a:t>
            </a:r>
            <a:endParaRPr sz="2000">
              <a:solidFill>
                <a:srgbClr val="2A2828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200"/>
              <a:buFont typeface="Hammersmith One"/>
              <a:buChar char="★"/>
            </a:pPr>
            <a:r>
              <a:rPr lang="en" sz="2000">
                <a:solidFill>
                  <a:srgbClr val="2A2828"/>
                </a:solidFill>
              </a:rPr>
              <a:t>Exploratory Data Analysis</a:t>
            </a:r>
            <a:endParaRPr sz="2000">
              <a:solidFill>
                <a:srgbClr val="2A2828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900"/>
              <a:buFont typeface="Hammersmith One"/>
              <a:buChar char="○"/>
            </a:pPr>
            <a:r>
              <a:rPr lang="en" sz="1900">
                <a:solidFill>
                  <a:srgbClr val="2A2828"/>
                </a:solidFill>
              </a:rPr>
              <a:t>Relationships between age, tenure period, rols, departments, gender and employment status</a:t>
            </a:r>
            <a:endParaRPr sz="1900">
              <a:solidFill>
                <a:srgbClr val="2A2828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200"/>
              <a:buFont typeface="Hammersmith One"/>
              <a:buChar char="★"/>
            </a:pPr>
            <a:r>
              <a:rPr lang="en" sz="2000">
                <a:solidFill>
                  <a:srgbClr val="2A2828"/>
                </a:solidFill>
              </a:rPr>
              <a:t>Descriptive Analytics </a:t>
            </a:r>
            <a:endParaRPr sz="2000">
              <a:solidFill>
                <a:srgbClr val="2A2828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900"/>
              <a:buFont typeface="Hammersmith One"/>
              <a:buChar char="○"/>
            </a:pPr>
            <a:r>
              <a:rPr lang="en" sz="1900">
                <a:solidFill>
                  <a:srgbClr val="2A2828"/>
                </a:solidFill>
              </a:rPr>
              <a:t>Trends in employment status</a:t>
            </a:r>
            <a:endParaRPr sz="1900">
              <a:solidFill>
                <a:srgbClr val="2A2828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900"/>
              <a:buFont typeface="Hammersmith One"/>
              <a:buChar char="○"/>
            </a:pPr>
            <a:r>
              <a:rPr lang="en" sz="1900">
                <a:solidFill>
                  <a:srgbClr val="2A2828"/>
                </a:solidFill>
              </a:rPr>
              <a:t>Trends in termination reasons</a:t>
            </a:r>
            <a:endParaRPr sz="1900">
              <a:solidFill>
                <a:srgbClr val="2A2828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200"/>
              <a:buFont typeface="Hammersmith One"/>
              <a:buChar char="★"/>
            </a:pPr>
            <a:r>
              <a:rPr lang="en" sz="2000">
                <a:solidFill>
                  <a:srgbClr val="2A2828"/>
                </a:solidFill>
              </a:rPr>
              <a:t>Predictive Analytics</a:t>
            </a:r>
            <a:endParaRPr sz="2000">
              <a:solidFill>
                <a:srgbClr val="2A2828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000"/>
              <a:buFont typeface="Hammersmith One"/>
              <a:buChar char="○"/>
            </a:pPr>
            <a:r>
              <a:rPr lang="en" sz="2000">
                <a:solidFill>
                  <a:srgbClr val="2A2828"/>
                </a:solidFill>
              </a:rPr>
              <a:t>Model selection</a:t>
            </a:r>
            <a:endParaRPr sz="2000">
              <a:solidFill>
                <a:srgbClr val="2A2828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000"/>
              <a:buFont typeface="Hammersmith One"/>
              <a:buChar char="○"/>
            </a:pPr>
            <a:r>
              <a:rPr lang="en" sz="2000">
                <a:solidFill>
                  <a:srgbClr val="2A2828"/>
                </a:solidFill>
              </a:rPr>
              <a:t>Model development and evaluation</a:t>
            </a:r>
            <a:endParaRPr sz="2000">
              <a:solidFill>
                <a:srgbClr val="2A2828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2000"/>
              <a:buFont typeface="Hammersmith One"/>
              <a:buChar char="★"/>
            </a:pPr>
            <a:r>
              <a:rPr lang="en" sz="2000">
                <a:solidFill>
                  <a:srgbClr val="2A2828"/>
                </a:solidFill>
              </a:rPr>
              <a:t>Analysis of Results</a:t>
            </a:r>
            <a:endParaRPr sz="2000">
              <a:solidFill>
                <a:srgbClr val="2A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6"/>
          <p:cNvSpPr txBox="1"/>
          <p:nvPr>
            <p:ph type="title"/>
          </p:nvPr>
        </p:nvSpPr>
        <p:spPr>
          <a:xfrm>
            <a:off x="408450" y="87175"/>
            <a:ext cx="824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r>
              <a:rPr lang="en"/>
              <a:t>: </a:t>
            </a: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Reasons and Duration</a:t>
            </a:r>
            <a:endParaRPr b="0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2" name="Google Shape;140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3" name="Google Shape;14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082712"/>
            <a:ext cx="4508574" cy="3608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4" name="Google Shape;1404;p56"/>
          <p:cNvGraphicFramePr/>
          <p:nvPr/>
        </p:nvGraphicFramePr>
        <p:xfrm>
          <a:off x="4898650" y="7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{D4CA8CA4-A4A0-4F58-B5DB-90B613038B89}</a:tableStyleId>
              </a:tblPr>
              <a:tblGrid>
                <a:gridCol w="521350"/>
                <a:gridCol w="1073875"/>
                <a:gridCol w="825600"/>
                <a:gridCol w="1329375"/>
              </a:tblGrid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Terminated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4445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4521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4603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4840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4962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4799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1" name="Google Shape;1411;p57"/>
          <p:cNvSpPr txBox="1"/>
          <p:nvPr>
            <p:ph type="title"/>
          </p:nvPr>
        </p:nvSpPr>
        <p:spPr>
          <a:xfrm>
            <a:off x="408450" y="87175"/>
            <a:ext cx="824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Analysis:  </a:t>
            </a:r>
            <a:endParaRPr b="0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2" name="Google Shape;14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76" y="616025"/>
            <a:ext cx="5758325" cy="46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8"/>
          <p:cNvSpPr txBox="1"/>
          <p:nvPr>
            <p:ph type="title"/>
          </p:nvPr>
        </p:nvSpPr>
        <p:spPr>
          <a:xfrm>
            <a:off x="408450" y="87175"/>
            <a:ext cx="824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</a:t>
            </a:r>
            <a:r>
              <a:rPr lang="en"/>
              <a:t>Analysis: </a:t>
            </a: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Forecast of Active Status</a:t>
            </a:r>
            <a:endParaRPr/>
          </a:p>
        </p:txBody>
      </p:sp>
      <p:sp>
        <p:nvSpPr>
          <p:cNvPr id="1418" name="Google Shape;141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9" name="Google Shape;14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25" y="742450"/>
            <a:ext cx="6712369" cy="4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9"/>
          <p:cNvSpPr txBox="1"/>
          <p:nvPr>
            <p:ph type="title"/>
          </p:nvPr>
        </p:nvSpPr>
        <p:spPr>
          <a:xfrm>
            <a:off x="256050" y="87175"/>
            <a:ext cx="86970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Analysis: </a:t>
            </a: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Key Factors for Employee Status</a:t>
            </a:r>
            <a:endParaRPr/>
          </a:p>
        </p:txBody>
      </p:sp>
      <p:sp>
        <p:nvSpPr>
          <p:cNvPr id="1425" name="Google Shape;142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6" name="Google Shape;1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75" y="919775"/>
            <a:ext cx="7201675" cy="3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0"/>
          <p:cNvSpPr txBox="1"/>
          <p:nvPr>
            <p:ph type="title"/>
          </p:nvPr>
        </p:nvSpPr>
        <p:spPr>
          <a:xfrm>
            <a:off x="408450" y="87175"/>
            <a:ext cx="824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Analysis: </a:t>
            </a: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Retention Rates</a:t>
            </a:r>
            <a:endParaRPr/>
          </a:p>
        </p:txBody>
      </p:sp>
      <p:sp>
        <p:nvSpPr>
          <p:cNvPr id="1432" name="Google Shape;143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3" name="Google Shape;14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51" y="628675"/>
            <a:ext cx="5951177" cy="444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60"/>
          <p:cNvSpPr txBox="1"/>
          <p:nvPr/>
        </p:nvSpPr>
        <p:spPr>
          <a:xfrm>
            <a:off x="5239800" y="1353575"/>
            <a:ext cx="3904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274E13"/>
              </a:buClr>
              <a:buSzPts val="1800"/>
              <a:buFont typeface="Hammersmith One"/>
              <a:buChar char="★"/>
            </a:pPr>
            <a:r>
              <a:rPr lang="en" sz="1600">
                <a:solidFill>
                  <a:srgbClr val="274E13"/>
                </a:solidFill>
                <a:latin typeface="Manjari"/>
                <a:ea typeface="Manjari"/>
                <a:cs typeface="Manjari"/>
                <a:sym typeface="Manjari"/>
              </a:rPr>
              <a:t>AICc for Linear Regression - Age, Employment Period, Year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