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36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41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302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1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131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26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809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64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43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02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33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9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44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27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273C3-58AA-4A9B-B980-23F0D6288F79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0AE7AC-4A9A-492F-8C05-DDC74E558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92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L.TLF.TOTL.IN?locations=CZ" TargetMode="External"/><Relationship Id="rId2" Type="http://schemas.openxmlformats.org/officeDocument/2006/relationships/hyperlink" Target="https://data.worldbank.org/indicator/NY.GDP.PCAP.CD?locations=C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bliotekar.ru/dohody-zarplata/11.htm" TargetMode="External"/><Relationship Id="rId2" Type="http://schemas.openxmlformats.org/officeDocument/2006/relationships/hyperlink" Target="https://docplayer.ru/51171463-Obzor-sostoyania-ekonomiki-i-osnovnyh-napravleniy-vneshneekonomicheskoy-deyatelnosti-chechii-v-2016-godu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sport.ru/index.php/business-and-economy/167-vvp-i-bezrabotits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60042" cy="4155490"/>
          </a:xfrm>
        </p:spPr>
        <p:txBody>
          <a:bodyPr>
            <a:normAutofit fontScale="90000"/>
          </a:bodyPr>
          <a:lstStyle/>
          <a:p>
            <a:r>
              <a:rPr lang="cs-CZ" b="1" u="sng" dirty="0">
                <a:solidFill>
                  <a:schemeClr val="tx1"/>
                </a:solidFill>
              </a:rPr>
              <a:t>Vztah mezi pracovní sílou a GDP na obyvatele ve České republice</a:t>
            </a:r>
            <a:r>
              <a:rPr lang="ru-RU" u="sng" dirty="0">
                <a:solidFill>
                  <a:schemeClr val="tx1"/>
                </a:solidFill>
              </a:rPr>
              <a:t/>
            </a:r>
            <a:br>
              <a:rPr lang="ru-RU" u="sng" dirty="0">
                <a:solidFill>
                  <a:schemeClr val="tx1"/>
                </a:solidFill>
              </a:rPr>
            </a:br>
            <a:r>
              <a:rPr lang="cs-CZ" b="1" u="sng" dirty="0">
                <a:solidFill>
                  <a:schemeClr val="tx1"/>
                </a:solidFill>
              </a:rPr>
              <a:t>za </a:t>
            </a:r>
            <a:r>
              <a:rPr lang="en-US" b="1" u="sng" dirty="0" err="1">
                <a:solidFill>
                  <a:schemeClr val="tx1"/>
                </a:solidFill>
              </a:rPr>
              <a:t>období</a:t>
            </a:r>
            <a:r>
              <a:rPr lang="en-US" b="1" u="sng" dirty="0">
                <a:solidFill>
                  <a:schemeClr val="tx1"/>
                </a:solidFill>
              </a:rPr>
              <a:t> 1990 </a:t>
            </a:r>
            <a:r>
              <a:rPr lang="en-US" b="1" u="sng" dirty="0" smtClean="0">
                <a:solidFill>
                  <a:schemeClr val="tx1"/>
                </a:solidFill>
              </a:rPr>
              <a:t>– 2017.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Zdroje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HDP na 1 obyvatele. Ceska republika. 1990 – 2017. World Bank, 2019/ </a:t>
            </a:r>
            <a:r>
              <a:rPr lang="cs-CZ" dirty="0" smtClean="0"/>
              <a:t>B.</a:t>
            </a:r>
            <a:r>
              <a:rPr lang="ru-RU" dirty="0"/>
              <a:t> </a:t>
            </a:r>
            <a:r>
              <a:rPr lang="cs-CZ" u="sng" dirty="0" smtClean="0">
                <a:hlinkClick r:id="rId2"/>
              </a:rPr>
              <a:t>https</a:t>
            </a:r>
            <a:r>
              <a:rPr lang="cs-CZ" u="sng" dirty="0">
                <a:hlinkClick r:id="rId2"/>
              </a:rPr>
              <a:t>://data.worldbank.org/indicator/NY.GDP.PCAP.CD?locations=CZ</a:t>
            </a:r>
            <a:endParaRPr lang="ru-RU" dirty="0"/>
          </a:p>
          <a:p>
            <a:pPr marL="0" indent="0">
              <a:buNone/>
            </a:pPr>
            <a:r>
              <a:rPr lang="cs-CZ" dirty="0"/>
              <a:t> </a:t>
            </a:r>
            <a:endParaRPr lang="ru-RU" dirty="0"/>
          </a:p>
          <a:p>
            <a:r>
              <a:rPr lang="cs-CZ" dirty="0"/>
              <a:t>Pracovní síla. </a:t>
            </a:r>
            <a:r>
              <a:rPr lang="en-US" dirty="0" err="1"/>
              <a:t>Ceska</a:t>
            </a:r>
            <a:r>
              <a:rPr lang="en-US" dirty="0"/>
              <a:t> </a:t>
            </a:r>
            <a:r>
              <a:rPr lang="en-US" dirty="0" err="1"/>
              <a:t>republika</a:t>
            </a:r>
            <a:r>
              <a:rPr lang="en-US" dirty="0"/>
              <a:t>. 1990 – 2017. World Bank, 2019/ </a:t>
            </a:r>
            <a:r>
              <a:rPr lang="en-US" dirty="0" smtClean="0"/>
              <a:t>A.</a:t>
            </a:r>
            <a:r>
              <a:rPr lang="ru-RU" dirty="0"/>
              <a:t> 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data.worldbank.org/indicator/SL.TLF.TOTL.IN?locations=CZ</a:t>
            </a:r>
            <a:endParaRPr lang="ru-RU" dirty="0"/>
          </a:p>
          <a:p>
            <a:endParaRPr lang="ru-RU" u="sng" dirty="0" smtClean="0"/>
          </a:p>
          <a:p>
            <a:r>
              <a:rPr lang="en-US" dirty="0" err="1"/>
              <a:t>Podil</a:t>
            </a:r>
            <a:r>
              <a:rPr lang="en-US" dirty="0"/>
              <a:t> </a:t>
            </a:r>
            <a:r>
              <a:rPr lang="en-US" dirty="0" err="1"/>
              <a:t>nezam</a:t>
            </a:r>
            <a:r>
              <a:rPr lang="cs-CZ" dirty="0"/>
              <a:t>ěstnaných osob. Ceský statistický úřad, Veřejná databáse Kod: ZAMD002; Kod: ZAM12</a:t>
            </a:r>
            <a:r>
              <a:rPr lang="uk-UA" dirty="0"/>
              <a:t>-</a:t>
            </a:r>
            <a:r>
              <a:rPr lang="en-US" dirty="0"/>
              <a:t>A</a:t>
            </a:r>
            <a:r>
              <a:rPr lang="cs-CZ"/>
              <a:t>;</a:t>
            </a:r>
            <a:endParaRPr lang="cs-CZ" u="sng" dirty="0" smtClean="0"/>
          </a:p>
        </p:txBody>
      </p:sp>
    </p:spTree>
    <p:extLst>
      <p:ext uri="{BB962C8B-B14F-4D97-AF65-F5344CB8AC3E}">
        <p14:creationId xmlns:p14="http://schemas.microsoft.com/office/powerpoint/2010/main" val="13757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Hypotéza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Nárůst</a:t>
            </a:r>
            <a:r>
              <a:rPr lang="en-US" dirty="0"/>
              <a:t> </a:t>
            </a:r>
            <a:r>
              <a:rPr lang="en-US" dirty="0" err="1"/>
              <a:t>pracovní</a:t>
            </a:r>
            <a:r>
              <a:rPr lang="en-US" dirty="0"/>
              <a:t> </a:t>
            </a:r>
            <a:r>
              <a:rPr lang="en-US" dirty="0" err="1"/>
              <a:t>síly</a:t>
            </a:r>
            <a:r>
              <a:rPr lang="en-US" dirty="0"/>
              <a:t> </a:t>
            </a:r>
            <a:r>
              <a:rPr lang="en-US" dirty="0" err="1"/>
              <a:t>pozitivně</a:t>
            </a:r>
            <a:r>
              <a:rPr lang="en-US" dirty="0"/>
              <a:t> </a:t>
            </a:r>
            <a:r>
              <a:rPr lang="en-US" dirty="0" err="1"/>
              <a:t>souvisí</a:t>
            </a:r>
            <a:r>
              <a:rPr lang="en-US" dirty="0"/>
              <a:t> s </a:t>
            </a:r>
            <a:r>
              <a:rPr lang="en-US" dirty="0" err="1"/>
              <a:t>růstem</a:t>
            </a:r>
            <a:r>
              <a:rPr lang="en-US" dirty="0"/>
              <a:t> HDP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obyvatele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Kritérium</a:t>
            </a:r>
            <a:r>
              <a:rPr lang="en-US" dirty="0"/>
              <a:t> </a:t>
            </a:r>
            <a:r>
              <a:rPr lang="en-US" dirty="0" err="1"/>
              <a:t>důvěry</a:t>
            </a:r>
            <a:r>
              <a:rPr lang="en-US" dirty="0" smtClean="0"/>
              <a:t>: - 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a </a:t>
            </a:r>
            <a:r>
              <a:rPr lang="en-US" dirty="0" err="1"/>
              <a:t>korelace</a:t>
            </a:r>
            <a:r>
              <a:rPr lang="en-US" dirty="0"/>
              <a:t> </a:t>
            </a:r>
            <a:r>
              <a:rPr lang="en-US" dirty="0" err="1"/>
              <a:t>vyšší</a:t>
            </a:r>
            <a:r>
              <a:rPr lang="en-US" dirty="0"/>
              <a:t> </a:t>
            </a:r>
            <a:r>
              <a:rPr lang="en-US" dirty="0" err="1"/>
              <a:t>než</a:t>
            </a:r>
            <a:r>
              <a:rPr lang="en-US" dirty="0"/>
              <a:t> 0,5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- P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nižší</a:t>
            </a:r>
            <a:r>
              <a:rPr lang="en-US" dirty="0"/>
              <a:t> </a:t>
            </a:r>
            <a:r>
              <a:rPr lang="en-US" dirty="0" err="1"/>
              <a:t>než</a:t>
            </a:r>
            <a:r>
              <a:rPr lang="en-US" dirty="0"/>
              <a:t> 0,05 </a:t>
            </a:r>
            <a:endParaRPr lang="en-US" dirty="0" smtClean="0"/>
          </a:p>
          <a:p>
            <a:r>
              <a:rPr lang="en-US" dirty="0" err="1"/>
              <a:t>Nezávislá</a:t>
            </a:r>
            <a:r>
              <a:rPr lang="en-US" dirty="0"/>
              <a:t> </a:t>
            </a:r>
            <a:r>
              <a:rPr lang="en-US" dirty="0" err="1" smtClean="0"/>
              <a:t>proměnná</a:t>
            </a:r>
            <a:r>
              <a:rPr lang="en-US" dirty="0" smtClean="0"/>
              <a:t> : </a:t>
            </a:r>
            <a:r>
              <a:rPr lang="en-US" dirty="0" err="1" smtClean="0"/>
              <a:t>počet</a:t>
            </a:r>
            <a:r>
              <a:rPr lang="en-US" dirty="0" smtClean="0"/>
              <a:t> </a:t>
            </a:r>
            <a:r>
              <a:rPr lang="en-US" dirty="0" err="1"/>
              <a:t>pracovní</a:t>
            </a:r>
            <a:r>
              <a:rPr lang="en-US" dirty="0"/>
              <a:t> </a:t>
            </a:r>
            <a:r>
              <a:rPr lang="en-US" dirty="0" err="1"/>
              <a:t>síly</a:t>
            </a:r>
            <a:endParaRPr lang="ru-RU" dirty="0"/>
          </a:p>
          <a:p>
            <a:r>
              <a:rPr lang="en-US" dirty="0" err="1"/>
              <a:t>Závislá</a:t>
            </a:r>
            <a:r>
              <a:rPr lang="en-US" dirty="0"/>
              <a:t> </a:t>
            </a:r>
            <a:r>
              <a:rPr lang="en-US" dirty="0" err="1" smtClean="0"/>
              <a:t>proměnná</a:t>
            </a:r>
            <a:r>
              <a:rPr lang="en-US" dirty="0" smtClean="0"/>
              <a:t> : </a:t>
            </a:r>
            <a:r>
              <a:rPr lang="en-US" dirty="0"/>
              <a:t>HDP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obyvatele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4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Teoretická</a:t>
            </a:r>
            <a:r>
              <a:rPr lang="en-US" b="1" dirty="0"/>
              <a:t> </a:t>
            </a:r>
            <a:r>
              <a:rPr lang="en-US" b="1" dirty="0" err="1"/>
              <a:t>čast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Rozvíjecí </a:t>
            </a:r>
            <a:r>
              <a:rPr lang="en-US" dirty="0" smtClean="0"/>
              <a:t>se </a:t>
            </a:r>
            <a:r>
              <a:rPr lang="cs-CZ" dirty="0" smtClean="0"/>
              <a:t>ekonomika</a:t>
            </a:r>
            <a:endParaRPr lang="en-US" dirty="0" smtClean="0"/>
          </a:p>
          <a:p>
            <a:endParaRPr lang="cs-CZ" dirty="0"/>
          </a:p>
          <a:p>
            <a:r>
              <a:rPr lang="cs-CZ" dirty="0" smtClean="0"/>
              <a:t>Zvyšení </a:t>
            </a:r>
            <a:r>
              <a:rPr lang="cs-CZ" dirty="0" smtClean="0"/>
              <a:t>úrovně vzdělaní</a:t>
            </a:r>
          </a:p>
          <a:p>
            <a:pPr marL="0" indent="0">
              <a:buNone/>
            </a:pPr>
            <a:endParaRPr lang="cs-CZ" dirty="0" smtClean="0"/>
          </a:p>
          <a:p>
            <a:r>
              <a:rPr lang="cs-CZ" dirty="0" smtClean="0"/>
              <a:t>Snižování </a:t>
            </a:r>
            <a:r>
              <a:rPr lang="cs-CZ" dirty="0"/>
              <a:t>nezaměstnanosti, vytváření nových pracovních míst s cílem uspokojit potřeby </a:t>
            </a:r>
            <a:r>
              <a:rPr lang="cs-CZ" dirty="0" smtClean="0"/>
              <a:t>výroby</a:t>
            </a:r>
          </a:p>
          <a:p>
            <a:endParaRPr lang="cs-CZ" dirty="0"/>
          </a:p>
          <a:p>
            <a:r>
              <a:rPr lang="cs-CZ" dirty="0" smtClean="0"/>
              <a:t>Jako dusledek zvýšení HDP na obyvatelé</a:t>
            </a:r>
          </a:p>
          <a:p>
            <a:endParaRPr lang="cs-CZ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Praktická část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8" y="1288866"/>
            <a:ext cx="4070152" cy="5426871"/>
          </a:xfrm>
        </p:spPr>
      </p:pic>
    </p:spTree>
    <p:extLst>
      <p:ext uri="{BB962C8B-B14F-4D97-AF65-F5344CB8AC3E}">
        <p14:creationId xmlns:p14="http://schemas.microsoft.com/office/powerpoint/2010/main" val="39643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Praktická část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83" y="1375954"/>
            <a:ext cx="3997234" cy="4896802"/>
          </a:xfrm>
        </p:spPr>
      </p:pic>
    </p:spTree>
    <p:extLst>
      <p:ext uri="{BB962C8B-B14F-4D97-AF65-F5344CB8AC3E}">
        <p14:creationId xmlns:p14="http://schemas.microsoft.com/office/powerpoint/2010/main" val="735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Praktická část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022" y="1290273"/>
            <a:ext cx="7207030" cy="55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Praktická část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Slope = 51,791</a:t>
            </a:r>
            <a:endParaRPr lang="ru-RU" dirty="0"/>
          </a:p>
          <a:p>
            <a:r>
              <a:rPr lang="en-US" dirty="0"/>
              <a:t>Correlation = 0,802</a:t>
            </a:r>
            <a:endParaRPr lang="ru-RU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0,6432</a:t>
            </a:r>
            <a:endParaRPr lang="ru-RU" dirty="0"/>
          </a:p>
          <a:p>
            <a:r>
              <a:rPr lang="en-US" dirty="0"/>
              <a:t>Y-Intercept = -256321,687</a:t>
            </a:r>
            <a:endParaRPr lang="ru-RU" dirty="0"/>
          </a:p>
          <a:p>
            <a:r>
              <a:rPr lang="en-US" dirty="0"/>
              <a:t>Function (y) = </a:t>
            </a:r>
            <a:r>
              <a:rPr lang="en-US" b="1" dirty="0"/>
              <a:t>51.791x – 256321.74</a:t>
            </a:r>
            <a:endParaRPr lang="ru-RU" dirty="0"/>
          </a:p>
          <a:p>
            <a:r>
              <a:rPr lang="en-US" dirty="0"/>
              <a:t>P-value = 4,81557E-07 </a:t>
            </a:r>
            <a:r>
              <a:rPr lang="en-US" dirty="0" smtClean="0"/>
              <a:t>&lt; </a:t>
            </a:r>
            <a:r>
              <a:rPr lang="en-US" dirty="0" smtClean="0"/>
              <a:t>0,05</a:t>
            </a:r>
            <a:endParaRPr lang="ru-RU" dirty="0" smtClean="0"/>
          </a:p>
          <a:p>
            <a:r>
              <a:rPr lang="en-US" dirty="0"/>
              <a:t>Average coefficient of elasticity = 22,192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4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Závěr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</a:t>
            </a:r>
            <a:r>
              <a:rPr lang="cs-CZ" dirty="0" smtClean="0"/>
              <a:t>Hypotéza bude přijata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/>
              <a:t>existuje</a:t>
            </a:r>
            <a:r>
              <a:rPr lang="en-US" dirty="0"/>
              <a:t> </a:t>
            </a:r>
            <a:r>
              <a:rPr lang="en-US" dirty="0" err="1"/>
              <a:t>pozitivní</a:t>
            </a:r>
            <a:r>
              <a:rPr lang="en-US" dirty="0"/>
              <a:t> </a:t>
            </a:r>
            <a:r>
              <a:rPr lang="en-US" dirty="0" err="1"/>
              <a:t>korelace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velikostí</a:t>
            </a:r>
            <a:r>
              <a:rPr lang="en-US" dirty="0"/>
              <a:t> </a:t>
            </a:r>
            <a:r>
              <a:rPr lang="en-US" dirty="0" err="1"/>
              <a:t>pracovní</a:t>
            </a:r>
            <a:r>
              <a:rPr lang="en-US" dirty="0"/>
              <a:t> </a:t>
            </a:r>
            <a:r>
              <a:rPr lang="en-US" dirty="0" err="1"/>
              <a:t>síly</a:t>
            </a:r>
            <a:r>
              <a:rPr lang="en-US" dirty="0"/>
              <a:t> a HDP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obyvatele</a:t>
            </a:r>
            <a:r>
              <a:rPr lang="en-US" dirty="0"/>
              <a:t> </a:t>
            </a:r>
            <a:r>
              <a:rPr lang="en-US" dirty="0" err="1"/>
              <a:t>země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Pro </a:t>
            </a:r>
            <a:r>
              <a:rPr lang="en-US" dirty="0" err="1"/>
              <a:t>vyšší</a:t>
            </a:r>
            <a:r>
              <a:rPr lang="en-US" dirty="0"/>
              <a:t> </a:t>
            </a:r>
            <a:r>
              <a:rPr lang="en-US" dirty="0" err="1"/>
              <a:t>přesnost</a:t>
            </a:r>
            <a:r>
              <a:rPr lang="en-US" dirty="0"/>
              <a:t> variability je </a:t>
            </a:r>
            <a:r>
              <a:rPr lang="en-US" dirty="0" err="1"/>
              <a:t>třeba</a:t>
            </a:r>
            <a:r>
              <a:rPr lang="en-US" dirty="0"/>
              <a:t> </a:t>
            </a:r>
            <a:r>
              <a:rPr lang="en-US" dirty="0" err="1"/>
              <a:t>zavést</a:t>
            </a:r>
            <a:r>
              <a:rPr lang="en-US" dirty="0"/>
              <a:t> </a:t>
            </a: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smtClean="0"/>
              <a:t>factory</a:t>
            </a:r>
            <a:endParaRPr lang="cs-CZ" dirty="0" smtClean="0"/>
          </a:p>
          <a:p>
            <a:pPr marL="0" indent="0">
              <a:buNone/>
            </a:pPr>
            <a:r>
              <a:rPr lang="en-US" dirty="0" smtClean="0"/>
              <a:t>3) </a:t>
            </a:r>
            <a:r>
              <a:rPr lang="cs-CZ" dirty="0" smtClean="0"/>
              <a:t>K</a:t>
            </a:r>
            <a:r>
              <a:rPr lang="en-US" dirty="0" err="1" smtClean="0"/>
              <a:t>oeficient</a:t>
            </a:r>
            <a:r>
              <a:rPr lang="en-US" dirty="0" smtClean="0"/>
              <a:t> </a:t>
            </a:r>
            <a:r>
              <a:rPr lang="en-US" dirty="0" err="1"/>
              <a:t>pružnosti</a:t>
            </a:r>
            <a:r>
              <a:rPr lang="en-US" dirty="0"/>
              <a:t> je 22,192&gt; 1, </a:t>
            </a:r>
            <a:r>
              <a:rPr lang="en-US" dirty="0" err="1"/>
              <a:t>což</a:t>
            </a:r>
            <a:r>
              <a:rPr lang="en-US" dirty="0"/>
              <a:t> </a:t>
            </a:r>
            <a:r>
              <a:rPr lang="en-US" dirty="0" err="1"/>
              <a:t>znamená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se X </a:t>
            </a:r>
            <a:r>
              <a:rPr lang="en-US" dirty="0" err="1"/>
              <a:t>změní</a:t>
            </a:r>
            <a:r>
              <a:rPr lang="en-US" dirty="0"/>
              <a:t> o 1%, Y se </a:t>
            </a:r>
            <a:r>
              <a:rPr lang="en-US" dirty="0" err="1"/>
              <a:t>změní</a:t>
            </a:r>
            <a:r>
              <a:rPr lang="en-US" dirty="0"/>
              <a:t> o </a:t>
            </a:r>
            <a:r>
              <a:rPr lang="en-US" dirty="0" err="1"/>
              <a:t>více</a:t>
            </a:r>
            <a:r>
              <a:rPr lang="en-US" dirty="0"/>
              <a:t> </a:t>
            </a:r>
            <a:r>
              <a:rPr lang="en-US" dirty="0" err="1"/>
              <a:t>než</a:t>
            </a:r>
            <a:r>
              <a:rPr lang="en-US" dirty="0"/>
              <a:t> 1%. </a:t>
            </a:r>
            <a:r>
              <a:rPr lang="cs-CZ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9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Zdroje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Přehled</a:t>
            </a:r>
            <a:r>
              <a:rPr lang="en-US" dirty="0"/>
              <a:t> </a:t>
            </a:r>
            <a:r>
              <a:rPr lang="en-US" dirty="0" err="1"/>
              <a:t>stavu</a:t>
            </a:r>
            <a:r>
              <a:rPr lang="en-US" dirty="0"/>
              <a:t> </a:t>
            </a:r>
            <a:r>
              <a:rPr lang="en-US" dirty="0" err="1"/>
              <a:t>ekonomiky</a:t>
            </a:r>
            <a:r>
              <a:rPr lang="en-US" dirty="0"/>
              <a:t> a </a:t>
            </a:r>
            <a:r>
              <a:rPr lang="en-US" dirty="0" err="1"/>
              <a:t>hlavních</a:t>
            </a:r>
            <a:r>
              <a:rPr lang="en-US" dirty="0"/>
              <a:t> </a:t>
            </a:r>
            <a:r>
              <a:rPr lang="en-US" dirty="0" err="1"/>
              <a:t>směrů</a:t>
            </a:r>
            <a:r>
              <a:rPr lang="en-US" dirty="0"/>
              <a:t> </a:t>
            </a:r>
            <a:r>
              <a:rPr lang="en-US" dirty="0" err="1"/>
              <a:t>zahraniční</a:t>
            </a:r>
            <a:r>
              <a:rPr lang="en-US" dirty="0"/>
              <a:t> </a:t>
            </a:r>
            <a:r>
              <a:rPr lang="en-US" dirty="0" err="1"/>
              <a:t>ekonomické</a:t>
            </a:r>
            <a:r>
              <a:rPr lang="en-US" dirty="0"/>
              <a:t> </a:t>
            </a:r>
            <a:r>
              <a:rPr lang="en-US" dirty="0" err="1"/>
              <a:t>aktivity</a:t>
            </a:r>
            <a:r>
              <a:rPr lang="en-US" dirty="0"/>
              <a:t> v </a:t>
            </a:r>
            <a:r>
              <a:rPr lang="en-US" dirty="0" err="1"/>
              <a:t>České</a:t>
            </a:r>
            <a:r>
              <a:rPr lang="en-US" dirty="0"/>
              <a:t> </a:t>
            </a:r>
            <a:r>
              <a:rPr lang="en-US" dirty="0" err="1"/>
              <a:t>republice</a:t>
            </a:r>
            <a:r>
              <a:rPr lang="en-US" dirty="0"/>
              <a:t> v </a:t>
            </a:r>
            <a:r>
              <a:rPr lang="en-US" dirty="0" err="1"/>
              <a:t>roce</a:t>
            </a:r>
            <a:r>
              <a:rPr lang="en-US" dirty="0"/>
              <a:t> 2016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u="sng" dirty="0">
                <a:hlinkClick r:id="rId2"/>
              </a:rPr>
              <a:t>https</a:t>
            </a:r>
            <a:r>
              <a:rPr lang="uk-UA" u="sng" dirty="0">
                <a:hlinkClick r:id="rId2"/>
              </a:rPr>
              <a:t>://</a:t>
            </a:r>
            <a:r>
              <a:rPr lang="en-US" u="sng" dirty="0" err="1">
                <a:hlinkClick r:id="rId2"/>
              </a:rPr>
              <a:t>docplayer</a:t>
            </a:r>
            <a:r>
              <a:rPr lang="uk-UA" u="sng" dirty="0">
                <a:hlinkClick r:id="rId2"/>
              </a:rPr>
              <a:t>.</a:t>
            </a:r>
            <a:r>
              <a:rPr lang="en-US" u="sng" dirty="0" err="1">
                <a:hlinkClick r:id="rId2"/>
              </a:rPr>
              <a:t>ru</a:t>
            </a:r>
            <a:r>
              <a:rPr lang="uk-UA" u="sng" dirty="0">
                <a:hlinkClick r:id="rId2"/>
              </a:rPr>
              <a:t>/51171463-</a:t>
            </a:r>
            <a:r>
              <a:rPr lang="en-US" u="sng" dirty="0" err="1">
                <a:hlinkClick r:id="rId2"/>
              </a:rPr>
              <a:t>Obzor</a:t>
            </a:r>
            <a:r>
              <a:rPr lang="uk-UA" u="sng" dirty="0">
                <a:hlinkClick r:id="rId2"/>
              </a:rPr>
              <a:t>-</a:t>
            </a:r>
            <a:r>
              <a:rPr lang="en-US" u="sng" dirty="0" err="1">
                <a:hlinkClick r:id="rId2"/>
              </a:rPr>
              <a:t>sostoyania</a:t>
            </a:r>
            <a:r>
              <a:rPr lang="uk-UA" u="sng" dirty="0">
                <a:hlinkClick r:id="rId2"/>
              </a:rPr>
              <a:t>-</a:t>
            </a:r>
            <a:r>
              <a:rPr lang="en-US" u="sng" dirty="0" err="1">
                <a:hlinkClick r:id="rId2"/>
              </a:rPr>
              <a:t>ekonomiki</a:t>
            </a:r>
            <a:r>
              <a:rPr lang="uk-UA" u="sng" dirty="0">
                <a:hlinkClick r:id="rId2"/>
              </a:rPr>
              <a:t>-</a:t>
            </a:r>
            <a:r>
              <a:rPr lang="en-US" u="sng" dirty="0" err="1">
                <a:hlinkClick r:id="rId2"/>
              </a:rPr>
              <a:t>i</a:t>
            </a:r>
            <a:r>
              <a:rPr lang="uk-UA" u="sng" dirty="0">
                <a:hlinkClick r:id="rId2"/>
              </a:rPr>
              <a:t>-</a:t>
            </a:r>
            <a:r>
              <a:rPr lang="en-US" u="sng" dirty="0" err="1">
                <a:hlinkClick r:id="rId2"/>
              </a:rPr>
              <a:t>osnovnyh</a:t>
            </a:r>
            <a:r>
              <a:rPr lang="uk-UA" u="sng" dirty="0">
                <a:hlinkClick r:id="rId2"/>
              </a:rPr>
              <a:t>-</a:t>
            </a:r>
            <a:r>
              <a:rPr lang="en-US" u="sng" dirty="0" err="1">
                <a:hlinkClick r:id="rId2"/>
              </a:rPr>
              <a:t>napravleniy</a:t>
            </a:r>
            <a:r>
              <a:rPr lang="uk-UA" u="sng" dirty="0">
                <a:hlinkClick r:id="rId2"/>
              </a:rPr>
              <a:t>-</a:t>
            </a:r>
            <a:r>
              <a:rPr lang="en-US" u="sng" dirty="0" err="1">
                <a:hlinkClick r:id="rId2"/>
              </a:rPr>
              <a:t>vneshneekonomicheskoy</a:t>
            </a:r>
            <a:r>
              <a:rPr lang="uk-UA" u="sng" dirty="0">
                <a:hlinkClick r:id="rId2"/>
              </a:rPr>
              <a:t>-</a:t>
            </a:r>
            <a:r>
              <a:rPr lang="en-US" u="sng" dirty="0" err="1">
                <a:hlinkClick r:id="rId2"/>
              </a:rPr>
              <a:t>deyatelnosti</a:t>
            </a:r>
            <a:r>
              <a:rPr lang="uk-UA" u="sng" dirty="0">
                <a:hlinkClick r:id="rId2"/>
              </a:rPr>
              <a:t>-</a:t>
            </a:r>
            <a:r>
              <a:rPr lang="en-US" u="sng" dirty="0" err="1">
                <a:hlinkClick r:id="rId2"/>
              </a:rPr>
              <a:t>chechii</a:t>
            </a:r>
            <a:r>
              <a:rPr lang="uk-UA" u="sng" dirty="0">
                <a:hlinkClick r:id="rId2"/>
              </a:rPr>
              <a:t>-</a:t>
            </a:r>
            <a:r>
              <a:rPr lang="en-US" u="sng" dirty="0">
                <a:hlinkClick r:id="rId2"/>
              </a:rPr>
              <a:t>v</a:t>
            </a:r>
            <a:r>
              <a:rPr lang="uk-UA" u="sng" dirty="0">
                <a:hlinkClick r:id="rId2"/>
              </a:rPr>
              <a:t>-2016-</a:t>
            </a:r>
            <a:r>
              <a:rPr lang="en-US" u="sng" dirty="0" err="1">
                <a:hlinkClick r:id="rId2"/>
              </a:rPr>
              <a:t>godu</a:t>
            </a:r>
            <a:r>
              <a:rPr lang="uk-UA" u="sng" dirty="0">
                <a:hlinkClick r:id="rId2"/>
              </a:rPr>
              <a:t>.</a:t>
            </a:r>
            <a:r>
              <a:rPr lang="en-US" u="sng" dirty="0" smtClean="0">
                <a:hlinkClick r:id="rId2"/>
              </a:rPr>
              <a:t>html</a:t>
            </a:r>
            <a:r>
              <a:rPr lang="en-US" dirty="0" smtClean="0"/>
              <a:t> 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err="1"/>
              <a:t>Politika</a:t>
            </a:r>
            <a:r>
              <a:rPr lang="en-US" dirty="0"/>
              <a:t> </a:t>
            </a:r>
            <a:r>
              <a:rPr lang="en-US" dirty="0" err="1"/>
              <a:t>příjmů</a:t>
            </a:r>
            <a:r>
              <a:rPr lang="en-US" dirty="0"/>
              <a:t> a </a:t>
            </a:r>
            <a:r>
              <a:rPr lang="en-US" dirty="0" err="1"/>
              <a:t>mezd</a:t>
            </a:r>
            <a:r>
              <a:rPr lang="en-US" dirty="0"/>
              <a:t>. </a:t>
            </a:r>
            <a:r>
              <a:rPr lang="en-US" dirty="0" err="1"/>
              <a:t>Skupina</a:t>
            </a:r>
            <a:r>
              <a:rPr lang="en-US" dirty="0"/>
              <a:t> </a:t>
            </a:r>
            <a:r>
              <a:rPr lang="en-US" dirty="0" err="1"/>
              <a:t>autorů</a:t>
            </a:r>
            <a:r>
              <a:rPr lang="en-US" dirty="0"/>
              <a:t>, </a:t>
            </a:r>
            <a:r>
              <a:rPr lang="en-US" dirty="0" err="1"/>
              <a:t>upravená</a:t>
            </a:r>
            <a:r>
              <a:rPr lang="en-US" dirty="0"/>
              <a:t> </a:t>
            </a:r>
            <a:r>
              <a:rPr lang="en-US" dirty="0" err="1"/>
              <a:t>doktorem</a:t>
            </a:r>
            <a:r>
              <a:rPr lang="en-US" dirty="0"/>
              <a:t> </a:t>
            </a:r>
            <a:r>
              <a:rPr lang="en-US" dirty="0" err="1"/>
              <a:t>ekonomie</a:t>
            </a:r>
            <a:r>
              <a:rPr lang="en-US" dirty="0"/>
              <a:t>, </a:t>
            </a:r>
            <a:r>
              <a:rPr lang="en-US" dirty="0" err="1"/>
              <a:t>profesorem</a:t>
            </a:r>
            <a:r>
              <a:rPr lang="en-US" dirty="0"/>
              <a:t> P.V. </a:t>
            </a:r>
            <a:r>
              <a:rPr lang="en-US" dirty="0" err="1"/>
              <a:t>Savchenko</a:t>
            </a:r>
            <a:r>
              <a:rPr lang="en-US" dirty="0"/>
              <a:t>, </a:t>
            </a:r>
            <a:r>
              <a:rPr lang="en-US" dirty="0" err="1"/>
              <a:t>doktor</a:t>
            </a:r>
            <a:r>
              <a:rPr lang="en-US" dirty="0"/>
              <a:t> </a:t>
            </a:r>
            <a:r>
              <a:rPr lang="en-US" dirty="0" err="1"/>
              <a:t>ekonomie</a:t>
            </a:r>
            <a:r>
              <a:rPr lang="en-US" dirty="0"/>
              <a:t>, </a:t>
            </a:r>
            <a:r>
              <a:rPr lang="en-US" dirty="0" err="1"/>
              <a:t>profesor</a:t>
            </a:r>
            <a:r>
              <a:rPr lang="en-US" dirty="0"/>
              <a:t> </a:t>
            </a:r>
            <a:r>
              <a:rPr lang="en-US" dirty="0" smtClean="0"/>
              <a:t>Y.P</a:t>
            </a:r>
            <a:r>
              <a:rPr lang="en-US" dirty="0"/>
              <a:t>. </a:t>
            </a:r>
            <a:r>
              <a:rPr lang="en-US" dirty="0" err="1" smtClean="0"/>
              <a:t>Kokina</a:t>
            </a:r>
            <a:r>
              <a:rPr lang="ru-RU" dirty="0" smtClean="0"/>
              <a:t> </a:t>
            </a:r>
            <a:r>
              <a:rPr lang="en-US" u="sng" dirty="0" smtClean="0">
                <a:hlinkClick r:id="rId3"/>
              </a:rPr>
              <a:t>http</a:t>
            </a:r>
            <a:r>
              <a:rPr lang="ru-RU" u="sng" dirty="0">
                <a:hlinkClick r:id="rId3"/>
              </a:rPr>
              <a:t>://</a:t>
            </a:r>
            <a:r>
              <a:rPr lang="en-US" u="sng" dirty="0">
                <a:hlinkClick r:id="rId3"/>
              </a:rPr>
              <a:t>www</a:t>
            </a:r>
            <a:r>
              <a:rPr lang="ru-RU" u="sng" dirty="0">
                <a:hlinkClick r:id="rId3"/>
              </a:rPr>
              <a:t>.</a:t>
            </a:r>
            <a:r>
              <a:rPr lang="en-US" u="sng" dirty="0" err="1">
                <a:hlinkClick r:id="rId3"/>
              </a:rPr>
              <a:t>bibliotekar</a:t>
            </a:r>
            <a:r>
              <a:rPr lang="ru-RU" u="sng" dirty="0">
                <a:hlinkClick r:id="rId3"/>
              </a:rPr>
              <a:t>.</a:t>
            </a:r>
            <a:r>
              <a:rPr lang="en-US" u="sng" dirty="0" err="1">
                <a:hlinkClick r:id="rId3"/>
              </a:rPr>
              <a:t>ru</a:t>
            </a:r>
            <a:r>
              <a:rPr lang="ru-RU" u="sng" dirty="0">
                <a:hlinkClick r:id="rId3"/>
              </a:rPr>
              <a:t>/</a:t>
            </a:r>
            <a:r>
              <a:rPr lang="en-US" u="sng" dirty="0" err="1">
                <a:hlinkClick r:id="rId3"/>
              </a:rPr>
              <a:t>dohody</a:t>
            </a:r>
            <a:r>
              <a:rPr lang="ru-RU" u="sng" dirty="0">
                <a:hlinkClick r:id="rId3"/>
              </a:rPr>
              <a:t>-</a:t>
            </a:r>
            <a:r>
              <a:rPr lang="en-US" u="sng" dirty="0" err="1">
                <a:hlinkClick r:id="rId3"/>
              </a:rPr>
              <a:t>zarplata</a:t>
            </a:r>
            <a:r>
              <a:rPr lang="ru-RU" u="sng" dirty="0">
                <a:hlinkClick r:id="rId3"/>
              </a:rPr>
              <a:t>/11.</a:t>
            </a:r>
            <a:r>
              <a:rPr lang="en-US" u="sng" dirty="0" err="1">
                <a:hlinkClick r:id="rId3"/>
              </a:rPr>
              <a:t>htm</a:t>
            </a:r>
            <a:endParaRPr lang="ru-RU" dirty="0"/>
          </a:p>
          <a:p>
            <a:pPr lvl="0"/>
            <a:endParaRPr lang="ru-RU" dirty="0" smtClean="0"/>
          </a:p>
          <a:p>
            <a:pPr lvl="0"/>
            <a:r>
              <a:rPr lang="en-US" dirty="0" smtClean="0"/>
              <a:t>HDP a </a:t>
            </a:r>
            <a:r>
              <a:rPr lang="en-US" dirty="0" err="1" smtClean="0"/>
              <a:t>nezam</a:t>
            </a:r>
            <a:r>
              <a:rPr lang="cs-CZ" dirty="0" smtClean="0"/>
              <a:t>ěstnanost</a:t>
            </a:r>
            <a:r>
              <a:rPr lang="ru-RU" dirty="0" smtClean="0"/>
              <a:t>. </a:t>
            </a:r>
            <a:r>
              <a:rPr lang="en-US" u="sng" dirty="0">
                <a:hlinkClick r:id="rId4"/>
              </a:rPr>
              <a:t>http</a:t>
            </a:r>
            <a:r>
              <a:rPr lang="ru-RU" u="sng" dirty="0">
                <a:hlinkClick r:id="rId4"/>
              </a:rPr>
              <a:t>://</a:t>
            </a:r>
            <a:r>
              <a:rPr lang="en-US" u="sng" dirty="0">
                <a:hlinkClick r:id="rId4"/>
              </a:rPr>
              <a:t>www</a:t>
            </a:r>
            <a:r>
              <a:rPr lang="ru-RU" u="sng" dirty="0">
                <a:hlinkClick r:id="rId4"/>
              </a:rPr>
              <a:t>.</a:t>
            </a:r>
            <a:r>
              <a:rPr lang="en-US" u="sng" dirty="0" err="1">
                <a:hlinkClick r:id="rId4"/>
              </a:rPr>
              <a:t>mesport</a:t>
            </a:r>
            <a:r>
              <a:rPr lang="ru-RU" u="sng" dirty="0">
                <a:hlinkClick r:id="rId4"/>
              </a:rPr>
              <a:t>.</a:t>
            </a:r>
            <a:r>
              <a:rPr lang="en-US" u="sng" dirty="0" err="1">
                <a:hlinkClick r:id="rId4"/>
              </a:rPr>
              <a:t>ru</a:t>
            </a:r>
            <a:r>
              <a:rPr lang="ru-RU" u="sng" dirty="0">
                <a:hlinkClick r:id="rId4"/>
              </a:rPr>
              <a:t>/</a:t>
            </a:r>
            <a:r>
              <a:rPr lang="en-US" u="sng" dirty="0">
                <a:hlinkClick r:id="rId4"/>
              </a:rPr>
              <a:t>index</a:t>
            </a:r>
            <a:r>
              <a:rPr lang="ru-RU" u="sng" dirty="0">
                <a:hlinkClick r:id="rId4"/>
              </a:rPr>
              <a:t>.</a:t>
            </a:r>
            <a:r>
              <a:rPr lang="en-US" u="sng" dirty="0" err="1">
                <a:hlinkClick r:id="rId4"/>
              </a:rPr>
              <a:t>php</a:t>
            </a:r>
            <a:r>
              <a:rPr lang="ru-RU" u="sng" dirty="0">
                <a:hlinkClick r:id="rId4"/>
              </a:rPr>
              <a:t>/</a:t>
            </a:r>
            <a:r>
              <a:rPr lang="en-US" u="sng" dirty="0">
                <a:hlinkClick r:id="rId4"/>
              </a:rPr>
              <a:t>business</a:t>
            </a:r>
            <a:r>
              <a:rPr lang="ru-RU" u="sng" dirty="0">
                <a:hlinkClick r:id="rId4"/>
              </a:rPr>
              <a:t>-</a:t>
            </a:r>
            <a:r>
              <a:rPr lang="en-US" u="sng" dirty="0">
                <a:hlinkClick r:id="rId4"/>
              </a:rPr>
              <a:t>and</a:t>
            </a:r>
            <a:r>
              <a:rPr lang="ru-RU" u="sng" dirty="0">
                <a:hlinkClick r:id="rId4"/>
              </a:rPr>
              <a:t>-</a:t>
            </a:r>
            <a:r>
              <a:rPr lang="en-US" u="sng" dirty="0">
                <a:hlinkClick r:id="rId4"/>
              </a:rPr>
              <a:t>economy</a:t>
            </a:r>
            <a:r>
              <a:rPr lang="ru-RU" u="sng" dirty="0">
                <a:hlinkClick r:id="rId4"/>
              </a:rPr>
              <a:t>/167-</a:t>
            </a:r>
            <a:r>
              <a:rPr lang="en-US" u="sng" dirty="0" err="1">
                <a:hlinkClick r:id="rId4"/>
              </a:rPr>
              <a:t>vvp</a:t>
            </a:r>
            <a:r>
              <a:rPr lang="ru-RU" u="sng" dirty="0">
                <a:hlinkClick r:id="rId4"/>
              </a:rPr>
              <a:t>-</a:t>
            </a:r>
            <a:r>
              <a:rPr lang="en-US" u="sng" dirty="0" err="1">
                <a:hlinkClick r:id="rId4"/>
              </a:rPr>
              <a:t>i</a:t>
            </a:r>
            <a:r>
              <a:rPr lang="ru-RU" u="sng" dirty="0">
                <a:hlinkClick r:id="rId4"/>
              </a:rPr>
              <a:t>-</a:t>
            </a:r>
            <a:r>
              <a:rPr lang="en-US" u="sng" dirty="0" err="1">
                <a:hlinkClick r:id="rId4"/>
              </a:rPr>
              <a:t>bezrabotitsa</a:t>
            </a:r>
            <a:endParaRPr lang="ru-RU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5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492</TotalTime>
  <Words>312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Грань</vt:lpstr>
      <vt:lpstr>Vztah mezi pracovní sílou a GDP na obyvatele ve České republice za období 1990 – 2017. </vt:lpstr>
      <vt:lpstr>Hypotéza</vt:lpstr>
      <vt:lpstr>Teoretická čast</vt:lpstr>
      <vt:lpstr>Praktická část</vt:lpstr>
      <vt:lpstr>Praktická část</vt:lpstr>
      <vt:lpstr>Praktická část</vt:lpstr>
      <vt:lpstr>Praktická část</vt:lpstr>
      <vt:lpstr>Závěr</vt:lpstr>
      <vt:lpstr>Zdroje</vt:lpstr>
      <vt:lpstr>Zdroje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Vztah mezi pracovní sílou a GDP na obyvatele ve České republice za období 1990 – 2017. </dc:title>
  <dc:creator>RePack by Diakov</dc:creator>
  <cp:lastModifiedBy>RePack by Diakov</cp:lastModifiedBy>
  <cp:revision>26</cp:revision>
  <dcterms:created xsi:type="dcterms:W3CDTF">2019-04-18T17:37:34Z</dcterms:created>
  <dcterms:modified xsi:type="dcterms:W3CDTF">2019-04-19T19:04:31Z</dcterms:modified>
</cp:coreProperties>
</file>