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196673298728873E-2"/>
          <c:y val="8.6496254666768076E-3"/>
          <c:w val="0.87344788128148731"/>
          <c:h val="0.86229523827901966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Celkové náklady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6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4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explosion val="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Pronajem</c:v>
                </c:pt>
                <c:pt idx="1">
                  <c:v>Reklama</c:v>
                </c:pt>
                <c:pt idx="2">
                  <c:v>Platy</c:v>
                </c:pt>
                <c:pt idx="3">
                  <c:v>Fixní náklady</c:v>
                </c:pt>
                <c:pt idx="4">
                  <c:v>Výbavení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40</c:v>
                </c:pt>
                <c:pt idx="3">
                  <c:v>20</c:v>
                </c:pt>
                <c:pt idx="4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0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18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9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50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7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5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2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7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0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2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09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43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EB2E-B90F-433A-994A-87BAE1DBBD8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3FE05E-0AC0-4AE4-942C-D823A96BD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97" y="519179"/>
            <a:ext cx="3910148" cy="3434512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937" y="4023361"/>
            <a:ext cx="10023566" cy="1985554"/>
          </a:xfrm>
        </p:spPr>
        <p:txBody>
          <a:bodyPr>
            <a:normAutofit fontScale="92500"/>
          </a:bodyPr>
          <a:lstStyle/>
          <a:p>
            <a:r>
              <a:rPr lang="en-US" sz="4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cs-CZ" sz="4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 generace ve světu pekáren.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</a:t>
            </a:r>
          </a:p>
          <a:p>
            <a:r>
              <a:rPr lang="cs-C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</a:t>
            </a:r>
            <a:r>
              <a:rPr lang="cs-C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Ivan Demchenko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26889" y="4267200"/>
            <a:ext cx="7170678" cy="1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4000" dirty="0" smtClean="0"/>
              <a:t>     </a:t>
            </a:r>
            <a:r>
              <a:rPr lang="cs-CZ" sz="4800" dirty="0" smtClean="0">
                <a:solidFill>
                  <a:schemeClr val="tx1"/>
                </a:solidFill>
              </a:rPr>
              <a:t>Děkuju za pozornost!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91" y="289194"/>
            <a:ext cx="3907875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Co je naším záměrem</a:t>
            </a:r>
            <a:r>
              <a:rPr lang="uk-UA" dirty="0" smtClean="0">
                <a:solidFill>
                  <a:schemeClr val="tx1"/>
                </a:solidFill>
              </a:rPr>
              <a:t>?</a:t>
            </a:r>
            <a:r>
              <a:rPr lang="cs-CZ" dirty="0" smtClean="0"/>
              <a:t/>
            </a:r>
            <a:br>
              <a:rPr lang="cs-CZ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Vytvoření nové konkurenční pekárny na trhu.</a:t>
            </a:r>
          </a:p>
          <a:p>
            <a:r>
              <a:rPr lang="cs-CZ" dirty="0" smtClean="0"/>
              <a:t>Použití moderního vybavení.</a:t>
            </a:r>
          </a:p>
          <a:p>
            <a:r>
              <a:rPr lang="cs-CZ" dirty="0" smtClean="0"/>
              <a:t>Otevření firmy plánováno po ukončení studia.</a:t>
            </a:r>
          </a:p>
          <a:p>
            <a:r>
              <a:rPr lang="cs-CZ" dirty="0" smtClean="0"/>
              <a:t>Dostat zkušeností v temto oboru.</a:t>
            </a:r>
          </a:p>
          <a:p>
            <a:r>
              <a:rPr lang="cs-CZ" dirty="0" smtClean="0"/>
              <a:t>Poskytovaní klientům zdravého a čerstveho pečíva.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83" y="5185579"/>
            <a:ext cx="972619" cy="8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Naší zákazníci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Zaky a studenty</a:t>
            </a:r>
          </a:p>
          <a:p>
            <a:r>
              <a:rPr lang="cs-CZ" dirty="0" smtClean="0"/>
              <a:t>Cestující</a:t>
            </a:r>
          </a:p>
          <a:p>
            <a:r>
              <a:rPr lang="cs-CZ" dirty="0" smtClean="0"/>
              <a:t>Cizinci</a:t>
            </a:r>
          </a:p>
          <a:p>
            <a:r>
              <a:rPr lang="cs-CZ" dirty="0" smtClean="0"/>
              <a:t>Důchodce</a:t>
            </a:r>
          </a:p>
          <a:p>
            <a:r>
              <a:rPr lang="cs-CZ" dirty="0" smtClean="0"/>
              <a:t>Zaměstnanců nejbližších poboček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12" y="5187848"/>
            <a:ext cx="96419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          </a:t>
            </a:r>
            <a:r>
              <a:rPr lang="en-US" dirty="0" smtClean="0"/>
              <a:t>K -</a:t>
            </a:r>
            <a:r>
              <a:rPr lang="cs-CZ" dirty="0" smtClean="0"/>
              <a:t>Konkurence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609600"/>
            <a:ext cx="5392815" cy="5967663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5765716" y="1930400"/>
            <a:ext cx="3508285" cy="4110962"/>
          </a:xfrm>
        </p:spPr>
        <p:txBody>
          <a:bodyPr/>
          <a:lstStyle/>
          <a:p>
            <a:r>
              <a:rPr lang="en-US" dirty="0" err="1" smtClean="0"/>
              <a:t>Hipermarkety</a:t>
            </a:r>
            <a:r>
              <a:rPr lang="en-US" dirty="0" smtClean="0"/>
              <a:t> ( Albert, </a:t>
            </a:r>
            <a:r>
              <a:rPr lang="en-US" dirty="0" err="1" smtClean="0"/>
              <a:t>Kaufland</a:t>
            </a:r>
            <a:r>
              <a:rPr lang="en-US" dirty="0" smtClean="0"/>
              <a:t>, </a:t>
            </a:r>
            <a:r>
              <a:rPr lang="en-US" dirty="0" err="1" smtClean="0"/>
              <a:t>Tesko</a:t>
            </a:r>
            <a:r>
              <a:rPr lang="en-US" dirty="0" smtClean="0"/>
              <a:t> )</a:t>
            </a:r>
            <a:endParaRPr lang="ru-RU" dirty="0" smtClean="0"/>
          </a:p>
          <a:p>
            <a:r>
              <a:rPr lang="en-US" dirty="0" err="1" smtClean="0"/>
              <a:t>Soukrom</a:t>
            </a:r>
            <a:r>
              <a:rPr lang="cs-CZ" dirty="0" smtClean="0"/>
              <a:t>é pekárny </a:t>
            </a:r>
            <a:r>
              <a:rPr lang="uk-UA" dirty="0" smtClean="0"/>
              <a:t>( </a:t>
            </a:r>
            <a:r>
              <a:rPr lang="en-US" dirty="0" err="1" smtClean="0"/>
              <a:t>Minit</a:t>
            </a:r>
            <a:r>
              <a:rPr lang="en-US" dirty="0" smtClean="0"/>
              <a:t>…</a:t>
            </a:r>
            <a:r>
              <a:rPr lang="uk-UA" dirty="0" smtClean="0"/>
              <a:t> )</a:t>
            </a:r>
            <a:endParaRPr lang="en-US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50" y="5187848"/>
            <a:ext cx="96325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Konkuren</a:t>
            </a:r>
            <a:r>
              <a:rPr lang="cs-CZ" dirty="0" smtClean="0"/>
              <a:t>ční výhody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04" y="5187848"/>
            <a:ext cx="963251" cy="853514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90058" y="1256023"/>
            <a:ext cx="4512281" cy="4748463"/>
          </a:xfrm>
          <a:prstGeom prst="rect">
            <a:avLst/>
          </a:prstGeom>
        </p:spPr>
      </p:pic>
      <p:sp>
        <p:nvSpPr>
          <p:cNvPr id="13" name="Объект 6"/>
          <p:cNvSpPr txBox="1">
            <a:spLocks/>
          </p:cNvSpPr>
          <p:nvPr/>
        </p:nvSpPr>
        <p:spPr>
          <a:xfrm>
            <a:off x="657404" y="1930400"/>
            <a:ext cx="3508285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4" name="Объект 6"/>
          <p:cNvSpPr txBox="1">
            <a:spLocks/>
          </p:cNvSpPr>
          <p:nvPr/>
        </p:nvSpPr>
        <p:spPr>
          <a:xfrm>
            <a:off x="721573" y="1930400"/>
            <a:ext cx="3508285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Dostupnost</a:t>
            </a:r>
          </a:p>
          <a:p>
            <a:r>
              <a:rPr lang="cs-CZ" dirty="0" smtClean="0"/>
              <a:t>Čerstvost</a:t>
            </a:r>
          </a:p>
          <a:p>
            <a:r>
              <a:rPr lang="cs-CZ" dirty="0" smtClean="0"/>
              <a:t>Vyběr místa pro jídlo</a:t>
            </a:r>
          </a:p>
          <a:p>
            <a:r>
              <a:rPr lang="cs-CZ" dirty="0" smtClean="0"/>
              <a:t>Uníkatnost některých druhu pečíva</a:t>
            </a:r>
          </a:p>
        </p:txBody>
      </p:sp>
    </p:spTree>
    <p:extLst>
      <p:ext uri="{BB962C8B-B14F-4D97-AF65-F5344CB8AC3E}">
        <p14:creationId xmlns:p14="http://schemas.microsoft.com/office/powerpoint/2010/main" val="57991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0568" y="609600"/>
            <a:ext cx="3723434" cy="1320800"/>
          </a:xfrm>
        </p:spPr>
        <p:txBody>
          <a:bodyPr/>
          <a:lstStyle/>
          <a:p>
            <a:r>
              <a:rPr lang="cs-CZ" dirty="0" smtClean="0"/>
              <a:t>Zajištění vstupu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0679" y="609600"/>
            <a:ext cx="4717704" cy="5676899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39443" y="1930400"/>
            <a:ext cx="3934558" cy="4110963"/>
          </a:xfrm>
        </p:spPr>
        <p:txBody>
          <a:bodyPr/>
          <a:lstStyle/>
          <a:p>
            <a:r>
              <a:rPr lang="cs-CZ" dirty="0" smtClean="0"/>
              <a:t>Trh se rozvíjí, poptávka je vysoká</a:t>
            </a:r>
          </a:p>
          <a:p>
            <a:r>
              <a:rPr lang="cs-CZ" dirty="0" smtClean="0"/>
              <a:t>Obrovské množství různých pekáren a jejích modelu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50" y="5432985"/>
            <a:ext cx="96325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6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68399" cy="853514"/>
          </a:xfrm>
        </p:spPr>
        <p:txBody>
          <a:bodyPr/>
          <a:lstStyle/>
          <a:p>
            <a:r>
              <a:rPr lang="cs-CZ" dirty="0" smtClean="0"/>
              <a:t>Náklady (v tís. kč)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582353"/>
              </p:ext>
            </p:extLst>
          </p:nvPr>
        </p:nvGraphicFramePr>
        <p:xfrm>
          <a:off x="536938" y="1463114"/>
          <a:ext cx="4618536" cy="457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45733" y="1680830"/>
            <a:ext cx="4185617" cy="4578248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>
                <a:solidFill>
                  <a:schemeClr val="accent2">
                    <a:lumMod val="50000"/>
                  </a:schemeClr>
                </a:solidFill>
              </a:rPr>
              <a:t>Celkové náklady na začatku </a:t>
            </a:r>
          </a:p>
          <a:p>
            <a:pPr marL="0" indent="0">
              <a:buNone/>
            </a:pPr>
            <a:r>
              <a:rPr lang="cs-CZ" sz="2800" dirty="0" smtClean="0">
                <a:solidFill>
                  <a:schemeClr val="accent2">
                    <a:lumMod val="50000"/>
                  </a:schemeClr>
                </a:solidFill>
              </a:rPr>
              <a:t>         230 tís. Kč 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50" y="609600"/>
            <a:ext cx="96325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6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77334" y="2188029"/>
            <a:ext cx="8596667" cy="3853333"/>
          </a:xfrm>
        </p:spPr>
        <p:txBody>
          <a:bodyPr/>
          <a:lstStyle/>
          <a:p>
            <a:r>
              <a:rPr lang="cs-CZ" dirty="0" smtClean="0"/>
              <a:t>Průměrná cena za 1 kg. chleba bude 50 Kč.</a:t>
            </a:r>
          </a:p>
          <a:p>
            <a:r>
              <a:rPr lang="cs-CZ" dirty="0" smtClean="0"/>
              <a:t>Průměrná cena za 1 kg. </a:t>
            </a:r>
            <a:r>
              <a:rPr lang="cs-CZ" dirty="0"/>
              <a:t>s</a:t>
            </a:r>
            <a:r>
              <a:rPr lang="cs-CZ" dirty="0" smtClean="0"/>
              <a:t>ladkého bude 250 Kč.</a:t>
            </a:r>
          </a:p>
          <a:p>
            <a:endParaRPr lang="cs-CZ" dirty="0"/>
          </a:p>
          <a:p>
            <a:r>
              <a:rPr lang="cs-CZ" dirty="0" smtClean="0"/>
              <a:t>Plánujeme </a:t>
            </a:r>
            <a:r>
              <a:rPr lang="cs-CZ" dirty="0"/>
              <a:t>prodavat minimálně </a:t>
            </a:r>
            <a:r>
              <a:rPr lang="cs-CZ" dirty="0" smtClean="0"/>
              <a:t>35 </a:t>
            </a:r>
            <a:r>
              <a:rPr lang="cs-CZ" dirty="0"/>
              <a:t>kg pečiva denně a z toho bude 20 kg chleby a 15 kg sladkého</a:t>
            </a:r>
            <a:r>
              <a:rPr lang="cs-CZ" dirty="0" smtClean="0"/>
              <a:t>.</a:t>
            </a:r>
          </a:p>
          <a:p>
            <a:r>
              <a:rPr lang="cs-CZ" dirty="0" smtClean="0"/>
              <a:t>Získ za 1 měsic bude 144,000 Kč.</a:t>
            </a:r>
          </a:p>
          <a:p>
            <a:r>
              <a:rPr lang="cs-CZ" dirty="0" smtClean="0"/>
              <a:t>Po zdanění zůstane 122,000 Kč.</a:t>
            </a:r>
          </a:p>
          <a:p>
            <a:r>
              <a:rPr lang="cs-CZ" sz="3200" b="1" dirty="0" smtClean="0">
                <a:solidFill>
                  <a:schemeClr val="tx1"/>
                </a:solidFill>
              </a:rPr>
              <a:t>Zisk činí 35,000 Kč za 1 měsíc.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750" y="592581"/>
            <a:ext cx="963251" cy="853514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Příjmy </a:t>
            </a:r>
            <a:r>
              <a:rPr lang="cs-CZ" dirty="0"/>
              <a:t>(v tís. kč)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51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495"/>
          </a:xfrm>
        </p:spPr>
        <p:txBody>
          <a:bodyPr/>
          <a:lstStyle/>
          <a:p>
            <a:r>
              <a:rPr lang="cs-CZ" dirty="0" smtClean="0"/>
              <a:t>SWOT analýza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3154141"/>
              </p:ext>
            </p:extLst>
          </p:nvPr>
        </p:nvGraphicFramePr>
        <p:xfrm>
          <a:off x="677861" y="1649185"/>
          <a:ext cx="8123238" cy="498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619"/>
                <a:gridCol w="4061619"/>
              </a:tblGrid>
              <a:tr h="2245179">
                <a:tc>
                  <a:txBody>
                    <a:bodyPr/>
                    <a:lstStyle/>
                    <a:p>
                      <a:r>
                        <a:rPr lang="cs-CZ" sz="2800" b="0" dirty="0" smtClean="0">
                          <a:solidFill>
                            <a:schemeClr val="accent5"/>
                          </a:solidFill>
                        </a:rPr>
                        <a:t>Silné</a:t>
                      </a:r>
                      <a:r>
                        <a:rPr lang="cs-CZ" sz="2800" b="0" baseline="0" dirty="0" smtClean="0">
                          <a:solidFill>
                            <a:schemeClr val="accent5"/>
                          </a:solidFill>
                        </a:rPr>
                        <a:t> stránky</a:t>
                      </a:r>
                    </a:p>
                    <a:p>
                      <a:pPr marL="0" indent="0">
                        <a:buNone/>
                      </a:pPr>
                      <a:r>
                        <a:rPr lang="cs-CZ" sz="1800" b="0" baseline="0" dirty="0" smtClean="0">
                          <a:solidFill>
                            <a:schemeClr val="tx1"/>
                          </a:solidFill>
                        </a:rPr>
                        <a:t>1. Dostupnost</a:t>
                      </a:r>
                    </a:p>
                    <a:p>
                      <a:pPr marL="0" indent="0">
                        <a:buNone/>
                      </a:pPr>
                      <a:r>
                        <a:rPr lang="cs-CZ" sz="1800" b="0" baseline="0" dirty="0" smtClean="0">
                          <a:solidFill>
                            <a:schemeClr val="tx1"/>
                          </a:solidFill>
                        </a:rPr>
                        <a:t>2. Čerstvost</a:t>
                      </a:r>
                    </a:p>
                    <a:p>
                      <a:pPr lvl="0"/>
                      <a:r>
                        <a:rPr lang="cs-CZ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cs-CZ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Možnost vyběru (zůstat se nebo vzít s sebou)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cs-CZ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Unikatní pečivo.</a:t>
                      </a:r>
                      <a:endParaRPr lang="cs-CZ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800" b="0" dirty="0" smtClean="0">
                          <a:solidFill>
                            <a:schemeClr val="accent5"/>
                          </a:solidFill>
                        </a:rPr>
                        <a:t>Slabé</a:t>
                      </a:r>
                      <a:r>
                        <a:rPr lang="cs-CZ" sz="2800" b="0" baseline="0" dirty="0" smtClean="0">
                          <a:solidFill>
                            <a:schemeClr val="accent5"/>
                          </a:solidFill>
                        </a:rPr>
                        <a:t> stránky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cs-CZ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Nedostatek odborných znalosti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5179">
                <a:tc>
                  <a:txBody>
                    <a:bodyPr/>
                    <a:lstStyle/>
                    <a:p>
                      <a:r>
                        <a:rPr lang="cs-CZ" sz="2800" dirty="0" smtClean="0">
                          <a:solidFill>
                            <a:schemeClr val="accent5"/>
                          </a:solidFill>
                        </a:rPr>
                        <a:t>Příležitosti</a:t>
                      </a:r>
                    </a:p>
                    <a:p>
                      <a:pPr lvl="0"/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cs-CZ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Možnost rustů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cs-CZ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Spousta přikladů modelu pekáren v Praze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s-CZ" sz="2800" dirty="0" smtClean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800" dirty="0" smtClean="0">
                          <a:solidFill>
                            <a:schemeClr val="accent5"/>
                          </a:solidFill>
                        </a:rPr>
                        <a:t>Hrozby</a:t>
                      </a:r>
                    </a:p>
                    <a:p>
                      <a:pPr lvl="0"/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cs-CZ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Složitost získat zákazníky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Konkurence ze strany Hipermarketů a jínych pekáren.</a:t>
                      </a:r>
                      <a:endParaRPr lang="cs-CZ" dirty="0" smtClean="0"/>
                    </a:p>
                    <a:p>
                      <a:endParaRPr lang="cs-CZ" dirty="0" smtClean="0"/>
                    </a:p>
                    <a:p>
                      <a:endParaRPr lang="cs-CZ" dirty="0" smtClean="0"/>
                    </a:p>
                    <a:p>
                      <a:endParaRPr lang="cs-CZ" dirty="0" smtClean="0"/>
                    </a:p>
                    <a:p>
                      <a:endParaRPr lang="cs-CZ" dirty="0" smtClean="0"/>
                    </a:p>
                    <a:p>
                      <a:r>
                        <a:rPr lang="cs-CZ" sz="2000" dirty="0" smtClean="0">
                          <a:solidFill>
                            <a:schemeClr val="accent5"/>
                          </a:solidFill>
                        </a:rPr>
                        <a:t>                                        </a:t>
                      </a:r>
                      <a:endParaRPr lang="ru-RU" sz="20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750" y="592581"/>
            <a:ext cx="96325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435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228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Грань</vt:lpstr>
      <vt:lpstr>Презентация PowerPoint</vt:lpstr>
      <vt:lpstr>Co je naším záměrem? </vt:lpstr>
      <vt:lpstr>Naší zákazníci</vt:lpstr>
      <vt:lpstr>                                    K -Konkurence </vt:lpstr>
      <vt:lpstr>Konkurenční výhody</vt:lpstr>
      <vt:lpstr>Zajištění vstupu</vt:lpstr>
      <vt:lpstr>Náklady (v tís. kč)</vt:lpstr>
      <vt:lpstr>Příjmy (v tís. kč)</vt:lpstr>
      <vt:lpstr>SWOT analýza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26</cp:revision>
  <dcterms:created xsi:type="dcterms:W3CDTF">2018-12-02T12:18:28Z</dcterms:created>
  <dcterms:modified xsi:type="dcterms:W3CDTF">2018-12-02T17:20:58Z</dcterms:modified>
</cp:coreProperties>
</file>