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B8950-6016-4294-9912-DC3BC050B006}">
  <a:tblStyle styleId="{3D2B8950-6016-4294-9912-DC3BC050B00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1608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90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98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76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94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1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69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94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Galactic Chalupa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David, Eric, Fred, Stephan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350" y="2352900"/>
            <a:ext cx="3281624" cy="31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cultural events drive traffic to neighbourhood shops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Les événements culturels locaux amènent des clients dans les commerces du secteur.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Yelp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154200" y="1837775"/>
            <a:ext cx="11100" cy="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70" name="Shape 70"/>
          <p:cNvGraphicFramePr/>
          <p:nvPr/>
        </p:nvGraphicFramePr>
        <p:xfrm>
          <a:off x="311700" y="1916075"/>
          <a:ext cx="1204625" cy="1584840"/>
        </p:xfrm>
        <a:graphic>
          <a:graphicData uri="http://schemas.openxmlformats.org/drawingml/2006/table">
            <a:tbl>
              <a:tblPr>
                <a:noFill/>
                <a:tableStyleId>{3D2B8950-6016-4294-9912-DC3BC050B006}</a:tableStyleId>
              </a:tblPr>
              <a:tblGrid>
                <a:gridCol w="1204625"/>
              </a:tblGrid>
              <a:tr h="375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business</a:t>
                      </a:r>
                    </a:p>
                  </a:txBody>
                  <a:tcPr marL="91425" marR="91425" marT="91425" marB="91425"/>
                </a:tc>
              </a:tr>
              <a:tr h="375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91425" marR="91425" marT="91425" marB="91425"/>
                </a:tc>
              </a:tr>
              <a:tr h="375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location</a:t>
                      </a:r>
                    </a:p>
                  </a:txBody>
                  <a:tcPr marL="91425" marR="91425" marT="91425" marB="91425"/>
                </a:tc>
              </a:tr>
              <a:tr h="375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reviews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1" name="Shape 71"/>
          <p:cNvGraphicFramePr/>
          <p:nvPr/>
        </p:nvGraphicFramePr>
        <p:xfrm>
          <a:off x="2216687" y="1730900"/>
          <a:ext cx="1210225" cy="792420"/>
        </p:xfrm>
        <a:graphic>
          <a:graphicData uri="http://schemas.openxmlformats.org/drawingml/2006/table">
            <a:tbl>
              <a:tblPr>
                <a:noFill/>
                <a:tableStyleId>{3D2B8950-6016-4294-9912-DC3BC050B006}</a:tableStyleId>
              </a:tblPr>
              <a:tblGrid>
                <a:gridCol w="1210225"/>
              </a:tblGrid>
              <a:tr h="381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review</a:t>
                      </a:r>
                    </a:p>
                  </a:txBody>
                  <a:tcPr marL="91425" marR="91425" marT="91425" marB="91425"/>
                </a:tc>
              </a:tr>
              <a:tr h="375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 Vitrine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2215162" y="2804075"/>
          <a:ext cx="1210225" cy="792420"/>
        </p:xfrm>
        <a:graphic>
          <a:graphicData uri="http://schemas.openxmlformats.org/drawingml/2006/table">
            <a:tbl>
              <a:tblPr>
                <a:noFill/>
                <a:tableStyleId>{3D2B8950-6016-4294-9912-DC3BC050B006}</a:tableStyleId>
              </a:tblPr>
              <a:tblGrid>
                <a:gridCol w="1210225"/>
              </a:tblGrid>
              <a:tr h="381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review</a:t>
                      </a:r>
                    </a:p>
                  </a:txBody>
                  <a:tcPr marL="91425" marR="91425" marT="91425" marB="91425"/>
                </a:tc>
              </a:tr>
              <a:tr h="375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4" name="Shape 74"/>
          <p:cNvGraphicFramePr/>
          <p:nvPr/>
        </p:nvGraphicFramePr>
        <p:xfrm>
          <a:off x="4832400" y="1916075"/>
          <a:ext cx="1204625" cy="1188630"/>
        </p:xfrm>
        <a:graphic>
          <a:graphicData uri="http://schemas.openxmlformats.org/drawingml/2006/table">
            <a:tbl>
              <a:tblPr>
                <a:noFill/>
                <a:tableStyleId>{3D2B8950-6016-4294-9912-DC3BC050B006}</a:tableStyleId>
              </a:tblPr>
              <a:tblGrid>
                <a:gridCol w="1204625"/>
              </a:tblGrid>
              <a:tr h="375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event</a:t>
                      </a:r>
                    </a:p>
                  </a:txBody>
                  <a:tcPr marL="91425" marR="91425" marT="91425" marB="91425"/>
                </a:tc>
              </a:tr>
              <a:tr h="375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dates</a:t>
                      </a:r>
                    </a:p>
                  </a:txBody>
                  <a:tcPr marL="91425" marR="91425" marT="91425" marB="91425"/>
                </a:tc>
              </a:tr>
              <a:tr h="375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location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75" name="Shape 75"/>
          <p:cNvCxnSpPr/>
          <p:nvPr/>
        </p:nvCxnSpPr>
        <p:spPr>
          <a:xfrm rot="10800000" flipH="1">
            <a:off x="1624850" y="2521375"/>
            <a:ext cx="481800" cy="862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6"/>
          <p:cNvCxnSpPr/>
          <p:nvPr/>
        </p:nvCxnSpPr>
        <p:spPr>
          <a:xfrm rot="10800000" flipH="1">
            <a:off x="1625612" y="3137675"/>
            <a:ext cx="525900" cy="3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>
            <a:off x="1603550" y="3575300"/>
            <a:ext cx="503100" cy="34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graphicFrame>
        <p:nvGraphicFramePr>
          <p:cNvPr id="78" name="Shape 78"/>
          <p:cNvGraphicFramePr/>
          <p:nvPr/>
        </p:nvGraphicFramePr>
        <p:xfrm>
          <a:off x="2216687" y="3877275"/>
          <a:ext cx="1210225" cy="396210"/>
        </p:xfrm>
        <a:graphic>
          <a:graphicData uri="http://schemas.openxmlformats.org/drawingml/2006/table">
            <a:tbl>
              <a:tblPr>
                <a:noFill/>
                <a:tableStyleId>{3D2B8950-6016-4294-9912-DC3BC050B006}</a:tableStyleId>
              </a:tblPr>
              <a:tblGrid>
                <a:gridCol w="1210225"/>
              </a:tblGrid>
              <a:tr h="381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Normalization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2"/>
            <a:ext cx="35052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050" y="1152462"/>
            <a:ext cx="35052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93900" y="2980750"/>
            <a:ext cx="1288800" cy="3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All reviewsfdssdf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93900" y="1152475"/>
            <a:ext cx="1288800" cy="3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All reviews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879050" y="1152475"/>
            <a:ext cx="2864100" cy="3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All reviews (normalized)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50" y="2918862"/>
            <a:ext cx="35052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93900" y="2980750"/>
            <a:ext cx="1288800" cy="3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Schwartz’s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050" y="2980737"/>
            <a:ext cx="35052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879050" y="2980750"/>
            <a:ext cx="2942700" cy="3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Schwartz’s (normalized)</a:t>
            </a:r>
          </a:p>
        </p:txBody>
      </p:sp>
      <p:sp>
        <p:nvSpPr>
          <p:cNvPr id="95" name="Shape 95"/>
          <p:cNvSpPr/>
          <p:nvPr/>
        </p:nvSpPr>
        <p:spPr>
          <a:xfrm>
            <a:off x="3915450" y="1488762"/>
            <a:ext cx="963600" cy="25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915450" y="3317037"/>
            <a:ext cx="963600" cy="25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Festiblues Ahuntsic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04775" y="1152475"/>
            <a:ext cx="2256000" cy="84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Before (July)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3360675" y="1152475"/>
            <a:ext cx="2422500" cy="45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During (August)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68" y="1541593"/>
            <a:ext cx="2256000" cy="20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218" y="1541593"/>
            <a:ext cx="2256000" cy="20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682" y="1524969"/>
            <a:ext cx="2422617" cy="209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6083225" y="1152475"/>
            <a:ext cx="2256000" cy="45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After (September)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804775" y="3618525"/>
            <a:ext cx="2256000" cy="84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17 reviews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443925" y="3618525"/>
            <a:ext cx="2256000" cy="84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28 reviews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083200" y="3618525"/>
            <a:ext cx="2256000" cy="84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13 reviews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2655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Osheaga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04775" y="1152475"/>
            <a:ext cx="2256000" cy="84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Before (June)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360675" y="1152475"/>
            <a:ext cx="2422500" cy="45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During (July)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083225" y="1152475"/>
            <a:ext cx="2256000" cy="45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After (August)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804775" y="3618525"/>
            <a:ext cx="2256000" cy="84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173 reviews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443925" y="3618525"/>
            <a:ext cx="2256000" cy="84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281 reviews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083200" y="3618525"/>
            <a:ext cx="2256000" cy="84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132 reviews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74" y="1524975"/>
            <a:ext cx="2255999" cy="204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999" y="1524975"/>
            <a:ext cx="2255999" cy="204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074" y="1524975"/>
            <a:ext cx="2255999" cy="2043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200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What we learned: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Transforming data is time consuming! Even more so at a scale</a:t>
            </a:r>
            <a:r>
              <a:rPr lang="en" dirty="0" smtClean="0"/>
              <a:t>!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could have done</a:t>
            </a:r>
            <a:r>
              <a:rPr lang="en" dirty="0" smtClean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- Validate assumptions with data from other sources (e.g. Facebook, Foursquare check-ins?)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</a:t>
            </a:r>
            <a:r>
              <a:rPr lang="en" dirty="0"/>
              <a:t>would have helped: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Having access to historical data from LaVitrine;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Having access to Yelp Check In data to compare vs. Reviews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simple-dark-2</vt:lpstr>
      <vt:lpstr>Team Galactic Chalupa</vt:lpstr>
      <vt:lpstr>Hypothesis</vt:lpstr>
      <vt:lpstr>Datasets</vt:lpstr>
      <vt:lpstr>Normalization</vt:lpstr>
      <vt:lpstr>Festiblues Ahuntsic</vt:lpstr>
      <vt:lpstr>Osheaga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Galactic Chalupa</dc:title>
  <cp:lastModifiedBy>Eric Demers</cp:lastModifiedBy>
  <cp:revision>1</cp:revision>
  <dcterms:modified xsi:type="dcterms:W3CDTF">2016-04-03T20:57:57Z</dcterms:modified>
</cp:coreProperties>
</file>