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F8C97C4-81CD-4F93-809A-A8D999916A76}">
  <a:tblStyle styleId="{2F8C97C4-81CD-4F93-809A-A8D999916A7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0efda613c9_0_1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20efda613c9_0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0efda613c9_0_1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g20efda613c9_0_1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0efda613c9_0_1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20efda613c9_0_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4500e1305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4500e1305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24500e1305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4500e13054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4500e13054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24500e13054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2343f82b61_3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22343f82b61_3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2343f82b61_3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22343f82b61_3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0efda613c9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7" name="Google Shape;97;g20efda613c9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20efda613c9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2343f82b61_3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g22343f82b61_3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2343f82b61_3_1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g22343f82b61_3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2343f82b61_3_2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g22343f82b61_3_2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47e41e991a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47e41e991a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g247e41e991a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410947d1e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410947d1e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g2410947d1e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2343f82b61_3_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g22343f82b61_3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2343f82b61_3_2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g22343f82b61_3_2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2343f82b61_3_2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g22343f82b61_3_2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2343f82b61_3_3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g22343f82b61_3_3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2343f82b61_3_3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g22343f82b61_3_3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0efda613c9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0efda613c9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20efda613c9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2343f82b61_3_3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g22343f82b61_3_3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47e41e991a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47e41e991a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g247e41e991a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7adc653fe8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7adc653fe8_1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g27adc653fe8_1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2343f82b61_3_3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g22343f82b61_3_3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2343f82b61_3_1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g22343f82b61_3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2343f82b61_3_1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g22343f82b61_3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2343f82b61_3_1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g22343f82b61_3_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2343f82b61_3_1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g22343f82b61_3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2343f82b61_3_1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g22343f82b61_3_1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47e41e991a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47e41e991a_0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g247e41e991a_0_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0efda613c9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0efda613c9_0_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20efda613c9_0_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7adc653fe8_1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7adc653fe8_1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g27adc653fe8_1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2343f82b61_3_2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g22343f82b61_3_2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2513ecf545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2513ecf545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g22513ecf545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2343f82b61_3_3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g22343f82b61_3_3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47e41e991a_1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247e41e991a_1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g247e41e991a_1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2343f82b61_3_4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2343f82b61_3_4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g22343f82b61_3_4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2343f82b61_3_6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2343f82b61_3_6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g22343f82b61_3_67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2685df4e98_3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2685df4e98_3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22685df4e98_3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0efda613c9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0efda613c9_0_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20efda613c9_0_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0efda613c9_0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0efda613c9_0_1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20efda613c9_0_1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0efda613c9_0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0efda613c9_0_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20efda613c9_0_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2343f82b61_3_4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2343f82b61_3_4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22343f82b61_3_40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_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914400" y="762000"/>
            <a:ext cx="103632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1828800" y="2514600"/>
            <a:ext cx="85344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pic>
        <p:nvPicPr>
          <p:cNvPr descr="A picture containing photo, table, person, monitor&#10;&#10;Description automatically generated" id="20" name="Google Shape;20;p2"/>
          <p:cNvPicPr preferRelativeResize="0"/>
          <p:nvPr/>
        </p:nvPicPr>
        <p:blipFill rotWithShape="1">
          <a:blip r:embed="rId2">
            <a:alphaModFix/>
          </a:blip>
          <a:srcRect b="0" l="0" r="71976" t="90286"/>
          <a:stretch/>
        </p:blipFill>
        <p:spPr>
          <a:xfrm>
            <a:off x="0" y="6373302"/>
            <a:ext cx="2514600" cy="49030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1"/>
          <p:cNvSpPr/>
          <p:nvPr/>
        </p:nvSpPr>
        <p:spPr>
          <a:xfrm>
            <a:off x="0" y="6482208"/>
            <a:ext cx="12192000" cy="376686"/>
          </a:xfrm>
          <a:prstGeom prst="triangle">
            <a:avLst>
              <a:gd fmla="val 62762" name="adj"/>
            </a:avLst>
          </a:prstGeom>
          <a:solidFill>
            <a:schemeClr val="l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mbria"/>
              <a:ea typeface="Cambria"/>
              <a:cs typeface="Cambria"/>
              <a:sym typeface="Cambria"/>
            </a:endParaRPr>
          </a:p>
        </p:txBody>
      </p:sp>
      <p:sp>
        <p:nvSpPr>
          <p:cNvPr id="59" name="Google Shape;59;p11"/>
          <p:cNvSpPr/>
          <p:nvPr/>
        </p:nvSpPr>
        <p:spPr>
          <a:xfrm>
            <a:off x="0" y="6676906"/>
            <a:ext cx="12192000" cy="181095"/>
          </a:xfrm>
          <a:prstGeom prst="triangle">
            <a:avLst>
              <a:gd fmla="val 39397" name="adj"/>
            </a:avLst>
          </a:prstGeom>
          <a:solidFill>
            <a:schemeClr val="l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mbria"/>
              <a:ea typeface="Cambria"/>
              <a:cs typeface="Cambria"/>
              <a:sym typeface="Cambria"/>
            </a:endParaRPr>
          </a:p>
        </p:txBody>
      </p:sp>
      <p:sp>
        <p:nvSpPr>
          <p:cNvPr id="60" name="Google Shape;60;p11"/>
          <p:cNvSpPr txBox="1"/>
          <p:nvPr/>
        </p:nvSpPr>
        <p:spPr>
          <a:xfrm>
            <a:off x="11435142" y="6492875"/>
            <a:ext cx="680658"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1400">
                <a:solidFill>
                  <a:schemeClr val="dk1"/>
                </a:solidFill>
                <a:latin typeface="Cambria"/>
                <a:ea typeface="Cambria"/>
                <a:cs typeface="Cambria"/>
                <a:sym typeface="Cambria"/>
              </a:rPr>
              <a:t>‹#›</a:t>
            </a:fld>
            <a:endParaRPr b="1" sz="1400">
              <a:solidFill>
                <a:schemeClr val="dk1"/>
              </a:solidFill>
              <a:latin typeface="Cambria"/>
              <a:ea typeface="Cambria"/>
              <a:cs typeface="Cambria"/>
              <a:sym typeface="Cambr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2"/>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2"/>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4" name="Google Shape;64;p12"/>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2"/>
          <p:cNvSpPr/>
          <p:nvPr/>
        </p:nvSpPr>
        <p:spPr>
          <a:xfrm>
            <a:off x="0" y="6406010"/>
            <a:ext cx="12192000" cy="452885"/>
          </a:xfrm>
          <a:prstGeom prst="triangle">
            <a:avLst>
              <a:gd fmla="val 85448" name="adj"/>
            </a:avLst>
          </a:prstGeom>
          <a:solidFill>
            <a:schemeClr val="l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mbria"/>
              <a:ea typeface="Cambria"/>
              <a:cs typeface="Cambria"/>
              <a:sym typeface="Cambria"/>
            </a:endParaRPr>
          </a:p>
        </p:txBody>
      </p:sp>
      <p:sp>
        <p:nvSpPr>
          <p:cNvPr id="66" name="Google Shape;66;p12"/>
          <p:cNvSpPr/>
          <p:nvPr/>
        </p:nvSpPr>
        <p:spPr>
          <a:xfrm>
            <a:off x="0" y="6482208"/>
            <a:ext cx="12192000" cy="376686"/>
          </a:xfrm>
          <a:prstGeom prst="triangle">
            <a:avLst>
              <a:gd fmla="val 62762" name="adj"/>
            </a:avLst>
          </a:prstGeom>
          <a:solidFill>
            <a:schemeClr val="l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mbria"/>
              <a:ea typeface="Cambria"/>
              <a:cs typeface="Cambria"/>
              <a:sym typeface="Cambria"/>
            </a:endParaRPr>
          </a:p>
        </p:txBody>
      </p:sp>
      <p:sp>
        <p:nvSpPr>
          <p:cNvPr id="67" name="Google Shape;67;p12"/>
          <p:cNvSpPr/>
          <p:nvPr/>
        </p:nvSpPr>
        <p:spPr>
          <a:xfrm>
            <a:off x="0" y="6676906"/>
            <a:ext cx="12192000" cy="181095"/>
          </a:xfrm>
          <a:prstGeom prst="triangle">
            <a:avLst>
              <a:gd fmla="val 39397" name="adj"/>
            </a:avLst>
          </a:prstGeom>
          <a:solidFill>
            <a:schemeClr val="l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mbria"/>
              <a:ea typeface="Cambria"/>
              <a:cs typeface="Cambria"/>
              <a:sym typeface="Cambri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3"/>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3"/>
          <p:cNvSpPr/>
          <p:nvPr>
            <p:ph idx="2" type="pic"/>
          </p:nvPr>
        </p:nvSpPr>
        <p:spPr>
          <a:xfrm>
            <a:off x="2389717" y="612775"/>
            <a:ext cx="7315200" cy="4114800"/>
          </a:xfrm>
          <a:prstGeom prst="rect">
            <a:avLst/>
          </a:prstGeom>
          <a:noFill/>
          <a:ln>
            <a:noFill/>
          </a:ln>
        </p:spPr>
      </p:sp>
      <p:sp>
        <p:nvSpPr>
          <p:cNvPr id="71" name="Google Shape;71;p13"/>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2" name="Google Shape;72;p13"/>
          <p:cNvSpPr/>
          <p:nvPr/>
        </p:nvSpPr>
        <p:spPr>
          <a:xfrm>
            <a:off x="0" y="6676906"/>
            <a:ext cx="12192000" cy="181095"/>
          </a:xfrm>
          <a:prstGeom prst="triangle">
            <a:avLst>
              <a:gd fmla="val 39397" name="adj"/>
            </a:avLst>
          </a:prstGeom>
          <a:solidFill>
            <a:schemeClr val="l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mbria"/>
              <a:ea typeface="Cambria"/>
              <a:cs typeface="Cambria"/>
              <a:sym typeface="Cambri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4"/>
          <p:cNvSpPr txBox="1"/>
          <p:nvPr>
            <p:ph type="title"/>
          </p:nvPr>
        </p:nvSpPr>
        <p:spPr>
          <a:xfrm>
            <a:off x="304800" y="304800"/>
            <a:ext cx="11684000" cy="792162"/>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4"/>
          <p:cNvSpPr txBox="1"/>
          <p:nvPr>
            <p:ph idx="1" type="body"/>
          </p:nvPr>
        </p:nvSpPr>
        <p:spPr>
          <a:xfrm rot="5400000">
            <a:off x="3556000" y="-2108200"/>
            <a:ext cx="5181600" cy="116840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6" name="Google Shape;76;p14"/>
          <p:cNvSpPr/>
          <p:nvPr/>
        </p:nvSpPr>
        <p:spPr>
          <a:xfrm>
            <a:off x="0" y="6676906"/>
            <a:ext cx="12192000" cy="181095"/>
          </a:xfrm>
          <a:prstGeom prst="triangle">
            <a:avLst>
              <a:gd fmla="val 39397" name="adj"/>
            </a:avLst>
          </a:prstGeom>
          <a:solidFill>
            <a:schemeClr val="l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mbria"/>
              <a:ea typeface="Cambria"/>
              <a:cs typeface="Cambria"/>
              <a:sym typeface="Cambri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5"/>
          <p:cNvSpPr txBox="1"/>
          <p:nvPr>
            <p:ph type="title"/>
          </p:nvPr>
        </p:nvSpPr>
        <p:spPr>
          <a:xfrm rot="5400000">
            <a:off x="7285038" y="1828802"/>
            <a:ext cx="5851525" cy="2743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5"/>
          <p:cNvSpPr txBox="1"/>
          <p:nvPr>
            <p:ph idx="1" type="body"/>
          </p:nvPr>
        </p:nvSpPr>
        <p:spPr>
          <a:xfrm rot="5400000">
            <a:off x="1697038"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 name="Google Shape;80;p15"/>
          <p:cNvSpPr/>
          <p:nvPr/>
        </p:nvSpPr>
        <p:spPr>
          <a:xfrm>
            <a:off x="0" y="6482208"/>
            <a:ext cx="12192000" cy="376686"/>
          </a:xfrm>
          <a:prstGeom prst="triangle">
            <a:avLst>
              <a:gd fmla="val 62762" name="adj"/>
            </a:avLst>
          </a:prstGeom>
          <a:solidFill>
            <a:schemeClr val="l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mbria"/>
              <a:ea typeface="Cambria"/>
              <a:cs typeface="Cambria"/>
              <a:sym typeface="Cambria"/>
            </a:endParaRPr>
          </a:p>
        </p:txBody>
      </p:sp>
      <p:sp>
        <p:nvSpPr>
          <p:cNvPr id="81" name="Google Shape;81;p15"/>
          <p:cNvSpPr/>
          <p:nvPr/>
        </p:nvSpPr>
        <p:spPr>
          <a:xfrm>
            <a:off x="0" y="6676906"/>
            <a:ext cx="12192000" cy="181095"/>
          </a:xfrm>
          <a:prstGeom prst="triangle">
            <a:avLst>
              <a:gd fmla="val 39397" name="adj"/>
            </a:avLst>
          </a:prstGeom>
          <a:solidFill>
            <a:schemeClr val="l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mbria"/>
              <a:ea typeface="Cambria"/>
              <a:cs typeface="Cambria"/>
              <a:sym typeface="Cambr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verall_Title and Content">
  <p:cSld name="Overall_Title and Content">
    <p:spTree>
      <p:nvGrpSpPr>
        <p:cNvPr id="21" name="Shape 21"/>
        <p:cNvGrpSpPr/>
        <p:nvPr/>
      </p:nvGrpSpPr>
      <p:grpSpPr>
        <a:xfrm>
          <a:off x="0" y="0"/>
          <a:ext cx="0" cy="0"/>
          <a:chOff x="0" y="0"/>
          <a:chExt cx="0" cy="0"/>
        </a:xfrm>
      </p:grpSpPr>
      <p:sp>
        <p:nvSpPr>
          <p:cNvPr id="22" name="Google Shape;22;p3"/>
          <p:cNvSpPr txBox="1"/>
          <p:nvPr>
            <p:ph type="title"/>
          </p:nvPr>
        </p:nvSpPr>
        <p:spPr>
          <a:xfrm>
            <a:off x="304800" y="304800"/>
            <a:ext cx="10739400" cy="7923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304800" y="1435825"/>
            <a:ext cx="11684100" cy="47421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24" name="Google Shape;24;p3"/>
          <p:cNvPicPr preferRelativeResize="0"/>
          <p:nvPr/>
        </p:nvPicPr>
        <p:blipFill>
          <a:blip r:embed="rId2">
            <a:alphaModFix/>
          </a:blip>
          <a:stretch>
            <a:fillRect/>
          </a:stretch>
        </p:blipFill>
        <p:spPr>
          <a:xfrm>
            <a:off x="11044275" y="152325"/>
            <a:ext cx="944625" cy="9446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Information Section"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963084" y="2837087"/>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Arial"/>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963084" y="4237261"/>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8" name="Google Shape;28;p4"/>
          <p:cNvSpPr/>
          <p:nvPr/>
        </p:nvSpPr>
        <p:spPr>
          <a:xfrm>
            <a:off x="0" y="6676906"/>
            <a:ext cx="12192000" cy="181095"/>
          </a:xfrm>
          <a:prstGeom prst="triangle">
            <a:avLst>
              <a:gd fmla="val 39397" name="adj"/>
            </a:avLst>
          </a:prstGeom>
          <a:solidFill>
            <a:schemeClr val="l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mbria"/>
              <a:ea typeface="Cambria"/>
              <a:cs typeface="Cambria"/>
              <a:sym typeface="Cambria"/>
            </a:endParaRPr>
          </a:p>
        </p:txBody>
      </p:sp>
      <p:sp>
        <p:nvSpPr>
          <p:cNvPr id="29" name="Google Shape;29;p4"/>
          <p:cNvSpPr/>
          <p:nvPr/>
        </p:nvSpPr>
        <p:spPr>
          <a:xfrm>
            <a:off x="10134600" y="152400"/>
            <a:ext cx="1981200" cy="22860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mbria"/>
                <a:ea typeface="Cambria"/>
                <a:cs typeface="Cambria"/>
                <a:sym typeface="Cambria"/>
              </a:rPr>
              <a:t>Student Must add a professional photo to this cage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0" name="Shape 30"/>
        <p:cNvGrpSpPr/>
        <p:nvPr/>
      </p:nvGrpSpPr>
      <p:grpSpPr>
        <a:xfrm>
          <a:off x="0" y="0"/>
          <a:ext cx="0" cy="0"/>
          <a:chOff x="0" y="0"/>
          <a:chExt cx="0" cy="0"/>
        </a:xfrm>
      </p:grpSpPr>
      <p:sp>
        <p:nvSpPr>
          <p:cNvPr id="31" name="Google Shape;31;p5"/>
          <p:cNvSpPr txBox="1"/>
          <p:nvPr>
            <p:ph type="title"/>
          </p:nvPr>
        </p:nvSpPr>
        <p:spPr>
          <a:xfrm>
            <a:off x="963084" y="2837087"/>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Arial"/>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963084" y="4237261"/>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3" name="Google Shape;33;p5"/>
          <p:cNvSpPr/>
          <p:nvPr/>
        </p:nvSpPr>
        <p:spPr>
          <a:xfrm>
            <a:off x="2632435" y="6492874"/>
            <a:ext cx="6816365"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p>
        </p:txBody>
      </p:sp>
      <p:pic>
        <p:nvPicPr>
          <p:cNvPr id="34" name="Google Shape;34;p5"/>
          <p:cNvPicPr preferRelativeResize="0"/>
          <p:nvPr/>
        </p:nvPicPr>
        <p:blipFill>
          <a:blip r:embed="rId2">
            <a:alphaModFix/>
          </a:blip>
          <a:stretch>
            <a:fillRect/>
          </a:stretch>
        </p:blipFill>
        <p:spPr>
          <a:xfrm>
            <a:off x="11044275" y="152325"/>
            <a:ext cx="944625" cy="9446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dividual_Title and Content" type="obj">
  <p:cSld name="OBJECT">
    <p:spTree>
      <p:nvGrpSpPr>
        <p:cNvPr id="35" name="Shape 35"/>
        <p:cNvGrpSpPr/>
        <p:nvPr/>
      </p:nvGrpSpPr>
      <p:grpSpPr>
        <a:xfrm>
          <a:off x="0" y="0"/>
          <a:ext cx="0" cy="0"/>
          <a:chOff x="0" y="0"/>
          <a:chExt cx="0" cy="0"/>
        </a:xfrm>
      </p:grpSpPr>
      <p:sp>
        <p:nvSpPr>
          <p:cNvPr id="36" name="Google Shape;36;p6"/>
          <p:cNvSpPr txBox="1"/>
          <p:nvPr>
            <p:ph type="title"/>
          </p:nvPr>
        </p:nvSpPr>
        <p:spPr>
          <a:xfrm>
            <a:off x="304800" y="304800"/>
            <a:ext cx="10739400" cy="7923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1" type="body"/>
          </p:nvPr>
        </p:nvSpPr>
        <p:spPr>
          <a:xfrm>
            <a:off x="304800" y="1143000"/>
            <a:ext cx="11684100" cy="5181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6"/>
          <p:cNvSpPr/>
          <p:nvPr/>
        </p:nvSpPr>
        <p:spPr>
          <a:xfrm>
            <a:off x="0" y="6482208"/>
            <a:ext cx="12192000" cy="376686"/>
          </a:xfrm>
          <a:prstGeom prst="triangle">
            <a:avLst>
              <a:gd fmla="val 62762" name="adj"/>
            </a:avLst>
          </a:prstGeom>
          <a:solidFill>
            <a:schemeClr val="l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mbria"/>
              <a:ea typeface="Cambria"/>
              <a:cs typeface="Cambria"/>
              <a:sym typeface="Cambria"/>
            </a:endParaRPr>
          </a:p>
        </p:txBody>
      </p:sp>
      <p:sp>
        <p:nvSpPr>
          <p:cNvPr id="39" name="Google Shape;39;p6"/>
          <p:cNvSpPr/>
          <p:nvPr/>
        </p:nvSpPr>
        <p:spPr>
          <a:xfrm>
            <a:off x="0" y="6676906"/>
            <a:ext cx="12192000" cy="181095"/>
          </a:xfrm>
          <a:prstGeom prst="triangle">
            <a:avLst>
              <a:gd fmla="val 39397" name="adj"/>
            </a:avLst>
          </a:prstGeom>
          <a:solidFill>
            <a:schemeClr val="l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mbria"/>
              <a:ea typeface="Cambria"/>
              <a:cs typeface="Cambria"/>
              <a:sym typeface="Cambria"/>
            </a:endParaRPr>
          </a:p>
        </p:txBody>
      </p:sp>
      <p:pic>
        <p:nvPicPr>
          <p:cNvPr id="40" name="Google Shape;40;p6"/>
          <p:cNvPicPr preferRelativeResize="0"/>
          <p:nvPr/>
        </p:nvPicPr>
        <p:blipFill>
          <a:blip r:embed="rId2">
            <a:alphaModFix/>
          </a:blip>
          <a:stretch>
            <a:fillRect/>
          </a:stretch>
        </p:blipFill>
        <p:spPr>
          <a:xfrm>
            <a:off x="11044275" y="152325"/>
            <a:ext cx="944625" cy="9446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41" name="Shape 41"/>
        <p:cNvGrpSpPr/>
        <p:nvPr/>
      </p:nvGrpSpPr>
      <p:grpSpPr>
        <a:xfrm>
          <a:off x="0" y="0"/>
          <a:ext cx="0" cy="0"/>
          <a:chOff x="0" y="0"/>
          <a:chExt cx="0" cy="0"/>
        </a:xfrm>
      </p:grpSpPr>
      <p:sp>
        <p:nvSpPr>
          <p:cNvPr id="42" name="Google Shape;42;p7"/>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pic>
        <p:nvPicPr>
          <p:cNvPr descr="A picture containing photo, table, person, monitor&#10;&#10;Description automatically generated" id="44" name="Google Shape;44;p7"/>
          <p:cNvPicPr preferRelativeResize="0"/>
          <p:nvPr/>
        </p:nvPicPr>
        <p:blipFill rotWithShape="1">
          <a:blip r:embed="rId2">
            <a:alphaModFix/>
          </a:blip>
          <a:srcRect b="0" l="0" r="71976" t="90286"/>
          <a:stretch/>
        </p:blipFill>
        <p:spPr>
          <a:xfrm>
            <a:off x="0" y="6373302"/>
            <a:ext cx="2514600" cy="49030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8"/>
          <p:cNvSpPr txBox="1"/>
          <p:nvPr>
            <p:ph type="title"/>
          </p:nvPr>
        </p:nvSpPr>
        <p:spPr>
          <a:xfrm>
            <a:off x="304800" y="304800"/>
            <a:ext cx="11684000" cy="792162"/>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8" name="Google Shape;48;p8"/>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9"/>
          <p:cNvSpPr txBox="1"/>
          <p:nvPr>
            <p:ph type="title"/>
          </p:nvPr>
        </p:nvSpPr>
        <p:spPr>
          <a:xfrm>
            <a:off x="304800" y="304800"/>
            <a:ext cx="11684000" cy="792162"/>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9"/>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2" name="Google Shape;52;p9"/>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3" name="Google Shape;53;p9"/>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4" name="Google Shape;54;p9"/>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10"/>
          <p:cNvSpPr txBox="1"/>
          <p:nvPr>
            <p:ph type="title"/>
          </p:nvPr>
        </p:nvSpPr>
        <p:spPr>
          <a:xfrm>
            <a:off x="304800" y="304800"/>
            <a:ext cx="11684000" cy="792162"/>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04800" y="304800"/>
            <a:ext cx="11684000" cy="792162"/>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304800" y="1143000"/>
            <a:ext cx="11684100" cy="51816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mbria"/>
                <a:ea typeface="Cambria"/>
                <a:cs typeface="Cambria"/>
                <a:sym typeface="Cambria"/>
              </a:defRPr>
            </a:lvl1pPr>
            <a:lvl2pPr indent="-406400" lvl="1" marL="914400" marR="0" rtl="0" algn="l">
              <a:spcBef>
                <a:spcPts val="560"/>
              </a:spcBef>
              <a:spcAft>
                <a:spcPts val="0"/>
              </a:spcAft>
              <a:buClr>
                <a:schemeClr val="dk1"/>
              </a:buClr>
              <a:buSzPts val="2800"/>
              <a:buFont typeface="Noto Sans Symbols"/>
              <a:buChar char="⮚"/>
              <a:defRPr b="0" i="0" sz="2800" u="none" cap="none" strike="noStrike">
                <a:solidFill>
                  <a:schemeClr val="dk1"/>
                </a:solidFill>
                <a:latin typeface="Cambria"/>
                <a:ea typeface="Cambria"/>
                <a:cs typeface="Cambria"/>
                <a:sym typeface="Cambria"/>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3pPr>
            <a:lvl4pPr indent="-355600" lvl="3" marL="18288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Cambria"/>
                <a:ea typeface="Cambria"/>
                <a:cs typeface="Cambria"/>
                <a:sym typeface="Cambri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9pPr>
          </a:lstStyle>
          <a:p/>
        </p:txBody>
      </p:sp>
      <p:sp>
        <p:nvSpPr>
          <p:cNvPr id="12" name="Google Shape;12;p1"/>
          <p:cNvSpPr txBox="1"/>
          <p:nvPr/>
        </p:nvSpPr>
        <p:spPr>
          <a:xfrm>
            <a:off x="11435150" y="6562025"/>
            <a:ext cx="680700" cy="226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1" i="0" lang="en-US" sz="1400" u="none" cap="none" strike="noStrike">
                <a:solidFill>
                  <a:schemeClr val="dk1"/>
                </a:solidFill>
              </a:rPr>
              <a:t>‹#›</a:t>
            </a:fld>
            <a:endParaRPr b="1" i="0" sz="1400" u="none" cap="none" strike="noStrike">
              <a:solidFill>
                <a:schemeClr val="dk1"/>
              </a:solidFill>
            </a:endParaRPr>
          </a:p>
        </p:txBody>
      </p:sp>
      <p:pic>
        <p:nvPicPr>
          <p:cNvPr descr="A picture containing photo, table, person, monitor&#10;&#10;Description automatically generated" id="13" name="Google Shape;13;p1"/>
          <p:cNvPicPr preferRelativeResize="0"/>
          <p:nvPr/>
        </p:nvPicPr>
        <p:blipFill rotWithShape="1">
          <a:blip r:embed="rId1">
            <a:alphaModFix/>
          </a:blip>
          <a:srcRect b="0" l="0" r="71976" t="90286"/>
          <a:stretch/>
        </p:blipFill>
        <p:spPr>
          <a:xfrm>
            <a:off x="0" y="6373302"/>
            <a:ext cx="2514600" cy="490308"/>
          </a:xfrm>
          <a:prstGeom prst="rect">
            <a:avLst/>
          </a:prstGeom>
          <a:noFill/>
          <a:ln>
            <a:noFill/>
          </a:ln>
        </p:spPr>
      </p:pic>
      <p:sp>
        <p:nvSpPr>
          <p:cNvPr id="14" name="Google Shape;14;p1"/>
          <p:cNvSpPr txBox="1"/>
          <p:nvPr/>
        </p:nvSpPr>
        <p:spPr>
          <a:xfrm>
            <a:off x="10229200" y="6562025"/>
            <a:ext cx="1113600" cy="226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a:solidFill>
                  <a:schemeClr val="dk1"/>
                </a:solidFill>
              </a:rPr>
              <a:t>09/04</a:t>
            </a:r>
            <a:r>
              <a:rPr b="1" i="0" lang="en-US" u="none" cap="none" strike="noStrike">
                <a:solidFill>
                  <a:schemeClr val="dk1"/>
                </a:solidFill>
              </a:rPr>
              <a:t>/202</a:t>
            </a:r>
            <a:r>
              <a:rPr b="1" lang="en-US">
                <a:solidFill>
                  <a:schemeClr val="dk1"/>
                </a:solidFill>
              </a:rPr>
              <a:t>3</a:t>
            </a:r>
            <a:endParaRPr b="1">
              <a:solidFill>
                <a:schemeClr val="dk1"/>
              </a:solidFill>
            </a:endParaRPr>
          </a:p>
        </p:txBody>
      </p:sp>
      <p:cxnSp>
        <p:nvCxnSpPr>
          <p:cNvPr id="15" name="Google Shape;15;p1"/>
          <p:cNvCxnSpPr>
            <a:stCxn id="14" idx="3"/>
            <a:endCxn id="14" idx="3"/>
          </p:cNvCxnSpPr>
          <p:nvPr/>
        </p:nvCxnSpPr>
        <p:spPr>
          <a:xfrm>
            <a:off x="11342800" y="6675425"/>
            <a:ext cx="0" cy="0"/>
          </a:xfrm>
          <a:prstGeom prst="straightConnector1">
            <a:avLst/>
          </a:prstGeom>
          <a:noFill/>
          <a:ln cap="flat" cmpd="sng" w="9525">
            <a:solidFill>
              <a:schemeClr val="dk2"/>
            </a:solidFill>
            <a:prstDash val="solid"/>
            <a:round/>
            <a:headEnd len="med" w="med" type="none"/>
            <a:tailEnd len="med" w="med" type="none"/>
          </a:ln>
        </p:spPr>
      </p:cxnSp>
      <p:cxnSp>
        <p:nvCxnSpPr>
          <p:cNvPr id="16" name="Google Shape;16;p1"/>
          <p:cNvCxnSpPr/>
          <p:nvPr/>
        </p:nvCxnSpPr>
        <p:spPr>
          <a:xfrm>
            <a:off x="11408033" y="6533125"/>
            <a:ext cx="0" cy="259200"/>
          </a:xfrm>
          <a:prstGeom prst="straightConnector1">
            <a:avLst/>
          </a:prstGeom>
          <a:noFill/>
          <a:ln cap="flat" cmpd="sng" w="19050">
            <a:solidFill>
              <a:schemeClr val="dk1"/>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7.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1.jpg"/><Relationship Id="rId4" Type="http://schemas.openxmlformats.org/officeDocument/2006/relationships/image" Target="../media/image3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3.png"/><Relationship Id="rId7"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45.png"/><Relationship Id="rId5"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pages.di.unipi.it/ricci/e-mule-report.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3.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4.jpg"/><Relationship Id="rId4" Type="http://schemas.openxmlformats.org/officeDocument/2006/relationships/image" Target="../media/image31.jpg"/><Relationship Id="rId5" Type="http://schemas.openxmlformats.org/officeDocument/2006/relationships/image" Target="../media/image33.png"/><Relationship Id="rId6" Type="http://schemas.openxmlformats.org/officeDocument/2006/relationships/image" Target="../media/image8.jpg"/><Relationship Id="rId7"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45.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jp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3.png"/><Relationship Id="rId4" Type="http://schemas.openxmlformats.org/officeDocument/2006/relationships/image" Target="../media/image7.jpg"/><Relationship Id="rId5" Type="http://schemas.openxmlformats.org/officeDocument/2006/relationships/image" Target="../media/image25.png"/><Relationship Id="rId6"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45.png"/><Relationship Id="rId4" Type="http://schemas.openxmlformats.org/officeDocument/2006/relationships/image" Target="../media/image44.png"/><Relationship Id="rId5"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7.png"/><Relationship Id="rId4" Type="http://schemas.openxmlformats.org/officeDocument/2006/relationships/image" Target="../media/image10.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46.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4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45.png"/><Relationship Id="rId4" Type="http://schemas.openxmlformats.org/officeDocument/2006/relationships/image" Target="../media/image44.png"/><Relationship Id="rId5"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hyperlink" Target="https://www.techtarget.com/searchstorage/tip/Comparing-4-decentralized-data-storage-offerings." TargetMode="External"/><Relationship Id="rId4" Type="http://schemas.openxmlformats.org/officeDocument/2006/relationships/hyperlink" Target="https://docs.ipfs.tech/"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4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8.png"/><Relationship Id="rId4" Type="http://schemas.openxmlformats.org/officeDocument/2006/relationships/image" Target="../media/image21.png"/><Relationship Id="rId5" Type="http://schemas.openxmlformats.org/officeDocument/2006/relationships/image" Target="../media/image2.png"/><Relationship Id="rId6" Type="http://schemas.openxmlformats.org/officeDocument/2006/relationships/image" Target="../media/image18.png"/><Relationship Id="rId7"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6"/>
          <p:cNvPicPr preferRelativeResize="0"/>
          <p:nvPr/>
        </p:nvPicPr>
        <p:blipFill rotWithShape="1">
          <a:blip r:embed="rId3">
            <a:alphaModFix amt="22000"/>
          </a:blip>
          <a:srcRect b="35963" l="0" r="60355" t="0"/>
          <a:stretch/>
        </p:blipFill>
        <p:spPr>
          <a:xfrm rot="5399998">
            <a:off x="-634023" y="-4417800"/>
            <a:ext cx="7208596" cy="8306249"/>
          </a:xfrm>
          <a:prstGeom prst="rect">
            <a:avLst/>
          </a:prstGeom>
          <a:noFill/>
          <a:ln>
            <a:noFill/>
          </a:ln>
        </p:spPr>
      </p:pic>
      <p:sp>
        <p:nvSpPr>
          <p:cNvPr id="87" name="Google Shape;87;p16"/>
          <p:cNvSpPr txBox="1"/>
          <p:nvPr>
            <p:ph type="ctrTitle"/>
          </p:nvPr>
        </p:nvSpPr>
        <p:spPr>
          <a:xfrm>
            <a:off x="583175" y="3367375"/>
            <a:ext cx="7854000" cy="1470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5200"/>
              <a:t>DeMedia</a:t>
            </a:r>
            <a:endParaRPr sz="5200"/>
          </a:p>
          <a:p>
            <a:pPr indent="0" lvl="0" marL="0" rtl="0" algn="l">
              <a:spcBef>
                <a:spcPts val="0"/>
              </a:spcBef>
              <a:spcAft>
                <a:spcPts val="0"/>
              </a:spcAft>
              <a:buClr>
                <a:schemeClr val="dk1"/>
              </a:buClr>
              <a:buSzPts val="1100"/>
              <a:buFont typeface="Arial"/>
              <a:buNone/>
            </a:pPr>
            <a:r>
              <a:rPr lang="en-US" sz="3600"/>
              <a:t>Decentralized Social Media Protocol</a:t>
            </a:r>
            <a:endParaRPr sz="3600"/>
          </a:p>
        </p:txBody>
      </p:sp>
      <p:sp>
        <p:nvSpPr>
          <p:cNvPr id="88" name="Google Shape;88;p16"/>
          <p:cNvSpPr txBox="1"/>
          <p:nvPr>
            <p:ph idx="1" type="subTitle"/>
          </p:nvPr>
        </p:nvSpPr>
        <p:spPr>
          <a:xfrm>
            <a:off x="583175" y="5018550"/>
            <a:ext cx="2303700" cy="555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2800">
                <a:solidFill>
                  <a:srgbClr val="595959"/>
                </a:solidFill>
                <a:latin typeface="Arial"/>
                <a:ea typeface="Arial"/>
                <a:cs typeface="Arial"/>
                <a:sym typeface="Arial"/>
              </a:rPr>
              <a:t>2023-234</a:t>
            </a:r>
            <a:endParaRPr/>
          </a:p>
        </p:txBody>
      </p:sp>
      <p:pic>
        <p:nvPicPr>
          <p:cNvPr id="89" name="Google Shape;89;p16"/>
          <p:cNvPicPr preferRelativeResize="0"/>
          <p:nvPr/>
        </p:nvPicPr>
        <p:blipFill rotWithShape="1">
          <a:blip r:embed="rId3">
            <a:alphaModFix amt="22000"/>
          </a:blip>
          <a:srcRect b="35963" l="0" r="60355" t="0"/>
          <a:stretch/>
        </p:blipFill>
        <p:spPr>
          <a:xfrm rot="-5400005">
            <a:off x="5577152" y="2880174"/>
            <a:ext cx="7208602" cy="8306249"/>
          </a:xfrm>
          <a:prstGeom prst="rect">
            <a:avLst/>
          </a:prstGeom>
          <a:noFill/>
          <a:ln>
            <a:noFill/>
          </a:ln>
        </p:spPr>
      </p:pic>
      <p:pic>
        <p:nvPicPr>
          <p:cNvPr id="90" name="Google Shape;90;p16"/>
          <p:cNvPicPr preferRelativeResize="0"/>
          <p:nvPr/>
        </p:nvPicPr>
        <p:blipFill rotWithShape="1">
          <a:blip r:embed="rId4">
            <a:alphaModFix/>
          </a:blip>
          <a:srcRect b="10150" l="10324" r="8886" t="8969"/>
          <a:stretch/>
        </p:blipFill>
        <p:spPr>
          <a:xfrm>
            <a:off x="8573750" y="483925"/>
            <a:ext cx="2642724" cy="2645750"/>
          </a:xfrm>
          <a:prstGeom prst="rect">
            <a:avLst/>
          </a:prstGeom>
          <a:noFill/>
          <a:ln>
            <a:noFill/>
          </a:ln>
        </p:spPr>
      </p:pic>
      <p:cxnSp>
        <p:nvCxnSpPr>
          <p:cNvPr id="91" name="Google Shape;91;p16"/>
          <p:cNvCxnSpPr/>
          <p:nvPr/>
        </p:nvCxnSpPr>
        <p:spPr>
          <a:xfrm>
            <a:off x="8076275" y="304575"/>
            <a:ext cx="3549900" cy="0"/>
          </a:xfrm>
          <a:prstGeom prst="straightConnector1">
            <a:avLst/>
          </a:prstGeom>
          <a:noFill/>
          <a:ln cap="flat" cmpd="sng" w="9525">
            <a:solidFill>
              <a:schemeClr val="dk2"/>
            </a:solidFill>
            <a:prstDash val="solid"/>
            <a:round/>
            <a:headEnd len="med" w="med" type="oval"/>
            <a:tailEnd len="med" w="med" type="none"/>
          </a:ln>
        </p:spPr>
      </p:cxnSp>
      <p:cxnSp>
        <p:nvCxnSpPr>
          <p:cNvPr id="92" name="Google Shape;92;p16"/>
          <p:cNvCxnSpPr/>
          <p:nvPr/>
        </p:nvCxnSpPr>
        <p:spPr>
          <a:xfrm>
            <a:off x="11647050" y="330700"/>
            <a:ext cx="0" cy="3654900"/>
          </a:xfrm>
          <a:prstGeom prst="straightConnector1">
            <a:avLst/>
          </a:prstGeom>
          <a:noFill/>
          <a:ln cap="flat" cmpd="sng" w="9525">
            <a:solidFill>
              <a:schemeClr val="dk2"/>
            </a:solidFill>
            <a:prstDash val="solid"/>
            <a:round/>
            <a:headEnd len="med" w="med" type="none"/>
            <a:tailEnd len="med" w="med" type="oval"/>
          </a:ln>
        </p:spPr>
      </p:cxnSp>
      <p:cxnSp>
        <p:nvCxnSpPr>
          <p:cNvPr id="93" name="Google Shape;93;p16"/>
          <p:cNvCxnSpPr/>
          <p:nvPr/>
        </p:nvCxnSpPr>
        <p:spPr>
          <a:xfrm rot="10800000">
            <a:off x="412400" y="6030850"/>
            <a:ext cx="3549900" cy="0"/>
          </a:xfrm>
          <a:prstGeom prst="straightConnector1">
            <a:avLst/>
          </a:prstGeom>
          <a:noFill/>
          <a:ln cap="flat" cmpd="sng" w="9525">
            <a:solidFill>
              <a:schemeClr val="dk2"/>
            </a:solidFill>
            <a:prstDash val="solid"/>
            <a:round/>
            <a:headEnd len="med" w="med" type="oval"/>
            <a:tailEnd len="med" w="med" type="none"/>
          </a:ln>
        </p:spPr>
      </p:cxnSp>
      <p:cxnSp>
        <p:nvCxnSpPr>
          <p:cNvPr id="94" name="Google Shape;94;p16"/>
          <p:cNvCxnSpPr/>
          <p:nvPr/>
        </p:nvCxnSpPr>
        <p:spPr>
          <a:xfrm rot="10800000">
            <a:off x="391525" y="2349825"/>
            <a:ext cx="0" cy="3654900"/>
          </a:xfrm>
          <a:prstGeom prst="straightConnector1">
            <a:avLst/>
          </a:prstGeom>
          <a:noFill/>
          <a:ln cap="flat" cmpd="sng" w="9525">
            <a:solidFill>
              <a:schemeClr val="dk2"/>
            </a:solidFill>
            <a:prstDash val="solid"/>
            <a:round/>
            <a:headEnd len="med" w="med" type="none"/>
            <a:tailEnd len="med" w="med" type="oval"/>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1943688" y="4558500"/>
            <a:ext cx="8304600" cy="90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sz="3711"/>
              <a:t>PERERA B.S.S | </a:t>
            </a:r>
            <a:r>
              <a:rPr b="0" lang="en-US" sz="3600"/>
              <a:t>IT20254698 | IT</a:t>
            </a:r>
            <a:endParaRPr sz="3600"/>
          </a:p>
        </p:txBody>
      </p:sp>
      <p:sp>
        <p:nvSpPr>
          <p:cNvPr id="201" name="Google Shape;201;p25"/>
          <p:cNvSpPr txBox="1"/>
          <p:nvPr>
            <p:ph idx="1" type="body"/>
          </p:nvPr>
        </p:nvSpPr>
        <p:spPr>
          <a:xfrm>
            <a:off x="914388" y="3130800"/>
            <a:ext cx="10363200" cy="901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None/>
            </a:pPr>
            <a:r>
              <a:rPr lang="en-US" sz="4900">
                <a:solidFill>
                  <a:schemeClr val="dk1"/>
                </a:solidFill>
                <a:latin typeface="Arial"/>
                <a:ea typeface="Arial"/>
                <a:cs typeface="Arial"/>
                <a:sym typeface="Arial"/>
              </a:rPr>
              <a:t>PEER TO PEER COMMUNICATION</a:t>
            </a:r>
            <a:endParaRPr sz="4900">
              <a:solidFill>
                <a:schemeClr val="dk1"/>
              </a:solidFill>
              <a:latin typeface="Arial"/>
              <a:ea typeface="Arial"/>
              <a:cs typeface="Arial"/>
              <a:sym typeface="Arial"/>
            </a:endParaRPr>
          </a:p>
        </p:txBody>
      </p:sp>
      <p:sp>
        <p:nvSpPr>
          <p:cNvPr id="202" name="Google Shape;202;p25"/>
          <p:cNvSpPr/>
          <p:nvPr/>
        </p:nvSpPr>
        <p:spPr>
          <a:xfrm>
            <a:off x="2632435" y="6492874"/>
            <a:ext cx="68163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mbria"/>
                <a:ea typeface="Cambria"/>
                <a:cs typeface="Cambria"/>
                <a:sym typeface="Cambria"/>
              </a:rPr>
              <a:t>IT20254698</a:t>
            </a:r>
            <a:r>
              <a:rPr lang="en-US" sz="1800">
                <a:solidFill>
                  <a:schemeClr val="dk1"/>
                </a:solidFill>
                <a:latin typeface="Cambria"/>
                <a:ea typeface="Cambria"/>
                <a:cs typeface="Cambria"/>
                <a:sym typeface="Cambria"/>
              </a:rPr>
              <a:t>   |   </a:t>
            </a:r>
            <a:r>
              <a:rPr lang="en-US" sz="1800">
                <a:solidFill>
                  <a:schemeClr val="dk1"/>
                </a:solidFill>
                <a:latin typeface="Cambria"/>
                <a:ea typeface="Cambria"/>
                <a:cs typeface="Cambria"/>
                <a:sym typeface="Cambria"/>
              </a:rPr>
              <a:t>Perera </a:t>
            </a:r>
            <a:r>
              <a:rPr lang="en-US" sz="1800">
                <a:solidFill>
                  <a:schemeClr val="dk1"/>
                </a:solidFill>
                <a:latin typeface="Cambria"/>
                <a:ea typeface="Cambria"/>
                <a:cs typeface="Cambria"/>
                <a:sym typeface="Cambria"/>
              </a:rPr>
              <a:t>B</a:t>
            </a:r>
            <a:r>
              <a:rPr lang="en-US" sz="1800">
                <a:solidFill>
                  <a:schemeClr val="dk1"/>
                </a:solidFill>
                <a:latin typeface="Cambria"/>
                <a:ea typeface="Cambria"/>
                <a:cs typeface="Cambria"/>
                <a:sym typeface="Cambria"/>
              </a:rPr>
              <a:t>.S.S.</a:t>
            </a:r>
            <a:r>
              <a:rPr b="1" lang="en-US" sz="1800">
                <a:solidFill>
                  <a:schemeClr val="dk1"/>
                </a:solidFill>
                <a:latin typeface="Cambria"/>
                <a:ea typeface="Cambria"/>
                <a:cs typeface="Cambria"/>
                <a:sym typeface="Cambria"/>
              </a:rPr>
              <a:t>   </a:t>
            </a:r>
            <a:r>
              <a:rPr lang="en-US" sz="1800">
                <a:solidFill>
                  <a:schemeClr val="dk1"/>
                </a:solidFill>
                <a:latin typeface="Cambria"/>
                <a:ea typeface="Cambria"/>
                <a:cs typeface="Cambria"/>
                <a:sym typeface="Cambria"/>
              </a:rPr>
              <a:t>|  </a:t>
            </a:r>
            <a:r>
              <a:rPr lang="en-US" sz="1800">
                <a:solidFill>
                  <a:schemeClr val="dk1"/>
                </a:solidFill>
                <a:latin typeface="Cambria"/>
                <a:ea typeface="Cambria"/>
                <a:cs typeface="Cambria"/>
                <a:sym typeface="Cambria"/>
              </a:rPr>
              <a:t>2023-234</a:t>
            </a:r>
            <a:endParaRPr/>
          </a:p>
        </p:txBody>
      </p:sp>
      <p:pic>
        <p:nvPicPr>
          <p:cNvPr id="203" name="Google Shape;203;p25"/>
          <p:cNvPicPr preferRelativeResize="0"/>
          <p:nvPr/>
        </p:nvPicPr>
        <p:blipFill>
          <a:blip r:embed="rId3">
            <a:alphaModFix/>
          </a:blip>
          <a:stretch>
            <a:fillRect/>
          </a:stretch>
        </p:blipFill>
        <p:spPr>
          <a:xfrm>
            <a:off x="10113025" y="128825"/>
            <a:ext cx="2016925" cy="2593174"/>
          </a:xfrm>
          <a:prstGeom prst="rect">
            <a:avLst/>
          </a:prstGeom>
          <a:noFill/>
          <a:ln>
            <a:noFill/>
          </a:ln>
        </p:spPr>
      </p:pic>
      <p:pic>
        <p:nvPicPr>
          <p:cNvPr id="204" name="Google Shape;204;p25"/>
          <p:cNvPicPr preferRelativeResize="0"/>
          <p:nvPr/>
        </p:nvPicPr>
        <p:blipFill rotWithShape="1">
          <a:blip r:embed="rId4">
            <a:alphaModFix amt="22000"/>
          </a:blip>
          <a:srcRect b="35963" l="0" r="60355" t="0"/>
          <a:stretch/>
        </p:blipFill>
        <p:spPr>
          <a:xfrm rot="5399998">
            <a:off x="-682323" y="-4417800"/>
            <a:ext cx="7208596" cy="83062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304800" y="304800"/>
            <a:ext cx="10739400" cy="792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Arial"/>
              <a:buNone/>
            </a:pPr>
            <a:r>
              <a:rPr lang="en-US"/>
              <a:t>Introduction</a:t>
            </a:r>
            <a:endParaRPr/>
          </a:p>
        </p:txBody>
      </p:sp>
      <p:sp>
        <p:nvSpPr>
          <p:cNvPr id="210" name="Google Shape;210;p26"/>
          <p:cNvSpPr txBox="1"/>
          <p:nvPr>
            <p:ph idx="1" type="body"/>
          </p:nvPr>
        </p:nvSpPr>
        <p:spPr>
          <a:xfrm>
            <a:off x="304800" y="1143000"/>
            <a:ext cx="11684100" cy="5181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latin typeface="Arial"/>
                <a:ea typeface="Arial"/>
                <a:cs typeface="Arial"/>
                <a:sym typeface="Arial"/>
              </a:rPr>
              <a:t>Successful projects in past</a:t>
            </a:r>
            <a:endParaRPr>
              <a:latin typeface="Arial"/>
              <a:ea typeface="Arial"/>
              <a:cs typeface="Arial"/>
              <a:sym typeface="Arial"/>
            </a:endParaRPr>
          </a:p>
          <a:p>
            <a:pPr indent="-374650" lvl="1" marL="742950" rtl="0" algn="l">
              <a:spcBef>
                <a:spcPts val="0"/>
              </a:spcBef>
              <a:spcAft>
                <a:spcPts val="0"/>
              </a:spcAft>
              <a:buSzPts val="3200"/>
              <a:buChar char="➢"/>
            </a:pPr>
            <a:r>
              <a:rPr lang="en-US" sz="2400">
                <a:latin typeface="Arial"/>
                <a:ea typeface="Arial"/>
                <a:cs typeface="Arial"/>
                <a:sym typeface="Arial"/>
              </a:rPr>
              <a:t>Skype [1]</a:t>
            </a:r>
            <a:endParaRPr sz="2400">
              <a:latin typeface="Arial"/>
              <a:ea typeface="Arial"/>
              <a:cs typeface="Arial"/>
              <a:sym typeface="Arial"/>
            </a:endParaRPr>
          </a:p>
          <a:p>
            <a:pPr indent="-374650" lvl="1" marL="742950" rtl="0" algn="l">
              <a:spcBef>
                <a:spcPts val="0"/>
              </a:spcBef>
              <a:spcAft>
                <a:spcPts val="0"/>
              </a:spcAft>
              <a:buSzPts val="3200"/>
              <a:buChar char="➢"/>
            </a:pPr>
            <a:r>
              <a:rPr lang="en-US" sz="2400">
                <a:latin typeface="Arial"/>
                <a:ea typeface="Arial"/>
                <a:cs typeface="Arial"/>
                <a:sym typeface="Arial"/>
              </a:rPr>
              <a:t>Gnutella [2]</a:t>
            </a:r>
            <a:endParaRPr sz="2400">
              <a:latin typeface="Arial"/>
              <a:ea typeface="Arial"/>
              <a:cs typeface="Arial"/>
              <a:sym typeface="Arial"/>
            </a:endParaRPr>
          </a:p>
          <a:p>
            <a:pPr indent="-374650" lvl="1" marL="742950" rtl="0" algn="l">
              <a:spcBef>
                <a:spcPts val="0"/>
              </a:spcBef>
              <a:spcAft>
                <a:spcPts val="0"/>
              </a:spcAft>
              <a:buSzPts val="3200"/>
              <a:buChar char="➢"/>
            </a:pPr>
            <a:r>
              <a:rPr lang="en-US" sz="2400">
                <a:latin typeface="Arial"/>
                <a:ea typeface="Arial"/>
                <a:cs typeface="Arial"/>
                <a:sym typeface="Arial"/>
              </a:rPr>
              <a:t>Kazaa [2]</a:t>
            </a:r>
            <a:endParaRPr sz="2400">
              <a:latin typeface="Arial"/>
              <a:ea typeface="Arial"/>
              <a:cs typeface="Arial"/>
              <a:sym typeface="Arial"/>
            </a:endParaRPr>
          </a:p>
          <a:p>
            <a:pPr indent="-374650" lvl="1" marL="742950" rtl="0" algn="l">
              <a:spcBef>
                <a:spcPts val="0"/>
              </a:spcBef>
              <a:spcAft>
                <a:spcPts val="0"/>
              </a:spcAft>
              <a:buSzPts val="3200"/>
              <a:buChar char="➢"/>
            </a:pPr>
            <a:r>
              <a:rPr lang="en-US" sz="2400">
                <a:latin typeface="Arial"/>
                <a:ea typeface="Arial"/>
                <a:cs typeface="Arial"/>
                <a:sym typeface="Arial"/>
              </a:rPr>
              <a:t>eMule [3]</a:t>
            </a:r>
            <a:endParaRPr sz="2400">
              <a:latin typeface="Arial"/>
              <a:ea typeface="Arial"/>
              <a:cs typeface="Arial"/>
              <a:sym typeface="Arial"/>
            </a:endParaRPr>
          </a:p>
          <a:p>
            <a:pPr indent="-374650" lvl="1" marL="742950" rtl="0" algn="l">
              <a:spcBef>
                <a:spcPts val="0"/>
              </a:spcBef>
              <a:spcAft>
                <a:spcPts val="0"/>
              </a:spcAft>
              <a:buSzPts val="3200"/>
              <a:buChar char="➢"/>
            </a:pPr>
            <a:r>
              <a:rPr lang="en-US" sz="2400">
                <a:latin typeface="Arial"/>
                <a:ea typeface="Arial"/>
                <a:cs typeface="Arial"/>
                <a:sym typeface="Arial"/>
              </a:rPr>
              <a:t>Torrent [4]</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211" name="Google Shape;211;p26"/>
          <p:cNvSpPr/>
          <p:nvPr/>
        </p:nvSpPr>
        <p:spPr>
          <a:xfrm>
            <a:off x="2632435" y="6492874"/>
            <a:ext cx="6816365"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mbria"/>
                <a:ea typeface="Cambria"/>
                <a:cs typeface="Cambria"/>
                <a:sym typeface="Cambria"/>
              </a:rPr>
              <a:t>IT20254698</a:t>
            </a:r>
            <a:r>
              <a:rPr lang="en-US" sz="1800">
                <a:solidFill>
                  <a:schemeClr val="dk1"/>
                </a:solidFill>
                <a:latin typeface="Cambria"/>
                <a:ea typeface="Cambria"/>
                <a:cs typeface="Cambria"/>
                <a:sym typeface="Cambria"/>
              </a:rPr>
              <a:t>   |   </a:t>
            </a:r>
            <a:r>
              <a:rPr lang="en-US" sz="1800">
                <a:solidFill>
                  <a:schemeClr val="dk1"/>
                </a:solidFill>
                <a:latin typeface="Cambria"/>
                <a:ea typeface="Cambria"/>
                <a:cs typeface="Cambria"/>
                <a:sym typeface="Cambria"/>
              </a:rPr>
              <a:t>Perera B.S.S.</a:t>
            </a:r>
            <a:r>
              <a:rPr b="1" lang="en-US" sz="1800">
                <a:solidFill>
                  <a:schemeClr val="dk1"/>
                </a:solidFill>
                <a:latin typeface="Cambria"/>
                <a:ea typeface="Cambria"/>
                <a:cs typeface="Cambria"/>
                <a:sym typeface="Cambria"/>
              </a:rPr>
              <a:t>   </a:t>
            </a:r>
            <a:r>
              <a:rPr lang="en-US" sz="1800">
                <a:solidFill>
                  <a:schemeClr val="dk1"/>
                </a:solidFill>
                <a:latin typeface="Cambria"/>
                <a:ea typeface="Cambria"/>
                <a:cs typeface="Cambria"/>
                <a:sym typeface="Cambria"/>
              </a:rPr>
              <a:t>| </a:t>
            </a:r>
            <a:r>
              <a:rPr lang="en-US" sz="1800">
                <a:solidFill>
                  <a:schemeClr val="dk1"/>
                </a:solidFill>
                <a:latin typeface="Cambria"/>
                <a:ea typeface="Cambria"/>
                <a:cs typeface="Cambria"/>
                <a:sym typeface="Cambria"/>
              </a:rPr>
              <a:t>2023-234</a:t>
            </a:r>
            <a:endParaRPr/>
          </a:p>
        </p:txBody>
      </p:sp>
      <p:pic>
        <p:nvPicPr>
          <p:cNvPr id="212" name="Google Shape;212;p26"/>
          <p:cNvPicPr preferRelativeResize="0"/>
          <p:nvPr/>
        </p:nvPicPr>
        <p:blipFill>
          <a:blip r:embed="rId3">
            <a:alphaModFix/>
          </a:blip>
          <a:stretch>
            <a:fillRect/>
          </a:stretch>
        </p:blipFill>
        <p:spPr>
          <a:xfrm>
            <a:off x="9222250" y="2409162"/>
            <a:ext cx="2039675" cy="2039675"/>
          </a:xfrm>
          <a:prstGeom prst="rect">
            <a:avLst/>
          </a:prstGeom>
          <a:noFill/>
          <a:ln>
            <a:noFill/>
          </a:ln>
        </p:spPr>
      </p:pic>
      <p:pic>
        <p:nvPicPr>
          <p:cNvPr id="213" name="Google Shape;213;p26"/>
          <p:cNvPicPr preferRelativeResize="0"/>
          <p:nvPr/>
        </p:nvPicPr>
        <p:blipFill>
          <a:blip r:embed="rId4">
            <a:alphaModFix/>
          </a:blip>
          <a:stretch>
            <a:fillRect/>
          </a:stretch>
        </p:blipFill>
        <p:spPr>
          <a:xfrm>
            <a:off x="7297725" y="4399575"/>
            <a:ext cx="3598953" cy="1925025"/>
          </a:xfrm>
          <a:prstGeom prst="rect">
            <a:avLst/>
          </a:prstGeom>
          <a:noFill/>
          <a:ln>
            <a:noFill/>
          </a:ln>
        </p:spPr>
      </p:pic>
      <p:pic>
        <p:nvPicPr>
          <p:cNvPr id="214" name="Google Shape;214;p26"/>
          <p:cNvPicPr preferRelativeResize="0"/>
          <p:nvPr/>
        </p:nvPicPr>
        <p:blipFill>
          <a:blip r:embed="rId5">
            <a:alphaModFix/>
          </a:blip>
          <a:stretch>
            <a:fillRect/>
          </a:stretch>
        </p:blipFill>
        <p:spPr>
          <a:xfrm>
            <a:off x="6213825" y="1397125"/>
            <a:ext cx="2251851" cy="3002450"/>
          </a:xfrm>
          <a:prstGeom prst="rect">
            <a:avLst/>
          </a:prstGeom>
          <a:noFill/>
          <a:ln>
            <a:noFill/>
          </a:ln>
        </p:spPr>
      </p:pic>
      <p:pic>
        <p:nvPicPr>
          <p:cNvPr id="215" name="Google Shape;215;p26"/>
          <p:cNvPicPr preferRelativeResize="0"/>
          <p:nvPr/>
        </p:nvPicPr>
        <p:blipFill>
          <a:blip r:embed="rId6">
            <a:alphaModFix/>
          </a:blip>
          <a:stretch>
            <a:fillRect/>
          </a:stretch>
        </p:blipFill>
        <p:spPr>
          <a:xfrm>
            <a:off x="4867000" y="4274396"/>
            <a:ext cx="1897775" cy="1890191"/>
          </a:xfrm>
          <a:prstGeom prst="rect">
            <a:avLst/>
          </a:prstGeom>
          <a:noFill/>
          <a:ln>
            <a:noFill/>
          </a:ln>
        </p:spPr>
      </p:pic>
      <p:pic>
        <p:nvPicPr>
          <p:cNvPr id="216" name="Google Shape;216;p26"/>
          <p:cNvPicPr preferRelativeResize="0"/>
          <p:nvPr/>
        </p:nvPicPr>
        <p:blipFill>
          <a:blip r:embed="rId7">
            <a:alphaModFix/>
          </a:blip>
          <a:stretch>
            <a:fillRect/>
          </a:stretch>
        </p:blipFill>
        <p:spPr>
          <a:xfrm>
            <a:off x="8005787" y="363700"/>
            <a:ext cx="1897774" cy="192502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304800" y="304800"/>
            <a:ext cx="10739400" cy="792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Arial"/>
              <a:buNone/>
            </a:pPr>
            <a:r>
              <a:rPr lang="en-US"/>
              <a:t>Research Problem</a:t>
            </a:r>
            <a:endParaRPr/>
          </a:p>
        </p:txBody>
      </p:sp>
      <p:sp>
        <p:nvSpPr>
          <p:cNvPr id="222" name="Google Shape;222;p27"/>
          <p:cNvSpPr txBox="1"/>
          <p:nvPr>
            <p:ph idx="1" type="body"/>
          </p:nvPr>
        </p:nvSpPr>
        <p:spPr>
          <a:xfrm>
            <a:off x="418400" y="1404850"/>
            <a:ext cx="11570400" cy="2313600"/>
          </a:xfrm>
          <a:prstGeom prst="rect">
            <a:avLst/>
          </a:prstGeom>
          <a:noFill/>
          <a:ln>
            <a:noFill/>
          </a:ln>
        </p:spPr>
        <p:txBody>
          <a:bodyPr anchorCtr="0" anchor="t" bIns="45700" lIns="91425" spcFirstLastPara="1" rIns="91425" wrap="square" tIns="45700">
            <a:normAutofit/>
          </a:bodyPr>
          <a:lstStyle/>
          <a:p>
            <a:pPr indent="-419100" lvl="0" marL="342900" rtl="0" algn="l">
              <a:lnSpc>
                <a:spcPct val="115000"/>
              </a:lnSpc>
              <a:spcBef>
                <a:spcPts val="0"/>
              </a:spcBef>
              <a:spcAft>
                <a:spcPts val="0"/>
              </a:spcAft>
              <a:buSzPts val="3000"/>
              <a:buChar char="❖"/>
            </a:pPr>
            <a:r>
              <a:rPr lang="en-US" sz="3000">
                <a:latin typeface="Arial"/>
                <a:ea typeface="Arial"/>
                <a:cs typeface="Arial"/>
                <a:sym typeface="Arial"/>
              </a:rPr>
              <a:t>What is the best way to communicate in peer to peer network ?</a:t>
            </a:r>
            <a:endParaRPr sz="3000">
              <a:latin typeface="Arial"/>
              <a:ea typeface="Arial"/>
              <a:cs typeface="Arial"/>
              <a:sym typeface="Arial"/>
            </a:endParaRPr>
          </a:p>
          <a:p>
            <a:pPr indent="-419100" lvl="0" marL="342900" rtl="0" algn="l">
              <a:lnSpc>
                <a:spcPct val="115000"/>
              </a:lnSpc>
              <a:spcBef>
                <a:spcPts val="0"/>
              </a:spcBef>
              <a:spcAft>
                <a:spcPts val="0"/>
              </a:spcAft>
              <a:buSzPts val="3000"/>
              <a:buChar char="❖"/>
            </a:pPr>
            <a:r>
              <a:rPr lang="en-US" sz="3000">
                <a:latin typeface="Arial"/>
                <a:ea typeface="Arial"/>
                <a:cs typeface="Arial"/>
                <a:sym typeface="Arial"/>
              </a:rPr>
              <a:t>How to scale peer to peer communication network ?</a:t>
            </a:r>
            <a:endParaRPr sz="3000">
              <a:latin typeface="Arial"/>
              <a:ea typeface="Arial"/>
              <a:cs typeface="Arial"/>
              <a:sym typeface="Arial"/>
            </a:endParaRPr>
          </a:p>
          <a:p>
            <a:pPr indent="-419100" lvl="0" marL="342900" rtl="0" algn="l">
              <a:lnSpc>
                <a:spcPct val="115000"/>
              </a:lnSpc>
              <a:spcBef>
                <a:spcPts val="0"/>
              </a:spcBef>
              <a:spcAft>
                <a:spcPts val="0"/>
              </a:spcAft>
              <a:buSzPts val="3000"/>
              <a:buChar char="❖"/>
            </a:pPr>
            <a:r>
              <a:rPr lang="en-US" sz="3000">
                <a:latin typeface="Arial"/>
                <a:ea typeface="Arial"/>
                <a:cs typeface="Arial"/>
                <a:sym typeface="Arial"/>
              </a:rPr>
              <a:t>How to implement general purpose peer to peer protocol ?</a:t>
            </a:r>
            <a:endParaRPr sz="3000">
              <a:latin typeface="Arial"/>
              <a:ea typeface="Arial"/>
              <a:cs typeface="Arial"/>
              <a:sym typeface="Arial"/>
            </a:endParaRPr>
          </a:p>
        </p:txBody>
      </p:sp>
      <p:sp>
        <p:nvSpPr>
          <p:cNvPr id="223" name="Google Shape;223;p27"/>
          <p:cNvSpPr/>
          <p:nvPr/>
        </p:nvSpPr>
        <p:spPr>
          <a:xfrm>
            <a:off x="2632435" y="6492874"/>
            <a:ext cx="68163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mbria"/>
                <a:ea typeface="Cambria"/>
                <a:cs typeface="Cambria"/>
                <a:sym typeface="Cambria"/>
              </a:rPr>
              <a:t>IT20254698</a:t>
            </a:r>
            <a:r>
              <a:rPr lang="en-US" sz="1800">
                <a:solidFill>
                  <a:schemeClr val="dk1"/>
                </a:solidFill>
                <a:latin typeface="Cambria"/>
                <a:ea typeface="Cambria"/>
                <a:cs typeface="Cambria"/>
                <a:sym typeface="Cambria"/>
              </a:rPr>
              <a:t>   |   </a:t>
            </a:r>
            <a:r>
              <a:rPr lang="en-US" sz="1800">
                <a:solidFill>
                  <a:schemeClr val="dk1"/>
                </a:solidFill>
                <a:latin typeface="Cambria"/>
                <a:ea typeface="Cambria"/>
                <a:cs typeface="Cambria"/>
                <a:sym typeface="Cambria"/>
              </a:rPr>
              <a:t>Perera B.S.S.</a:t>
            </a:r>
            <a:r>
              <a:rPr b="1" lang="en-US" sz="1800">
                <a:solidFill>
                  <a:schemeClr val="dk1"/>
                </a:solidFill>
                <a:latin typeface="Cambria"/>
                <a:ea typeface="Cambria"/>
                <a:cs typeface="Cambria"/>
                <a:sym typeface="Cambria"/>
              </a:rPr>
              <a:t>   </a:t>
            </a:r>
            <a:r>
              <a:rPr lang="en-US" sz="1800">
                <a:solidFill>
                  <a:schemeClr val="dk1"/>
                </a:solidFill>
                <a:latin typeface="Cambria"/>
                <a:ea typeface="Cambria"/>
                <a:cs typeface="Cambria"/>
                <a:sym typeface="Cambria"/>
              </a:rPr>
              <a:t>| </a:t>
            </a:r>
            <a:r>
              <a:rPr lang="en-US" sz="1800">
                <a:solidFill>
                  <a:schemeClr val="dk1"/>
                </a:solidFill>
                <a:latin typeface="Cambria"/>
                <a:ea typeface="Cambria"/>
                <a:cs typeface="Cambria"/>
                <a:sym typeface="Cambria"/>
              </a:rPr>
              <a:t>2023-234</a:t>
            </a:r>
            <a:endParaRPr/>
          </a:p>
        </p:txBody>
      </p:sp>
      <p:pic>
        <p:nvPicPr>
          <p:cNvPr id="224" name="Google Shape;224;p27"/>
          <p:cNvPicPr preferRelativeResize="0"/>
          <p:nvPr/>
        </p:nvPicPr>
        <p:blipFill>
          <a:blip r:embed="rId3">
            <a:alphaModFix/>
          </a:blip>
          <a:stretch>
            <a:fillRect/>
          </a:stretch>
        </p:blipFill>
        <p:spPr>
          <a:xfrm>
            <a:off x="1610463" y="3208900"/>
            <a:ext cx="8860224" cy="30364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304800" y="304800"/>
            <a:ext cx="10739400" cy="792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Arial"/>
              <a:buNone/>
            </a:pPr>
            <a:r>
              <a:rPr lang="en-US"/>
              <a:t>Sub Objectives</a:t>
            </a:r>
            <a:endParaRPr/>
          </a:p>
        </p:txBody>
      </p:sp>
      <p:sp>
        <p:nvSpPr>
          <p:cNvPr id="230" name="Google Shape;230;p28"/>
          <p:cNvSpPr/>
          <p:nvPr/>
        </p:nvSpPr>
        <p:spPr>
          <a:xfrm>
            <a:off x="2632435" y="6492874"/>
            <a:ext cx="68163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mbria"/>
                <a:ea typeface="Cambria"/>
                <a:cs typeface="Cambria"/>
                <a:sym typeface="Cambria"/>
              </a:rPr>
              <a:t>IT20254698</a:t>
            </a:r>
            <a:r>
              <a:rPr lang="en-US" sz="1800">
                <a:solidFill>
                  <a:schemeClr val="dk1"/>
                </a:solidFill>
                <a:latin typeface="Cambria"/>
                <a:ea typeface="Cambria"/>
                <a:cs typeface="Cambria"/>
                <a:sym typeface="Cambria"/>
              </a:rPr>
              <a:t>   |   </a:t>
            </a:r>
            <a:r>
              <a:rPr lang="en-US" sz="1800">
                <a:solidFill>
                  <a:schemeClr val="dk1"/>
                </a:solidFill>
                <a:latin typeface="Cambria"/>
                <a:ea typeface="Cambria"/>
                <a:cs typeface="Cambria"/>
                <a:sym typeface="Cambria"/>
              </a:rPr>
              <a:t>Perera B.S.S.</a:t>
            </a:r>
            <a:r>
              <a:rPr b="1" lang="en-US" sz="1800">
                <a:solidFill>
                  <a:schemeClr val="dk1"/>
                </a:solidFill>
                <a:latin typeface="Cambria"/>
                <a:ea typeface="Cambria"/>
                <a:cs typeface="Cambria"/>
                <a:sym typeface="Cambria"/>
              </a:rPr>
              <a:t>   </a:t>
            </a:r>
            <a:r>
              <a:rPr lang="en-US" sz="1800">
                <a:solidFill>
                  <a:schemeClr val="dk1"/>
                </a:solidFill>
                <a:latin typeface="Cambria"/>
                <a:ea typeface="Cambria"/>
                <a:cs typeface="Cambria"/>
                <a:sym typeface="Cambria"/>
              </a:rPr>
              <a:t>| </a:t>
            </a:r>
            <a:r>
              <a:rPr lang="en-US" sz="1800">
                <a:solidFill>
                  <a:schemeClr val="dk1"/>
                </a:solidFill>
                <a:latin typeface="Cambria"/>
                <a:ea typeface="Cambria"/>
                <a:cs typeface="Cambria"/>
                <a:sym typeface="Cambria"/>
              </a:rPr>
              <a:t>2023-234</a:t>
            </a:r>
            <a:endParaRPr/>
          </a:p>
        </p:txBody>
      </p:sp>
      <p:sp>
        <p:nvSpPr>
          <p:cNvPr id="231" name="Google Shape;231;p28"/>
          <p:cNvSpPr/>
          <p:nvPr/>
        </p:nvSpPr>
        <p:spPr>
          <a:xfrm>
            <a:off x="8292900" y="1926988"/>
            <a:ext cx="2999700" cy="1393800"/>
          </a:xfrm>
          <a:prstGeom prst="rect">
            <a:avLst/>
          </a:prstGeom>
          <a:solidFill>
            <a:srgbClr val="D9D9D9"/>
          </a:solidFill>
          <a:ln cap="flat" cmpd="sng" w="9525">
            <a:solidFill>
              <a:srgbClr val="231B2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t>Use key-value store to keep track of peers</a:t>
            </a:r>
            <a:endParaRPr sz="2000"/>
          </a:p>
        </p:txBody>
      </p:sp>
      <p:sp>
        <p:nvSpPr>
          <p:cNvPr id="232" name="Google Shape;232;p28"/>
          <p:cNvSpPr/>
          <p:nvPr/>
        </p:nvSpPr>
        <p:spPr>
          <a:xfrm>
            <a:off x="4636950" y="1926988"/>
            <a:ext cx="2999700" cy="1393800"/>
          </a:xfrm>
          <a:prstGeom prst="rect">
            <a:avLst/>
          </a:prstGeom>
          <a:solidFill>
            <a:srgbClr val="59595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2000">
                <a:solidFill>
                  <a:srgbClr val="FFFFFF"/>
                </a:solidFill>
              </a:rPr>
              <a:t>Design RPC style full duplex communication protocol</a:t>
            </a:r>
            <a:endParaRPr sz="2000">
              <a:solidFill>
                <a:srgbClr val="FFFFFF"/>
              </a:solidFill>
            </a:endParaRPr>
          </a:p>
        </p:txBody>
      </p:sp>
      <p:sp>
        <p:nvSpPr>
          <p:cNvPr id="233" name="Google Shape;233;p28"/>
          <p:cNvSpPr/>
          <p:nvPr/>
        </p:nvSpPr>
        <p:spPr>
          <a:xfrm>
            <a:off x="4636950" y="3721438"/>
            <a:ext cx="2999700" cy="1393800"/>
          </a:xfrm>
          <a:prstGeom prst="rect">
            <a:avLst/>
          </a:prstGeom>
          <a:solidFill>
            <a:srgbClr val="D9D9D9"/>
          </a:solidFill>
          <a:ln cap="flat" cmpd="sng" w="9525">
            <a:solidFill>
              <a:srgbClr val="231B2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2000"/>
              <a:t>Utilizing third party storage providers for file sharing</a:t>
            </a:r>
            <a:endParaRPr sz="2000"/>
          </a:p>
        </p:txBody>
      </p:sp>
      <p:sp>
        <p:nvSpPr>
          <p:cNvPr id="234" name="Google Shape;234;p28"/>
          <p:cNvSpPr/>
          <p:nvPr/>
        </p:nvSpPr>
        <p:spPr>
          <a:xfrm>
            <a:off x="8318450" y="3721438"/>
            <a:ext cx="2999700" cy="1393800"/>
          </a:xfrm>
          <a:prstGeom prst="rect">
            <a:avLst/>
          </a:prstGeom>
          <a:solidFill>
            <a:srgbClr val="59595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2000">
                <a:solidFill>
                  <a:srgbClr val="FFFFFF"/>
                </a:solidFill>
              </a:rPr>
              <a:t>Implement a protocol with flexibility for any kind of peer to peer communication</a:t>
            </a:r>
            <a:endParaRPr sz="2000">
              <a:solidFill>
                <a:srgbClr val="FFFFFF"/>
              </a:solidFill>
            </a:endParaRPr>
          </a:p>
        </p:txBody>
      </p:sp>
      <p:pic>
        <p:nvPicPr>
          <p:cNvPr id="235" name="Google Shape;235;p28"/>
          <p:cNvPicPr preferRelativeResize="0"/>
          <p:nvPr/>
        </p:nvPicPr>
        <p:blipFill>
          <a:blip r:embed="rId3">
            <a:alphaModFix/>
          </a:blip>
          <a:stretch>
            <a:fillRect/>
          </a:stretch>
        </p:blipFill>
        <p:spPr>
          <a:xfrm>
            <a:off x="873850" y="1875575"/>
            <a:ext cx="3106851" cy="31068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304800" y="304800"/>
            <a:ext cx="10739400" cy="792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Arial"/>
              <a:buNone/>
            </a:pPr>
            <a:r>
              <a:rPr lang="en-US"/>
              <a:t>System Architecture</a:t>
            </a:r>
            <a:endParaRPr/>
          </a:p>
        </p:txBody>
      </p:sp>
      <p:sp>
        <p:nvSpPr>
          <p:cNvPr id="241" name="Google Shape;241;p29"/>
          <p:cNvSpPr/>
          <p:nvPr/>
        </p:nvSpPr>
        <p:spPr>
          <a:xfrm>
            <a:off x="2632435" y="6492874"/>
            <a:ext cx="68163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mbria"/>
                <a:ea typeface="Cambria"/>
                <a:cs typeface="Cambria"/>
                <a:sym typeface="Cambria"/>
              </a:rPr>
              <a:t>IT20254698</a:t>
            </a:r>
            <a:r>
              <a:rPr lang="en-US" sz="1800">
                <a:solidFill>
                  <a:schemeClr val="dk1"/>
                </a:solidFill>
                <a:latin typeface="Cambria"/>
                <a:ea typeface="Cambria"/>
                <a:cs typeface="Cambria"/>
                <a:sym typeface="Cambria"/>
              </a:rPr>
              <a:t>   |   </a:t>
            </a:r>
            <a:r>
              <a:rPr lang="en-US" sz="1800">
                <a:solidFill>
                  <a:schemeClr val="dk1"/>
                </a:solidFill>
                <a:latin typeface="Cambria"/>
                <a:ea typeface="Cambria"/>
                <a:cs typeface="Cambria"/>
                <a:sym typeface="Cambria"/>
              </a:rPr>
              <a:t>Perera B.S.S.</a:t>
            </a:r>
            <a:r>
              <a:rPr b="1" lang="en-US" sz="1800">
                <a:solidFill>
                  <a:schemeClr val="dk1"/>
                </a:solidFill>
                <a:latin typeface="Cambria"/>
                <a:ea typeface="Cambria"/>
                <a:cs typeface="Cambria"/>
                <a:sym typeface="Cambria"/>
              </a:rPr>
              <a:t>   </a:t>
            </a:r>
            <a:r>
              <a:rPr lang="en-US" sz="1800">
                <a:solidFill>
                  <a:schemeClr val="dk1"/>
                </a:solidFill>
                <a:latin typeface="Cambria"/>
                <a:ea typeface="Cambria"/>
                <a:cs typeface="Cambria"/>
                <a:sym typeface="Cambria"/>
              </a:rPr>
              <a:t>| </a:t>
            </a:r>
            <a:r>
              <a:rPr lang="en-US" sz="1800">
                <a:solidFill>
                  <a:schemeClr val="dk1"/>
                </a:solidFill>
                <a:latin typeface="Cambria"/>
                <a:ea typeface="Cambria"/>
                <a:cs typeface="Cambria"/>
                <a:sym typeface="Cambria"/>
              </a:rPr>
              <a:t>2023-234</a:t>
            </a:r>
            <a:endParaRPr/>
          </a:p>
        </p:txBody>
      </p:sp>
      <p:pic>
        <p:nvPicPr>
          <p:cNvPr id="242" name="Google Shape;242;p29"/>
          <p:cNvPicPr preferRelativeResize="0"/>
          <p:nvPr/>
        </p:nvPicPr>
        <p:blipFill>
          <a:blip r:embed="rId3">
            <a:alphaModFix/>
          </a:blip>
          <a:stretch>
            <a:fillRect/>
          </a:stretch>
        </p:blipFill>
        <p:spPr>
          <a:xfrm>
            <a:off x="1903800" y="1489325"/>
            <a:ext cx="8384399" cy="4480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0"/>
          <p:cNvSpPr txBox="1"/>
          <p:nvPr>
            <p:ph type="title"/>
          </p:nvPr>
        </p:nvSpPr>
        <p:spPr>
          <a:xfrm>
            <a:off x="304800" y="304800"/>
            <a:ext cx="10739400" cy="792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Technologies</a:t>
            </a:r>
            <a:endParaRPr/>
          </a:p>
        </p:txBody>
      </p:sp>
      <p:pic>
        <p:nvPicPr>
          <p:cNvPr id="249" name="Google Shape;249;p30"/>
          <p:cNvPicPr preferRelativeResize="0"/>
          <p:nvPr/>
        </p:nvPicPr>
        <p:blipFill>
          <a:blip r:embed="rId3">
            <a:alphaModFix/>
          </a:blip>
          <a:stretch>
            <a:fillRect/>
          </a:stretch>
        </p:blipFill>
        <p:spPr>
          <a:xfrm>
            <a:off x="4829400" y="2569100"/>
            <a:ext cx="1943250" cy="2144550"/>
          </a:xfrm>
          <a:prstGeom prst="rect">
            <a:avLst/>
          </a:prstGeom>
          <a:noFill/>
          <a:ln>
            <a:noFill/>
          </a:ln>
        </p:spPr>
      </p:pic>
      <p:pic>
        <p:nvPicPr>
          <p:cNvPr id="250" name="Google Shape;250;p30"/>
          <p:cNvPicPr preferRelativeResize="0"/>
          <p:nvPr/>
        </p:nvPicPr>
        <p:blipFill rotWithShape="1">
          <a:blip r:embed="rId4">
            <a:alphaModFix/>
          </a:blip>
          <a:srcRect b="9378" l="16527" r="0" t="10326"/>
          <a:stretch/>
        </p:blipFill>
        <p:spPr>
          <a:xfrm>
            <a:off x="8260449" y="2855850"/>
            <a:ext cx="2891873" cy="1571050"/>
          </a:xfrm>
          <a:prstGeom prst="rect">
            <a:avLst/>
          </a:prstGeom>
          <a:noFill/>
          <a:ln>
            <a:noFill/>
          </a:ln>
        </p:spPr>
      </p:pic>
      <p:pic>
        <p:nvPicPr>
          <p:cNvPr id="251" name="Google Shape;251;p30"/>
          <p:cNvPicPr preferRelativeResize="0"/>
          <p:nvPr/>
        </p:nvPicPr>
        <p:blipFill rotWithShape="1">
          <a:blip r:embed="rId5">
            <a:alphaModFix/>
          </a:blip>
          <a:srcRect b="7373" l="0" r="0" t="0"/>
          <a:stretch/>
        </p:blipFill>
        <p:spPr>
          <a:xfrm>
            <a:off x="1006725" y="2569100"/>
            <a:ext cx="1943225" cy="2144550"/>
          </a:xfrm>
          <a:prstGeom prst="rect">
            <a:avLst/>
          </a:prstGeom>
          <a:noFill/>
          <a:ln>
            <a:noFill/>
          </a:ln>
        </p:spPr>
      </p:pic>
      <p:sp>
        <p:nvSpPr>
          <p:cNvPr id="252" name="Google Shape;252;p30"/>
          <p:cNvSpPr/>
          <p:nvPr/>
        </p:nvSpPr>
        <p:spPr>
          <a:xfrm>
            <a:off x="2632435" y="6492874"/>
            <a:ext cx="68163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mbria"/>
                <a:ea typeface="Cambria"/>
                <a:cs typeface="Cambria"/>
                <a:sym typeface="Cambria"/>
              </a:rPr>
              <a:t>IT20254698</a:t>
            </a:r>
            <a:r>
              <a:rPr lang="en-US" sz="1800">
                <a:solidFill>
                  <a:schemeClr val="dk1"/>
                </a:solidFill>
                <a:latin typeface="Cambria"/>
                <a:ea typeface="Cambria"/>
                <a:cs typeface="Cambria"/>
                <a:sym typeface="Cambria"/>
              </a:rPr>
              <a:t>   |   Perera B.S.S.</a:t>
            </a:r>
            <a:r>
              <a:rPr b="1" lang="en-US" sz="1800">
                <a:solidFill>
                  <a:schemeClr val="dk1"/>
                </a:solidFill>
                <a:latin typeface="Cambria"/>
                <a:ea typeface="Cambria"/>
                <a:cs typeface="Cambria"/>
                <a:sym typeface="Cambria"/>
              </a:rPr>
              <a:t>   </a:t>
            </a:r>
            <a:r>
              <a:rPr lang="en-US" sz="1800">
                <a:solidFill>
                  <a:schemeClr val="dk1"/>
                </a:solidFill>
                <a:latin typeface="Cambria"/>
                <a:ea typeface="Cambria"/>
                <a:cs typeface="Cambria"/>
                <a:sym typeface="Cambria"/>
              </a:rPr>
              <a:t>| </a:t>
            </a:r>
            <a:r>
              <a:rPr lang="en-US" sz="1800">
                <a:solidFill>
                  <a:schemeClr val="dk1"/>
                </a:solidFill>
                <a:latin typeface="Cambria"/>
                <a:ea typeface="Cambria"/>
                <a:cs typeface="Cambria"/>
                <a:sym typeface="Cambria"/>
              </a:rPr>
              <a:t>2023-234</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1"/>
          <p:cNvSpPr txBox="1"/>
          <p:nvPr>
            <p:ph type="title"/>
          </p:nvPr>
        </p:nvSpPr>
        <p:spPr>
          <a:xfrm>
            <a:off x="304800" y="304800"/>
            <a:ext cx="10739400" cy="792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Current Progress Of The Component</a:t>
            </a:r>
            <a:endParaRPr/>
          </a:p>
        </p:txBody>
      </p:sp>
      <p:sp>
        <p:nvSpPr>
          <p:cNvPr id="259" name="Google Shape;259;p31"/>
          <p:cNvSpPr/>
          <p:nvPr/>
        </p:nvSpPr>
        <p:spPr>
          <a:xfrm>
            <a:off x="2632435" y="6492874"/>
            <a:ext cx="68163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mbria"/>
                <a:ea typeface="Cambria"/>
                <a:cs typeface="Cambria"/>
                <a:sym typeface="Cambria"/>
              </a:rPr>
              <a:t>IT20254698</a:t>
            </a:r>
            <a:r>
              <a:rPr lang="en-US" sz="1800">
                <a:solidFill>
                  <a:schemeClr val="dk1"/>
                </a:solidFill>
                <a:latin typeface="Cambria"/>
                <a:ea typeface="Cambria"/>
                <a:cs typeface="Cambria"/>
                <a:sym typeface="Cambria"/>
              </a:rPr>
              <a:t>   |   Perera B.S.S.</a:t>
            </a:r>
            <a:r>
              <a:rPr b="1" lang="en-US" sz="1800">
                <a:solidFill>
                  <a:schemeClr val="dk1"/>
                </a:solidFill>
                <a:latin typeface="Cambria"/>
                <a:ea typeface="Cambria"/>
                <a:cs typeface="Cambria"/>
                <a:sym typeface="Cambria"/>
              </a:rPr>
              <a:t>   </a:t>
            </a:r>
            <a:r>
              <a:rPr lang="en-US" sz="1800">
                <a:solidFill>
                  <a:schemeClr val="dk1"/>
                </a:solidFill>
                <a:latin typeface="Cambria"/>
                <a:ea typeface="Cambria"/>
                <a:cs typeface="Cambria"/>
                <a:sym typeface="Cambria"/>
              </a:rPr>
              <a:t>| </a:t>
            </a:r>
            <a:r>
              <a:rPr lang="en-US" sz="1800">
                <a:solidFill>
                  <a:schemeClr val="dk1"/>
                </a:solidFill>
                <a:latin typeface="Cambria"/>
                <a:ea typeface="Cambria"/>
                <a:cs typeface="Cambria"/>
                <a:sym typeface="Cambria"/>
              </a:rPr>
              <a:t>2023-234</a:t>
            </a:r>
            <a:endParaRPr/>
          </a:p>
        </p:txBody>
      </p:sp>
      <p:graphicFrame>
        <p:nvGraphicFramePr>
          <p:cNvPr id="260" name="Google Shape;260;p31"/>
          <p:cNvGraphicFramePr/>
          <p:nvPr/>
        </p:nvGraphicFramePr>
        <p:xfrm>
          <a:off x="952500" y="1363288"/>
          <a:ext cx="3000000" cy="3000000"/>
        </p:xfrm>
        <a:graphic>
          <a:graphicData uri="http://schemas.openxmlformats.org/drawingml/2006/table">
            <a:tbl>
              <a:tblPr>
                <a:noFill/>
                <a:tableStyleId>{2F8C97C4-81CD-4F93-809A-A8D999916A76}</a:tableStyleId>
              </a:tblPr>
              <a:tblGrid>
                <a:gridCol w="5143500"/>
                <a:gridCol w="5143500"/>
              </a:tblGrid>
              <a:tr h="779400">
                <a:tc>
                  <a:txBody>
                    <a:bodyPr/>
                    <a:lstStyle/>
                    <a:p>
                      <a:pPr indent="0" lvl="0" marL="0" rtl="0" algn="ctr">
                        <a:spcBef>
                          <a:spcPts val="0"/>
                        </a:spcBef>
                        <a:spcAft>
                          <a:spcPts val="0"/>
                        </a:spcAft>
                        <a:buNone/>
                      </a:pPr>
                      <a:r>
                        <a:rPr b="1" lang="en-US" sz="2000"/>
                        <a:t>Done</a:t>
                      </a:r>
                      <a:endParaRPr b="1" sz="2000"/>
                    </a:p>
                  </a:txBody>
                  <a:tcPr marT="91425" marB="91425" marR="91425" marL="91425" anchor="ctr">
                    <a:solidFill>
                      <a:srgbClr val="D9EAD3"/>
                    </a:solidFill>
                  </a:tcPr>
                </a:tc>
                <a:tc>
                  <a:txBody>
                    <a:bodyPr/>
                    <a:lstStyle/>
                    <a:p>
                      <a:pPr indent="0" lvl="0" marL="0" rtl="0" algn="ctr">
                        <a:spcBef>
                          <a:spcPts val="0"/>
                        </a:spcBef>
                        <a:spcAft>
                          <a:spcPts val="0"/>
                        </a:spcAft>
                        <a:buNone/>
                      </a:pPr>
                      <a:r>
                        <a:rPr b="1" lang="en-US" sz="2000"/>
                        <a:t>To-Do</a:t>
                      </a:r>
                      <a:endParaRPr b="1" sz="2000"/>
                    </a:p>
                  </a:txBody>
                  <a:tcPr marT="91425" marB="91425" marR="91425" marL="91425" anchor="ctr">
                    <a:solidFill>
                      <a:srgbClr val="FFF2CC"/>
                    </a:solidFill>
                  </a:tcPr>
                </a:tc>
              </a:tr>
              <a:tr h="3685000">
                <a:tc>
                  <a:txBody>
                    <a:bodyPr/>
                    <a:lstStyle/>
                    <a:p>
                      <a:pPr indent="-361950" lvl="0" marL="457200" rtl="0" algn="l">
                        <a:lnSpc>
                          <a:spcPct val="150000"/>
                        </a:lnSpc>
                        <a:spcBef>
                          <a:spcPts val="360"/>
                        </a:spcBef>
                        <a:spcAft>
                          <a:spcPts val="0"/>
                        </a:spcAft>
                        <a:buClr>
                          <a:schemeClr val="dk1"/>
                        </a:buClr>
                        <a:buSzPts val="2100"/>
                        <a:buChar char="●"/>
                      </a:pPr>
                      <a:r>
                        <a:rPr lang="en-US" sz="2100">
                          <a:solidFill>
                            <a:schemeClr val="dk1"/>
                          </a:solidFill>
                        </a:rPr>
                        <a:t>Establish RPC connection between peers and hub</a:t>
                      </a:r>
                      <a:endParaRPr sz="2100">
                        <a:solidFill>
                          <a:schemeClr val="dk1"/>
                        </a:solidFill>
                      </a:endParaRPr>
                    </a:p>
                    <a:p>
                      <a:pPr indent="-361950" lvl="0" marL="457200" rtl="0" algn="l">
                        <a:lnSpc>
                          <a:spcPct val="150000"/>
                        </a:lnSpc>
                        <a:spcBef>
                          <a:spcPts val="0"/>
                        </a:spcBef>
                        <a:spcAft>
                          <a:spcPts val="0"/>
                        </a:spcAft>
                        <a:buClr>
                          <a:schemeClr val="dk1"/>
                        </a:buClr>
                        <a:buSzPts val="2100"/>
                        <a:buChar char="●"/>
                      </a:pPr>
                      <a:r>
                        <a:rPr lang="en-US" sz="2100">
                          <a:solidFill>
                            <a:schemeClr val="dk1"/>
                          </a:solidFill>
                        </a:rPr>
                        <a:t>DNS resolving for hubs and peers</a:t>
                      </a:r>
                      <a:endParaRPr sz="2100">
                        <a:solidFill>
                          <a:schemeClr val="dk1"/>
                        </a:solidFill>
                      </a:endParaRPr>
                    </a:p>
                    <a:p>
                      <a:pPr indent="-361950" lvl="0" marL="457200" rtl="0" algn="l">
                        <a:lnSpc>
                          <a:spcPct val="150000"/>
                        </a:lnSpc>
                        <a:spcBef>
                          <a:spcPts val="0"/>
                        </a:spcBef>
                        <a:spcAft>
                          <a:spcPts val="0"/>
                        </a:spcAft>
                        <a:buClr>
                          <a:schemeClr val="dk1"/>
                        </a:buClr>
                        <a:buSzPts val="2100"/>
                        <a:buChar char="●"/>
                      </a:pPr>
                      <a:r>
                        <a:rPr lang="en-US" sz="2100">
                          <a:solidFill>
                            <a:schemeClr val="dk1"/>
                          </a:solidFill>
                        </a:rPr>
                        <a:t>Integration with demo panel</a:t>
                      </a:r>
                      <a:endParaRPr sz="2100">
                        <a:solidFill>
                          <a:schemeClr val="dk1"/>
                        </a:solidFill>
                      </a:endParaRPr>
                    </a:p>
                    <a:p>
                      <a:pPr indent="-361950" lvl="0" marL="457200" rtl="0" algn="l">
                        <a:lnSpc>
                          <a:spcPct val="150000"/>
                        </a:lnSpc>
                        <a:spcBef>
                          <a:spcPts val="0"/>
                        </a:spcBef>
                        <a:spcAft>
                          <a:spcPts val="0"/>
                        </a:spcAft>
                        <a:buClr>
                          <a:schemeClr val="dk1"/>
                        </a:buClr>
                        <a:buSzPts val="2100"/>
                        <a:buChar char="●"/>
                      </a:pPr>
                      <a:r>
                        <a:rPr lang="en-US" sz="2100">
                          <a:solidFill>
                            <a:schemeClr val="dk1"/>
                          </a:solidFill>
                        </a:rPr>
                        <a:t>Comprehensive logging</a:t>
                      </a:r>
                      <a:endParaRPr sz="2100">
                        <a:solidFill>
                          <a:schemeClr val="dk1"/>
                        </a:solidFill>
                      </a:endParaRPr>
                    </a:p>
                    <a:p>
                      <a:pPr indent="-361950" lvl="0" marL="457200" rtl="0" algn="l">
                        <a:lnSpc>
                          <a:spcPct val="150000"/>
                        </a:lnSpc>
                        <a:spcBef>
                          <a:spcPts val="0"/>
                        </a:spcBef>
                        <a:spcAft>
                          <a:spcPts val="0"/>
                        </a:spcAft>
                        <a:buClr>
                          <a:schemeClr val="dk1"/>
                        </a:buClr>
                        <a:buSzPts val="2100"/>
                        <a:buChar char="●"/>
                      </a:pPr>
                      <a:r>
                        <a:rPr lang="en-US" sz="2100">
                          <a:solidFill>
                            <a:schemeClr val="dk1"/>
                          </a:solidFill>
                        </a:rPr>
                        <a:t>Tracing and Observability</a:t>
                      </a:r>
                      <a:endParaRPr sz="2100">
                        <a:solidFill>
                          <a:schemeClr val="dk1"/>
                        </a:solidFill>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txBody>
                  <a:tcPr marT="91425" marB="91425" marR="91425" marL="91425"/>
                </a:tc>
                <a:tc>
                  <a:txBody>
                    <a:bodyPr/>
                    <a:lstStyle/>
                    <a:p>
                      <a:pPr indent="-361950" lvl="0" marL="457200" rtl="0" algn="l">
                        <a:lnSpc>
                          <a:spcPct val="150000"/>
                        </a:lnSpc>
                        <a:spcBef>
                          <a:spcPts val="360"/>
                        </a:spcBef>
                        <a:spcAft>
                          <a:spcPts val="0"/>
                        </a:spcAft>
                        <a:buClr>
                          <a:schemeClr val="dk1"/>
                        </a:buClr>
                        <a:buSzPts val="2100"/>
                        <a:buChar char="●"/>
                      </a:pPr>
                      <a:r>
                        <a:rPr lang="en-US" sz="2100">
                          <a:solidFill>
                            <a:schemeClr val="dk1"/>
                          </a:solidFill>
                        </a:rPr>
                        <a:t>System and load testing</a:t>
                      </a:r>
                      <a:endParaRPr sz="2100">
                        <a:solidFill>
                          <a:schemeClr val="dk1"/>
                        </a:solidFill>
                      </a:endParaRPr>
                    </a:p>
                    <a:p>
                      <a:pPr indent="-361950" lvl="0" marL="457200" rtl="0" algn="l">
                        <a:lnSpc>
                          <a:spcPct val="150000"/>
                        </a:lnSpc>
                        <a:spcBef>
                          <a:spcPts val="0"/>
                        </a:spcBef>
                        <a:spcAft>
                          <a:spcPts val="0"/>
                        </a:spcAft>
                        <a:buClr>
                          <a:schemeClr val="dk1"/>
                        </a:buClr>
                        <a:buSzPts val="2100"/>
                        <a:buChar char="●"/>
                      </a:pPr>
                      <a:r>
                        <a:rPr lang="en-US" sz="2100">
                          <a:solidFill>
                            <a:schemeClr val="dk1"/>
                          </a:solidFill>
                        </a:rPr>
                        <a:t>Integration with pricing model</a:t>
                      </a:r>
                      <a:endParaRPr sz="2100">
                        <a:solidFill>
                          <a:schemeClr val="dk1"/>
                        </a:solidFill>
                      </a:endParaRPr>
                    </a:p>
                    <a:p>
                      <a:pPr indent="-361950" lvl="0" marL="457200" rtl="0" algn="l">
                        <a:lnSpc>
                          <a:spcPct val="150000"/>
                        </a:lnSpc>
                        <a:spcBef>
                          <a:spcPts val="0"/>
                        </a:spcBef>
                        <a:spcAft>
                          <a:spcPts val="0"/>
                        </a:spcAft>
                        <a:buClr>
                          <a:schemeClr val="dk1"/>
                        </a:buClr>
                        <a:buSzPts val="2100"/>
                        <a:buChar char="●"/>
                      </a:pPr>
                      <a:r>
                        <a:rPr lang="en-US" sz="2100">
                          <a:solidFill>
                            <a:schemeClr val="dk1"/>
                          </a:solidFill>
                        </a:rPr>
                        <a:t>Performance improvements</a:t>
                      </a:r>
                      <a:endParaRPr sz="2100">
                        <a:solidFill>
                          <a:schemeClr val="dk1"/>
                        </a:solidFill>
                      </a:endParaRPr>
                    </a:p>
                    <a:p>
                      <a:pPr indent="0" lvl="0" marL="457200" rtl="0" algn="l">
                        <a:lnSpc>
                          <a:spcPct val="150000"/>
                        </a:lnSpc>
                        <a:spcBef>
                          <a:spcPts val="360"/>
                        </a:spcBef>
                        <a:spcAft>
                          <a:spcPts val="0"/>
                        </a:spcAft>
                        <a:buNone/>
                      </a:pPr>
                      <a:r>
                        <a:t/>
                      </a:r>
                      <a:endParaRPr sz="2100">
                        <a:solidFill>
                          <a:schemeClr val="dk1"/>
                        </a:solidFill>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2"/>
          <p:cNvSpPr txBox="1"/>
          <p:nvPr>
            <p:ph type="title"/>
          </p:nvPr>
        </p:nvSpPr>
        <p:spPr>
          <a:xfrm>
            <a:off x="0" y="152400"/>
            <a:ext cx="10363200" cy="802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000"/>
              <a:buFont typeface="Arial"/>
              <a:buNone/>
            </a:pPr>
            <a:r>
              <a:rPr lang="en-US"/>
              <a:t>REFERENCES</a:t>
            </a:r>
            <a:endParaRPr/>
          </a:p>
        </p:txBody>
      </p:sp>
      <p:sp>
        <p:nvSpPr>
          <p:cNvPr id="266" name="Google Shape;266;p32"/>
          <p:cNvSpPr txBox="1"/>
          <p:nvPr>
            <p:ph idx="1" type="body"/>
          </p:nvPr>
        </p:nvSpPr>
        <p:spPr>
          <a:xfrm>
            <a:off x="76200" y="1066800"/>
            <a:ext cx="11250000" cy="46707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None/>
            </a:pPr>
            <a:r>
              <a:rPr lang="en-US">
                <a:solidFill>
                  <a:schemeClr val="dk1"/>
                </a:solidFill>
                <a:latin typeface="Arial"/>
                <a:ea typeface="Arial"/>
                <a:cs typeface="Arial"/>
                <a:sym typeface="Arial"/>
              </a:rPr>
              <a:t>[1] Y. A.-N. R. M. N. Mehdi Jahanirad*, "Security measures for VoIP application: A state of the art review" [Academic Journals, 2011].</a:t>
            </a:r>
            <a:endParaRPr>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None/>
            </a:pPr>
            <a:r>
              <a:rPr lang="en-US">
                <a:solidFill>
                  <a:schemeClr val="dk1"/>
                </a:solidFill>
                <a:latin typeface="Arial"/>
                <a:ea typeface="Arial"/>
                <a:cs typeface="Arial"/>
                <a:sym typeface="Arial"/>
              </a:rPr>
              <a:t>[2] S. K. M. G. Leonidas Lymberopoulos, "Deliverable D.6.1: ARGUGRID Platform Design" [2007].</a:t>
            </a:r>
            <a:endParaRPr>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None/>
            </a:pPr>
            <a:r>
              <a:rPr lang="en-US">
                <a:solidFill>
                  <a:schemeClr val="dk1"/>
                </a:solidFill>
                <a:latin typeface="Arial"/>
                <a:ea typeface="Arial"/>
                <a:cs typeface="Arial"/>
                <a:sym typeface="Arial"/>
              </a:rPr>
              <a:t>[3] D. B. Yoram Kulbak, "The eMule/eDonkey protocol," 2005 17 January. [Online]. Available: </a:t>
            </a:r>
            <a:r>
              <a:rPr lang="en-US" u="sng">
                <a:solidFill>
                  <a:schemeClr val="hlink"/>
                </a:solidFill>
                <a:latin typeface="Arial"/>
                <a:ea typeface="Arial"/>
                <a:cs typeface="Arial"/>
                <a:sym typeface="Arial"/>
                <a:hlinkClick r:id="rId3"/>
              </a:rPr>
              <a:t>http://pages.di.unipi.it/ricci/e-mule-report.pdf</a:t>
            </a:r>
            <a:r>
              <a:rPr lang="en-US">
                <a:solidFill>
                  <a:schemeClr val="dk1"/>
                </a:solidFill>
                <a:latin typeface="Arial"/>
                <a:ea typeface="Arial"/>
                <a:cs typeface="Arial"/>
                <a:sym typeface="Arial"/>
              </a:rPr>
              <a:t>. </a:t>
            </a:r>
            <a:r>
              <a:rPr lang="en-US">
                <a:solidFill>
                  <a:schemeClr val="dk1"/>
                </a:solidFill>
                <a:latin typeface="Arial"/>
                <a:ea typeface="Arial"/>
                <a:cs typeface="Arial"/>
                <a:sym typeface="Arial"/>
              </a:rPr>
              <a:t>[Accessed: 24-Mar-2023]. </a:t>
            </a:r>
            <a:endParaRPr>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None/>
            </a:pPr>
            <a:r>
              <a:rPr lang="en-US">
                <a:solidFill>
                  <a:schemeClr val="dk1"/>
                </a:solidFill>
                <a:latin typeface="Arial"/>
                <a:ea typeface="Arial"/>
                <a:cs typeface="Arial"/>
                <a:sym typeface="Arial"/>
              </a:rPr>
              <a:t>[4] B. Cohen, 22 May 2003. [Online]. Available: https://stuker.com/wp-content/uploads/import/i-1fd3ae7c5502dfddfe8b2c7acdefaa5e-bittorrentecon.pdf.[Accessed: 24-Mar-2023]. </a:t>
            </a:r>
            <a:endParaRPr>
              <a:solidFill>
                <a:schemeClr val="dk1"/>
              </a:solidFill>
              <a:latin typeface="Arial"/>
              <a:ea typeface="Arial"/>
              <a:cs typeface="Arial"/>
              <a:sym typeface="Arial"/>
            </a:endParaRPr>
          </a:p>
          <a:p>
            <a:pPr indent="0" lvl="0" marL="0" rtl="0" algn="l">
              <a:lnSpc>
                <a:spcPct val="115000"/>
              </a:lnSpc>
              <a:spcBef>
                <a:spcPts val="1200"/>
              </a:spcBef>
              <a:spcAft>
                <a:spcPts val="1200"/>
              </a:spcAft>
              <a:buClr>
                <a:schemeClr val="dk1"/>
              </a:buClr>
              <a:buSzPts val="1100"/>
              <a:buNone/>
            </a:pPr>
            <a:r>
              <a:t/>
            </a:r>
            <a:endParaRPr>
              <a:solidFill>
                <a:schemeClr val="dk1"/>
              </a:solidFill>
              <a:latin typeface="Arial"/>
              <a:ea typeface="Arial"/>
              <a:cs typeface="Arial"/>
              <a:sym typeface="Arial"/>
            </a:endParaRPr>
          </a:p>
        </p:txBody>
      </p:sp>
      <p:sp>
        <p:nvSpPr>
          <p:cNvPr id="267" name="Google Shape;267;p32"/>
          <p:cNvSpPr/>
          <p:nvPr/>
        </p:nvSpPr>
        <p:spPr>
          <a:xfrm>
            <a:off x="2632435" y="6492874"/>
            <a:ext cx="68163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mbria"/>
                <a:ea typeface="Cambria"/>
                <a:cs typeface="Cambria"/>
                <a:sym typeface="Cambria"/>
              </a:rPr>
              <a:t>IT20254698</a:t>
            </a:r>
            <a:r>
              <a:rPr lang="en-US" sz="1800">
                <a:solidFill>
                  <a:schemeClr val="dk1"/>
                </a:solidFill>
                <a:latin typeface="Cambria"/>
                <a:ea typeface="Cambria"/>
                <a:cs typeface="Cambria"/>
                <a:sym typeface="Cambria"/>
              </a:rPr>
              <a:t>   |   Perera B.S.S.</a:t>
            </a:r>
            <a:r>
              <a:rPr b="1" lang="en-US" sz="1800">
                <a:solidFill>
                  <a:schemeClr val="dk1"/>
                </a:solidFill>
                <a:latin typeface="Cambria"/>
                <a:ea typeface="Cambria"/>
                <a:cs typeface="Cambria"/>
                <a:sym typeface="Cambria"/>
              </a:rPr>
              <a:t>   </a:t>
            </a:r>
            <a:r>
              <a:rPr lang="en-US" sz="1800">
                <a:solidFill>
                  <a:schemeClr val="dk1"/>
                </a:solidFill>
                <a:latin typeface="Cambria"/>
                <a:ea typeface="Cambria"/>
                <a:cs typeface="Cambria"/>
                <a:sym typeface="Cambria"/>
              </a:rPr>
              <a:t>| </a:t>
            </a:r>
            <a:r>
              <a:rPr lang="en-US" sz="1800">
                <a:solidFill>
                  <a:schemeClr val="dk1"/>
                </a:solidFill>
                <a:latin typeface="Cambria"/>
                <a:ea typeface="Cambria"/>
                <a:cs typeface="Cambria"/>
                <a:sym typeface="Cambria"/>
              </a:rPr>
              <a:t>2023-234</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3"/>
          <p:cNvSpPr txBox="1"/>
          <p:nvPr>
            <p:ph type="title"/>
          </p:nvPr>
        </p:nvSpPr>
        <p:spPr>
          <a:xfrm>
            <a:off x="1943688" y="4558500"/>
            <a:ext cx="8304600" cy="90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sz="3711"/>
              <a:t>Bandara A.M.C.A.</a:t>
            </a:r>
            <a:r>
              <a:rPr lang="en-US" sz="3711"/>
              <a:t> | </a:t>
            </a:r>
            <a:r>
              <a:rPr b="0" lang="en-US" sz="3600"/>
              <a:t>IT20159726 </a:t>
            </a:r>
            <a:r>
              <a:rPr b="0" lang="en-US" sz="3600"/>
              <a:t>| IT</a:t>
            </a:r>
            <a:endParaRPr sz="3600"/>
          </a:p>
        </p:txBody>
      </p:sp>
      <p:sp>
        <p:nvSpPr>
          <p:cNvPr id="273" name="Google Shape;273;p33"/>
          <p:cNvSpPr txBox="1"/>
          <p:nvPr>
            <p:ph idx="1" type="body"/>
          </p:nvPr>
        </p:nvSpPr>
        <p:spPr>
          <a:xfrm>
            <a:off x="914388" y="3130800"/>
            <a:ext cx="10363200" cy="901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None/>
            </a:pPr>
            <a:r>
              <a:rPr lang="en-US" sz="3300">
                <a:solidFill>
                  <a:schemeClr val="dk1"/>
                </a:solidFill>
                <a:latin typeface="Arial"/>
                <a:ea typeface="Arial"/>
                <a:cs typeface="Arial"/>
                <a:sym typeface="Arial"/>
              </a:rPr>
              <a:t>USER DATA DECENTRALIZATION</a:t>
            </a:r>
            <a:endParaRPr sz="3300">
              <a:solidFill>
                <a:schemeClr val="dk1"/>
              </a:solidFill>
              <a:latin typeface="Arial"/>
              <a:ea typeface="Arial"/>
              <a:cs typeface="Arial"/>
              <a:sym typeface="Arial"/>
            </a:endParaRPr>
          </a:p>
        </p:txBody>
      </p:sp>
      <p:sp>
        <p:nvSpPr>
          <p:cNvPr id="274" name="Google Shape;274;p33"/>
          <p:cNvSpPr/>
          <p:nvPr/>
        </p:nvSpPr>
        <p:spPr>
          <a:xfrm>
            <a:off x="2608410" y="6492899"/>
            <a:ext cx="68163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rPr>
              <a:t>IT20159726</a:t>
            </a:r>
            <a:r>
              <a:rPr lang="en-US" sz="1800">
                <a:solidFill>
                  <a:schemeClr val="dk1"/>
                </a:solidFill>
              </a:rPr>
              <a:t>   |   Bandara A.M.C.A.</a:t>
            </a:r>
            <a:r>
              <a:rPr b="1" lang="en-US" sz="1800">
                <a:solidFill>
                  <a:schemeClr val="dk1"/>
                </a:solidFill>
              </a:rPr>
              <a:t>  </a:t>
            </a:r>
            <a:r>
              <a:rPr lang="en-US" sz="1800">
                <a:solidFill>
                  <a:schemeClr val="dk1"/>
                </a:solidFill>
              </a:rPr>
              <a:t>|  2023-234</a:t>
            </a:r>
            <a:endParaRPr/>
          </a:p>
        </p:txBody>
      </p:sp>
      <p:pic>
        <p:nvPicPr>
          <p:cNvPr id="275" name="Google Shape;275;p33"/>
          <p:cNvPicPr preferRelativeResize="0"/>
          <p:nvPr/>
        </p:nvPicPr>
        <p:blipFill>
          <a:blip r:embed="rId3">
            <a:alphaModFix/>
          </a:blip>
          <a:stretch>
            <a:fillRect/>
          </a:stretch>
        </p:blipFill>
        <p:spPr>
          <a:xfrm>
            <a:off x="9796900" y="142300"/>
            <a:ext cx="2342325" cy="2342325"/>
          </a:xfrm>
          <a:prstGeom prst="rect">
            <a:avLst/>
          </a:prstGeom>
          <a:noFill/>
          <a:ln>
            <a:noFill/>
          </a:ln>
        </p:spPr>
      </p:pic>
      <p:pic>
        <p:nvPicPr>
          <p:cNvPr id="276" name="Google Shape;276;p33"/>
          <p:cNvPicPr preferRelativeResize="0"/>
          <p:nvPr/>
        </p:nvPicPr>
        <p:blipFill rotWithShape="1">
          <a:blip r:embed="rId4">
            <a:alphaModFix amt="22000"/>
          </a:blip>
          <a:srcRect b="35963" l="0" r="60355" t="0"/>
          <a:stretch/>
        </p:blipFill>
        <p:spPr>
          <a:xfrm rot="5399998">
            <a:off x="-634023" y="-4417800"/>
            <a:ext cx="7208596" cy="83062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4"/>
          <p:cNvSpPr txBox="1"/>
          <p:nvPr>
            <p:ph type="title"/>
          </p:nvPr>
        </p:nvSpPr>
        <p:spPr>
          <a:xfrm>
            <a:off x="304800" y="304800"/>
            <a:ext cx="10739400" cy="792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Arial"/>
              <a:buNone/>
            </a:pPr>
            <a:r>
              <a:rPr lang="en-US"/>
              <a:t>Introduction</a:t>
            </a:r>
            <a:endParaRPr/>
          </a:p>
        </p:txBody>
      </p:sp>
      <p:sp>
        <p:nvSpPr>
          <p:cNvPr id="282" name="Google Shape;282;p34"/>
          <p:cNvSpPr txBox="1"/>
          <p:nvPr>
            <p:ph idx="1" type="body"/>
          </p:nvPr>
        </p:nvSpPr>
        <p:spPr>
          <a:xfrm>
            <a:off x="304800" y="1637700"/>
            <a:ext cx="11684100" cy="3915900"/>
          </a:xfrm>
          <a:prstGeom prst="rect">
            <a:avLst/>
          </a:prstGeom>
          <a:noFill/>
          <a:ln>
            <a:noFill/>
          </a:ln>
        </p:spPr>
        <p:txBody>
          <a:bodyPr anchorCtr="0" anchor="t" bIns="45700" lIns="91425" spcFirstLastPara="1" rIns="91425" wrap="square" tIns="45700">
            <a:normAutofit fontScale="85000" lnSpcReduction="20000"/>
          </a:bodyPr>
          <a:lstStyle/>
          <a:p>
            <a:pPr indent="-385127" lvl="0" marL="514350" rtl="0" algn="l">
              <a:lnSpc>
                <a:spcPct val="200000"/>
              </a:lnSpc>
              <a:spcBef>
                <a:spcPts val="0"/>
              </a:spcBef>
              <a:spcAft>
                <a:spcPts val="0"/>
              </a:spcAft>
              <a:buSzPct val="100000"/>
              <a:buFont typeface="Arial"/>
              <a:buChar char="❖"/>
            </a:pPr>
            <a:r>
              <a:rPr lang="en-US" sz="2900">
                <a:latin typeface="Arial"/>
                <a:ea typeface="Arial"/>
                <a:cs typeface="Arial"/>
                <a:sym typeface="Arial"/>
              </a:rPr>
              <a:t>Presently, numerous decentralized social media platforms exist in the market[1].</a:t>
            </a:r>
            <a:endParaRPr sz="2900">
              <a:latin typeface="Arial"/>
              <a:ea typeface="Arial"/>
              <a:cs typeface="Arial"/>
              <a:sym typeface="Arial"/>
            </a:endParaRPr>
          </a:p>
          <a:p>
            <a:pPr indent="-385127" lvl="0" marL="457200" rtl="0" algn="l">
              <a:lnSpc>
                <a:spcPct val="200000"/>
              </a:lnSpc>
              <a:spcBef>
                <a:spcPts val="0"/>
              </a:spcBef>
              <a:spcAft>
                <a:spcPts val="0"/>
              </a:spcAft>
              <a:buSzPct val="100000"/>
              <a:buChar char="❖"/>
            </a:pPr>
            <a:r>
              <a:rPr lang="en-US" sz="2900">
                <a:latin typeface="Arial"/>
                <a:ea typeface="Arial"/>
                <a:cs typeface="Arial"/>
                <a:sym typeface="Arial"/>
              </a:rPr>
              <a:t>A significant proportion of these platforms are blockchain-based[2].</a:t>
            </a:r>
            <a:endParaRPr sz="2900">
              <a:latin typeface="Arial"/>
              <a:ea typeface="Arial"/>
              <a:cs typeface="Arial"/>
              <a:sym typeface="Arial"/>
            </a:endParaRPr>
          </a:p>
          <a:p>
            <a:pPr indent="-385127" lvl="0" marL="457200" rtl="0" algn="l">
              <a:lnSpc>
                <a:spcPct val="200000"/>
              </a:lnSpc>
              <a:spcBef>
                <a:spcPts val="0"/>
              </a:spcBef>
              <a:spcAft>
                <a:spcPts val="0"/>
              </a:spcAft>
              <a:buSzPct val="100000"/>
              <a:buFont typeface="Arial"/>
              <a:buChar char="❖"/>
            </a:pPr>
            <a:r>
              <a:rPr lang="en-US" sz="2900">
                <a:latin typeface="Arial"/>
                <a:ea typeface="Arial"/>
                <a:cs typeface="Arial"/>
                <a:sym typeface="Arial"/>
              </a:rPr>
              <a:t>While many researches have been done on decentralizing social media[3], Most of them are done using blockchain, which is not an optimal solution to store large binary objects[4].</a:t>
            </a:r>
            <a:endParaRPr sz="2900">
              <a:latin typeface="Arial"/>
              <a:ea typeface="Arial"/>
              <a:cs typeface="Arial"/>
              <a:sym typeface="Arial"/>
            </a:endParaRPr>
          </a:p>
        </p:txBody>
      </p:sp>
      <p:sp>
        <p:nvSpPr>
          <p:cNvPr id="283" name="Google Shape;283;p34"/>
          <p:cNvSpPr/>
          <p:nvPr/>
        </p:nvSpPr>
        <p:spPr>
          <a:xfrm>
            <a:off x="2608410" y="6492899"/>
            <a:ext cx="68163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rPr>
              <a:t>IT20159726</a:t>
            </a:r>
            <a:r>
              <a:rPr lang="en-US" sz="1800">
                <a:solidFill>
                  <a:schemeClr val="dk1"/>
                </a:solidFill>
              </a:rPr>
              <a:t>   |   Bandara A.M.C.A.</a:t>
            </a:r>
            <a:r>
              <a:rPr b="1" lang="en-US" sz="1800">
                <a:solidFill>
                  <a:schemeClr val="dk1"/>
                </a:solidFill>
              </a:rPr>
              <a:t>  </a:t>
            </a:r>
            <a:r>
              <a:rPr lang="en-US" sz="1800">
                <a:solidFill>
                  <a:schemeClr val="dk1"/>
                </a:solidFill>
              </a:rPr>
              <a:t>|  </a:t>
            </a:r>
            <a:r>
              <a:rPr lang="en-US" sz="1800">
                <a:solidFill>
                  <a:schemeClr val="dk1"/>
                </a:solidFill>
              </a:rPr>
              <a:t>2023-234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p:nvPr/>
        </p:nvSpPr>
        <p:spPr>
          <a:xfrm>
            <a:off x="6473950" y="4498775"/>
            <a:ext cx="1072800" cy="1290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txBox="1"/>
          <p:nvPr>
            <p:ph type="title"/>
          </p:nvPr>
        </p:nvSpPr>
        <p:spPr>
          <a:xfrm>
            <a:off x="3681300" y="304800"/>
            <a:ext cx="4829400" cy="7923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DeMedia Team</a:t>
            </a:r>
            <a:endParaRPr/>
          </a:p>
        </p:txBody>
      </p:sp>
      <p:grpSp>
        <p:nvGrpSpPr>
          <p:cNvPr id="102" name="Google Shape;102;p17"/>
          <p:cNvGrpSpPr/>
          <p:nvPr/>
        </p:nvGrpSpPr>
        <p:grpSpPr>
          <a:xfrm>
            <a:off x="4818150" y="3441388"/>
            <a:ext cx="2555700" cy="627000"/>
            <a:chOff x="1616800" y="4059475"/>
            <a:chExt cx="2555700" cy="627000"/>
          </a:xfrm>
        </p:grpSpPr>
        <p:sp>
          <p:nvSpPr>
            <p:cNvPr id="103" name="Google Shape;103;p17"/>
            <p:cNvSpPr txBox="1"/>
            <p:nvPr/>
          </p:nvSpPr>
          <p:spPr>
            <a:xfrm>
              <a:off x="1825000" y="4372975"/>
              <a:ext cx="2022000" cy="31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t>Supervisor</a:t>
              </a:r>
              <a:endParaRPr/>
            </a:p>
          </p:txBody>
        </p:sp>
        <p:sp>
          <p:nvSpPr>
            <p:cNvPr id="104" name="Google Shape;104;p17"/>
            <p:cNvSpPr txBox="1"/>
            <p:nvPr/>
          </p:nvSpPr>
          <p:spPr>
            <a:xfrm>
              <a:off x="1616800" y="4059475"/>
              <a:ext cx="2555700" cy="31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t>Mr. Kavinga Abeywardena</a:t>
              </a:r>
              <a:endParaRPr b="1"/>
            </a:p>
          </p:txBody>
        </p:sp>
      </p:grpSp>
      <p:pic>
        <p:nvPicPr>
          <p:cNvPr id="105" name="Google Shape;105;p17"/>
          <p:cNvPicPr preferRelativeResize="0"/>
          <p:nvPr/>
        </p:nvPicPr>
        <p:blipFill>
          <a:blip r:embed="rId3">
            <a:alphaModFix/>
          </a:blip>
          <a:stretch>
            <a:fillRect/>
          </a:stretch>
        </p:blipFill>
        <p:spPr>
          <a:xfrm>
            <a:off x="5340575" y="1527488"/>
            <a:ext cx="1375325" cy="1768549"/>
          </a:xfrm>
          <a:prstGeom prst="rect">
            <a:avLst/>
          </a:prstGeom>
          <a:noFill/>
          <a:ln>
            <a:noFill/>
          </a:ln>
        </p:spPr>
      </p:pic>
      <p:grpSp>
        <p:nvGrpSpPr>
          <p:cNvPr id="106" name="Google Shape;106;p17"/>
          <p:cNvGrpSpPr/>
          <p:nvPr/>
        </p:nvGrpSpPr>
        <p:grpSpPr>
          <a:xfrm>
            <a:off x="2263513" y="4498763"/>
            <a:ext cx="1313100" cy="1826875"/>
            <a:chOff x="2263513" y="4498763"/>
            <a:chExt cx="1313100" cy="1826875"/>
          </a:xfrm>
        </p:grpSpPr>
        <p:sp>
          <p:nvSpPr>
            <p:cNvPr id="107" name="Google Shape;107;p17"/>
            <p:cNvSpPr txBox="1"/>
            <p:nvPr/>
          </p:nvSpPr>
          <p:spPr>
            <a:xfrm>
              <a:off x="2347063" y="6041838"/>
              <a:ext cx="1146000" cy="28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t>IT20254698</a:t>
              </a:r>
              <a:endParaRPr/>
            </a:p>
          </p:txBody>
        </p:sp>
        <p:sp>
          <p:nvSpPr>
            <p:cNvPr id="108" name="Google Shape;108;p17"/>
            <p:cNvSpPr txBox="1"/>
            <p:nvPr/>
          </p:nvSpPr>
          <p:spPr>
            <a:xfrm>
              <a:off x="2263513" y="5816538"/>
              <a:ext cx="1313100" cy="22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t>Perera B.S.S.</a:t>
              </a:r>
              <a:endParaRPr b="1"/>
            </a:p>
          </p:txBody>
        </p:sp>
        <p:pic>
          <p:nvPicPr>
            <p:cNvPr id="109" name="Google Shape;109;p17"/>
            <p:cNvPicPr preferRelativeResize="0"/>
            <p:nvPr/>
          </p:nvPicPr>
          <p:blipFill rotWithShape="1">
            <a:blip r:embed="rId4">
              <a:alphaModFix/>
            </a:blip>
            <a:srcRect b="0" l="2271" r="2271" t="0"/>
            <a:stretch/>
          </p:blipFill>
          <p:spPr>
            <a:xfrm>
              <a:off x="2448347" y="4498763"/>
              <a:ext cx="943432" cy="1270735"/>
            </a:xfrm>
            <a:prstGeom prst="rect">
              <a:avLst/>
            </a:prstGeom>
            <a:noFill/>
            <a:ln>
              <a:noFill/>
            </a:ln>
          </p:spPr>
        </p:pic>
      </p:grpSp>
      <p:grpSp>
        <p:nvGrpSpPr>
          <p:cNvPr id="110" name="Google Shape;110;p17"/>
          <p:cNvGrpSpPr/>
          <p:nvPr/>
        </p:nvGrpSpPr>
        <p:grpSpPr>
          <a:xfrm>
            <a:off x="3990876" y="5816550"/>
            <a:ext cx="1768200" cy="509088"/>
            <a:chOff x="4430882" y="5816550"/>
            <a:chExt cx="1768200" cy="509088"/>
          </a:xfrm>
        </p:grpSpPr>
        <p:sp>
          <p:nvSpPr>
            <p:cNvPr id="111" name="Google Shape;111;p17"/>
            <p:cNvSpPr txBox="1"/>
            <p:nvPr/>
          </p:nvSpPr>
          <p:spPr>
            <a:xfrm>
              <a:off x="4690519" y="6041838"/>
              <a:ext cx="1146000" cy="28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t>IT20159726</a:t>
              </a:r>
              <a:endParaRPr/>
            </a:p>
          </p:txBody>
        </p:sp>
        <p:sp>
          <p:nvSpPr>
            <p:cNvPr id="112" name="Google Shape;112;p17"/>
            <p:cNvSpPr txBox="1"/>
            <p:nvPr/>
          </p:nvSpPr>
          <p:spPr>
            <a:xfrm>
              <a:off x="4430882" y="5816550"/>
              <a:ext cx="1768200" cy="22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t>Bandara A.M.C.A.</a:t>
              </a:r>
              <a:endParaRPr b="1"/>
            </a:p>
          </p:txBody>
        </p:sp>
      </p:grpSp>
      <p:sp>
        <p:nvSpPr>
          <p:cNvPr id="113" name="Google Shape;113;p17"/>
          <p:cNvSpPr txBox="1"/>
          <p:nvPr/>
        </p:nvSpPr>
        <p:spPr>
          <a:xfrm>
            <a:off x="6381512" y="6041838"/>
            <a:ext cx="1146000" cy="28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t>IT20137496</a:t>
            </a:r>
            <a:endParaRPr/>
          </a:p>
        </p:txBody>
      </p:sp>
      <p:sp>
        <p:nvSpPr>
          <p:cNvPr id="114" name="Google Shape;114;p17"/>
          <p:cNvSpPr txBox="1"/>
          <p:nvPr/>
        </p:nvSpPr>
        <p:spPr>
          <a:xfrm>
            <a:off x="6070412" y="5816550"/>
            <a:ext cx="1768200" cy="22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t>Dhananjani G.G.S.</a:t>
            </a:r>
            <a:endParaRPr b="1"/>
          </a:p>
        </p:txBody>
      </p:sp>
      <p:pic>
        <p:nvPicPr>
          <p:cNvPr id="115" name="Google Shape;115;p17"/>
          <p:cNvPicPr preferRelativeResize="0"/>
          <p:nvPr/>
        </p:nvPicPr>
        <p:blipFill rotWithShape="1">
          <a:blip r:embed="rId5">
            <a:alphaModFix/>
          </a:blip>
          <a:srcRect b="9822" l="16334" r="16334" t="-516"/>
          <a:stretch/>
        </p:blipFill>
        <p:spPr>
          <a:xfrm>
            <a:off x="4385875" y="4508575"/>
            <a:ext cx="978200" cy="1270725"/>
          </a:xfrm>
          <a:prstGeom prst="rect">
            <a:avLst/>
          </a:prstGeom>
          <a:noFill/>
          <a:ln>
            <a:noFill/>
          </a:ln>
        </p:spPr>
      </p:pic>
      <p:sp>
        <p:nvSpPr>
          <p:cNvPr id="116" name="Google Shape;116;p17"/>
          <p:cNvSpPr txBox="1"/>
          <p:nvPr/>
        </p:nvSpPr>
        <p:spPr>
          <a:xfrm>
            <a:off x="8598462" y="6041838"/>
            <a:ext cx="1146000" cy="28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t>IT20157432</a:t>
            </a:r>
            <a:endParaRPr/>
          </a:p>
        </p:txBody>
      </p:sp>
      <p:sp>
        <p:nvSpPr>
          <p:cNvPr id="117" name="Google Shape;117;p17"/>
          <p:cNvSpPr txBox="1"/>
          <p:nvPr/>
        </p:nvSpPr>
        <p:spPr>
          <a:xfrm>
            <a:off x="8252849" y="5816550"/>
            <a:ext cx="1957200" cy="22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t>Abeykoon A.W.Y.I.K.</a:t>
            </a:r>
            <a:endParaRPr b="1"/>
          </a:p>
        </p:txBody>
      </p:sp>
      <p:pic>
        <p:nvPicPr>
          <p:cNvPr id="118" name="Google Shape;118;p17"/>
          <p:cNvPicPr preferRelativeResize="0"/>
          <p:nvPr/>
        </p:nvPicPr>
        <p:blipFill rotWithShape="1">
          <a:blip r:embed="rId6">
            <a:alphaModFix/>
          </a:blip>
          <a:srcRect b="0" l="8423" r="8423" t="0"/>
          <a:stretch/>
        </p:blipFill>
        <p:spPr>
          <a:xfrm>
            <a:off x="6473900" y="4498788"/>
            <a:ext cx="1072899" cy="1290275"/>
          </a:xfrm>
          <a:prstGeom prst="rect">
            <a:avLst/>
          </a:prstGeom>
          <a:noFill/>
          <a:ln>
            <a:noFill/>
          </a:ln>
        </p:spPr>
      </p:pic>
      <p:pic>
        <p:nvPicPr>
          <p:cNvPr descr="Yohani Abeykoon" id="119" name="Google Shape;119;p17"/>
          <p:cNvPicPr preferRelativeResize="0"/>
          <p:nvPr/>
        </p:nvPicPr>
        <p:blipFill rotWithShape="1">
          <a:blip r:embed="rId7">
            <a:alphaModFix/>
          </a:blip>
          <a:srcRect b="34169" l="18535" r="16948" t="2834"/>
          <a:stretch/>
        </p:blipFill>
        <p:spPr>
          <a:xfrm>
            <a:off x="8562040" y="4498800"/>
            <a:ext cx="1218823" cy="1290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5"/>
          <p:cNvSpPr txBox="1"/>
          <p:nvPr>
            <p:ph type="title"/>
          </p:nvPr>
        </p:nvSpPr>
        <p:spPr>
          <a:xfrm>
            <a:off x="304800" y="304800"/>
            <a:ext cx="10739400" cy="792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Arial"/>
              <a:buNone/>
            </a:pPr>
            <a:r>
              <a:rPr lang="en-US"/>
              <a:t>Research Problem</a:t>
            </a:r>
            <a:endParaRPr/>
          </a:p>
        </p:txBody>
      </p:sp>
      <p:sp>
        <p:nvSpPr>
          <p:cNvPr id="289" name="Google Shape;289;p35"/>
          <p:cNvSpPr txBox="1"/>
          <p:nvPr>
            <p:ph idx="1" type="body"/>
          </p:nvPr>
        </p:nvSpPr>
        <p:spPr>
          <a:xfrm>
            <a:off x="396025" y="1529550"/>
            <a:ext cx="11592900" cy="4122300"/>
          </a:xfrm>
          <a:prstGeom prst="rect">
            <a:avLst/>
          </a:prstGeom>
          <a:noFill/>
          <a:ln>
            <a:noFill/>
          </a:ln>
        </p:spPr>
        <p:txBody>
          <a:bodyPr anchorCtr="0" anchor="t" bIns="45700" lIns="91425" spcFirstLastPara="1" rIns="91425" wrap="square" tIns="45700">
            <a:normAutofit fontScale="92500" lnSpcReduction="20000"/>
          </a:bodyPr>
          <a:lstStyle/>
          <a:p>
            <a:pPr indent="-393065" lvl="0" marL="342900" rtl="0" algn="l">
              <a:lnSpc>
                <a:spcPct val="200000"/>
              </a:lnSpc>
              <a:spcBef>
                <a:spcPts val="0"/>
              </a:spcBef>
              <a:spcAft>
                <a:spcPts val="0"/>
              </a:spcAft>
              <a:buSzPct val="100000"/>
              <a:buChar char="❖"/>
            </a:pPr>
            <a:r>
              <a:rPr lang="en-US" sz="2800">
                <a:latin typeface="Arial"/>
                <a:ea typeface="Arial"/>
                <a:cs typeface="Arial"/>
                <a:sym typeface="Arial"/>
              </a:rPr>
              <a:t>What measures can be taken to provide users with complete ownership of their data?</a:t>
            </a:r>
            <a:endParaRPr sz="2800">
              <a:latin typeface="Arial"/>
              <a:ea typeface="Arial"/>
              <a:cs typeface="Arial"/>
              <a:sym typeface="Arial"/>
            </a:endParaRPr>
          </a:p>
          <a:p>
            <a:pPr indent="-393065" lvl="0" marL="342900" rtl="0" algn="l">
              <a:lnSpc>
                <a:spcPct val="200000"/>
              </a:lnSpc>
              <a:spcBef>
                <a:spcPts val="0"/>
              </a:spcBef>
              <a:spcAft>
                <a:spcPts val="0"/>
              </a:spcAft>
              <a:buSzPct val="100000"/>
              <a:buChar char="❖"/>
            </a:pPr>
            <a:r>
              <a:rPr lang="en-US" sz="2800">
                <a:latin typeface="Arial"/>
                <a:ea typeface="Arial"/>
                <a:cs typeface="Arial"/>
                <a:sym typeface="Arial"/>
              </a:rPr>
              <a:t>What potential solutions exist for overcoming the limitations of blockchain when using it to store large quantities of data?</a:t>
            </a:r>
            <a:endParaRPr sz="2800">
              <a:latin typeface="Arial"/>
              <a:ea typeface="Arial"/>
              <a:cs typeface="Arial"/>
              <a:sym typeface="Arial"/>
            </a:endParaRPr>
          </a:p>
          <a:p>
            <a:pPr indent="-393065" lvl="0" marL="342900" rtl="0" algn="l">
              <a:lnSpc>
                <a:spcPct val="200000"/>
              </a:lnSpc>
              <a:spcBef>
                <a:spcPts val="0"/>
              </a:spcBef>
              <a:spcAft>
                <a:spcPts val="0"/>
              </a:spcAft>
              <a:buSzPct val="100000"/>
              <a:buChar char="❖"/>
            </a:pPr>
            <a:r>
              <a:rPr lang="en-US" sz="2800">
                <a:latin typeface="Arial"/>
                <a:ea typeface="Arial"/>
                <a:cs typeface="Arial"/>
                <a:sym typeface="Arial"/>
              </a:rPr>
              <a:t>What enhancements can be made to current decentralized social media networks?</a:t>
            </a:r>
            <a:endParaRPr sz="2800">
              <a:latin typeface="Arial"/>
              <a:ea typeface="Arial"/>
              <a:cs typeface="Arial"/>
              <a:sym typeface="Arial"/>
            </a:endParaRPr>
          </a:p>
        </p:txBody>
      </p:sp>
      <p:sp>
        <p:nvSpPr>
          <p:cNvPr id="290" name="Google Shape;290;p35"/>
          <p:cNvSpPr/>
          <p:nvPr/>
        </p:nvSpPr>
        <p:spPr>
          <a:xfrm>
            <a:off x="2608410" y="6492899"/>
            <a:ext cx="68163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rPr>
              <a:t>IT20159726</a:t>
            </a:r>
            <a:r>
              <a:rPr lang="en-US" sz="1800">
                <a:solidFill>
                  <a:schemeClr val="dk1"/>
                </a:solidFill>
              </a:rPr>
              <a:t>   |   Bandara A.M.C.A.</a:t>
            </a:r>
            <a:r>
              <a:rPr b="1" lang="en-US" sz="1800">
                <a:solidFill>
                  <a:schemeClr val="dk1"/>
                </a:solidFill>
              </a:rPr>
              <a:t>  </a:t>
            </a:r>
            <a:r>
              <a:rPr lang="en-US" sz="1800">
                <a:solidFill>
                  <a:schemeClr val="dk1"/>
                </a:solidFill>
              </a:rPr>
              <a:t>|  </a:t>
            </a:r>
            <a:r>
              <a:rPr lang="en-US" sz="1800">
                <a:solidFill>
                  <a:schemeClr val="dk1"/>
                </a:solidFill>
              </a:rPr>
              <a:t>2023-234</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6"/>
          <p:cNvSpPr txBox="1"/>
          <p:nvPr>
            <p:ph type="title"/>
          </p:nvPr>
        </p:nvSpPr>
        <p:spPr>
          <a:xfrm>
            <a:off x="304800" y="304800"/>
            <a:ext cx="10739400" cy="792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Arial"/>
              <a:buNone/>
            </a:pPr>
            <a:r>
              <a:rPr lang="en-US"/>
              <a:t>Sub Objectives</a:t>
            </a:r>
            <a:endParaRPr/>
          </a:p>
        </p:txBody>
      </p:sp>
      <p:sp>
        <p:nvSpPr>
          <p:cNvPr id="296" name="Google Shape;296;p36"/>
          <p:cNvSpPr/>
          <p:nvPr/>
        </p:nvSpPr>
        <p:spPr>
          <a:xfrm>
            <a:off x="8376700" y="1903438"/>
            <a:ext cx="2999700" cy="1393800"/>
          </a:xfrm>
          <a:prstGeom prst="rect">
            <a:avLst/>
          </a:prstGeom>
          <a:solidFill>
            <a:srgbClr val="59595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1600">
                <a:solidFill>
                  <a:srgbClr val="FFFFFF"/>
                </a:solidFill>
              </a:rPr>
              <a:t>Utilizing user device to store user data</a:t>
            </a:r>
            <a:endParaRPr sz="1600">
              <a:solidFill>
                <a:srgbClr val="FFFFFF"/>
              </a:solidFill>
            </a:endParaRPr>
          </a:p>
        </p:txBody>
      </p:sp>
      <p:sp>
        <p:nvSpPr>
          <p:cNvPr id="297" name="Google Shape;297;p36"/>
          <p:cNvSpPr/>
          <p:nvPr/>
        </p:nvSpPr>
        <p:spPr>
          <a:xfrm>
            <a:off x="2608410" y="6492899"/>
            <a:ext cx="68163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rPr>
              <a:t>IT20159726</a:t>
            </a:r>
            <a:r>
              <a:rPr lang="en-US" sz="1800">
                <a:solidFill>
                  <a:schemeClr val="dk1"/>
                </a:solidFill>
              </a:rPr>
              <a:t>   |   Bandara A.M.C.A.</a:t>
            </a:r>
            <a:r>
              <a:rPr b="1" lang="en-US" sz="1800">
                <a:solidFill>
                  <a:schemeClr val="dk1"/>
                </a:solidFill>
              </a:rPr>
              <a:t>  </a:t>
            </a:r>
            <a:r>
              <a:rPr lang="en-US" sz="1800">
                <a:solidFill>
                  <a:schemeClr val="dk1"/>
                </a:solidFill>
              </a:rPr>
              <a:t>|  </a:t>
            </a:r>
            <a:r>
              <a:rPr lang="en-US" sz="1800">
                <a:solidFill>
                  <a:schemeClr val="dk1"/>
                </a:solidFill>
              </a:rPr>
              <a:t>2023-234</a:t>
            </a:r>
            <a:endParaRPr/>
          </a:p>
        </p:txBody>
      </p:sp>
      <p:sp>
        <p:nvSpPr>
          <p:cNvPr id="298" name="Google Shape;298;p36"/>
          <p:cNvSpPr/>
          <p:nvPr/>
        </p:nvSpPr>
        <p:spPr>
          <a:xfrm>
            <a:off x="8376700" y="3702713"/>
            <a:ext cx="2999700" cy="1393800"/>
          </a:xfrm>
          <a:prstGeom prst="rect">
            <a:avLst/>
          </a:prstGeom>
          <a:solidFill>
            <a:srgbClr val="D9D9D9"/>
          </a:solidFill>
          <a:ln cap="flat" cmpd="sng" w="9525">
            <a:solidFill>
              <a:srgbClr val="231B2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1600"/>
              <a:t>Making user data highly </a:t>
            </a:r>
            <a:r>
              <a:rPr lang="en-US" sz="1600"/>
              <a:t>available</a:t>
            </a:r>
            <a:endParaRPr sz="1600"/>
          </a:p>
        </p:txBody>
      </p:sp>
      <p:sp>
        <p:nvSpPr>
          <p:cNvPr id="299" name="Google Shape;299;p36"/>
          <p:cNvSpPr/>
          <p:nvPr/>
        </p:nvSpPr>
        <p:spPr>
          <a:xfrm>
            <a:off x="4750650" y="3702713"/>
            <a:ext cx="2999700" cy="1393800"/>
          </a:xfrm>
          <a:prstGeom prst="rect">
            <a:avLst/>
          </a:prstGeom>
          <a:solidFill>
            <a:srgbClr val="59595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1600">
                <a:solidFill>
                  <a:srgbClr val="FFFFFF"/>
                </a:solidFill>
              </a:rPr>
              <a:t>Improving limitations in current decentralized social media platforms</a:t>
            </a:r>
            <a:endParaRPr sz="1600">
              <a:solidFill>
                <a:srgbClr val="FFFFFF"/>
              </a:solidFill>
            </a:endParaRPr>
          </a:p>
        </p:txBody>
      </p:sp>
      <p:sp>
        <p:nvSpPr>
          <p:cNvPr id="300" name="Google Shape;300;p36"/>
          <p:cNvSpPr/>
          <p:nvPr/>
        </p:nvSpPr>
        <p:spPr>
          <a:xfrm>
            <a:off x="4750650" y="1903438"/>
            <a:ext cx="2999700" cy="1393800"/>
          </a:xfrm>
          <a:prstGeom prst="rect">
            <a:avLst/>
          </a:prstGeom>
          <a:solidFill>
            <a:srgbClr val="D9D9D9"/>
          </a:solidFill>
          <a:ln cap="flat" cmpd="sng" w="9525">
            <a:solidFill>
              <a:srgbClr val="231B2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600"/>
              <a:t>Enable user to control user data</a:t>
            </a:r>
            <a:endParaRPr sz="1600"/>
          </a:p>
        </p:txBody>
      </p:sp>
      <p:pic>
        <p:nvPicPr>
          <p:cNvPr id="301" name="Google Shape;301;p36"/>
          <p:cNvPicPr preferRelativeResize="0"/>
          <p:nvPr/>
        </p:nvPicPr>
        <p:blipFill>
          <a:blip r:embed="rId3">
            <a:alphaModFix/>
          </a:blip>
          <a:stretch>
            <a:fillRect/>
          </a:stretch>
        </p:blipFill>
        <p:spPr>
          <a:xfrm>
            <a:off x="815600" y="2045763"/>
            <a:ext cx="3106851" cy="31068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7"/>
          <p:cNvSpPr txBox="1"/>
          <p:nvPr>
            <p:ph type="title"/>
          </p:nvPr>
        </p:nvSpPr>
        <p:spPr>
          <a:xfrm>
            <a:off x="304800" y="304800"/>
            <a:ext cx="10739400" cy="792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Arial"/>
              <a:buNone/>
            </a:pPr>
            <a:r>
              <a:rPr lang="en-US"/>
              <a:t>System Architecture</a:t>
            </a:r>
            <a:endParaRPr/>
          </a:p>
        </p:txBody>
      </p:sp>
      <p:pic>
        <p:nvPicPr>
          <p:cNvPr id="307" name="Google Shape;307;p37"/>
          <p:cNvPicPr preferRelativeResize="0"/>
          <p:nvPr/>
        </p:nvPicPr>
        <p:blipFill>
          <a:blip r:embed="rId3">
            <a:alphaModFix/>
          </a:blip>
          <a:stretch>
            <a:fillRect/>
          </a:stretch>
        </p:blipFill>
        <p:spPr>
          <a:xfrm>
            <a:off x="4957925" y="1228124"/>
            <a:ext cx="2276150" cy="4970601"/>
          </a:xfrm>
          <a:prstGeom prst="rect">
            <a:avLst/>
          </a:prstGeom>
          <a:noFill/>
          <a:ln>
            <a:noFill/>
          </a:ln>
        </p:spPr>
      </p:pic>
      <p:sp>
        <p:nvSpPr>
          <p:cNvPr id="308" name="Google Shape;308;p37"/>
          <p:cNvSpPr/>
          <p:nvPr/>
        </p:nvSpPr>
        <p:spPr>
          <a:xfrm>
            <a:off x="2608410" y="6492899"/>
            <a:ext cx="68163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rPr>
              <a:t>IT20159726</a:t>
            </a:r>
            <a:r>
              <a:rPr lang="en-US" sz="1800">
                <a:solidFill>
                  <a:schemeClr val="dk1"/>
                </a:solidFill>
              </a:rPr>
              <a:t>   |   Bandara A.M.C.A.</a:t>
            </a:r>
            <a:r>
              <a:rPr b="1" lang="en-US" sz="1800">
                <a:solidFill>
                  <a:schemeClr val="dk1"/>
                </a:solidFill>
              </a:rPr>
              <a:t>  </a:t>
            </a:r>
            <a:r>
              <a:rPr lang="en-US" sz="1800">
                <a:solidFill>
                  <a:schemeClr val="dk1"/>
                </a:solidFill>
              </a:rPr>
              <a:t>|  </a:t>
            </a:r>
            <a:r>
              <a:rPr lang="en-US" sz="1800">
                <a:solidFill>
                  <a:schemeClr val="dk1"/>
                </a:solidFill>
              </a:rPr>
              <a:t>2023-234</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8"/>
          <p:cNvSpPr txBox="1"/>
          <p:nvPr>
            <p:ph type="title"/>
          </p:nvPr>
        </p:nvSpPr>
        <p:spPr>
          <a:xfrm>
            <a:off x="304800" y="304800"/>
            <a:ext cx="10739400" cy="792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Technologies</a:t>
            </a:r>
            <a:endParaRPr/>
          </a:p>
        </p:txBody>
      </p:sp>
      <p:pic>
        <p:nvPicPr>
          <p:cNvPr id="315" name="Google Shape;315;p38"/>
          <p:cNvPicPr preferRelativeResize="0"/>
          <p:nvPr/>
        </p:nvPicPr>
        <p:blipFill rotWithShape="1">
          <a:blip r:embed="rId3">
            <a:alphaModFix/>
          </a:blip>
          <a:srcRect b="9378" l="16527" r="0" t="10326"/>
          <a:stretch/>
        </p:blipFill>
        <p:spPr>
          <a:xfrm>
            <a:off x="2015424" y="2556175"/>
            <a:ext cx="2925277" cy="1745650"/>
          </a:xfrm>
          <a:prstGeom prst="rect">
            <a:avLst/>
          </a:prstGeom>
          <a:noFill/>
          <a:ln>
            <a:noFill/>
          </a:ln>
        </p:spPr>
      </p:pic>
      <p:pic>
        <p:nvPicPr>
          <p:cNvPr id="316" name="Google Shape;316;p38"/>
          <p:cNvPicPr preferRelativeResize="0"/>
          <p:nvPr/>
        </p:nvPicPr>
        <p:blipFill>
          <a:blip r:embed="rId4">
            <a:alphaModFix/>
          </a:blip>
          <a:stretch>
            <a:fillRect/>
          </a:stretch>
        </p:blipFill>
        <p:spPr>
          <a:xfrm>
            <a:off x="7367974" y="2426100"/>
            <a:ext cx="1784550" cy="2005801"/>
          </a:xfrm>
          <a:prstGeom prst="rect">
            <a:avLst/>
          </a:prstGeom>
          <a:noFill/>
          <a:ln>
            <a:noFill/>
          </a:ln>
        </p:spPr>
      </p:pic>
      <p:sp>
        <p:nvSpPr>
          <p:cNvPr id="317" name="Google Shape;317;p38"/>
          <p:cNvSpPr/>
          <p:nvPr/>
        </p:nvSpPr>
        <p:spPr>
          <a:xfrm>
            <a:off x="2608410" y="6492899"/>
            <a:ext cx="68163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rPr>
              <a:t>IT20159726</a:t>
            </a:r>
            <a:r>
              <a:rPr lang="en-US" sz="1800">
                <a:solidFill>
                  <a:schemeClr val="dk1"/>
                </a:solidFill>
              </a:rPr>
              <a:t>   |   Bandara A.M.C.A.</a:t>
            </a:r>
            <a:r>
              <a:rPr b="1" lang="en-US" sz="1800">
                <a:solidFill>
                  <a:schemeClr val="dk1"/>
                </a:solidFill>
              </a:rPr>
              <a:t>  </a:t>
            </a:r>
            <a:r>
              <a:rPr lang="en-US" sz="1800">
                <a:solidFill>
                  <a:schemeClr val="dk1"/>
                </a:solidFill>
              </a:rPr>
              <a:t>|  </a:t>
            </a:r>
            <a:r>
              <a:rPr lang="en-US" sz="1800">
                <a:solidFill>
                  <a:schemeClr val="dk1"/>
                </a:solidFill>
              </a:rPr>
              <a:t>2023-234</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9"/>
          <p:cNvSpPr txBox="1"/>
          <p:nvPr>
            <p:ph type="title"/>
          </p:nvPr>
        </p:nvSpPr>
        <p:spPr>
          <a:xfrm>
            <a:off x="304800" y="304800"/>
            <a:ext cx="10739400" cy="792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Current Progress Of The Component</a:t>
            </a:r>
            <a:endParaRPr/>
          </a:p>
        </p:txBody>
      </p:sp>
      <p:sp>
        <p:nvSpPr>
          <p:cNvPr id="324" name="Google Shape;324;p39"/>
          <p:cNvSpPr/>
          <p:nvPr/>
        </p:nvSpPr>
        <p:spPr>
          <a:xfrm>
            <a:off x="2632435" y="6492874"/>
            <a:ext cx="68163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800">
                <a:solidFill>
                  <a:schemeClr val="dk1"/>
                </a:solidFill>
              </a:rPr>
              <a:t>IT20159726</a:t>
            </a:r>
            <a:r>
              <a:rPr lang="en-US" sz="1800">
                <a:solidFill>
                  <a:schemeClr val="dk1"/>
                </a:solidFill>
              </a:rPr>
              <a:t>   |   Bandara A.M.C.A.</a:t>
            </a:r>
            <a:r>
              <a:rPr b="1" lang="en-US" sz="1800">
                <a:solidFill>
                  <a:schemeClr val="dk1"/>
                </a:solidFill>
              </a:rPr>
              <a:t>  </a:t>
            </a:r>
            <a:r>
              <a:rPr lang="en-US" sz="1800">
                <a:solidFill>
                  <a:schemeClr val="dk1"/>
                </a:solidFill>
              </a:rPr>
              <a:t>|  2023-234</a:t>
            </a:r>
            <a:endParaRPr b="1" sz="1800">
              <a:solidFill>
                <a:schemeClr val="dk1"/>
              </a:solidFill>
              <a:latin typeface="Cambria"/>
              <a:ea typeface="Cambria"/>
              <a:cs typeface="Cambria"/>
              <a:sym typeface="Cambria"/>
            </a:endParaRPr>
          </a:p>
        </p:txBody>
      </p:sp>
      <p:graphicFrame>
        <p:nvGraphicFramePr>
          <p:cNvPr id="325" name="Google Shape;325;p39"/>
          <p:cNvGraphicFramePr/>
          <p:nvPr/>
        </p:nvGraphicFramePr>
        <p:xfrm>
          <a:off x="952500" y="1363288"/>
          <a:ext cx="3000000" cy="3000000"/>
        </p:xfrm>
        <a:graphic>
          <a:graphicData uri="http://schemas.openxmlformats.org/drawingml/2006/table">
            <a:tbl>
              <a:tblPr>
                <a:noFill/>
                <a:tableStyleId>{2F8C97C4-81CD-4F93-809A-A8D999916A76}</a:tableStyleId>
              </a:tblPr>
              <a:tblGrid>
                <a:gridCol w="5143500"/>
                <a:gridCol w="5143500"/>
              </a:tblGrid>
              <a:tr h="779400">
                <a:tc>
                  <a:txBody>
                    <a:bodyPr/>
                    <a:lstStyle/>
                    <a:p>
                      <a:pPr indent="0" lvl="0" marL="0" rtl="0" algn="ctr">
                        <a:spcBef>
                          <a:spcPts val="0"/>
                        </a:spcBef>
                        <a:spcAft>
                          <a:spcPts val="0"/>
                        </a:spcAft>
                        <a:buNone/>
                      </a:pPr>
                      <a:r>
                        <a:rPr b="1" lang="en-US" sz="2000"/>
                        <a:t>Done</a:t>
                      </a:r>
                      <a:endParaRPr b="1" sz="2000"/>
                    </a:p>
                  </a:txBody>
                  <a:tcPr marT="91425" marB="91425" marR="91425" marL="91425" anchor="ctr">
                    <a:solidFill>
                      <a:srgbClr val="D9EAD3"/>
                    </a:solidFill>
                  </a:tcPr>
                </a:tc>
                <a:tc>
                  <a:txBody>
                    <a:bodyPr/>
                    <a:lstStyle/>
                    <a:p>
                      <a:pPr indent="0" lvl="0" marL="0" rtl="0" algn="ctr">
                        <a:spcBef>
                          <a:spcPts val="0"/>
                        </a:spcBef>
                        <a:spcAft>
                          <a:spcPts val="0"/>
                        </a:spcAft>
                        <a:buNone/>
                      </a:pPr>
                      <a:r>
                        <a:rPr b="1" lang="en-US" sz="2000"/>
                        <a:t>To-Do</a:t>
                      </a:r>
                      <a:endParaRPr b="1" sz="2000"/>
                    </a:p>
                  </a:txBody>
                  <a:tcPr marT="91425" marB="91425" marR="91425" marL="91425" anchor="ctr">
                    <a:solidFill>
                      <a:srgbClr val="FFF2CC"/>
                    </a:solidFill>
                  </a:tcPr>
                </a:tc>
              </a:tr>
              <a:tr h="3685000">
                <a:tc>
                  <a:txBody>
                    <a:bodyPr/>
                    <a:lstStyle/>
                    <a:p>
                      <a:pPr indent="-361950" lvl="0" marL="457200" rtl="0" algn="l">
                        <a:lnSpc>
                          <a:spcPct val="150000"/>
                        </a:lnSpc>
                        <a:spcBef>
                          <a:spcPts val="360"/>
                        </a:spcBef>
                        <a:spcAft>
                          <a:spcPts val="0"/>
                        </a:spcAft>
                        <a:buClr>
                          <a:schemeClr val="dk1"/>
                        </a:buClr>
                        <a:buSzPts val="2100"/>
                        <a:buChar char="●"/>
                      </a:pPr>
                      <a:r>
                        <a:rPr lang="en-US" sz="2100"/>
                        <a:t>Establishment of connection with hubs</a:t>
                      </a:r>
                      <a:endParaRPr sz="2100"/>
                    </a:p>
                    <a:p>
                      <a:pPr indent="-361950" lvl="0" marL="457200" rtl="0" algn="l">
                        <a:lnSpc>
                          <a:spcPct val="150000"/>
                        </a:lnSpc>
                        <a:spcBef>
                          <a:spcPts val="0"/>
                        </a:spcBef>
                        <a:spcAft>
                          <a:spcPts val="0"/>
                        </a:spcAft>
                        <a:buSzPts val="2100"/>
                        <a:buChar char="●"/>
                      </a:pPr>
                      <a:r>
                        <a:rPr lang="en-US" sz="2100"/>
                        <a:t>Handling locally stored data</a:t>
                      </a:r>
                      <a:endParaRPr sz="2100"/>
                    </a:p>
                    <a:p>
                      <a:pPr indent="-361950" lvl="0" marL="457200" rtl="0" algn="l">
                        <a:lnSpc>
                          <a:spcPct val="150000"/>
                        </a:lnSpc>
                        <a:spcBef>
                          <a:spcPts val="0"/>
                        </a:spcBef>
                        <a:spcAft>
                          <a:spcPts val="0"/>
                        </a:spcAft>
                        <a:buSzPts val="2100"/>
                        <a:buChar char="●"/>
                      </a:pPr>
                      <a:r>
                        <a:rPr lang="en-US" sz="2100"/>
                        <a:t>Integration of local storage with IPFS</a:t>
                      </a:r>
                      <a:endParaRPr sz="2100"/>
                    </a:p>
                    <a:p>
                      <a:pPr indent="-361950" lvl="0" marL="457200" rtl="0" algn="l">
                        <a:lnSpc>
                          <a:spcPct val="150000"/>
                        </a:lnSpc>
                        <a:spcBef>
                          <a:spcPts val="0"/>
                        </a:spcBef>
                        <a:spcAft>
                          <a:spcPts val="0"/>
                        </a:spcAft>
                        <a:buSzPts val="2100"/>
                        <a:buChar char="●"/>
                      </a:pPr>
                      <a:r>
                        <a:rPr lang="en-US" sz="2100"/>
                        <a:t>Tracing &amp; Observability</a:t>
                      </a:r>
                      <a:endParaRPr sz="2100"/>
                    </a:p>
                    <a:p>
                      <a:pPr indent="-361950" lvl="0" marL="457200" rtl="0" algn="l">
                        <a:lnSpc>
                          <a:spcPct val="150000"/>
                        </a:lnSpc>
                        <a:spcBef>
                          <a:spcPts val="0"/>
                        </a:spcBef>
                        <a:spcAft>
                          <a:spcPts val="0"/>
                        </a:spcAft>
                        <a:buSzPts val="2100"/>
                        <a:buChar char="●"/>
                      </a:pPr>
                      <a:r>
                        <a:rPr lang="en-US" sz="2100"/>
                        <a:t>Integration with demo panel</a:t>
                      </a:r>
                      <a:endParaRPr sz="2100"/>
                    </a:p>
                  </a:txBody>
                  <a:tcPr marT="91425" marB="91425" marR="91425" marL="91425"/>
                </a:tc>
                <a:tc>
                  <a:txBody>
                    <a:bodyPr/>
                    <a:lstStyle/>
                    <a:p>
                      <a:pPr indent="-361950" lvl="0" marL="457200" rtl="0" algn="l">
                        <a:lnSpc>
                          <a:spcPct val="150000"/>
                        </a:lnSpc>
                        <a:spcBef>
                          <a:spcPts val="360"/>
                        </a:spcBef>
                        <a:spcAft>
                          <a:spcPts val="0"/>
                        </a:spcAft>
                        <a:buClr>
                          <a:schemeClr val="dk1"/>
                        </a:buClr>
                        <a:buSzPts val="2100"/>
                        <a:buChar char="●"/>
                      </a:pPr>
                      <a:r>
                        <a:rPr lang="en-US" sz="2100">
                          <a:solidFill>
                            <a:schemeClr val="dk1"/>
                          </a:solidFill>
                        </a:rPr>
                        <a:t>System and load testing</a:t>
                      </a:r>
                      <a:endParaRPr sz="2100">
                        <a:solidFill>
                          <a:schemeClr val="dk1"/>
                        </a:solidFill>
                      </a:endParaRPr>
                    </a:p>
                    <a:p>
                      <a:pPr indent="-361950" lvl="0" marL="457200" rtl="0" algn="l">
                        <a:lnSpc>
                          <a:spcPct val="150000"/>
                        </a:lnSpc>
                        <a:spcBef>
                          <a:spcPts val="0"/>
                        </a:spcBef>
                        <a:spcAft>
                          <a:spcPts val="0"/>
                        </a:spcAft>
                        <a:buClr>
                          <a:schemeClr val="dk1"/>
                        </a:buClr>
                        <a:buSzPts val="2100"/>
                        <a:buChar char="●"/>
                      </a:pPr>
                      <a:r>
                        <a:rPr lang="en-US" sz="2100">
                          <a:solidFill>
                            <a:schemeClr val="dk1"/>
                          </a:solidFill>
                        </a:rPr>
                        <a:t>Integration with pricing model</a:t>
                      </a:r>
                      <a:endParaRPr sz="2100">
                        <a:solidFill>
                          <a:schemeClr val="dk1"/>
                        </a:solidFill>
                      </a:endParaRPr>
                    </a:p>
                    <a:p>
                      <a:pPr indent="-361950" lvl="0" marL="457200" rtl="0" algn="l">
                        <a:lnSpc>
                          <a:spcPct val="150000"/>
                        </a:lnSpc>
                        <a:spcBef>
                          <a:spcPts val="0"/>
                        </a:spcBef>
                        <a:spcAft>
                          <a:spcPts val="0"/>
                        </a:spcAft>
                        <a:buClr>
                          <a:schemeClr val="dk1"/>
                        </a:buClr>
                        <a:buSzPts val="2100"/>
                        <a:buChar char="●"/>
                      </a:pPr>
                      <a:r>
                        <a:rPr lang="en-US" sz="2100">
                          <a:solidFill>
                            <a:schemeClr val="dk1"/>
                          </a:solidFill>
                        </a:rPr>
                        <a:t>Performance improvements</a:t>
                      </a:r>
                      <a:endParaRPr sz="2100">
                        <a:solidFill>
                          <a:schemeClr val="dk1"/>
                        </a:solidFill>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0"/>
          <p:cNvSpPr txBox="1"/>
          <p:nvPr>
            <p:ph type="title"/>
          </p:nvPr>
        </p:nvSpPr>
        <p:spPr>
          <a:xfrm>
            <a:off x="0" y="0"/>
            <a:ext cx="10363200" cy="831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Arial"/>
              <a:buNone/>
            </a:pPr>
            <a:r>
              <a:rPr lang="en-US"/>
              <a:t>REFERENCES</a:t>
            </a:r>
            <a:endParaRPr/>
          </a:p>
        </p:txBody>
      </p:sp>
      <p:sp>
        <p:nvSpPr>
          <p:cNvPr id="331" name="Google Shape;331;p40"/>
          <p:cNvSpPr txBox="1"/>
          <p:nvPr>
            <p:ph idx="1" type="body"/>
          </p:nvPr>
        </p:nvSpPr>
        <p:spPr>
          <a:xfrm>
            <a:off x="76200" y="983950"/>
            <a:ext cx="11592000" cy="4954200"/>
          </a:xfrm>
          <a:prstGeom prst="rect">
            <a:avLst/>
          </a:prstGeom>
          <a:noFill/>
          <a:ln>
            <a:noFill/>
          </a:ln>
        </p:spPr>
        <p:txBody>
          <a:bodyPr anchorCtr="0" anchor="ctr" bIns="45700" lIns="91425" spcFirstLastPara="1" rIns="91425" wrap="square" tIns="45700">
            <a:noAutofit/>
          </a:bodyPr>
          <a:lstStyle/>
          <a:p>
            <a:pPr indent="0" lvl="0" marL="0" marR="0" rtl="0" algn="l">
              <a:lnSpc>
                <a:spcPct val="115000"/>
              </a:lnSpc>
              <a:spcBef>
                <a:spcPts val="1200"/>
              </a:spcBef>
              <a:spcAft>
                <a:spcPts val="0"/>
              </a:spcAft>
              <a:buClr>
                <a:schemeClr val="dk1"/>
              </a:buClr>
              <a:buSzPts val="1100"/>
              <a:buNone/>
            </a:pPr>
            <a:r>
              <a:rPr lang="en-US">
                <a:solidFill>
                  <a:schemeClr val="dk1"/>
                </a:solidFill>
                <a:latin typeface="Arial"/>
                <a:ea typeface="Arial"/>
                <a:cs typeface="Arial"/>
                <a:sym typeface="Arial"/>
              </a:rPr>
              <a:t>[1]. C. Staff, “Blockchain social media and crypto social media,” Cryptopedia . [Online]. Available: https://www.gemini.com/cryptopedia/blockchain-social-media-decentralized-social-media#section-blockchain-and-social-media. [Accessed: 20-Mar-2023]. </a:t>
            </a:r>
            <a:endParaRPr>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None/>
            </a:pPr>
            <a:r>
              <a:rPr lang="en-US">
                <a:solidFill>
                  <a:schemeClr val="dk1"/>
                </a:solidFill>
                <a:latin typeface="Arial"/>
                <a:ea typeface="Arial"/>
                <a:cs typeface="Arial"/>
                <a:sym typeface="Arial"/>
              </a:rPr>
              <a:t>[2]. Sketchar, “What advantages does web 3.0 give to creators?,” Sketchar, 03-Mar-2023. [Online]. Available: https://blog.sketchar.io/what-advantages-does-web-3-0-give-to-creators/. [Accessed: 20-Mar-2023]. </a:t>
            </a:r>
            <a:endParaRPr>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None/>
            </a:pPr>
            <a:r>
              <a:rPr lang="en-US">
                <a:solidFill>
                  <a:schemeClr val="dk1"/>
                </a:solidFill>
                <a:latin typeface="Arial"/>
                <a:ea typeface="Arial"/>
                <a:cs typeface="Arial"/>
                <a:sym typeface="Arial"/>
              </a:rPr>
              <a:t>[3]. T. Cai, Z. Hong, S. Liu, W. Chen, Z. Zheng and Y. Yu, "SocialChain: Decoupling Social Data and Applications to Return Your Data Ownership," in IEEE Transactions on Services Computing, vol. 16, no. 1, pp. 600-614, 1 Jan.-Feb. 2023, doi: 10.1109/TSC.2021.3128959.</a:t>
            </a:r>
            <a:endParaRPr>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chemeClr val="dk1"/>
              </a:buClr>
              <a:buSzPts val="1100"/>
              <a:buNone/>
            </a:pPr>
            <a:r>
              <a:rPr lang="en-US">
                <a:solidFill>
                  <a:schemeClr val="dk1"/>
                </a:solidFill>
                <a:latin typeface="Arial"/>
                <a:ea typeface="Arial"/>
                <a:cs typeface="Arial"/>
                <a:sym typeface="Arial"/>
              </a:rPr>
              <a:t>[4]. R. Nourmohammadi and K. Zhang, "An On-Chain Governance Model Based on Particle Swarm Optimization for Reducing Blockchain Forks," in IEEE Access, vol. 10, pp. 118965-118980, 2022, doi: 10.1109/ACCESS.2022.3221419.</a:t>
            </a:r>
            <a:endParaRPr sz="1600">
              <a:solidFill>
                <a:schemeClr val="dk1"/>
              </a:solidFill>
              <a:latin typeface="Arial"/>
              <a:ea typeface="Arial"/>
              <a:cs typeface="Arial"/>
              <a:sym typeface="Arial"/>
            </a:endParaRPr>
          </a:p>
        </p:txBody>
      </p:sp>
      <p:sp>
        <p:nvSpPr>
          <p:cNvPr id="332" name="Google Shape;332;p40"/>
          <p:cNvSpPr/>
          <p:nvPr/>
        </p:nvSpPr>
        <p:spPr>
          <a:xfrm>
            <a:off x="2608410" y="6492899"/>
            <a:ext cx="68163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rPr>
              <a:t>IT20159726</a:t>
            </a:r>
            <a:r>
              <a:rPr lang="en-US" sz="1800">
                <a:solidFill>
                  <a:schemeClr val="dk1"/>
                </a:solidFill>
              </a:rPr>
              <a:t>   |   Bandara A.M.C.A.</a:t>
            </a:r>
            <a:r>
              <a:rPr b="1" lang="en-US" sz="1800">
                <a:solidFill>
                  <a:schemeClr val="dk1"/>
                </a:solidFill>
              </a:rPr>
              <a:t>  </a:t>
            </a:r>
            <a:r>
              <a:rPr lang="en-US" sz="1800">
                <a:solidFill>
                  <a:schemeClr val="dk1"/>
                </a:solidFill>
              </a:rPr>
              <a:t>|  </a:t>
            </a:r>
            <a:r>
              <a:rPr lang="en-US" sz="1800">
                <a:solidFill>
                  <a:schemeClr val="dk1"/>
                </a:solidFill>
              </a:rPr>
              <a:t>2023-234</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1"/>
          <p:cNvSpPr/>
          <p:nvPr/>
        </p:nvSpPr>
        <p:spPr>
          <a:xfrm>
            <a:off x="10029125" y="123225"/>
            <a:ext cx="2088900" cy="2368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1"/>
          <p:cNvSpPr txBox="1"/>
          <p:nvPr>
            <p:ph type="title"/>
          </p:nvPr>
        </p:nvSpPr>
        <p:spPr>
          <a:xfrm>
            <a:off x="1943688" y="4558500"/>
            <a:ext cx="8304600" cy="90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sz="3711"/>
              <a:t>Dhananjani G.G.S.</a:t>
            </a:r>
            <a:r>
              <a:rPr lang="en-US" sz="3711"/>
              <a:t> | </a:t>
            </a:r>
            <a:r>
              <a:rPr b="0" lang="en-US" sz="3600"/>
              <a:t>IT20137496 </a:t>
            </a:r>
            <a:r>
              <a:rPr b="0" lang="en-US" sz="3600"/>
              <a:t>| IT</a:t>
            </a:r>
            <a:endParaRPr sz="3600"/>
          </a:p>
        </p:txBody>
      </p:sp>
      <p:sp>
        <p:nvSpPr>
          <p:cNvPr id="339" name="Google Shape;339;p41"/>
          <p:cNvSpPr txBox="1"/>
          <p:nvPr>
            <p:ph idx="1" type="body"/>
          </p:nvPr>
        </p:nvSpPr>
        <p:spPr>
          <a:xfrm>
            <a:off x="914388" y="3130800"/>
            <a:ext cx="10363200" cy="901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None/>
            </a:pPr>
            <a:r>
              <a:rPr lang="en-US" sz="3300">
                <a:solidFill>
                  <a:schemeClr val="dk1"/>
                </a:solidFill>
                <a:latin typeface="Arial"/>
                <a:ea typeface="Arial"/>
                <a:cs typeface="Arial"/>
                <a:sym typeface="Arial"/>
              </a:rPr>
              <a:t>DECENTRALIZED DATA INTEGRITY</a:t>
            </a:r>
            <a:endParaRPr sz="3300">
              <a:solidFill>
                <a:schemeClr val="dk1"/>
              </a:solidFill>
              <a:latin typeface="Arial"/>
              <a:ea typeface="Arial"/>
              <a:cs typeface="Arial"/>
              <a:sym typeface="Arial"/>
            </a:endParaRPr>
          </a:p>
        </p:txBody>
      </p:sp>
      <p:sp>
        <p:nvSpPr>
          <p:cNvPr id="340" name="Google Shape;340;p41"/>
          <p:cNvSpPr/>
          <p:nvPr/>
        </p:nvSpPr>
        <p:spPr>
          <a:xfrm>
            <a:off x="2632435" y="6492874"/>
            <a:ext cx="68163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rPr>
              <a:t>IT20137496</a:t>
            </a:r>
            <a:r>
              <a:rPr lang="en-US" sz="1800">
                <a:solidFill>
                  <a:schemeClr val="dk1"/>
                </a:solidFill>
              </a:rPr>
              <a:t>   |   Dhananjani G.G.S.</a:t>
            </a:r>
            <a:r>
              <a:rPr b="1" lang="en-US" sz="1800">
                <a:solidFill>
                  <a:schemeClr val="dk1"/>
                </a:solidFill>
              </a:rPr>
              <a:t>   </a:t>
            </a:r>
            <a:r>
              <a:rPr lang="en-US" sz="1800">
                <a:solidFill>
                  <a:schemeClr val="dk1"/>
                </a:solidFill>
              </a:rPr>
              <a:t>|  </a:t>
            </a:r>
            <a:r>
              <a:rPr lang="en-US" sz="1800">
                <a:solidFill>
                  <a:schemeClr val="dk1"/>
                </a:solidFill>
              </a:rPr>
              <a:t>2023-234</a:t>
            </a:r>
            <a:endParaRPr/>
          </a:p>
        </p:txBody>
      </p:sp>
      <p:pic>
        <p:nvPicPr>
          <p:cNvPr id="341" name="Google Shape;341;p41"/>
          <p:cNvPicPr preferRelativeResize="0"/>
          <p:nvPr/>
        </p:nvPicPr>
        <p:blipFill rotWithShape="1">
          <a:blip r:embed="rId3">
            <a:alphaModFix/>
          </a:blip>
          <a:srcRect b="0" l="4438" r="4429" t="0"/>
          <a:stretch/>
        </p:blipFill>
        <p:spPr>
          <a:xfrm>
            <a:off x="9959598" y="123225"/>
            <a:ext cx="2158377" cy="2368500"/>
          </a:xfrm>
          <a:prstGeom prst="rect">
            <a:avLst/>
          </a:prstGeom>
          <a:noFill/>
          <a:ln>
            <a:noFill/>
          </a:ln>
        </p:spPr>
      </p:pic>
      <p:pic>
        <p:nvPicPr>
          <p:cNvPr id="342" name="Google Shape;342;p41"/>
          <p:cNvPicPr preferRelativeResize="0"/>
          <p:nvPr/>
        </p:nvPicPr>
        <p:blipFill rotWithShape="1">
          <a:blip r:embed="rId4">
            <a:alphaModFix amt="22000"/>
          </a:blip>
          <a:srcRect b="35963" l="0" r="60355" t="0"/>
          <a:stretch/>
        </p:blipFill>
        <p:spPr>
          <a:xfrm rot="5399998">
            <a:off x="-634023" y="-4417800"/>
            <a:ext cx="7208596" cy="83062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2"/>
          <p:cNvSpPr txBox="1"/>
          <p:nvPr>
            <p:ph type="title"/>
          </p:nvPr>
        </p:nvSpPr>
        <p:spPr>
          <a:xfrm>
            <a:off x="304800" y="304800"/>
            <a:ext cx="10739400" cy="792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Arial"/>
              <a:buNone/>
            </a:pPr>
            <a:r>
              <a:rPr lang="en-US"/>
              <a:t>Introduction</a:t>
            </a:r>
            <a:endParaRPr/>
          </a:p>
        </p:txBody>
      </p:sp>
      <p:sp>
        <p:nvSpPr>
          <p:cNvPr id="348" name="Google Shape;348;p42"/>
          <p:cNvSpPr txBox="1"/>
          <p:nvPr>
            <p:ph idx="1" type="body"/>
          </p:nvPr>
        </p:nvSpPr>
        <p:spPr>
          <a:xfrm>
            <a:off x="304800" y="1530375"/>
            <a:ext cx="11684100" cy="4528800"/>
          </a:xfrm>
          <a:prstGeom prst="rect">
            <a:avLst/>
          </a:prstGeom>
          <a:noFill/>
          <a:ln>
            <a:noFill/>
          </a:ln>
        </p:spPr>
        <p:txBody>
          <a:bodyPr anchorCtr="0" anchor="t" bIns="45700" lIns="91425" spcFirstLastPara="1" rIns="91425" wrap="square" tIns="45700">
            <a:normAutofit fontScale="32500" lnSpcReduction="20000"/>
          </a:bodyPr>
          <a:lstStyle/>
          <a:p>
            <a:pPr indent="-424976" lvl="0" marL="457200" rtl="0" algn="l">
              <a:lnSpc>
                <a:spcPct val="115000"/>
              </a:lnSpc>
              <a:spcBef>
                <a:spcPts val="1200"/>
              </a:spcBef>
              <a:spcAft>
                <a:spcPts val="0"/>
              </a:spcAft>
              <a:buSzPct val="100000"/>
              <a:buChar char="❖"/>
            </a:pPr>
            <a:r>
              <a:rPr lang="en-US" sz="9515">
                <a:latin typeface="Arial"/>
                <a:ea typeface="Arial"/>
                <a:cs typeface="Arial"/>
                <a:sym typeface="Arial"/>
              </a:rPr>
              <a:t>Data integrity is a main aspect of any application. [1]</a:t>
            </a:r>
            <a:endParaRPr sz="9515">
              <a:latin typeface="Arial"/>
              <a:ea typeface="Arial"/>
              <a:cs typeface="Arial"/>
              <a:sym typeface="Arial"/>
            </a:endParaRPr>
          </a:p>
          <a:p>
            <a:pPr indent="0" lvl="0" marL="457200" rtl="0" algn="l">
              <a:lnSpc>
                <a:spcPct val="115000"/>
              </a:lnSpc>
              <a:spcBef>
                <a:spcPts val="1200"/>
              </a:spcBef>
              <a:spcAft>
                <a:spcPts val="0"/>
              </a:spcAft>
              <a:buNone/>
            </a:pPr>
            <a:r>
              <a:t/>
            </a:r>
            <a:endParaRPr sz="9515">
              <a:latin typeface="Arial"/>
              <a:ea typeface="Arial"/>
              <a:cs typeface="Arial"/>
              <a:sym typeface="Arial"/>
            </a:endParaRPr>
          </a:p>
          <a:p>
            <a:pPr indent="-424976" lvl="0" marL="457200" rtl="0" algn="l">
              <a:lnSpc>
                <a:spcPct val="115000"/>
              </a:lnSpc>
              <a:spcBef>
                <a:spcPts val="1200"/>
              </a:spcBef>
              <a:spcAft>
                <a:spcPts val="0"/>
              </a:spcAft>
              <a:buSzPct val="100000"/>
              <a:buChar char="❖"/>
            </a:pPr>
            <a:r>
              <a:rPr lang="en-US" sz="9515">
                <a:latin typeface="Arial"/>
                <a:ea typeface="Arial"/>
                <a:cs typeface="Arial"/>
                <a:sym typeface="Arial"/>
              </a:rPr>
              <a:t>C</a:t>
            </a:r>
            <a:r>
              <a:rPr lang="en-US" sz="9515">
                <a:latin typeface="Arial"/>
                <a:ea typeface="Arial"/>
                <a:cs typeface="Arial"/>
                <a:sym typeface="Arial"/>
              </a:rPr>
              <a:t>urrently, there are various mechanisms available to maintain the integrity of data in applications. [2] [3]</a:t>
            </a:r>
            <a:endParaRPr sz="9515">
              <a:latin typeface="Arial"/>
              <a:ea typeface="Arial"/>
              <a:cs typeface="Arial"/>
              <a:sym typeface="Arial"/>
            </a:endParaRPr>
          </a:p>
          <a:p>
            <a:pPr indent="0" lvl="0" marL="457200" rtl="0" algn="l">
              <a:lnSpc>
                <a:spcPct val="115000"/>
              </a:lnSpc>
              <a:spcBef>
                <a:spcPts val="1200"/>
              </a:spcBef>
              <a:spcAft>
                <a:spcPts val="0"/>
              </a:spcAft>
              <a:buNone/>
            </a:pPr>
            <a:r>
              <a:t/>
            </a:r>
            <a:endParaRPr sz="9515">
              <a:latin typeface="Arial"/>
              <a:ea typeface="Arial"/>
              <a:cs typeface="Arial"/>
              <a:sym typeface="Arial"/>
            </a:endParaRPr>
          </a:p>
          <a:p>
            <a:pPr indent="-424976" lvl="0" marL="457200" rtl="0" algn="l">
              <a:lnSpc>
                <a:spcPct val="115000"/>
              </a:lnSpc>
              <a:spcBef>
                <a:spcPts val="1200"/>
              </a:spcBef>
              <a:spcAft>
                <a:spcPts val="0"/>
              </a:spcAft>
              <a:buSzPct val="100000"/>
              <a:buChar char="❖"/>
            </a:pPr>
            <a:r>
              <a:rPr lang="en-US" sz="9515">
                <a:latin typeface="Arial"/>
                <a:ea typeface="Arial"/>
                <a:cs typeface="Arial"/>
                <a:sym typeface="Arial"/>
              </a:rPr>
              <a:t>In here, the focus is on implementation of mechanism to ensure data </a:t>
            </a:r>
            <a:r>
              <a:rPr lang="en-US" sz="9515">
                <a:latin typeface="Arial"/>
                <a:ea typeface="Arial"/>
                <a:cs typeface="Arial"/>
                <a:sym typeface="Arial"/>
              </a:rPr>
              <a:t>integrity</a:t>
            </a:r>
            <a:r>
              <a:rPr lang="en-US" sz="9515">
                <a:latin typeface="Arial"/>
                <a:ea typeface="Arial"/>
                <a:cs typeface="Arial"/>
                <a:sym typeface="Arial"/>
              </a:rPr>
              <a:t> on a decentralized network.</a:t>
            </a:r>
            <a:endParaRPr sz="9515">
              <a:latin typeface="Arial"/>
              <a:ea typeface="Arial"/>
              <a:cs typeface="Arial"/>
              <a:sym typeface="Arial"/>
            </a:endParaRPr>
          </a:p>
          <a:p>
            <a:pPr indent="0" lvl="0" marL="0" rtl="0" algn="l">
              <a:lnSpc>
                <a:spcPct val="115000"/>
              </a:lnSpc>
              <a:spcBef>
                <a:spcPts val="1200"/>
              </a:spcBef>
              <a:spcAft>
                <a:spcPts val="0"/>
              </a:spcAft>
              <a:buNone/>
            </a:pPr>
            <a:r>
              <a:t/>
            </a:r>
            <a:endParaRPr sz="2700">
              <a:latin typeface="Arial"/>
              <a:ea typeface="Arial"/>
              <a:cs typeface="Arial"/>
              <a:sym typeface="Arial"/>
            </a:endParaRPr>
          </a:p>
          <a:p>
            <a:pPr indent="0" lvl="0" marL="1371600" rtl="0" algn="l">
              <a:lnSpc>
                <a:spcPct val="200000"/>
              </a:lnSpc>
              <a:spcBef>
                <a:spcPts val="1200"/>
              </a:spcBef>
              <a:spcAft>
                <a:spcPts val="0"/>
              </a:spcAft>
              <a:buNone/>
            </a:pPr>
            <a:r>
              <a:t/>
            </a:r>
            <a:endParaRPr sz="2900">
              <a:latin typeface="Arial"/>
              <a:ea typeface="Arial"/>
              <a:cs typeface="Arial"/>
              <a:sym typeface="Arial"/>
            </a:endParaRPr>
          </a:p>
        </p:txBody>
      </p:sp>
      <p:sp>
        <p:nvSpPr>
          <p:cNvPr id="349" name="Google Shape;349;p42"/>
          <p:cNvSpPr/>
          <p:nvPr/>
        </p:nvSpPr>
        <p:spPr>
          <a:xfrm>
            <a:off x="2632435" y="6492874"/>
            <a:ext cx="68163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rPr>
              <a:t>IT20137496</a:t>
            </a:r>
            <a:r>
              <a:rPr lang="en-US" sz="1800">
                <a:solidFill>
                  <a:schemeClr val="dk1"/>
                </a:solidFill>
                <a:latin typeface="Cambria"/>
                <a:ea typeface="Cambria"/>
                <a:cs typeface="Cambria"/>
                <a:sym typeface="Cambria"/>
              </a:rPr>
              <a:t>   |   </a:t>
            </a:r>
            <a:r>
              <a:rPr lang="en-US" sz="1800">
                <a:solidFill>
                  <a:schemeClr val="dk1"/>
                </a:solidFill>
              </a:rPr>
              <a:t>Dhananjani G.G.S.</a:t>
            </a:r>
            <a:r>
              <a:rPr b="1" lang="en-US" sz="1800">
                <a:solidFill>
                  <a:schemeClr val="dk1"/>
                </a:solidFill>
                <a:latin typeface="Cambria"/>
                <a:ea typeface="Cambria"/>
                <a:cs typeface="Cambria"/>
                <a:sym typeface="Cambria"/>
              </a:rPr>
              <a:t>   </a:t>
            </a:r>
            <a:r>
              <a:rPr lang="en-US" sz="1800">
                <a:solidFill>
                  <a:schemeClr val="dk1"/>
                </a:solidFill>
                <a:latin typeface="Cambria"/>
                <a:ea typeface="Cambria"/>
                <a:cs typeface="Cambria"/>
                <a:sym typeface="Cambria"/>
              </a:rPr>
              <a:t>|  </a:t>
            </a:r>
            <a:r>
              <a:rPr lang="en-US" sz="1800">
                <a:solidFill>
                  <a:schemeClr val="dk1"/>
                </a:solidFill>
              </a:rPr>
              <a:t>2023-234</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3"/>
          <p:cNvSpPr txBox="1"/>
          <p:nvPr>
            <p:ph type="title"/>
          </p:nvPr>
        </p:nvSpPr>
        <p:spPr>
          <a:xfrm>
            <a:off x="304800" y="304800"/>
            <a:ext cx="10739400" cy="792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Arial"/>
              <a:buNone/>
            </a:pPr>
            <a:r>
              <a:rPr lang="en-US"/>
              <a:t>Research Problem</a:t>
            </a:r>
            <a:endParaRPr/>
          </a:p>
        </p:txBody>
      </p:sp>
      <p:sp>
        <p:nvSpPr>
          <p:cNvPr id="355" name="Google Shape;355;p43"/>
          <p:cNvSpPr txBox="1"/>
          <p:nvPr>
            <p:ph idx="1" type="body"/>
          </p:nvPr>
        </p:nvSpPr>
        <p:spPr>
          <a:xfrm>
            <a:off x="451275" y="2114338"/>
            <a:ext cx="6681900" cy="3707100"/>
          </a:xfrm>
          <a:prstGeom prst="rect">
            <a:avLst/>
          </a:prstGeom>
          <a:noFill/>
          <a:ln>
            <a:noFill/>
          </a:ln>
        </p:spPr>
        <p:txBody>
          <a:bodyPr anchorCtr="0" anchor="t" bIns="45700" lIns="91425" spcFirstLastPara="1" rIns="91425" wrap="square" tIns="45700">
            <a:normAutofit/>
          </a:bodyPr>
          <a:lstStyle/>
          <a:p>
            <a:pPr indent="-431800" lvl="0" marL="342900" rtl="0" algn="just">
              <a:lnSpc>
                <a:spcPct val="100000"/>
              </a:lnSpc>
              <a:spcBef>
                <a:spcPts val="0"/>
              </a:spcBef>
              <a:spcAft>
                <a:spcPts val="0"/>
              </a:spcAft>
              <a:buSzPts val="3200"/>
              <a:buChar char="❖"/>
            </a:pPr>
            <a:r>
              <a:rPr lang="en-US">
                <a:latin typeface="Arial"/>
                <a:ea typeface="Arial"/>
                <a:cs typeface="Arial"/>
                <a:sym typeface="Arial"/>
              </a:rPr>
              <a:t>How to </a:t>
            </a:r>
            <a:r>
              <a:rPr lang="en-US">
                <a:latin typeface="Arial"/>
                <a:ea typeface="Arial"/>
                <a:cs typeface="Arial"/>
                <a:sym typeface="Arial"/>
              </a:rPr>
              <a:t>maintain integrity of user data which saved on user device?</a:t>
            </a:r>
            <a:endParaRPr>
              <a:latin typeface="Arial"/>
              <a:ea typeface="Arial"/>
              <a:cs typeface="Arial"/>
              <a:sym typeface="Arial"/>
            </a:endParaRPr>
          </a:p>
          <a:p>
            <a:pPr indent="0" lvl="0" marL="342900" rtl="0" algn="just">
              <a:lnSpc>
                <a:spcPct val="100000"/>
              </a:lnSpc>
              <a:spcBef>
                <a:spcPts val="1200"/>
              </a:spcBef>
              <a:spcAft>
                <a:spcPts val="0"/>
              </a:spcAft>
              <a:buNone/>
            </a:pPr>
            <a:r>
              <a:t/>
            </a:r>
            <a:endParaRPr>
              <a:latin typeface="Arial"/>
              <a:ea typeface="Arial"/>
              <a:cs typeface="Arial"/>
              <a:sym typeface="Arial"/>
            </a:endParaRPr>
          </a:p>
          <a:p>
            <a:pPr indent="-431800" lvl="0" marL="342900" rtl="0" algn="just">
              <a:lnSpc>
                <a:spcPct val="100000"/>
              </a:lnSpc>
              <a:spcBef>
                <a:spcPts val="1200"/>
              </a:spcBef>
              <a:spcAft>
                <a:spcPts val="0"/>
              </a:spcAft>
              <a:buSzPts val="3200"/>
              <a:buChar char="❖"/>
            </a:pPr>
            <a:r>
              <a:rPr lang="en-US">
                <a:latin typeface="Arial"/>
                <a:ea typeface="Arial"/>
                <a:cs typeface="Arial"/>
                <a:sym typeface="Arial"/>
              </a:rPr>
              <a:t>What is the best mechanism to </a:t>
            </a:r>
            <a:r>
              <a:rPr lang="en-US">
                <a:latin typeface="Arial"/>
                <a:ea typeface="Arial"/>
                <a:cs typeface="Arial"/>
                <a:sym typeface="Arial"/>
              </a:rPr>
              <a:t>achieve</a:t>
            </a:r>
            <a:r>
              <a:rPr lang="en-US">
                <a:latin typeface="Arial"/>
                <a:ea typeface="Arial"/>
                <a:cs typeface="Arial"/>
                <a:sym typeface="Arial"/>
              </a:rPr>
              <a:t> user data </a:t>
            </a:r>
            <a:r>
              <a:rPr lang="en-US">
                <a:latin typeface="Arial"/>
                <a:ea typeface="Arial"/>
                <a:cs typeface="Arial"/>
                <a:sym typeface="Arial"/>
              </a:rPr>
              <a:t>integrity</a:t>
            </a:r>
            <a:r>
              <a:rPr lang="en-US">
                <a:latin typeface="Arial"/>
                <a:ea typeface="Arial"/>
                <a:cs typeface="Arial"/>
                <a:sym typeface="Arial"/>
              </a:rPr>
              <a:t>?</a:t>
            </a:r>
            <a:endParaRPr>
              <a:latin typeface="Arial"/>
              <a:ea typeface="Arial"/>
              <a:cs typeface="Arial"/>
              <a:sym typeface="Arial"/>
            </a:endParaRPr>
          </a:p>
          <a:p>
            <a:pPr indent="0" lvl="0" marL="0" rtl="0" algn="just">
              <a:lnSpc>
                <a:spcPct val="100000"/>
              </a:lnSpc>
              <a:spcBef>
                <a:spcPts val="1200"/>
              </a:spcBef>
              <a:spcAft>
                <a:spcPts val="1200"/>
              </a:spcAft>
              <a:buNone/>
            </a:pPr>
            <a:r>
              <a:t/>
            </a:r>
            <a:endParaRPr>
              <a:latin typeface="Arial"/>
              <a:ea typeface="Arial"/>
              <a:cs typeface="Arial"/>
              <a:sym typeface="Arial"/>
            </a:endParaRPr>
          </a:p>
        </p:txBody>
      </p:sp>
      <p:sp>
        <p:nvSpPr>
          <p:cNvPr id="356" name="Google Shape;356;p43"/>
          <p:cNvSpPr/>
          <p:nvPr/>
        </p:nvSpPr>
        <p:spPr>
          <a:xfrm>
            <a:off x="2632435" y="6492874"/>
            <a:ext cx="68163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rPr>
              <a:t>IT20137496</a:t>
            </a:r>
            <a:r>
              <a:rPr lang="en-US" sz="1800">
                <a:solidFill>
                  <a:schemeClr val="dk1"/>
                </a:solidFill>
                <a:latin typeface="Cambria"/>
                <a:ea typeface="Cambria"/>
                <a:cs typeface="Cambria"/>
                <a:sym typeface="Cambria"/>
              </a:rPr>
              <a:t>  </a:t>
            </a:r>
            <a:r>
              <a:rPr lang="en-US" sz="1800">
                <a:solidFill>
                  <a:schemeClr val="dk1"/>
                </a:solidFill>
                <a:latin typeface="Cambria"/>
                <a:ea typeface="Cambria"/>
                <a:cs typeface="Cambria"/>
                <a:sym typeface="Cambria"/>
              </a:rPr>
              <a:t> |  </a:t>
            </a:r>
            <a:r>
              <a:rPr lang="en-US" sz="1800">
                <a:solidFill>
                  <a:schemeClr val="dk1"/>
                </a:solidFill>
              </a:rPr>
              <a:t>Dhananjani G.G.S.</a:t>
            </a:r>
            <a:r>
              <a:rPr b="1" lang="en-US" sz="1800">
                <a:solidFill>
                  <a:schemeClr val="dk1"/>
                </a:solidFill>
                <a:latin typeface="Cambria"/>
                <a:ea typeface="Cambria"/>
                <a:cs typeface="Cambria"/>
                <a:sym typeface="Cambria"/>
              </a:rPr>
              <a:t>   </a:t>
            </a:r>
            <a:r>
              <a:rPr lang="en-US" sz="1800">
                <a:solidFill>
                  <a:schemeClr val="dk1"/>
                </a:solidFill>
                <a:latin typeface="Cambria"/>
                <a:ea typeface="Cambria"/>
                <a:cs typeface="Cambria"/>
                <a:sym typeface="Cambria"/>
              </a:rPr>
              <a:t>| </a:t>
            </a:r>
            <a:r>
              <a:rPr lang="en-US" sz="1800">
                <a:solidFill>
                  <a:schemeClr val="dk1"/>
                </a:solidFill>
              </a:rPr>
              <a:t>2023-234</a:t>
            </a:r>
            <a:endParaRPr/>
          </a:p>
        </p:txBody>
      </p:sp>
      <p:pic>
        <p:nvPicPr>
          <p:cNvPr id="357" name="Google Shape;357;p43"/>
          <p:cNvPicPr preferRelativeResize="0"/>
          <p:nvPr/>
        </p:nvPicPr>
        <p:blipFill>
          <a:blip r:embed="rId3">
            <a:alphaModFix/>
          </a:blip>
          <a:stretch>
            <a:fillRect/>
          </a:stretch>
        </p:blipFill>
        <p:spPr>
          <a:xfrm>
            <a:off x="7953300" y="1611488"/>
            <a:ext cx="3787425" cy="37874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4"/>
          <p:cNvSpPr txBox="1"/>
          <p:nvPr>
            <p:ph type="title"/>
          </p:nvPr>
        </p:nvSpPr>
        <p:spPr>
          <a:xfrm>
            <a:off x="304800" y="304800"/>
            <a:ext cx="10739400" cy="792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Arial"/>
              <a:buNone/>
            </a:pPr>
            <a:r>
              <a:rPr lang="en-US"/>
              <a:t>Sub Objectives</a:t>
            </a:r>
            <a:endParaRPr/>
          </a:p>
        </p:txBody>
      </p:sp>
      <p:sp>
        <p:nvSpPr>
          <p:cNvPr id="363" name="Google Shape;363;p44"/>
          <p:cNvSpPr/>
          <p:nvPr/>
        </p:nvSpPr>
        <p:spPr>
          <a:xfrm>
            <a:off x="2632435" y="6492874"/>
            <a:ext cx="68163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rPr>
              <a:t>IT20137496</a:t>
            </a:r>
            <a:r>
              <a:rPr lang="en-US" sz="1800">
                <a:solidFill>
                  <a:schemeClr val="dk1"/>
                </a:solidFill>
              </a:rPr>
              <a:t> </a:t>
            </a:r>
            <a:r>
              <a:rPr lang="en-US" sz="1800">
                <a:solidFill>
                  <a:schemeClr val="dk1"/>
                </a:solidFill>
                <a:latin typeface="Cambria"/>
                <a:ea typeface="Cambria"/>
                <a:cs typeface="Cambria"/>
                <a:sym typeface="Cambria"/>
              </a:rPr>
              <a:t>  |   </a:t>
            </a:r>
            <a:r>
              <a:rPr lang="en-US" sz="1800">
                <a:solidFill>
                  <a:schemeClr val="dk1"/>
                </a:solidFill>
              </a:rPr>
              <a:t>Dhananjani G.G.S.</a:t>
            </a:r>
            <a:r>
              <a:rPr b="1" lang="en-US" sz="1800">
                <a:solidFill>
                  <a:schemeClr val="dk1"/>
                </a:solidFill>
                <a:latin typeface="Cambria"/>
                <a:ea typeface="Cambria"/>
                <a:cs typeface="Cambria"/>
                <a:sym typeface="Cambria"/>
              </a:rPr>
              <a:t>   </a:t>
            </a:r>
            <a:r>
              <a:rPr lang="en-US" sz="1800">
                <a:solidFill>
                  <a:schemeClr val="dk1"/>
                </a:solidFill>
                <a:latin typeface="Cambria"/>
                <a:ea typeface="Cambria"/>
                <a:cs typeface="Cambria"/>
                <a:sym typeface="Cambria"/>
              </a:rPr>
              <a:t>| </a:t>
            </a:r>
            <a:r>
              <a:rPr lang="en-US" sz="1800">
                <a:solidFill>
                  <a:schemeClr val="dk1"/>
                </a:solidFill>
              </a:rPr>
              <a:t>2023-234</a:t>
            </a:r>
            <a:endParaRPr/>
          </a:p>
        </p:txBody>
      </p:sp>
      <p:sp>
        <p:nvSpPr>
          <p:cNvPr id="364" name="Google Shape;364;p44"/>
          <p:cNvSpPr/>
          <p:nvPr/>
        </p:nvSpPr>
        <p:spPr>
          <a:xfrm>
            <a:off x="4752263" y="1995025"/>
            <a:ext cx="2999700" cy="1393800"/>
          </a:xfrm>
          <a:prstGeom prst="rect">
            <a:avLst/>
          </a:prstGeom>
          <a:solidFill>
            <a:srgbClr val="59595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solidFill>
                  <a:srgbClr val="FFFFFF"/>
                </a:solidFill>
              </a:rPr>
              <a:t>Ensure consistency in preparation for hashing and signing</a:t>
            </a:r>
            <a:endParaRPr sz="2000">
              <a:solidFill>
                <a:srgbClr val="FFFFFF"/>
              </a:solidFill>
            </a:endParaRPr>
          </a:p>
        </p:txBody>
      </p:sp>
      <p:sp>
        <p:nvSpPr>
          <p:cNvPr id="365" name="Google Shape;365;p44"/>
          <p:cNvSpPr/>
          <p:nvPr/>
        </p:nvSpPr>
        <p:spPr>
          <a:xfrm>
            <a:off x="8403163" y="4134138"/>
            <a:ext cx="2999700" cy="1393800"/>
          </a:xfrm>
          <a:prstGeom prst="rect">
            <a:avLst/>
          </a:prstGeom>
          <a:solidFill>
            <a:srgbClr val="595959"/>
          </a:solidFill>
          <a:ln cap="flat" cmpd="sng" w="9525">
            <a:solidFill>
              <a:srgbClr val="231B2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2000">
                <a:solidFill>
                  <a:srgbClr val="FFFFFF"/>
                </a:solidFill>
              </a:rPr>
              <a:t>Ensure that the data has not been altered or tampered with during storage</a:t>
            </a:r>
            <a:endParaRPr sz="2000">
              <a:solidFill>
                <a:srgbClr val="FFFFFF"/>
              </a:solidFill>
            </a:endParaRPr>
          </a:p>
        </p:txBody>
      </p:sp>
      <p:sp>
        <p:nvSpPr>
          <p:cNvPr id="366" name="Google Shape;366;p44"/>
          <p:cNvSpPr/>
          <p:nvPr/>
        </p:nvSpPr>
        <p:spPr>
          <a:xfrm>
            <a:off x="8403163" y="1995013"/>
            <a:ext cx="2999700" cy="1393800"/>
          </a:xfrm>
          <a:prstGeom prst="rect">
            <a:avLst/>
          </a:prstGeom>
          <a:solidFill>
            <a:srgbClr val="D9D9D9"/>
          </a:solidFill>
          <a:ln cap="flat" cmpd="sng" w="9525">
            <a:solidFill>
              <a:srgbClr val="231B2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2000">
                <a:solidFill>
                  <a:schemeClr val="dk1"/>
                </a:solidFill>
              </a:rPr>
              <a:t>Ensures the data security</a:t>
            </a:r>
            <a:r>
              <a:rPr lang="en-US" sz="2000">
                <a:solidFill>
                  <a:schemeClr val="dk1"/>
                </a:solidFill>
              </a:rPr>
              <a:t> distributed across multiple nodes</a:t>
            </a:r>
            <a:endParaRPr sz="2000">
              <a:solidFill>
                <a:schemeClr val="dk1"/>
              </a:solidFill>
            </a:endParaRPr>
          </a:p>
        </p:txBody>
      </p:sp>
      <p:sp>
        <p:nvSpPr>
          <p:cNvPr id="367" name="Google Shape;367;p44"/>
          <p:cNvSpPr/>
          <p:nvPr/>
        </p:nvSpPr>
        <p:spPr>
          <a:xfrm>
            <a:off x="4752263" y="4134138"/>
            <a:ext cx="2999700" cy="1393800"/>
          </a:xfrm>
          <a:prstGeom prst="rect">
            <a:avLst/>
          </a:prstGeom>
          <a:solidFill>
            <a:srgbClr val="D9D9D9"/>
          </a:solidFill>
          <a:ln cap="flat" cmpd="sng" w="9525">
            <a:solidFill>
              <a:srgbClr val="231B2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2000"/>
              <a:t>Verify the authenticity of the data</a:t>
            </a:r>
            <a:endParaRPr sz="2000"/>
          </a:p>
        </p:txBody>
      </p:sp>
      <p:pic>
        <p:nvPicPr>
          <p:cNvPr id="368" name="Google Shape;368;p44"/>
          <p:cNvPicPr preferRelativeResize="0"/>
          <p:nvPr/>
        </p:nvPicPr>
        <p:blipFill>
          <a:blip r:embed="rId3">
            <a:alphaModFix/>
          </a:blip>
          <a:stretch>
            <a:fillRect/>
          </a:stretch>
        </p:blipFill>
        <p:spPr>
          <a:xfrm>
            <a:off x="789138" y="2165363"/>
            <a:ext cx="3106851" cy="31068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304800" y="304800"/>
            <a:ext cx="10739400" cy="792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Introduction</a:t>
            </a:r>
            <a:endParaRPr/>
          </a:p>
        </p:txBody>
      </p:sp>
      <p:sp>
        <p:nvSpPr>
          <p:cNvPr id="126" name="Google Shape;126;p18"/>
          <p:cNvSpPr txBox="1"/>
          <p:nvPr>
            <p:ph idx="1" type="body"/>
          </p:nvPr>
        </p:nvSpPr>
        <p:spPr>
          <a:xfrm>
            <a:off x="304800" y="1556775"/>
            <a:ext cx="11684100" cy="26934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sz="3000">
                <a:solidFill>
                  <a:schemeClr val="dk1"/>
                </a:solidFill>
                <a:latin typeface="Arial"/>
                <a:ea typeface="Arial"/>
                <a:cs typeface="Arial"/>
                <a:sym typeface="Arial"/>
              </a:rPr>
              <a:t>What is a social media platform?</a:t>
            </a:r>
            <a:endParaRPr sz="3000">
              <a:solidFill>
                <a:schemeClr val="dk1"/>
              </a:solidFill>
              <a:latin typeface="Arial"/>
              <a:ea typeface="Arial"/>
              <a:cs typeface="Arial"/>
              <a:sym typeface="Arial"/>
            </a:endParaRPr>
          </a:p>
          <a:p>
            <a:pPr indent="0" lvl="0" marL="457200" rtl="0" algn="l">
              <a:lnSpc>
                <a:spcPct val="115000"/>
              </a:lnSpc>
              <a:spcBef>
                <a:spcPts val="1200"/>
              </a:spcBef>
              <a:spcAft>
                <a:spcPts val="0"/>
              </a:spcAft>
              <a:buNone/>
            </a:pPr>
            <a:r>
              <a:rPr lang="en-US" sz="2300">
                <a:solidFill>
                  <a:schemeClr val="dk1"/>
                </a:solidFill>
                <a:latin typeface="Arial"/>
                <a:ea typeface="Arial"/>
                <a:cs typeface="Arial"/>
                <a:sym typeface="Arial"/>
              </a:rPr>
              <a:t>According to the Tufts University[1], </a:t>
            </a:r>
            <a:endParaRPr sz="2300">
              <a:solidFill>
                <a:schemeClr val="dk1"/>
              </a:solidFill>
              <a:latin typeface="Arial"/>
              <a:ea typeface="Arial"/>
              <a:cs typeface="Arial"/>
              <a:sym typeface="Arial"/>
            </a:endParaRPr>
          </a:p>
          <a:p>
            <a:pPr indent="0" lvl="0" marL="457200" rtl="0" algn="l">
              <a:lnSpc>
                <a:spcPct val="115000"/>
              </a:lnSpc>
              <a:spcBef>
                <a:spcPts val="1200"/>
              </a:spcBef>
              <a:spcAft>
                <a:spcPts val="1200"/>
              </a:spcAft>
              <a:buNone/>
            </a:pPr>
            <a:r>
              <a:rPr lang="en-US" sz="2800">
                <a:solidFill>
                  <a:schemeClr val="dk1"/>
                </a:solidFill>
                <a:latin typeface="Arial"/>
                <a:ea typeface="Arial"/>
                <a:cs typeface="Arial"/>
                <a:sym typeface="Arial"/>
              </a:rPr>
              <a:t>	</a:t>
            </a:r>
            <a:r>
              <a:rPr lang="en-US" sz="2300">
                <a:solidFill>
                  <a:schemeClr val="dk1"/>
                </a:solidFill>
                <a:latin typeface="Arial"/>
                <a:ea typeface="Arial"/>
                <a:cs typeface="Arial"/>
                <a:sym typeface="Arial"/>
              </a:rPr>
              <a:t>“Social media refers to the means of interactions among people in which they create, share, and/or exchange information and ideas in virtual communities and networks.”</a:t>
            </a:r>
            <a:endParaRPr sz="4200">
              <a:solidFill>
                <a:schemeClr val="dk1"/>
              </a:solidFill>
              <a:latin typeface="Arial"/>
              <a:ea typeface="Arial"/>
              <a:cs typeface="Arial"/>
              <a:sym typeface="Arial"/>
            </a:endParaRPr>
          </a:p>
        </p:txBody>
      </p:sp>
      <p:pic>
        <p:nvPicPr>
          <p:cNvPr id="127" name="Google Shape;127;p18"/>
          <p:cNvPicPr preferRelativeResize="0"/>
          <p:nvPr/>
        </p:nvPicPr>
        <p:blipFill>
          <a:blip r:embed="rId3">
            <a:alphaModFix/>
          </a:blip>
          <a:stretch>
            <a:fillRect/>
          </a:stretch>
        </p:blipFill>
        <p:spPr>
          <a:xfrm>
            <a:off x="769100" y="4569787"/>
            <a:ext cx="1617621" cy="1617624"/>
          </a:xfrm>
          <a:prstGeom prst="rect">
            <a:avLst/>
          </a:prstGeom>
          <a:noFill/>
          <a:ln>
            <a:noFill/>
          </a:ln>
        </p:spPr>
      </p:pic>
      <p:pic>
        <p:nvPicPr>
          <p:cNvPr id="128" name="Google Shape;128;p18"/>
          <p:cNvPicPr preferRelativeResize="0"/>
          <p:nvPr/>
        </p:nvPicPr>
        <p:blipFill>
          <a:blip r:embed="rId4">
            <a:alphaModFix/>
          </a:blip>
          <a:stretch>
            <a:fillRect/>
          </a:stretch>
        </p:blipFill>
        <p:spPr>
          <a:xfrm>
            <a:off x="5431422" y="4461562"/>
            <a:ext cx="1956398" cy="1956398"/>
          </a:xfrm>
          <a:prstGeom prst="rect">
            <a:avLst/>
          </a:prstGeom>
          <a:noFill/>
          <a:ln>
            <a:noFill/>
          </a:ln>
        </p:spPr>
      </p:pic>
      <p:pic>
        <p:nvPicPr>
          <p:cNvPr id="129" name="Google Shape;129;p18"/>
          <p:cNvPicPr preferRelativeResize="0"/>
          <p:nvPr/>
        </p:nvPicPr>
        <p:blipFill rotWithShape="1">
          <a:blip r:embed="rId5">
            <a:alphaModFix/>
          </a:blip>
          <a:srcRect b="33413" l="0" r="0" t="33189"/>
          <a:stretch/>
        </p:blipFill>
        <p:spPr>
          <a:xfrm>
            <a:off x="7554733" y="4709851"/>
            <a:ext cx="4477518" cy="1495299"/>
          </a:xfrm>
          <a:prstGeom prst="rect">
            <a:avLst/>
          </a:prstGeom>
          <a:noFill/>
          <a:ln>
            <a:noFill/>
          </a:ln>
        </p:spPr>
      </p:pic>
      <p:pic>
        <p:nvPicPr>
          <p:cNvPr id="130" name="Google Shape;130;p18"/>
          <p:cNvPicPr preferRelativeResize="0"/>
          <p:nvPr/>
        </p:nvPicPr>
        <p:blipFill>
          <a:blip r:embed="rId6">
            <a:alphaModFix/>
          </a:blip>
          <a:stretch>
            <a:fillRect/>
          </a:stretch>
        </p:blipFill>
        <p:spPr>
          <a:xfrm>
            <a:off x="3163234" y="4709850"/>
            <a:ext cx="1567876" cy="156787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5"/>
          <p:cNvSpPr txBox="1"/>
          <p:nvPr>
            <p:ph type="title"/>
          </p:nvPr>
        </p:nvSpPr>
        <p:spPr>
          <a:xfrm>
            <a:off x="304800" y="304800"/>
            <a:ext cx="10739400" cy="792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System Architecture</a:t>
            </a:r>
            <a:endParaRPr/>
          </a:p>
        </p:txBody>
      </p:sp>
      <p:sp>
        <p:nvSpPr>
          <p:cNvPr id="374" name="Google Shape;374;p45"/>
          <p:cNvSpPr/>
          <p:nvPr/>
        </p:nvSpPr>
        <p:spPr>
          <a:xfrm>
            <a:off x="2632435" y="6492874"/>
            <a:ext cx="68163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rPr>
              <a:t>IT20137496</a:t>
            </a:r>
            <a:r>
              <a:rPr lang="en-US" sz="1800">
                <a:solidFill>
                  <a:schemeClr val="dk1"/>
                </a:solidFill>
                <a:latin typeface="Cambria"/>
                <a:ea typeface="Cambria"/>
                <a:cs typeface="Cambria"/>
                <a:sym typeface="Cambria"/>
              </a:rPr>
              <a:t>   |   </a:t>
            </a:r>
            <a:r>
              <a:rPr lang="en-US" sz="1800">
                <a:solidFill>
                  <a:schemeClr val="dk1"/>
                </a:solidFill>
              </a:rPr>
              <a:t>Dhananjani G.G.S.</a:t>
            </a:r>
            <a:r>
              <a:rPr b="1" lang="en-US" sz="1800">
                <a:solidFill>
                  <a:schemeClr val="dk1"/>
                </a:solidFill>
                <a:latin typeface="Cambria"/>
                <a:ea typeface="Cambria"/>
                <a:cs typeface="Cambria"/>
                <a:sym typeface="Cambria"/>
              </a:rPr>
              <a:t>   </a:t>
            </a:r>
            <a:r>
              <a:rPr lang="en-US" sz="1800">
                <a:solidFill>
                  <a:schemeClr val="dk1"/>
                </a:solidFill>
                <a:latin typeface="Cambria"/>
                <a:ea typeface="Cambria"/>
                <a:cs typeface="Cambria"/>
                <a:sym typeface="Cambria"/>
              </a:rPr>
              <a:t>| </a:t>
            </a:r>
            <a:r>
              <a:rPr lang="en-US" sz="1800">
                <a:solidFill>
                  <a:schemeClr val="dk1"/>
                </a:solidFill>
              </a:rPr>
              <a:t>2023-234</a:t>
            </a:r>
            <a:endParaRPr/>
          </a:p>
        </p:txBody>
      </p:sp>
      <p:pic>
        <p:nvPicPr>
          <p:cNvPr id="375" name="Google Shape;375;p45"/>
          <p:cNvPicPr preferRelativeResize="0"/>
          <p:nvPr/>
        </p:nvPicPr>
        <p:blipFill rotWithShape="1">
          <a:blip r:embed="rId3">
            <a:alphaModFix/>
          </a:blip>
          <a:srcRect b="0" l="0" r="0" t="0"/>
          <a:stretch/>
        </p:blipFill>
        <p:spPr>
          <a:xfrm>
            <a:off x="3515029" y="1268975"/>
            <a:ext cx="5159971" cy="505393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6"/>
          <p:cNvSpPr txBox="1"/>
          <p:nvPr>
            <p:ph type="title"/>
          </p:nvPr>
        </p:nvSpPr>
        <p:spPr>
          <a:xfrm>
            <a:off x="304800" y="304800"/>
            <a:ext cx="10739400" cy="792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Technologies</a:t>
            </a:r>
            <a:endParaRPr/>
          </a:p>
        </p:txBody>
      </p:sp>
      <p:pic>
        <p:nvPicPr>
          <p:cNvPr id="382" name="Google Shape;382;p46"/>
          <p:cNvPicPr preferRelativeResize="0"/>
          <p:nvPr/>
        </p:nvPicPr>
        <p:blipFill rotWithShape="1">
          <a:blip r:embed="rId3">
            <a:alphaModFix/>
          </a:blip>
          <a:srcRect b="9378" l="16527" r="0" t="10326"/>
          <a:stretch/>
        </p:blipFill>
        <p:spPr>
          <a:xfrm>
            <a:off x="8333350" y="2579477"/>
            <a:ext cx="2710850" cy="1706121"/>
          </a:xfrm>
          <a:prstGeom prst="rect">
            <a:avLst/>
          </a:prstGeom>
          <a:noFill/>
          <a:ln>
            <a:noFill/>
          </a:ln>
        </p:spPr>
      </p:pic>
      <p:pic>
        <p:nvPicPr>
          <p:cNvPr id="383" name="Google Shape;383;p46"/>
          <p:cNvPicPr preferRelativeResize="0"/>
          <p:nvPr/>
        </p:nvPicPr>
        <p:blipFill>
          <a:blip r:embed="rId4">
            <a:alphaModFix/>
          </a:blip>
          <a:stretch>
            <a:fillRect/>
          </a:stretch>
        </p:blipFill>
        <p:spPr>
          <a:xfrm>
            <a:off x="4672925" y="2454125"/>
            <a:ext cx="1956826" cy="1956826"/>
          </a:xfrm>
          <a:prstGeom prst="rect">
            <a:avLst/>
          </a:prstGeom>
          <a:noFill/>
          <a:ln>
            <a:noFill/>
          </a:ln>
        </p:spPr>
      </p:pic>
      <p:pic>
        <p:nvPicPr>
          <p:cNvPr id="384" name="Google Shape;384;p46"/>
          <p:cNvPicPr preferRelativeResize="0"/>
          <p:nvPr/>
        </p:nvPicPr>
        <p:blipFill>
          <a:blip r:embed="rId5">
            <a:alphaModFix/>
          </a:blip>
          <a:stretch>
            <a:fillRect/>
          </a:stretch>
        </p:blipFill>
        <p:spPr>
          <a:xfrm>
            <a:off x="970950" y="2523826"/>
            <a:ext cx="1652208" cy="1817424"/>
          </a:xfrm>
          <a:prstGeom prst="rect">
            <a:avLst/>
          </a:prstGeom>
          <a:noFill/>
          <a:ln>
            <a:noFill/>
          </a:ln>
        </p:spPr>
      </p:pic>
      <p:sp>
        <p:nvSpPr>
          <p:cNvPr id="385" name="Google Shape;385;p46"/>
          <p:cNvSpPr/>
          <p:nvPr/>
        </p:nvSpPr>
        <p:spPr>
          <a:xfrm>
            <a:off x="2632435" y="6492874"/>
            <a:ext cx="68163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rPr>
              <a:t>IT20137496</a:t>
            </a:r>
            <a:r>
              <a:rPr lang="en-US" sz="1800">
                <a:solidFill>
                  <a:schemeClr val="dk1"/>
                </a:solidFill>
              </a:rPr>
              <a:t>   |   Dhananjani G.G.S.</a:t>
            </a:r>
            <a:r>
              <a:rPr b="1" lang="en-US" sz="1800">
                <a:solidFill>
                  <a:schemeClr val="dk1"/>
                </a:solidFill>
              </a:rPr>
              <a:t>   </a:t>
            </a:r>
            <a:r>
              <a:rPr lang="en-US" sz="1800">
                <a:solidFill>
                  <a:schemeClr val="dk1"/>
                </a:solidFill>
              </a:rPr>
              <a:t>|  </a:t>
            </a:r>
            <a:r>
              <a:rPr lang="en-US" sz="1800">
                <a:solidFill>
                  <a:schemeClr val="dk1"/>
                </a:solidFill>
              </a:rPr>
              <a:t>2023-234</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7"/>
          <p:cNvSpPr txBox="1"/>
          <p:nvPr>
            <p:ph type="title"/>
          </p:nvPr>
        </p:nvSpPr>
        <p:spPr>
          <a:xfrm>
            <a:off x="304800" y="304800"/>
            <a:ext cx="10739400" cy="792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Current Progress Of The Component</a:t>
            </a:r>
            <a:endParaRPr/>
          </a:p>
        </p:txBody>
      </p:sp>
      <p:sp>
        <p:nvSpPr>
          <p:cNvPr id="392" name="Google Shape;392;p47"/>
          <p:cNvSpPr/>
          <p:nvPr/>
        </p:nvSpPr>
        <p:spPr>
          <a:xfrm>
            <a:off x="2632435" y="6492874"/>
            <a:ext cx="68163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800">
                <a:solidFill>
                  <a:schemeClr val="dk1"/>
                </a:solidFill>
              </a:rPr>
              <a:t>IT20137496</a:t>
            </a:r>
            <a:r>
              <a:rPr lang="en-US" sz="1800">
                <a:solidFill>
                  <a:schemeClr val="dk1"/>
                </a:solidFill>
              </a:rPr>
              <a:t>   |   Dhananjani G.G.S.</a:t>
            </a:r>
            <a:r>
              <a:rPr b="1" lang="en-US" sz="1800">
                <a:solidFill>
                  <a:schemeClr val="dk1"/>
                </a:solidFill>
              </a:rPr>
              <a:t>   </a:t>
            </a:r>
            <a:r>
              <a:rPr lang="en-US" sz="1800">
                <a:solidFill>
                  <a:schemeClr val="dk1"/>
                </a:solidFill>
              </a:rPr>
              <a:t>|  2023-234</a:t>
            </a:r>
            <a:endParaRPr b="1" sz="1800">
              <a:solidFill>
                <a:schemeClr val="dk1"/>
              </a:solidFill>
              <a:latin typeface="Cambria"/>
              <a:ea typeface="Cambria"/>
              <a:cs typeface="Cambria"/>
              <a:sym typeface="Cambria"/>
            </a:endParaRPr>
          </a:p>
        </p:txBody>
      </p:sp>
      <p:graphicFrame>
        <p:nvGraphicFramePr>
          <p:cNvPr id="393" name="Google Shape;393;p47"/>
          <p:cNvGraphicFramePr/>
          <p:nvPr/>
        </p:nvGraphicFramePr>
        <p:xfrm>
          <a:off x="952500" y="1363288"/>
          <a:ext cx="3000000" cy="3000000"/>
        </p:xfrm>
        <a:graphic>
          <a:graphicData uri="http://schemas.openxmlformats.org/drawingml/2006/table">
            <a:tbl>
              <a:tblPr>
                <a:noFill/>
                <a:tableStyleId>{2F8C97C4-81CD-4F93-809A-A8D999916A76}</a:tableStyleId>
              </a:tblPr>
              <a:tblGrid>
                <a:gridCol w="5143500"/>
                <a:gridCol w="5143500"/>
              </a:tblGrid>
              <a:tr h="779400">
                <a:tc>
                  <a:txBody>
                    <a:bodyPr/>
                    <a:lstStyle/>
                    <a:p>
                      <a:pPr indent="0" lvl="0" marL="0" rtl="0" algn="ctr">
                        <a:spcBef>
                          <a:spcPts val="0"/>
                        </a:spcBef>
                        <a:spcAft>
                          <a:spcPts val="0"/>
                        </a:spcAft>
                        <a:buNone/>
                      </a:pPr>
                      <a:r>
                        <a:rPr b="1" lang="en-US" sz="2000"/>
                        <a:t>Done</a:t>
                      </a:r>
                      <a:endParaRPr b="1" sz="2000"/>
                    </a:p>
                  </a:txBody>
                  <a:tcPr marT="91425" marB="91425" marR="91425" marL="91425" anchor="ctr">
                    <a:solidFill>
                      <a:srgbClr val="D9EAD3"/>
                    </a:solidFill>
                  </a:tcPr>
                </a:tc>
                <a:tc>
                  <a:txBody>
                    <a:bodyPr/>
                    <a:lstStyle/>
                    <a:p>
                      <a:pPr indent="0" lvl="0" marL="0" rtl="0" algn="ctr">
                        <a:spcBef>
                          <a:spcPts val="0"/>
                        </a:spcBef>
                        <a:spcAft>
                          <a:spcPts val="0"/>
                        </a:spcAft>
                        <a:buNone/>
                      </a:pPr>
                      <a:r>
                        <a:rPr b="1" lang="en-US" sz="2000"/>
                        <a:t>To-Do</a:t>
                      </a:r>
                      <a:endParaRPr b="1" sz="2000"/>
                    </a:p>
                  </a:txBody>
                  <a:tcPr marT="91425" marB="91425" marR="91425" marL="91425" anchor="ctr">
                    <a:solidFill>
                      <a:srgbClr val="FFF2CC"/>
                    </a:solidFill>
                  </a:tcPr>
                </a:tc>
              </a:tr>
              <a:tr h="3685000">
                <a:tc>
                  <a:txBody>
                    <a:bodyPr/>
                    <a:lstStyle/>
                    <a:p>
                      <a:pPr indent="-361950" lvl="0" marL="457200" rtl="0" algn="l">
                        <a:lnSpc>
                          <a:spcPct val="150000"/>
                        </a:lnSpc>
                        <a:spcBef>
                          <a:spcPts val="360"/>
                        </a:spcBef>
                        <a:spcAft>
                          <a:spcPts val="0"/>
                        </a:spcAft>
                        <a:buClr>
                          <a:schemeClr val="dk1"/>
                        </a:buClr>
                        <a:buSzPts val="2100"/>
                        <a:buChar char="●"/>
                      </a:pPr>
                      <a:r>
                        <a:rPr lang="en-US" sz="2100">
                          <a:solidFill>
                            <a:schemeClr val="dk1"/>
                          </a:solidFill>
                        </a:rPr>
                        <a:t>Implemented hashing of user data</a:t>
                      </a:r>
                      <a:endParaRPr sz="2100">
                        <a:solidFill>
                          <a:schemeClr val="dk1"/>
                        </a:solidFill>
                      </a:endParaRPr>
                    </a:p>
                    <a:p>
                      <a:pPr indent="-361950" lvl="0" marL="457200" rtl="0" algn="l">
                        <a:lnSpc>
                          <a:spcPct val="150000"/>
                        </a:lnSpc>
                        <a:spcBef>
                          <a:spcPts val="0"/>
                        </a:spcBef>
                        <a:spcAft>
                          <a:spcPts val="0"/>
                        </a:spcAft>
                        <a:buClr>
                          <a:schemeClr val="dk1"/>
                        </a:buClr>
                        <a:buSzPts val="2100"/>
                        <a:buChar char="●"/>
                      </a:pPr>
                      <a:r>
                        <a:rPr lang="en-US" sz="2100">
                          <a:solidFill>
                            <a:schemeClr val="dk1"/>
                          </a:solidFill>
                        </a:rPr>
                        <a:t>Implemented persist hashes on database</a:t>
                      </a:r>
                      <a:endParaRPr sz="2100">
                        <a:solidFill>
                          <a:schemeClr val="dk1"/>
                        </a:solidFill>
                      </a:endParaRPr>
                    </a:p>
                    <a:p>
                      <a:pPr indent="-361950" lvl="0" marL="457200" rtl="0" algn="l">
                        <a:lnSpc>
                          <a:spcPct val="150000"/>
                        </a:lnSpc>
                        <a:spcBef>
                          <a:spcPts val="0"/>
                        </a:spcBef>
                        <a:spcAft>
                          <a:spcPts val="0"/>
                        </a:spcAft>
                        <a:buClr>
                          <a:schemeClr val="dk1"/>
                        </a:buClr>
                        <a:buSzPts val="2100"/>
                        <a:buChar char="●"/>
                      </a:pPr>
                      <a:r>
                        <a:rPr lang="en-US" sz="2100">
                          <a:solidFill>
                            <a:schemeClr val="dk1"/>
                          </a:solidFill>
                        </a:rPr>
                        <a:t>Implemented verified flag</a:t>
                      </a:r>
                      <a:endParaRPr sz="2100">
                        <a:solidFill>
                          <a:schemeClr val="dk1"/>
                        </a:solidFill>
                      </a:endParaRPr>
                    </a:p>
                    <a:p>
                      <a:pPr indent="-361950" lvl="0" marL="457200" rtl="0" algn="l">
                        <a:lnSpc>
                          <a:spcPct val="150000"/>
                        </a:lnSpc>
                        <a:spcBef>
                          <a:spcPts val="0"/>
                        </a:spcBef>
                        <a:spcAft>
                          <a:spcPts val="0"/>
                        </a:spcAft>
                        <a:buClr>
                          <a:schemeClr val="dk1"/>
                        </a:buClr>
                        <a:buSzPts val="2100"/>
                        <a:buChar char="●"/>
                      </a:pPr>
                      <a:r>
                        <a:rPr lang="en-US" sz="2100">
                          <a:solidFill>
                            <a:schemeClr val="dk1"/>
                          </a:solidFill>
                        </a:rPr>
                        <a:t>Allow purge unverified content</a:t>
                      </a:r>
                      <a:endParaRPr sz="2100">
                        <a:solidFill>
                          <a:schemeClr val="dk1"/>
                        </a:solidFill>
                      </a:endParaRPr>
                    </a:p>
                    <a:p>
                      <a:pPr indent="-361950" lvl="0" marL="457200" rtl="0" algn="l">
                        <a:lnSpc>
                          <a:spcPct val="150000"/>
                        </a:lnSpc>
                        <a:spcBef>
                          <a:spcPts val="0"/>
                        </a:spcBef>
                        <a:spcAft>
                          <a:spcPts val="0"/>
                        </a:spcAft>
                        <a:buClr>
                          <a:schemeClr val="dk1"/>
                        </a:buClr>
                        <a:buSzPts val="2100"/>
                        <a:buChar char="●"/>
                      </a:pPr>
                      <a:r>
                        <a:rPr lang="en-US" sz="2100">
                          <a:solidFill>
                            <a:schemeClr val="dk1"/>
                          </a:solidFill>
                        </a:rPr>
                        <a:t>Integration with demo panel</a:t>
                      </a:r>
                      <a:endParaRPr sz="2100">
                        <a:solidFill>
                          <a:schemeClr val="dk1"/>
                        </a:solidFill>
                      </a:endParaRPr>
                    </a:p>
                  </a:txBody>
                  <a:tcPr marT="91425" marB="91425" marR="91425" marL="91425"/>
                </a:tc>
                <a:tc>
                  <a:txBody>
                    <a:bodyPr/>
                    <a:lstStyle/>
                    <a:p>
                      <a:pPr indent="-361950" lvl="0" marL="457200" rtl="0" algn="l">
                        <a:lnSpc>
                          <a:spcPct val="150000"/>
                        </a:lnSpc>
                        <a:spcBef>
                          <a:spcPts val="360"/>
                        </a:spcBef>
                        <a:spcAft>
                          <a:spcPts val="0"/>
                        </a:spcAft>
                        <a:buClr>
                          <a:schemeClr val="dk1"/>
                        </a:buClr>
                        <a:buSzPts val="2100"/>
                        <a:buChar char="●"/>
                      </a:pPr>
                      <a:r>
                        <a:rPr lang="en-US" sz="2100">
                          <a:solidFill>
                            <a:schemeClr val="dk1"/>
                          </a:solidFill>
                        </a:rPr>
                        <a:t>System and load testing</a:t>
                      </a:r>
                      <a:endParaRPr sz="2100">
                        <a:solidFill>
                          <a:schemeClr val="dk1"/>
                        </a:solidFill>
                      </a:endParaRPr>
                    </a:p>
                    <a:p>
                      <a:pPr indent="-361950" lvl="0" marL="457200" rtl="0" algn="l">
                        <a:lnSpc>
                          <a:spcPct val="150000"/>
                        </a:lnSpc>
                        <a:spcBef>
                          <a:spcPts val="0"/>
                        </a:spcBef>
                        <a:spcAft>
                          <a:spcPts val="0"/>
                        </a:spcAft>
                        <a:buClr>
                          <a:schemeClr val="dk1"/>
                        </a:buClr>
                        <a:buSzPts val="2100"/>
                        <a:buChar char="●"/>
                      </a:pPr>
                      <a:r>
                        <a:rPr lang="en-US" sz="2100">
                          <a:solidFill>
                            <a:schemeClr val="dk1"/>
                          </a:solidFill>
                        </a:rPr>
                        <a:t>Integration with pricing model</a:t>
                      </a:r>
                      <a:endParaRPr sz="2100">
                        <a:solidFill>
                          <a:schemeClr val="dk1"/>
                        </a:solidFill>
                      </a:endParaRPr>
                    </a:p>
                    <a:p>
                      <a:pPr indent="-361950" lvl="0" marL="457200" rtl="0" algn="l">
                        <a:lnSpc>
                          <a:spcPct val="150000"/>
                        </a:lnSpc>
                        <a:spcBef>
                          <a:spcPts val="0"/>
                        </a:spcBef>
                        <a:spcAft>
                          <a:spcPts val="0"/>
                        </a:spcAft>
                        <a:buClr>
                          <a:schemeClr val="dk1"/>
                        </a:buClr>
                        <a:buSzPts val="2100"/>
                        <a:buChar char="●"/>
                      </a:pPr>
                      <a:r>
                        <a:rPr lang="en-US" sz="2100">
                          <a:solidFill>
                            <a:schemeClr val="dk1"/>
                          </a:solidFill>
                        </a:rPr>
                        <a:t>Performance improvements</a:t>
                      </a:r>
                      <a:endParaRPr/>
                    </a:p>
                  </a:txBody>
                  <a:tcPr marT="91425" marB="9142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8"/>
          <p:cNvSpPr txBox="1"/>
          <p:nvPr>
            <p:ph type="title"/>
          </p:nvPr>
        </p:nvSpPr>
        <p:spPr>
          <a:xfrm>
            <a:off x="172900" y="288175"/>
            <a:ext cx="10363200" cy="864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000"/>
              <a:buFont typeface="Arial"/>
              <a:buNone/>
            </a:pPr>
            <a:r>
              <a:rPr lang="en-US"/>
              <a:t>REFERENCES</a:t>
            </a:r>
            <a:endParaRPr/>
          </a:p>
        </p:txBody>
      </p:sp>
      <p:sp>
        <p:nvSpPr>
          <p:cNvPr id="399" name="Google Shape;399;p48"/>
          <p:cNvSpPr txBox="1"/>
          <p:nvPr>
            <p:ph idx="1" type="body"/>
          </p:nvPr>
        </p:nvSpPr>
        <p:spPr>
          <a:xfrm>
            <a:off x="448250" y="2022350"/>
            <a:ext cx="10935600" cy="3023400"/>
          </a:xfrm>
          <a:prstGeom prst="rect">
            <a:avLst/>
          </a:prstGeom>
          <a:noFill/>
          <a:ln>
            <a:noFill/>
          </a:ln>
        </p:spPr>
        <p:txBody>
          <a:bodyPr anchorCtr="0" anchor="t" bIns="45700" lIns="91425" spcFirstLastPara="1" rIns="91425" wrap="square" tIns="45700">
            <a:normAutofit fontScale="25000"/>
          </a:bodyPr>
          <a:lstStyle/>
          <a:p>
            <a:pPr indent="0" lvl="0" marL="0" rtl="0" algn="l">
              <a:lnSpc>
                <a:spcPct val="115000"/>
              </a:lnSpc>
              <a:spcBef>
                <a:spcPts val="1200"/>
              </a:spcBef>
              <a:spcAft>
                <a:spcPts val="0"/>
              </a:spcAft>
              <a:buClr>
                <a:schemeClr val="dk1"/>
              </a:buClr>
              <a:buSzPts val="275"/>
              <a:buNone/>
            </a:pPr>
            <a:r>
              <a:rPr lang="en-US" sz="8625">
                <a:solidFill>
                  <a:schemeClr val="dk1"/>
                </a:solidFill>
                <a:latin typeface="Arial"/>
                <a:ea typeface="Arial"/>
                <a:cs typeface="Arial"/>
                <a:sym typeface="Arial"/>
              </a:rPr>
              <a:t>[1] Vishwanath G. Garagad, Nalini C. Iyer, Heera G. Wali, "Data Integrity: A security threat for Internet of Things and Cyber-Physical Systems", IEEE 2020.</a:t>
            </a:r>
            <a:endParaRPr sz="8625">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275"/>
              <a:buNone/>
            </a:pPr>
            <a:r>
              <a:rPr lang="en-US" sz="8625">
                <a:solidFill>
                  <a:schemeClr val="dk1"/>
                </a:solidFill>
                <a:latin typeface="Arial"/>
                <a:ea typeface="Arial"/>
                <a:cs typeface="Arial"/>
                <a:sym typeface="Arial"/>
              </a:rPr>
              <a:t>[2] “Decentralized social media,” Mastodon. [Online]. Available: https://joinmastodon.org/. [Accessed: 20-Mar-2023]. </a:t>
            </a:r>
            <a:endParaRPr sz="8625">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275"/>
              <a:buNone/>
            </a:pPr>
            <a:r>
              <a:rPr lang="en-US" sz="8625">
                <a:solidFill>
                  <a:schemeClr val="dk1"/>
                </a:solidFill>
                <a:latin typeface="Arial"/>
                <a:ea typeface="Arial"/>
                <a:cs typeface="Arial"/>
                <a:sym typeface="Arial"/>
              </a:rPr>
              <a:t>[3] Bogdan Tiganoaia, "The use of social platforms and personal data protection — An exploratory study" IEEE, 2017.</a:t>
            </a:r>
            <a:endParaRPr sz="8625">
              <a:solidFill>
                <a:schemeClr val="dk1"/>
              </a:solidFill>
              <a:latin typeface="Arial"/>
              <a:ea typeface="Arial"/>
              <a:cs typeface="Arial"/>
              <a:sym typeface="Arial"/>
            </a:endParaRPr>
          </a:p>
          <a:p>
            <a:pPr indent="0" lvl="0" marL="0" rtl="0" algn="l">
              <a:lnSpc>
                <a:spcPct val="115000"/>
              </a:lnSpc>
              <a:spcBef>
                <a:spcPts val="1200"/>
              </a:spcBef>
              <a:spcAft>
                <a:spcPts val="1200"/>
              </a:spcAft>
              <a:buClr>
                <a:schemeClr val="dk1"/>
              </a:buClr>
              <a:buSzPct val="100000"/>
              <a:buNone/>
            </a:pPr>
            <a:r>
              <a:t/>
            </a:r>
            <a:endParaRPr sz="1100">
              <a:solidFill>
                <a:schemeClr val="dk1"/>
              </a:solidFill>
              <a:latin typeface="Arial"/>
              <a:ea typeface="Arial"/>
              <a:cs typeface="Arial"/>
              <a:sym typeface="Arial"/>
            </a:endParaRPr>
          </a:p>
        </p:txBody>
      </p:sp>
      <p:sp>
        <p:nvSpPr>
          <p:cNvPr id="400" name="Google Shape;400;p48"/>
          <p:cNvSpPr/>
          <p:nvPr/>
        </p:nvSpPr>
        <p:spPr>
          <a:xfrm>
            <a:off x="2632435" y="6492874"/>
            <a:ext cx="68163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rPr>
              <a:t>IT20137496</a:t>
            </a:r>
            <a:r>
              <a:rPr lang="en-US" sz="1800">
                <a:solidFill>
                  <a:schemeClr val="dk1"/>
                </a:solidFill>
              </a:rPr>
              <a:t> </a:t>
            </a:r>
            <a:r>
              <a:rPr lang="en-US" sz="1800">
                <a:solidFill>
                  <a:schemeClr val="dk1"/>
                </a:solidFill>
                <a:latin typeface="Cambria"/>
                <a:ea typeface="Cambria"/>
                <a:cs typeface="Cambria"/>
                <a:sym typeface="Cambria"/>
              </a:rPr>
              <a:t>  |   </a:t>
            </a:r>
            <a:r>
              <a:rPr lang="en-US" sz="1800">
                <a:solidFill>
                  <a:schemeClr val="dk1"/>
                </a:solidFill>
              </a:rPr>
              <a:t>Dhananjani G.G.S.</a:t>
            </a:r>
            <a:r>
              <a:rPr b="1" lang="en-US" sz="1800">
                <a:solidFill>
                  <a:schemeClr val="dk1"/>
                </a:solidFill>
                <a:latin typeface="Cambria"/>
                <a:ea typeface="Cambria"/>
                <a:cs typeface="Cambria"/>
                <a:sym typeface="Cambria"/>
              </a:rPr>
              <a:t>   </a:t>
            </a:r>
            <a:r>
              <a:rPr lang="en-US" sz="1800">
                <a:solidFill>
                  <a:schemeClr val="dk1"/>
                </a:solidFill>
                <a:latin typeface="Cambria"/>
                <a:ea typeface="Cambria"/>
                <a:cs typeface="Cambria"/>
                <a:sym typeface="Cambria"/>
              </a:rPr>
              <a:t>| </a:t>
            </a:r>
            <a:r>
              <a:rPr lang="en-US" sz="1800">
                <a:solidFill>
                  <a:schemeClr val="dk1"/>
                </a:solidFill>
              </a:rPr>
              <a:t>2023-234</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9"/>
          <p:cNvSpPr txBox="1"/>
          <p:nvPr>
            <p:ph type="title"/>
          </p:nvPr>
        </p:nvSpPr>
        <p:spPr>
          <a:xfrm>
            <a:off x="1943688" y="4558500"/>
            <a:ext cx="8304600" cy="901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29640"/>
              <a:buFont typeface="Arial"/>
              <a:buNone/>
            </a:pPr>
            <a:r>
              <a:rPr lang="en-US" sz="3711"/>
              <a:t>ABEYKOON A.W.Y.I.K. | </a:t>
            </a:r>
            <a:r>
              <a:rPr b="0" lang="en-US" sz="3600"/>
              <a:t>IT20157432 | IT</a:t>
            </a:r>
            <a:endParaRPr sz="3600"/>
          </a:p>
        </p:txBody>
      </p:sp>
      <p:sp>
        <p:nvSpPr>
          <p:cNvPr id="406" name="Google Shape;406;p49"/>
          <p:cNvSpPr txBox="1"/>
          <p:nvPr>
            <p:ph idx="1" type="body"/>
          </p:nvPr>
        </p:nvSpPr>
        <p:spPr>
          <a:xfrm>
            <a:off x="914388" y="3130800"/>
            <a:ext cx="10363200" cy="901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None/>
            </a:pPr>
            <a:r>
              <a:rPr lang="en-US" sz="3300">
                <a:solidFill>
                  <a:schemeClr val="dk1"/>
                </a:solidFill>
                <a:latin typeface="Arial"/>
                <a:ea typeface="Arial"/>
                <a:cs typeface="Arial"/>
                <a:sym typeface="Arial"/>
              </a:rPr>
              <a:t>DECENTRALIZED DATA CACHING</a:t>
            </a:r>
            <a:endParaRPr sz="3300">
              <a:solidFill>
                <a:schemeClr val="dk1"/>
              </a:solidFill>
              <a:latin typeface="Arial"/>
              <a:ea typeface="Arial"/>
              <a:cs typeface="Arial"/>
              <a:sym typeface="Arial"/>
            </a:endParaRPr>
          </a:p>
        </p:txBody>
      </p:sp>
      <p:sp>
        <p:nvSpPr>
          <p:cNvPr id="407" name="Google Shape;407;p49"/>
          <p:cNvSpPr/>
          <p:nvPr/>
        </p:nvSpPr>
        <p:spPr>
          <a:xfrm>
            <a:off x="2632435" y="6492874"/>
            <a:ext cx="68163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rPr>
              <a:t>IT20157432 </a:t>
            </a:r>
            <a:r>
              <a:rPr lang="en-US" sz="1800">
                <a:solidFill>
                  <a:schemeClr val="dk1"/>
                </a:solidFill>
              </a:rPr>
              <a:t>  |   Abeykoon </a:t>
            </a:r>
            <a:r>
              <a:rPr lang="en-US" sz="1800">
                <a:solidFill>
                  <a:schemeClr val="dk1"/>
                </a:solidFill>
              </a:rPr>
              <a:t>A.W.Y.I.K.</a:t>
            </a:r>
            <a:r>
              <a:rPr b="1" lang="en-US" sz="1800">
                <a:solidFill>
                  <a:schemeClr val="dk1"/>
                </a:solidFill>
              </a:rPr>
              <a:t>   </a:t>
            </a:r>
            <a:r>
              <a:rPr lang="en-US" sz="1800">
                <a:solidFill>
                  <a:schemeClr val="dk1"/>
                </a:solidFill>
              </a:rPr>
              <a:t>|  </a:t>
            </a:r>
            <a:r>
              <a:rPr lang="en-US" sz="1800">
                <a:solidFill>
                  <a:schemeClr val="dk1"/>
                </a:solidFill>
              </a:rPr>
              <a:t>2023-234</a:t>
            </a:r>
            <a:endParaRPr/>
          </a:p>
        </p:txBody>
      </p:sp>
      <p:pic>
        <p:nvPicPr>
          <p:cNvPr id="408" name="Google Shape;408;p49"/>
          <p:cNvPicPr preferRelativeResize="0"/>
          <p:nvPr/>
        </p:nvPicPr>
        <p:blipFill rotWithShape="1">
          <a:blip r:embed="rId3">
            <a:alphaModFix amt="22000"/>
          </a:blip>
          <a:srcRect b="35963" l="0" r="60355" t="0"/>
          <a:stretch/>
        </p:blipFill>
        <p:spPr>
          <a:xfrm rot="5399998">
            <a:off x="-634023" y="-4417800"/>
            <a:ext cx="7208596" cy="8306249"/>
          </a:xfrm>
          <a:prstGeom prst="rect">
            <a:avLst/>
          </a:prstGeom>
          <a:noFill/>
          <a:ln>
            <a:noFill/>
          </a:ln>
        </p:spPr>
      </p:pic>
      <p:pic>
        <p:nvPicPr>
          <p:cNvPr descr="Yohani Abeykoon" id="409" name="Google Shape;409;p49"/>
          <p:cNvPicPr preferRelativeResize="0"/>
          <p:nvPr/>
        </p:nvPicPr>
        <p:blipFill rotWithShape="1">
          <a:blip r:embed="rId4">
            <a:alphaModFix/>
          </a:blip>
          <a:srcRect b="34169" l="18535" r="16948" t="2834"/>
          <a:stretch/>
        </p:blipFill>
        <p:spPr>
          <a:xfrm>
            <a:off x="9773400" y="0"/>
            <a:ext cx="2418600" cy="25604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0"/>
          <p:cNvSpPr txBox="1"/>
          <p:nvPr>
            <p:ph type="title"/>
          </p:nvPr>
        </p:nvSpPr>
        <p:spPr>
          <a:xfrm>
            <a:off x="304800" y="304800"/>
            <a:ext cx="10739400" cy="792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Arial"/>
              <a:buNone/>
            </a:pPr>
            <a:r>
              <a:rPr lang="en-US"/>
              <a:t>Introduction</a:t>
            </a:r>
            <a:endParaRPr/>
          </a:p>
        </p:txBody>
      </p:sp>
      <p:sp>
        <p:nvSpPr>
          <p:cNvPr id="415" name="Google Shape;415;p50"/>
          <p:cNvSpPr txBox="1"/>
          <p:nvPr>
            <p:ph idx="1" type="body"/>
          </p:nvPr>
        </p:nvSpPr>
        <p:spPr>
          <a:xfrm>
            <a:off x="304800" y="1143000"/>
            <a:ext cx="11684100" cy="5181600"/>
          </a:xfrm>
          <a:prstGeom prst="rect">
            <a:avLst/>
          </a:prstGeom>
          <a:noFill/>
          <a:ln>
            <a:noFill/>
          </a:ln>
        </p:spPr>
        <p:txBody>
          <a:bodyPr anchorCtr="0" anchor="t" bIns="45700" lIns="91425" spcFirstLastPara="1" rIns="91425" wrap="square" tIns="45700">
            <a:normAutofit fontScale="77500"/>
          </a:bodyPr>
          <a:lstStyle/>
          <a:p>
            <a:pPr indent="-371316" lvl="0" marL="457200" rtl="0" algn="l">
              <a:lnSpc>
                <a:spcPct val="200000"/>
              </a:lnSpc>
              <a:spcBef>
                <a:spcPts val="0"/>
              </a:spcBef>
              <a:spcAft>
                <a:spcPts val="0"/>
              </a:spcAft>
              <a:buSzPct val="100000"/>
              <a:buFont typeface="Arial"/>
              <a:buChar char="❖"/>
            </a:pPr>
            <a:r>
              <a:rPr lang="en-US" sz="2900">
                <a:latin typeface="Arial"/>
                <a:ea typeface="Arial"/>
                <a:cs typeface="Arial"/>
                <a:sym typeface="Arial"/>
              </a:rPr>
              <a:t>Decentralized social media protocols that preserve data caching are essential for improving network performance, reducing traffic, and improving scalability, dependability, and cost effectiveness.[1] </a:t>
            </a:r>
            <a:endParaRPr sz="2900">
              <a:latin typeface="Arial"/>
              <a:ea typeface="Arial"/>
              <a:cs typeface="Arial"/>
              <a:sym typeface="Arial"/>
            </a:endParaRPr>
          </a:p>
          <a:p>
            <a:pPr indent="-371316" lvl="0" marL="457200" rtl="0" algn="l">
              <a:lnSpc>
                <a:spcPct val="200000"/>
              </a:lnSpc>
              <a:spcBef>
                <a:spcPts val="0"/>
              </a:spcBef>
              <a:spcAft>
                <a:spcPts val="0"/>
              </a:spcAft>
              <a:buSzPct val="100000"/>
              <a:buFont typeface="Arial"/>
              <a:buChar char="❖"/>
            </a:pPr>
            <a:r>
              <a:rPr lang="en-US" sz="2900">
                <a:latin typeface="Arial"/>
                <a:ea typeface="Arial"/>
                <a:cs typeface="Arial"/>
                <a:sym typeface="Arial"/>
              </a:rPr>
              <a:t>They also increase storage optimization and reduce the cost of network operations.</a:t>
            </a:r>
            <a:r>
              <a:rPr lang="en-US" sz="2900">
                <a:latin typeface="Arial"/>
                <a:ea typeface="Arial"/>
                <a:cs typeface="Arial"/>
                <a:sym typeface="Arial"/>
              </a:rPr>
              <a:t> [2]</a:t>
            </a:r>
            <a:endParaRPr sz="2900">
              <a:latin typeface="Arial"/>
              <a:ea typeface="Arial"/>
              <a:cs typeface="Arial"/>
              <a:sym typeface="Arial"/>
            </a:endParaRPr>
          </a:p>
          <a:p>
            <a:pPr indent="-371316" lvl="0" marL="457200" rtl="0" algn="l">
              <a:lnSpc>
                <a:spcPct val="200000"/>
              </a:lnSpc>
              <a:spcBef>
                <a:spcPts val="0"/>
              </a:spcBef>
              <a:spcAft>
                <a:spcPts val="0"/>
              </a:spcAft>
              <a:buSzPct val="100000"/>
              <a:buFont typeface="Arial"/>
              <a:buChar char="❖"/>
            </a:pPr>
            <a:r>
              <a:rPr lang="en-US" sz="2900">
                <a:latin typeface="Arial"/>
                <a:ea typeface="Arial"/>
                <a:cs typeface="Arial"/>
                <a:sym typeface="Arial"/>
              </a:rPr>
              <a:t>There are many kind of decentralized storage networks [3]</a:t>
            </a:r>
            <a:endParaRPr sz="2900">
              <a:latin typeface="Arial"/>
              <a:ea typeface="Arial"/>
              <a:cs typeface="Arial"/>
              <a:sym typeface="Arial"/>
            </a:endParaRPr>
          </a:p>
          <a:p>
            <a:pPr indent="-371316" lvl="2" marL="1371600" rtl="0" algn="l">
              <a:lnSpc>
                <a:spcPct val="200000"/>
              </a:lnSpc>
              <a:spcBef>
                <a:spcPts val="0"/>
              </a:spcBef>
              <a:spcAft>
                <a:spcPts val="0"/>
              </a:spcAft>
              <a:buSzPct val="100000"/>
              <a:buFont typeface="Arial"/>
              <a:buChar char="■"/>
            </a:pPr>
            <a:r>
              <a:rPr lang="en-US" sz="2900">
                <a:latin typeface="Arial"/>
                <a:ea typeface="Arial"/>
                <a:cs typeface="Arial"/>
                <a:sym typeface="Arial"/>
              </a:rPr>
              <a:t>Ex : Storj, Filecon, Arware , BitTorrent, IPFs</a:t>
            </a:r>
            <a:r>
              <a:rPr lang="en-US" sz="2900">
                <a:latin typeface="Arial"/>
                <a:ea typeface="Arial"/>
                <a:cs typeface="Arial"/>
                <a:sym typeface="Arial"/>
              </a:rPr>
              <a:t> (InterPlanetary File System) </a:t>
            </a:r>
            <a:endParaRPr sz="2900">
              <a:latin typeface="Arial"/>
              <a:ea typeface="Arial"/>
              <a:cs typeface="Arial"/>
              <a:sym typeface="Arial"/>
            </a:endParaRPr>
          </a:p>
          <a:p>
            <a:pPr indent="-371316" lvl="0" marL="457200" rtl="0" algn="l">
              <a:lnSpc>
                <a:spcPct val="200000"/>
              </a:lnSpc>
              <a:spcBef>
                <a:spcPts val="0"/>
              </a:spcBef>
              <a:spcAft>
                <a:spcPts val="0"/>
              </a:spcAft>
              <a:buSzPct val="100000"/>
              <a:buChar char="❖"/>
            </a:pPr>
            <a:r>
              <a:rPr lang="en-US" sz="2900">
                <a:latin typeface="Arial"/>
                <a:ea typeface="Arial"/>
                <a:cs typeface="Arial"/>
                <a:sym typeface="Arial"/>
              </a:rPr>
              <a:t>The primary goal is to implement a caching mechanism using IPFS [4]</a:t>
            </a:r>
            <a:endParaRPr sz="2900">
              <a:latin typeface="Arial"/>
              <a:ea typeface="Arial"/>
              <a:cs typeface="Arial"/>
              <a:sym typeface="Arial"/>
            </a:endParaRPr>
          </a:p>
        </p:txBody>
      </p:sp>
      <p:sp>
        <p:nvSpPr>
          <p:cNvPr id="416" name="Google Shape;416;p50"/>
          <p:cNvSpPr/>
          <p:nvPr/>
        </p:nvSpPr>
        <p:spPr>
          <a:xfrm>
            <a:off x="2632435" y="6492874"/>
            <a:ext cx="68163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rPr>
              <a:t>IT20157432 </a:t>
            </a:r>
            <a:r>
              <a:rPr lang="en-US" sz="1800">
                <a:solidFill>
                  <a:schemeClr val="dk1"/>
                </a:solidFill>
              </a:rPr>
              <a:t>  |   Abeykoon A.W.Y.I.K.</a:t>
            </a:r>
            <a:r>
              <a:rPr b="1" lang="en-US" sz="1800">
                <a:solidFill>
                  <a:schemeClr val="dk1"/>
                </a:solidFill>
              </a:rPr>
              <a:t>   </a:t>
            </a:r>
            <a:r>
              <a:rPr lang="en-US" sz="1800">
                <a:solidFill>
                  <a:schemeClr val="dk1"/>
                </a:solidFill>
              </a:rPr>
              <a:t>|  </a:t>
            </a:r>
            <a:r>
              <a:rPr lang="en-US" sz="1800">
                <a:solidFill>
                  <a:schemeClr val="dk1"/>
                </a:solidFill>
              </a:rPr>
              <a:t>2023-234</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1"/>
          <p:cNvSpPr txBox="1"/>
          <p:nvPr>
            <p:ph type="title"/>
          </p:nvPr>
        </p:nvSpPr>
        <p:spPr>
          <a:xfrm>
            <a:off x="304800" y="304800"/>
            <a:ext cx="10739400" cy="792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Arial"/>
              <a:buNone/>
            </a:pPr>
            <a:r>
              <a:rPr lang="en-US"/>
              <a:t>Research Problem</a:t>
            </a:r>
            <a:endParaRPr/>
          </a:p>
        </p:txBody>
      </p:sp>
      <p:sp>
        <p:nvSpPr>
          <p:cNvPr id="422" name="Google Shape;422;p51"/>
          <p:cNvSpPr txBox="1"/>
          <p:nvPr>
            <p:ph idx="1" type="body"/>
          </p:nvPr>
        </p:nvSpPr>
        <p:spPr>
          <a:xfrm>
            <a:off x="418600" y="1559925"/>
            <a:ext cx="7377600" cy="4429800"/>
          </a:xfrm>
          <a:prstGeom prst="rect">
            <a:avLst/>
          </a:prstGeom>
          <a:noFill/>
          <a:ln>
            <a:noFill/>
          </a:ln>
        </p:spPr>
        <p:txBody>
          <a:bodyPr anchorCtr="0" anchor="t" bIns="45700" lIns="91425" spcFirstLastPara="1" rIns="91425" wrap="square" tIns="45700">
            <a:normAutofit fontScale="85000"/>
          </a:bodyPr>
          <a:lstStyle/>
          <a:p>
            <a:pPr indent="-385127" lvl="0" marL="342900" rtl="0" algn="l">
              <a:lnSpc>
                <a:spcPct val="140000"/>
              </a:lnSpc>
              <a:spcBef>
                <a:spcPts val="0"/>
              </a:spcBef>
              <a:spcAft>
                <a:spcPts val="0"/>
              </a:spcAft>
              <a:buSzPct val="100000"/>
              <a:buChar char="❖"/>
            </a:pPr>
            <a:r>
              <a:rPr lang="en-US" sz="2900">
                <a:latin typeface="Arial"/>
                <a:ea typeface="Arial"/>
                <a:cs typeface="Arial"/>
                <a:sym typeface="Arial"/>
              </a:rPr>
              <a:t>What is the most effective caching strategy for issues of caching mechanism?</a:t>
            </a:r>
            <a:endParaRPr sz="2900">
              <a:latin typeface="Arial"/>
              <a:ea typeface="Arial"/>
              <a:cs typeface="Arial"/>
              <a:sym typeface="Arial"/>
            </a:endParaRPr>
          </a:p>
          <a:p>
            <a:pPr indent="0" lvl="0" marL="342900" rtl="0" algn="l">
              <a:lnSpc>
                <a:spcPct val="140000"/>
              </a:lnSpc>
              <a:spcBef>
                <a:spcPts val="1200"/>
              </a:spcBef>
              <a:spcAft>
                <a:spcPts val="0"/>
              </a:spcAft>
              <a:buNone/>
            </a:pPr>
            <a:r>
              <a:t/>
            </a:r>
            <a:endParaRPr sz="2900">
              <a:latin typeface="Arial"/>
              <a:ea typeface="Arial"/>
              <a:cs typeface="Arial"/>
              <a:sym typeface="Arial"/>
            </a:endParaRPr>
          </a:p>
          <a:p>
            <a:pPr indent="-385127" lvl="0" marL="342900" rtl="0" algn="l">
              <a:lnSpc>
                <a:spcPct val="140000"/>
              </a:lnSpc>
              <a:spcBef>
                <a:spcPts val="1200"/>
              </a:spcBef>
              <a:spcAft>
                <a:spcPts val="0"/>
              </a:spcAft>
              <a:buSzPct val="100000"/>
              <a:buChar char="❖"/>
            </a:pPr>
            <a:r>
              <a:rPr lang="en-US" sz="2900">
                <a:latin typeface="Arial"/>
                <a:ea typeface="Arial"/>
                <a:cs typeface="Arial"/>
                <a:sym typeface="Arial"/>
              </a:rPr>
              <a:t>What we can do for minimize resource usage?</a:t>
            </a:r>
            <a:endParaRPr sz="2900">
              <a:latin typeface="Arial"/>
              <a:ea typeface="Arial"/>
              <a:cs typeface="Arial"/>
              <a:sym typeface="Arial"/>
            </a:endParaRPr>
          </a:p>
          <a:p>
            <a:pPr indent="0" lvl="0" marL="0" rtl="0" algn="l">
              <a:lnSpc>
                <a:spcPct val="140000"/>
              </a:lnSpc>
              <a:spcBef>
                <a:spcPts val="1200"/>
              </a:spcBef>
              <a:spcAft>
                <a:spcPts val="0"/>
              </a:spcAft>
              <a:buNone/>
            </a:pPr>
            <a:r>
              <a:t/>
            </a:r>
            <a:endParaRPr sz="2900">
              <a:latin typeface="Arial"/>
              <a:ea typeface="Arial"/>
              <a:cs typeface="Arial"/>
              <a:sym typeface="Arial"/>
            </a:endParaRPr>
          </a:p>
          <a:p>
            <a:pPr indent="-385127" lvl="0" marL="342900" rtl="0" algn="l">
              <a:lnSpc>
                <a:spcPct val="140000"/>
              </a:lnSpc>
              <a:spcBef>
                <a:spcPts val="1200"/>
              </a:spcBef>
              <a:spcAft>
                <a:spcPts val="0"/>
              </a:spcAft>
              <a:buSzPct val="100000"/>
              <a:buChar char="❖"/>
            </a:pPr>
            <a:r>
              <a:rPr lang="en-US" sz="2900">
                <a:latin typeface="Arial"/>
                <a:ea typeface="Arial"/>
                <a:cs typeface="Arial"/>
                <a:sym typeface="Arial"/>
              </a:rPr>
              <a:t>Why we use IPFS to implement the caching mechanism?</a:t>
            </a:r>
            <a:endParaRPr sz="2900">
              <a:latin typeface="Arial"/>
              <a:ea typeface="Arial"/>
              <a:cs typeface="Arial"/>
              <a:sym typeface="Arial"/>
            </a:endParaRPr>
          </a:p>
        </p:txBody>
      </p:sp>
      <p:sp>
        <p:nvSpPr>
          <p:cNvPr id="423" name="Google Shape;423;p51"/>
          <p:cNvSpPr/>
          <p:nvPr/>
        </p:nvSpPr>
        <p:spPr>
          <a:xfrm>
            <a:off x="2632435" y="6492874"/>
            <a:ext cx="68163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rPr>
              <a:t>IT20157432 </a:t>
            </a:r>
            <a:r>
              <a:rPr lang="en-US" sz="1800">
                <a:solidFill>
                  <a:schemeClr val="dk1"/>
                </a:solidFill>
              </a:rPr>
              <a:t>  |   Abeykoon A.W.Y.I.K.</a:t>
            </a:r>
            <a:r>
              <a:rPr b="1" lang="en-US" sz="1800">
                <a:solidFill>
                  <a:schemeClr val="dk1"/>
                </a:solidFill>
              </a:rPr>
              <a:t>   </a:t>
            </a:r>
            <a:r>
              <a:rPr lang="en-US" sz="1800">
                <a:solidFill>
                  <a:schemeClr val="dk1"/>
                </a:solidFill>
              </a:rPr>
              <a:t>|  </a:t>
            </a:r>
            <a:r>
              <a:rPr lang="en-US" sz="1800">
                <a:solidFill>
                  <a:schemeClr val="dk1"/>
                </a:solidFill>
              </a:rPr>
              <a:t>2023-234</a:t>
            </a:r>
            <a:endParaRPr/>
          </a:p>
        </p:txBody>
      </p:sp>
      <p:pic>
        <p:nvPicPr>
          <p:cNvPr id="424" name="Google Shape;424;p51"/>
          <p:cNvPicPr preferRelativeResize="0"/>
          <p:nvPr/>
        </p:nvPicPr>
        <p:blipFill>
          <a:blip r:embed="rId3">
            <a:alphaModFix/>
          </a:blip>
          <a:stretch>
            <a:fillRect/>
          </a:stretch>
        </p:blipFill>
        <p:spPr>
          <a:xfrm>
            <a:off x="7796075" y="1559925"/>
            <a:ext cx="3977325" cy="39773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2"/>
          <p:cNvSpPr txBox="1"/>
          <p:nvPr>
            <p:ph type="title"/>
          </p:nvPr>
        </p:nvSpPr>
        <p:spPr>
          <a:xfrm>
            <a:off x="304800" y="304800"/>
            <a:ext cx="10739400" cy="792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Arial"/>
              <a:buNone/>
            </a:pPr>
            <a:r>
              <a:rPr lang="en-US"/>
              <a:t>Sub Objectives</a:t>
            </a:r>
            <a:endParaRPr/>
          </a:p>
        </p:txBody>
      </p:sp>
      <p:sp>
        <p:nvSpPr>
          <p:cNvPr id="430" name="Google Shape;430;p52"/>
          <p:cNvSpPr/>
          <p:nvPr/>
        </p:nvSpPr>
        <p:spPr>
          <a:xfrm>
            <a:off x="8031575" y="1716625"/>
            <a:ext cx="3200400" cy="1572900"/>
          </a:xfrm>
          <a:prstGeom prst="rect">
            <a:avLst/>
          </a:prstGeom>
          <a:solidFill>
            <a:srgbClr val="D9D9D9"/>
          </a:solidFill>
          <a:ln cap="flat" cmpd="sng" w="9525">
            <a:solidFill>
              <a:srgbClr val="231B2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900"/>
              <a:t>Reduce resource consumption in data storage</a:t>
            </a:r>
            <a:endParaRPr sz="1900"/>
          </a:p>
        </p:txBody>
      </p:sp>
      <p:sp>
        <p:nvSpPr>
          <p:cNvPr id="431" name="Google Shape;431;p52"/>
          <p:cNvSpPr/>
          <p:nvPr/>
        </p:nvSpPr>
        <p:spPr>
          <a:xfrm>
            <a:off x="4259525" y="1716751"/>
            <a:ext cx="3200400" cy="1572900"/>
          </a:xfrm>
          <a:prstGeom prst="rect">
            <a:avLst/>
          </a:prstGeom>
          <a:solidFill>
            <a:srgbClr val="59595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solidFill>
                  <a:srgbClr val="FFFFFF"/>
                </a:solidFill>
              </a:rPr>
              <a:t>Integrating the caching mechanism with the IPFS</a:t>
            </a:r>
            <a:endParaRPr sz="2000">
              <a:solidFill>
                <a:srgbClr val="FFFFFF"/>
              </a:solidFill>
            </a:endParaRPr>
          </a:p>
        </p:txBody>
      </p:sp>
      <p:sp>
        <p:nvSpPr>
          <p:cNvPr id="432" name="Google Shape;432;p52"/>
          <p:cNvSpPr/>
          <p:nvPr/>
        </p:nvSpPr>
        <p:spPr>
          <a:xfrm>
            <a:off x="8031525" y="3671875"/>
            <a:ext cx="3200400" cy="1572900"/>
          </a:xfrm>
          <a:prstGeom prst="rect">
            <a:avLst/>
          </a:prstGeom>
          <a:solidFill>
            <a:srgbClr val="59595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2000">
                <a:solidFill>
                  <a:srgbClr val="FFFFFF"/>
                </a:solidFill>
              </a:rPr>
              <a:t>Evaluate the ease of integration and development efficiency with IPFS</a:t>
            </a:r>
            <a:endParaRPr sz="2000">
              <a:solidFill>
                <a:srgbClr val="FFFFFF"/>
              </a:solidFill>
            </a:endParaRPr>
          </a:p>
        </p:txBody>
      </p:sp>
      <p:sp>
        <p:nvSpPr>
          <p:cNvPr id="433" name="Google Shape;433;p52"/>
          <p:cNvSpPr/>
          <p:nvPr/>
        </p:nvSpPr>
        <p:spPr>
          <a:xfrm>
            <a:off x="4259525" y="3671875"/>
            <a:ext cx="3201900" cy="1571400"/>
          </a:xfrm>
          <a:prstGeom prst="rect">
            <a:avLst/>
          </a:prstGeom>
          <a:solidFill>
            <a:srgbClr val="D9D9D9"/>
          </a:solidFill>
          <a:ln cap="flat" cmpd="sng" w="9525">
            <a:solidFill>
              <a:srgbClr val="231B2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1900"/>
              <a:t>Improve Scalability, Efficiency, Flexibility, and Lower transaction fees</a:t>
            </a:r>
            <a:endParaRPr sz="1900"/>
          </a:p>
        </p:txBody>
      </p:sp>
      <p:sp>
        <p:nvSpPr>
          <p:cNvPr id="434" name="Google Shape;434;p52"/>
          <p:cNvSpPr/>
          <p:nvPr/>
        </p:nvSpPr>
        <p:spPr>
          <a:xfrm>
            <a:off x="2632435" y="6492874"/>
            <a:ext cx="68163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rPr>
              <a:t>IT20157432 </a:t>
            </a:r>
            <a:r>
              <a:rPr lang="en-US" sz="1800">
                <a:solidFill>
                  <a:schemeClr val="dk1"/>
                </a:solidFill>
              </a:rPr>
              <a:t>  |   Abeykoon A.W.Y.I.K.</a:t>
            </a:r>
            <a:r>
              <a:rPr b="1" lang="en-US" sz="1800">
                <a:solidFill>
                  <a:schemeClr val="dk1"/>
                </a:solidFill>
              </a:rPr>
              <a:t>   </a:t>
            </a:r>
            <a:r>
              <a:rPr lang="en-US" sz="1800">
                <a:solidFill>
                  <a:schemeClr val="dk1"/>
                </a:solidFill>
              </a:rPr>
              <a:t>|  </a:t>
            </a:r>
            <a:r>
              <a:rPr lang="en-US" sz="1800">
                <a:solidFill>
                  <a:schemeClr val="dk1"/>
                </a:solidFill>
              </a:rPr>
              <a:t>2023-234</a:t>
            </a:r>
            <a:endParaRPr/>
          </a:p>
        </p:txBody>
      </p:sp>
      <p:pic>
        <p:nvPicPr>
          <p:cNvPr id="435" name="Google Shape;435;p52"/>
          <p:cNvPicPr preferRelativeResize="0"/>
          <p:nvPr/>
        </p:nvPicPr>
        <p:blipFill>
          <a:blip r:embed="rId3">
            <a:alphaModFix/>
          </a:blip>
          <a:stretch>
            <a:fillRect/>
          </a:stretch>
        </p:blipFill>
        <p:spPr>
          <a:xfrm>
            <a:off x="740688" y="1875563"/>
            <a:ext cx="3106851" cy="310685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3"/>
          <p:cNvSpPr txBox="1"/>
          <p:nvPr>
            <p:ph type="title"/>
          </p:nvPr>
        </p:nvSpPr>
        <p:spPr>
          <a:xfrm>
            <a:off x="304800" y="304800"/>
            <a:ext cx="10739400" cy="792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System Architecture</a:t>
            </a:r>
            <a:endParaRPr/>
          </a:p>
        </p:txBody>
      </p:sp>
      <p:sp>
        <p:nvSpPr>
          <p:cNvPr id="441" name="Google Shape;441;p53"/>
          <p:cNvSpPr/>
          <p:nvPr/>
        </p:nvSpPr>
        <p:spPr>
          <a:xfrm>
            <a:off x="2632435" y="6492874"/>
            <a:ext cx="68163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rPr>
              <a:t>IT20157432 </a:t>
            </a:r>
            <a:r>
              <a:rPr lang="en-US" sz="1800">
                <a:solidFill>
                  <a:schemeClr val="dk1"/>
                </a:solidFill>
              </a:rPr>
              <a:t>  |   Abeykoon A.W.Y.I.K.</a:t>
            </a:r>
            <a:r>
              <a:rPr b="1" lang="en-US" sz="1800">
                <a:solidFill>
                  <a:schemeClr val="dk1"/>
                </a:solidFill>
              </a:rPr>
              <a:t>   </a:t>
            </a:r>
            <a:r>
              <a:rPr lang="en-US" sz="1800">
                <a:solidFill>
                  <a:schemeClr val="dk1"/>
                </a:solidFill>
              </a:rPr>
              <a:t>|  </a:t>
            </a:r>
            <a:r>
              <a:rPr lang="en-US" sz="1800">
                <a:solidFill>
                  <a:schemeClr val="dk1"/>
                </a:solidFill>
              </a:rPr>
              <a:t>2023-234</a:t>
            </a:r>
            <a:endParaRPr/>
          </a:p>
        </p:txBody>
      </p:sp>
      <p:pic>
        <p:nvPicPr>
          <p:cNvPr id="442" name="Google Shape;442;p53"/>
          <p:cNvPicPr preferRelativeResize="0"/>
          <p:nvPr/>
        </p:nvPicPr>
        <p:blipFill>
          <a:blip r:embed="rId3">
            <a:alphaModFix/>
          </a:blip>
          <a:stretch>
            <a:fillRect/>
          </a:stretch>
        </p:blipFill>
        <p:spPr>
          <a:xfrm>
            <a:off x="5506250" y="613325"/>
            <a:ext cx="2152850" cy="563137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4"/>
          <p:cNvSpPr txBox="1"/>
          <p:nvPr>
            <p:ph type="title"/>
          </p:nvPr>
        </p:nvSpPr>
        <p:spPr>
          <a:xfrm>
            <a:off x="304800" y="304800"/>
            <a:ext cx="10739400" cy="792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Technologies</a:t>
            </a:r>
            <a:endParaRPr/>
          </a:p>
        </p:txBody>
      </p:sp>
      <p:pic>
        <p:nvPicPr>
          <p:cNvPr id="449" name="Google Shape;449;p54"/>
          <p:cNvPicPr preferRelativeResize="0"/>
          <p:nvPr/>
        </p:nvPicPr>
        <p:blipFill rotWithShape="1">
          <a:blip r:embed="rId3">
            <a:alphaModFix/>
          </a:blip>
          <a:srcRect b="9378" l="16527" r="0" t="10326"/>
          <a:stretch/>
        </p:blipFill>
        <p:spPr>
          <a:xfrm>
            <a:off x="8432102" y="2943279"/>
            <a:ext cx="2331720" cy="1353312"/>
          </a:xfrm>
          <a:prstGeom prst="rect">
            <a:avLst/>
          </a:prstGeom>
          <a:noFill/>
          <a:ln>
            <a:noFill/>
          </a:ln>
        </p:spPr>
      </p:pic>
      <p:pic>
        <p:nvPicPr>
          <p:cNvPr id="450" name="Google Shape;450;p54"/>
          <p:cNvPicPr preferRelativeResize="0"/>
          <p:nvPr/>
        </p:nvPicPr>
        <p:blipFill>
          <a:blip r:embed="rId4">
            <a:alphaModFix/>
          </a:blip>
          <a:stretch>
            <a:fillRect/>
          </a:stretch>
        </p:blipFill>
        <p:spPr>
          <a:xfrm>
            <a:off x="5218176" y="2742111"/>
            <a:ext cx="1755648" cy="1755648"/>
          </a:xfrm>
          <a:prstGeom prst="rect">
            <a:avLst/>
          </a:prstGeom>
          <a:noFill/>
          <a:ln>
            <a:noFill/>
          </a:ln>
        </p:spPr>
      </p:pic>
      <p:pic>
        <p:nvPicPr>
          <p:cNvPr id="451" name="Google Shape;451;p54"/>
          <p:cNvPicPr preferRelativeResize="0"/>
          <p:nvPr/>
        </p:nvPicPr>
        <p:blipFill>
          <a:blip r:embed="rId5">
            <a:alphaModFix/>
          </a:blip>
          <a:stretch>
            <a:fillRect/>
          </a:stretch>
        </p:blipFill>
        <p:spPr>
          <a:xfrm>
            <a:off x="1608544" y="2682675"/>
            <a:ext cx="1828800" cy="1874521"/>
          </a:xfrm>
          <a:prstGeom prst="rect">
            <a:avLst/>
          </a:prstGeom>
          <a:noFill/>
          <a:ln>
            <a:noFill/>
          </a:ln>
        </p:spPr>
      </p:pic>
      <p:sp>
        <p:nvSpPr>
          <p:cNvPr id="452" name="Google Shape;452;p54"/>
          <p:cNvSpPr/>
          <p:nvPr/>
        </p:nvSpPr>
        <p:spPr>
          <a:xfrm>
            <a:off x="2632435" y="6492874"/>
            <a:ext cx="68163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rPr>
              <a:t>IT20157432 </a:t>
            </a:r>
            <a:r>
              <a:rPr lang="en-US" sz="1800">
                <a:solidFill>
                  <a:schemeClr val="dk1"/>
                </a:solidFill>
              </a:rPr>
              <a:t>  |   Abeykoon A.W.Y.I.K.</a:t>
            </a:r>
            <a:r>
              <a:rPr b="1" lang="en-US" sz="1800">
                <a:solidFill>
                  <a:schemeClr val="dk1"/>
                </a:solidFill>
              </a:rPr>
              <a:t>   </a:t>
            </a:r>
            <a:r>
              <a:rPr lang="en-US" sz="1800">
                <a:solidFill>
                  <a:schemeClr val="dk1"/>
                </a:solidFill>
              </a:rPr>
              <a:t>|  </a:t>
            </a:r>
            <a:r>
              <a:rPr lang="en-US" sz="1800">
                <a:solidFill>
                  <a:schemeClr val="dk1"/>
                </a:solidFill>
              </a:rPr>
              <a:t>2023-234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304800" y="362750"/>
            <a:ext cx="6862200" cy="792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SzPts val="990"/>
              <a:buNone/>
            </a:pPr>
            <a:r>
              <a:rPr lang="en-US" sz="3859"/>
              <a:t>Research Problem</a:t>
            </a:r>
            <a:endParaRPr sz="3859"/>
          </a:p>
        </p:txBody>
      </p:sp>
      <p:sp>
        <p:nvSpPr>
          <p:cNvPr id="137" name="Google Shape;137;p19"/>
          <p:cNvSpPr txBox="1"/>
          <p:nvPr>
            <p:ph idx="1" type="body"/>
          </p:nvPr>
        </p:nvSpPr>
        <p:spPr>
          <a:xfrm>
            <a:off x="304800" y="1426700"/>
            <a:ext cx="11684100" cy="4581600"/>
          </a:xfrm>
          <a:prstGeom prst="rect">
            <a:avLst/>
          </a:prstGeom>
        </p:spPr>
        <p:txBody>
          <a:bodyPr anchorCtr="0" anchor="t" bIns="45700" lIns="91425" spcFirstLastPara="1" rIns="91425" wrap="square" tIns="45700">
            <a:normAutofit lnSpcReduction="10000"/>
          </a:bodyPr>
          <a:lstStyle/>
          <a:p>
            <a:pPr indent="-408940" lvl="0" marL="457200" rtl="0" algn="l">
              <a:lnSpc>
                <a:spcPct val="140000"/>
              </a:lnSpc>
              <a:spcBef>
                <a:spcPts val="0"/>
              </a:spcBef>
              <a:spcAft>
                <a:spcPts val="0"/>
              </a:spcAft>
              <a:buClr>
                <a:schemeClr val="dk1"/>
              </a:buClr>
              <a:buSzPts val="2840"/>
              <a:buFont typeface="Arial"/>
              <a:buChar char="❖"/>
            </a:pPr>
            <a:r>
              <a:rPr lang="en-US" sz="2840">
                <a:solidFill>
                  <a:schemeClr val="dk1"/>
                </a:solidFill>
                <a:latin typeface="Arial"/>
                <a:ea typeface="Arial"/>
                <a:cs typeface="Arial"/>
                <a:sym typeface="Arial"/>
              </a:rPr>
              <a:t>Existing social media platforms do not allow users to govern the data they upload or share on their platforms. This has resulted in numerous disagreements among users, and major social media corporations use this user information to gain revenue while compromising the confidentiality of the user data to third parties.</a:t>
            </a:r>
            <a:endParaRPr sz="2840">
              <a:solidFill>
                <a:schemeClr val="dk1"/>
              </a:solidFill>
              <a:latin typeface="Arial"/>
              <a:ea typeface="Arial"/>
              <a:cs typeface="Arial"/>
              <a:sym typeface="Arial"/>
            </a:endParaRPr>
          </a:p>
          <a:p>
            <a:pPr indent="-408940" lvl="0" marL="457200" rtl="0" algn="l">
              <a:lnSpc>
                <a:spcPct val="140000"/>
              </a:lnSpc>
              <a:spcBef>
                <a:spcPts val="0"/>
              </a:spcBef>
              <a:spcAft>
                <a:spcPts val="0"/>
              </a:spcAft>
              <a:buSzPts val="2840"/>
              <a:buFont typeface="Arial"/>
              <a:buChar char="❖"/>
            </a:pPr>
            <a:r>
              <a:rPr lang="en-US" sz="2840">
                <a:latin typeface="Arial"/>
                <a:ea typeface="Arial"/>
                <a:cs typeface="Arial"/>
                <a:sym typeface="Arial"/>
              </a:rPr>
              <a:t>The current social media platforms have given rise to a number of issues that prompt the need for a new approach to decentralized social media. </a:t>
            </a:r>
            <a:endParaRPr sz="2840">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5"/>
          <p:cNvSpPr txBox="1"/>
          <p:nvPr>
            <p:ph type="title"/>
          </p:nvPr>
        </p:nvSpPr>
        <p:spPr>
          <a:xfrm>
            <a:off x="304800" y="304800"/>
            <a:ext cx="10739400" cy="792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Current Progress Of The Component</a:t>
            </a:r>
            <a:endParaRPr/>
          </a:p>
        </p:txBody>
      </p:sp>
      <p:sp>
        <p:nvSpPr>
          <p:cNvPr id="459" name="Google Shape;459;p55"/>
          <p:cNvSpPr/>
          <p:nvPr/>
        </p:nvSpPr>
        <p:spPr>
          <a:xfrm>
            <a:off x="2632435" y="6492874"/>
            <a:ext cx="68163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800">
                <a:solidFill>
                  <a:schemeClr val="dk1"/>
                </a:solidFill>
              </a:rPr>
              <a:t>IT20157432 </a:t>
            </a:r>
            <a:r>
              <a:rPr lang="en-US" sz="1800">
                <a:solidFill>
                  <a:schemeClr val="dk1"/>
                </a:solidFill>
              </a:rPr>
              <a:t>  |   Abeykoon A.W.Y.I.K.</a:t>
            </a:r>
            <a:r>
              <a:rPr b="1" lang="en-US" sz="1800">
                <a:solidFill>
                  <a:schemeClr val="dk1"/>
                </a:solidFill>
              </a:rPr>
              <a:t>   </a:t>
            </a:r>
            <a:r>
              <a:rPr lang="en-US" sz="1800">
                <a:solidFill>
                  <a:schemeClr val="dk1"/>
                </a:solidFill>
              </a:rPr>
              <a:t>|  2023-234</a:t>
            </a:r>
            <a:endParaRPr b="1" sz="1800">
              <a:solidFill>
                <a:schemeClr val="dk1"/>
              </a:solidFill>
              <a:latin typeface="Cambria"/>
              <a:ea typeface="Cambria"/>
              <a:cs typeface="Cambria"/>
              <a:sym typeface="Cambria"/>
            </a:endParaRPr>
          </a:p>
        </p:txBody>
      </p:sp>
      <p:graphicFrame>
        <p:nvGraphicFramePr>
          <p:cNvPr id="460" name="Google Shape;460;p55"/>
          <p:cNvGraphicFramePr/>
          <p:nvPr/>
        </p:nvGraphicFramePr>
        <p:xfrm>
          <a:off x="952500" y="1600763"/>
          <a:ext cx="3000000" cy="3000000"/>
        </p:xfrm>
        <a:graphic>
          <a:graphicData uri="http://schemas.openxmlformats.org/drawingml/2006/table">
            <a:tbl>
              <a:tblPr>
                <a:noFill/>
                <a:tableStyleId>{2F8C97C4-81CD-4F93-809A-A8D999916A76}</a:tableStyleId>
              </a:tblPr>
              <a:tblGrid>
                <a:gridCol w="5143500"/>
                <a:gridCol w="5143500"/>
              </a:tblGrid>
              <a:tr h="599475">
                <a:tc>
                  <a:txBody>
                    <a:bodyPr/>
                    <a:lstStyle/>
                    <a:p>
                      <a:pPr indent="0" lvl="0" marL="0" rtl="0" algn="ctr">
                        <a:spcBef>
                          <a:spcPts val="0"/>
                        </a:spcBef>
                        <a:spcAft>
                          <a:spcPts val="0"/>
                        </a:spcAft>
                        <a:buNone/>
                      </a:pPr>
                      <a:r>
                        <a:rPr b="1" lang="en-US" sz="2000"/>
                        <a:t>Done</a:t>
                      </a:r>
                      <a:endParaRPr b="1" sz="2000"/>
                    </a:p>
                  </a:txBody>
                  <a:tcPr marT="91425" marB="91425" marR="91425" marL="91425" anchor="ctr">
                    <a:solidFill>
                      <a:srgbClr val="D9EAD3"/>
                    </a:solidFill>
                  </a:tcPr>
                </a:tc>
                <a:tc>
                  <a:txBody>
                    <a:bodyPr/>
                    <a:lstStyle/>
                    <a:p>
                      <a:pPr indent="0" lvl="0" marL="0" rtl="0" algn="ctr">
                        <a:spcBef>
                          <a:spcPts val="0"/>
                        </a:spcBef>
                        <a:spcAft>
                          <a:spcPts val="0"/>
                        </a:spcAft>
                        <a:buNone/>
                      </a:pPr>
                      <a:r>
                        <a:rPr b="1" lang="en-US" sz="2000"/>
                        <a:t>To-Do</a:t>
                      </a:r>
                      <a:endParaRPr b="1" sz="2000"/>
                    </a:p>
                  </a:txBody>
                  <a:tcPr marT="91425" marB="91425" marR="91425" marL="91425" anchor="ctr">
                    <a:solidFill>
                      <a:srgbClr val="FFF2CC"/>
                    </a:solidFill>
                  </a:tcPr>
                </a:tc>
              </a:tr>
              <a:tr h="2834300">
                <a:tc>
                  <a:txBody>
                    <a:bodyPr/>
                    <a:lstStyle/>
                    <a:p>
                      <a:pPr indent="-361950" lvl="0" marL="457200" rtl="0" algn="l">
                        <a:lnSpc>
                          <a:spcPct val="150000"/>
                        </a:lnSpc>
                        <a:spcBef>
                          <a:spcPts val="0"/>
                        </a:spcBef>
                        <a:spcAft>
                          <a:spcPts val="0"/>
                        </a:spcAft>
                        <a:buSzPts val="2100"/>
                        <a:buChar char="●"/>
                      </a:pPr>
                      <a:r>
                        <a:rPr lang="en-US" sz="2100"/>
                        <a:t>Upload binary objects to IPFS</a:t>
                      </a:r>
                      <a:endParaRPr sz="2100"/>
                    </a:p>
                    <a:p>
                      <a:pPr indent="-361950" lvl="0" marL="457200" rtl="0" algn="l">
                        <a:lnSpc>
                          <a:spcPct val="150000"/>
                        </a:lnSpc>
                        <a:spcBef>
                          <a:spcPts val="0"/>
                        </a:spcBef>
                        <a:spcAft>
                          <a:spcPts val="0"/>
                        </a:spcAft>
                        <a:buSzPts val="2100"/>
                        <a:buChar char="●"/>
                      </a:pPr>
                      <a:r>
                        <a:rPr lang="en-US" sz="2100"/>
                        <a:t>Binary object retrieval from IPFS</a:t>
                      </a:r>
                      <a:endParaRPr sz="2100"/>
                    </a:p>
                    <a:p>
                      <a:pPr indent="-361950" lvl="0" marL="457200" rtl="0" algn="l">
                        <a:lnSpc>
                          <a:spcPct val="150000"/>
                        </a:lnSpc>
                        <a:spcBef>
                          <a:spcPts val="0"/>
                        </a:spcBef>
                        <a:spcAft>
                          <a:spcPts val="0"/>
                        </a:spcAft>
                        <a:buSzPts val="2100"/>
                        <a:buChar char="●"/>
                      </a:pPr>
                      <a:r>
                        <a:rPr lang="en-US" sz="2100"/>
                        <a:t>Map binary objects content &amp; peers</a:t>
                      </a:r>
                      <a:endParaRPr sz="2100"/>
                    </a:p>
                    <a:p>
                      <a:pPr indent="-361950" lvl="0" marL="457200" rtl="0" algn="l">
                        <a:lnSpc>
                          <a:spcPct val="150000"/>
                        </a:lnSpc>
                        <a:spcBef>
                          <a:spcPts val="0"/>
                        </a:spcBef>
                        <a:spcAft>
                          <a:spcPts val="0"/>
                        </a:spcAft>
                        <a:buSzPts val="2100"/>
                        <a:buChar char="●"/>
                      </a:pPr>
                      <a:r>
                        <a:rPr lang="en-US" sz="2100"/>
                        <a:t>Purging binary objects on IPFS</a:t>
                      </a:r>
                      <a:endParaRPr sz="2100"/>
                    </a:p>
                    <a:p>
                      <a:pPr indent="-361950" lvl="0" marL="457200" rtl="0" algn="l">
                        <a:lnSpc>
                          <a:spcPct val="150000"/>
                        </a:lnSpc>
                        <a:spcBef>
                          <a:spcPts val="0"/>
                        </a:spcBef>
                        <a:spcAft>
                          <a:spcPts val="0"/>
                        </a:spcAft>
                        <a:buSzPts val="2100"/>
                        <a:buChar char="●"/>
                      </a:pPr>
                      <a:r>
                        <a:rPr lang="en-US" sz="2100">
                          <a:solidFill>
                            <a:schemeClr val="dk1"/>
                          </a:solidFill>
                        </a:rPr>
                        <a:t>Integration with demo panel</a:t>
                      </a:r>
                      <a:endParaRPr sz="2100"/>
                    </a:p>
                  </a:txBody>
                  <a:tcPr marT="91425" marB="91425" marR="91425" marL="91425"/>
                </a:tc>
                <a:tc>
                  <a:txBody>
                    <a:bodyPr/>
                    <a:lstStyle/>
                    <a:p>
                      <a:pPr indent="-361950" lvl="0" marL="457200" rtl="0" algn="l">
                        <a:lnSpc>
                          <a:spcPct val="150000"/>
                        </a:lnSpc>
                        <a:spcBef>
                          <a:spcPts val="360"/>
                        </a:spcBef>
                        <a:spcAft>
                          <a:spcPts val="0"/>
                        </a:spcAft>
                        <a:buClr>
                          <a:schemeClr val="dk1"/>
                        </a:buClr>
                        <a:buSzPts val="2100"/>
                        <a:buChar char="●"/>
                      </a:pPr>
                      <a:r>
                        <a:rPr lang="en-US" sz="2100">
                          <a:solidFill>
                            <a:schemeClr val="dk1"/>
                          </a:solidFill>
                        </a:rPr>
                        <a:t>System and load testing</a:t>
                      </a:r>
                      <a:endParaRPr sz="2100">
                        <a:solidFill>
                          <a:schemeClr val="dk1"/>
                        </a:solidFill>
                      </a:endParaRPr>
                    </a:p>
                    <a:p>
                      <a:pPr indent="-361950" lvl="0" marL="457200" rtl="0" algn="l">
                        <a:lnSpc>
                          <a:spcPct val="150000"/>
                        </a:lnSpc>
                        <a:spcBef>
                          <a:spcPts val="0"/>
                        </a:spcBef>
                        <a:spcAft>
                          <a:spcPts val="0"/>
                        </a:spcAft>
                        <a:buClr>
                          <a:schemeClr val="dk1"/>
                        </a:buClr>
                        <a:buSzPts val="2100"/>
                        <a:buChar char="●"/>
                      </a:pPr>
                      <a:r>
                        <a:rPr lang="en-US" sz="2100">
                          <a:solidFill>
                            <a:schemeClr val="dk1"/>
                          </a:solidFill>
                        </a:rPr>
                        <a:t>Integration with pricing model</a:t>
                      </a:r>
                      <a:endParaRPr sz="2100">
                        <a:solidFill>
                          <a:schemeClr val="dk1"/>
                        </a:solidFill>
                      </a:endParaRPr>
                    </a:p>
                    <a:p>
                      <a:pPr indent="-361950" lvl="0" marL="457200" rtl="0" algn="l">
                        <a:lnSpc>
                          <a:spcPct val="150000"/>
                        </a:lnSpc>
                        <a:spcBef>
                          <a:spcPts val="0"/>
                        </a:spcBef>
                        <a:spcAft>
                          <a:spcPts val="0"/>
                        </a:spcAft>
                        <a:buClr>
                          <a:schemeClr val="dk1"/>
                        </a:buClr>
                        <a:buSzPts val="2100"/>
                        <a:buChar char="●"/>
                      </a:pPr>
                      <a:r>
                        <a:rPr lang="en-US" sz="2100">
                          <a:solidFill>
                            <a:schemeClr val="dk1"/>
                          </a:solidFill>
                        </a:rPr>
                        <a:t>Performance improvements</a:t>
                      </a:r>
                      <a:endParaRPr/>
                    </a:p>
                  </a:txBody>
                  <a:tcPr marT="91425" marB="91425" marR="91425" marL="91425"/>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6"/>
          <p:cNvSpPr txBox="1"/>
          <p:nvPr>
            <p:ph type="title"/>
          </p:nvPr>
        </p:nvSpPr>
        <p:spPr>
          <a:xfrm>
            <a:off x="76200" y="158825"/>
            <a:ext cx="10363200" cy="1285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000"/>
              <a:buFont typeface="Arial"/>
              <a:buNone/>
            </a:pPr>
            <a:r>
              <a:rPr lang="en-US"/>
              <a:t>REFERENCES</a:t>
            </a:r>
            <a:endParaRPr/>
          </a:p>
        </p:txBody>
      </p:sp>
      <p:sp>
        <p:nvSpPr>
          <p:cNvPr id="466" name="Google Shape;466;p56"/>
          <p:cNvSpPr txBox="1"/>
          <p:nvPr>
            <p:ph idx="1" type="body"/>
          </p:nvPr>
        </p:nvSpPr>
        <p:spPr>
          <a:xfrm>
            <a:off x="290650" y="1528100"/>
            <a:ext cx="11250000" cy="36702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1200"/>
              </a:spcBef>
              <a:spcAft>
                <a:spcPts val="0"/>
              </a:spcAft>
              <a:buClr>
                <a:schemeClr val="dk1"/>
              </a:buClr>
              <a:buSzPts val="1100"/>
              <a:buNone/>
            </a:pPr>
            <a:r>
              <a:rPr lang="en-US" sz="1900">
                <a:solidFill>
                  <a:schemeClr val="dk1"/>
                </a:solidFill>
                <a:latin typeface="Arial"/>
                <a:ea typeface="Arial"/>
                <a:cs typeface="Arial"/>
                <a:sym typeface="Arial"/>
              </a:rPr>
              <a:t>[1] 	B. Zhang and H. Wu, "A new distributed caching replacement strategy," IEEE, 2011.</a:t>
            </a:r>
            <a:endParaRPr sz="1900">
              <a:solidFill>
                <a:schemeClr val="dk1"/>
              </a:solidFill>
              <a:latin typeface="Arial"/>
              <a:ea typeface="Arial"/>
              <a:cs typeface="Arial"/>
              <a:sym typeface="Arial"/>
            </a:endParaRPr>
          </a:p>
          <a:p>
            <a:pPr indent="0" lvl="0" marL="0" rtl="0" algn="l">
              <a:lnSpc>
                <a:spcPct val="150000"/>
              </a:lnSpc>
              <a:spcBef>
                <a:spcPts val="1200"/>
              </a:spcBef>
              <a:spcAft>
                <a:spcPts val="0"/>
              </a:spcAft>
              <a:buClr>
                <a:schemeClr val="dk1"/>
              </a:buClr>
              <a:buSzPts val="1100"/>
              <a:buNone/>
            </a:pPr>
            <a:r>
              <a:rPr lang="en-US" sz="1900">
                <a:solidFill>
                  <a:schemeClr val="dk1"/>
                </a:solidFill>
                <a:latin typeface="Arial"/>
                <a:ea typeface="Arial"/>
                <a:cs typeface="Arial"/>
                <a:sym typeface="Arial"/>
              </a:rPr>
              <a:t>[2] 	F. T. Erik Daniel, "IPFS and Friends: A Qualitative Comparison of Next Generation Peer-to-Peer Data Networks," IEEE, 2022.</a:t>
            </a:r>
            <a:endParaRPr sz="1900">
              <a:solidFill>
                <a:schemeClr val="dk1"/>
              </a:solidFill>
              <a:latin typeface="Arial"/>
              <a:ea typeface="Arial"/>
              <a:cs typeface="Arial"/>
              <a:sym typeface="Arial"/>
            </a:endParaRPr>
          </a:p>
          <a:p>
            <a:pPr indent="0" lvl="0" marL="0" rtl="0" algn="l">
              <a:lnSpc>
                <a:spcPct val="150000"/>
              </a:lnSpc>
              <a:spcBef>
                <a:spcPts val="1200"/>
              </a:spcBef>
              <a:spcAft>
                <a:spcPts val="0"/>
              </a:spcAft>
              <a:buClr>
                <a:schemeClr val="dk1"/>
              </a:buClr>
              <a:buSzPts val="1100"/>
              <a:buNone/>
            </a:pPr>
            <a:r>
              <a:rPr lang="en-US" sz="1900">
                <a:solidFill>
                  <a:schemeClr val="dk1"/>
                </a:solidFill>
                <a:latin typeface="Arial"/>
                <a:ea typeface="Arial"/>
                <a:cs typeface="Arial"/>
                <a:sym typeface="Arial"/>
              </a:rPr>
              <a:t>[3] 	B. P. Robert Sheldon, "7 decentralized data storage networks compared," TechTarget, 05 June 2022. [Online]. Available: </a:t>
            </a:r>
            <a:r>
              <a:rPr lang="en-US" sz="1900" u="sng">
                <a:solidFill>
                  <a:schemeClr val="hlink"/>
                </a:solidFill>
                <a:latin typeface="Arial"/>
                <a:ea typeface="Arial"/>
                <a:cs typeface="Arial"/>
                <a:sym typeface="Arial"/>
                <a:hlinkClick r:id="rId3"/>
              </a:rPr>
              <a:t>https://www.techtarget.com/searchstorage/tip/Comparing-4-decentralized-data-storage-offerings.</a:t>
            </a:r>
            <a:endParaRPr sz="1900">
              <a:solidFill>
                <a:schemeClr val="dk1"/>
              </a:solidFill>
              <a:latin typeface="Arial"/>
              <a:ea typeface="Arial"/>
              <a:cs typeface="Arial"/>
              <a:sym typeface="Arial"/>
            </a:endParaRPr>
          </a:p>
          <a:p>
            <a:pPr indent="0" lvl="0" marL="0" rtl="0" algn="l">
              <a:lnSpc>
                <a:spcPct val="150000"/>
              </a:lnSpc>
              <a:spcBef>
                <a:spcPts val="1200"/>
              </a:spcBef>
              <a:spcAft>
                <a:spcPts val="0"/>
              </a:spcAft>
              <a:buClr>
                <a:schemeClr val="dk1"/>
              </a:buClr>
              <a:buSzPts val="1100"/>
              <a:buNone/>
            </a:pPr>
            <a:r>
              <a:rPr lang="en-US" sz="1900">
                <a:solidFill>
                  <a:schemeClr val="dk1"/>
                </a:solidFill>
                <a:latin typeface="Arial"/>
                <a:ea typeface="Arial"/>
                <a:cs typeface="Arial"/>
                <a:sym typeface="Arial"/>
              </a:rPr>
              <a:t>[4] 	"IPFS Docs," [Online]. Available: </a:t>
            </a:r>
            <a:r>
              <a:rPr lang="en-US" sz="1900" u="sng">
                <a:solidFill>
                  <a:schemeClr val="hlink"/>
                </a:solidFill>
                <a:latin typeface="Arial"/>
                <a:ea typeface="Arial"/>
                <a:cs typeface="Arial"/>
                <a:sym typeface="Arial"/>
                <a:hlinkClick r:id="rId4"/>
              </a:rPr>
              <a:t>https://docs.ipfs.tech/</a:t>
            </a:r>
            <a:r>
              <a:rPr lang="en-US" sz="1900">
                <a:solidFill>
                  <a:schemeClr val="dk1"/>
                </a:solidFill>
                <a:latin typeface="Arial"/>
                <a:ea typeface="Arial"/>
                <a:cs typeface="Arial"/>
                <a:sym typeface="Arial"/>
              </a:rPr>
              <a:t>.</a:t>
            </a:r>
            <a:endParaRPr sz="19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None/>
            </a:pPr>
            <a:r>
              <a:t/>
            </a:r>
            <a:endParaRPr sz="19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None/>
            </a:pPr>
            <a:r>
              <a:t/>
            </a:r>
            <a:endParaRPr sz="1900">
              <a:solidFill>
                <a:schemeClr val="dk1"/>
              </a:solidFill>
              <a:latin typeface="Arial"/>
              <a:ea typeface="Arial"/>
              <a:cs typeface="Arial"/>
              <a:sym typeface="Arial"/>
            </a:endParaRPr>
          </a:p>
          <a:p>
            <a:pPr indent="0" lvl="0" marL="0" rtl="0" algn="l">
              <a:lnSpc>
                <a:spcPct val="115000"/>
              </a:lnSpc>
              <a:spcBef>
                <a:spcPts val="1200"/>
              </a:spcBef>
              <a:spcAft>
                <a:spcPts val="1200"/>
              </a:spcAft>
              <a:buClr>
                <a:schemeClr val="dk1"/>
              </a:buClr>
              <a:buSzPts val="1100"/>
              <a:buNone/>
            </a:pPr>
            <a:r>
              <a:t/>
            </a:r>
            <a:endParaRPr sz="1900">
              <a:solidFill>
                <a:schemeClr val="dk1"/>
              </a:solidFill>
              <a:latin typeface="Arial"/>
              <a:ea typeface="Arial"/>
              <a:cs typeface="Arial"/>
              <a:sym typeface="Arial"/>
            </a:endParaRPr>
          </a:p>
        </p:txBody>
      </p:sp>
      <p:sp>
        <p:nvSpPr>
          <p:cNvPr id="467" name="Google Shape;467;p56"/>
          <p:cNvSpPr/>
          <p:nvPr/>
        </p:nvSpPr>
        <p:spPr>
          <a:xfrm>
            <a:off x="2632435" y="6492874"/>
            <a:ext cx="68163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rPr>
              <a:t>IT20157432 </a:t>
            </a:r>
            <a:r>
              <a:rPr lang="en-US" sz="1800">
                <a:solidFill>
                  <a:schemeClr val="dk1"/>
                </a:solidFill>
              </a:rPr>
              <a:t>  |   Abeykoon A.W.Y.I.K.</a:t>
            </a:r>
            <a:r>
              <a:rPr b="1" lang="en-US" sz="1800">
                <a:solidFill>
                  <a:schemeClr val="dk1"/>
                </a:solidFill>
              </a:rPr>
              <a:t>   </a:t>
            </a:r>
            <a:r>
              <a:rPr lang="en-US" sz="1800">
                <a:solidFill>
                  <a:schemeClr val="dk1"/>
                </a:solidFill>
              </a:rPr>
              <a:t>|  </a:t>
            </a:r>
            <a:r>
              <a:rPr lang="en-US" sz="1800">
                <a:solidFill>
                  <a:schemeClr val="dk1"/>
                </a:solidFill>
              </a:rPr>
              <a:t>2023-234</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7"/>
          <p:cNvSpPr txBox="1"/>
          <p:nvPr>
            <p:ph type="title"/>
          </p:nvPr>
        </p:nvSpPr>
        <p:spPr>
          <a:xfrm>
            <a:off x="304800" y="304800"/>
            <a:ext cx="10739400" cy="792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Commercialization Plan</a:t>
            </a:r>
            <a:endParaRPr/>
          </a:p>
        </p:txBody>
      </p:sp>
      <p:sp>
        <p:nvSpPr>
          <p:cNvPr id="474" name="Google Shape;474;p57"/>
          <p:cNvSpPr txBox="1"/>
          <p:nvPr>
            <p:ph idx="1" type="body"/>
          </p:nvPr>
        </p:nvSpPr>
        <p:spPr>
          <a:xfrm>
            <a:off x="304800" y="1490875"/>
            <a:ext cx="11684100" cy="4472100"/>
          </a:xfrm>
          <a:prstGeom prst="rect">
            <a:avLst/>
          </a:prstGeom>
        </p:spPr>
        <p:txBody>
          <a:bodyPr anchorCtr="0" anchor="t" bIns="45700" lIns="91425" spcFirstLastPara="1" rIns="91425" wrap="square" tIns="45700">
            <a:normAutofit fontScale="92500" lnSpcReduction="20000"/>
          </a:bodyPr>
          <a:lstStyle/>
          <a:p>
            <a:pPr indent="-334327" lvl="0" marL="457200" rtl="0" algn="l">
              <a:lnSpc>
                <a:spcPct val="150000"/>
              </a:lnSpc>
              <a:spcBef>
                <a:spcPts val="360"/>
              </a:spcBef>
              <a:spcAft>
                <a:spcPts val="0"/>
              </a:spcAft>
              <a:buSzPct val="56250"/>
              <a:buChar char="❖"/>
            </a:pPr>
            <a:r>
              <a:rPr lang="en-US">
                <a:latin typeface="Arial"/>
                <a:ea typeface="Arial"/>
                <a:cs typeface="Arial"/>
                <a:sym typeface="Arial"/>
              </a:rPr>
              <a:t>DeMedia is to function as an open source protocol, facilitating the creation of decentralized social media platforms that are self-hosted.</a:t>
            </a:r>
            <a:endParaRPr>
              <a:latin typeface="Arial"/>
              <a:ea typeface="Arial"/>
              <a:cs typeface="Arial"/>
              <a:sym typeface="Arial"/>
            </a:endParaRPr>
          </a:p>
          <a:p>
            <a:pPr indent="-334327" lvl="0" marL="457200" rtl="0" algn="l">
              <a:lnSpc>
                <a:spcPct val="150000"/>
              </a:lnSpc>
              <a:spcBef>
                <a:spcPts val="0"/>
              </a:spcBef>
              <a:spcAft>
                <a:spcPts val="0"/>
              </a:spcAft>
              <a:buSzPct val="56250"/>
              <a:buChar char="❖"/>
            </a:pPr>
            <a:r>
              <a:rPr lang="en-US">
                <a:latin typeface="Arial"/>
                <a:ea typeface="Arial"/>
                <a:cs typeface="Arial"/>
                <a:sym typeface="Arial"/>
              </a:rPr>
              <a:t>DeMedia will provide</a:t>
            </a:r>
            <a:endParaRPr>
              <a:latin typeface="Arial"/>
              <a:ea typeface="Arial"/>
              <a:cs typeface="Arial"/>
              <a:sym typeface="Arial"/>
            </a:endParaRPr>
          </a:p>
          <a:p>
            <a:pPr indent="-334327" lvl="1" marL="914400" rtl="0" algn="l">
              <a:lnSpc>
                <a:spcPct val="150000"/>
              </a:lnSpc>
              <a:spcBef>
                <a:spcPts val="0"/>
              </a:spcBef>
              <a:spcAft>
                <a:spcPts val="0"/>
              </a:spcAft>
              <a:buSzPct val="64285"/>
              <a:buFont typeface="Arial"/>
              <a:buChar char="➢"/>
            </a:pPr>
            <a:r>
              <a:rPr lang="en-US">
                <a:latin typeface="Arial"/>
                <a:ea typeface="Arial"/>
                <a:cs typeface="Arial"/>
                <a:sym typeface="Arial"/>
              </a:rPr>
              <a:t>A base model which can be utilized for free of charge.</a:t>
            </a:r>
            <a:endParaRPr>
              <a:latin typeface="Arial"/>
              <a:ea typeface="Arial"/>
              <a:cs typeface="Arial"/>
              <a:sym typeface="Arial"/>
            </a:endParaRPr>
          </a:p>
          <a:p>
            <a:pPr indent="-334327" lvl="1" marL="914400" rtl="0" algn="l">
              <a:lnSpc>
                <a:spcPct val="150000"/>
              </a:lnSpc>
              <a:spcBef>
                <a:spcPts val="0"/>
              </a:spcBef>
              <a:spcAft>
                <a:spcPts val="0"/>
              </a:spcAft>
              <a:buSzPct val="64285"/>
              <a:buFont typeface="Arial"/>
              <a:buChar char="➢"/>
            </a:pPr>
            <a:r>
              <a:rPr lang="en-US">
                <a:latin typeface="Arial"/>
                <a:ea typeface="Arial"/>
                <a:cs typeface="Arial"/>
                <a:sym typeface="Arial"/>
              </a:rPr>
              <a:t>Additionally 2 paid models will also available:</a:t>
            </a:r>
            <a:endParaRPr>
              <a:latin typeface="Arial"/>
              <a:ea typeface="Arial"/>
              <a:cs typeface="Arial"/>
              <a:sym typeface="Arial"/>
            </a:endParaRPr>
          </a:p>
          <a:p>
            <a:pPr indent="-334327" lvl="2" marL="1371600" rtl="0" algn="l">
              <a:lnSpc>
                <a:spcPct val="150000"/>
              </a:lnSpc>
              <a:spcBef>
                <a:spcPts val="0"/>
              </a:spcBef>
              <a:spcAft>
                <a:spcPts val="0"/>
              </a:spcAft>
              <a:buSzPct val="75000"/>
              <a:buFont typeface="Arial"/>
              <a:buChar char="■"/>
            </a:pPr>
            <a:r>
              <a:rPr lang="en-US">
                <a:latin typeface="Arial"/>
                <a:ea typeface="Arial"/>
                <a:cs typeface="Arial"/>
                <a:sym typeface="Arial"/>
              </a:rPr>
              <a:t>A membership model based on subscription, which can be governed by the host</a:t>
            </a:r>
            <a:endParaRPr>
              <a:latin typeface="Arial"/>
              <a:ea typeface="Arial"/>
              <a:cs typeface="Arial"/>
              <a:sym typeface="Arial"/>
            </a:endParaRPr>
          </a:p>
          <a:p>
            <a:pPr indent="-334327" lvl="2" marL="1371600" rtl="0" algn="l">
              <a:lnSpc>
                <a:spcPct val="150000"/>
              </a:lnSpc>
              <a:spcBef>
                <a:spcPts val="0"/>
              </a:spcBef>
              <a:spcAft>
                <a:spcPts val="0"/>
              </a:spcAft>
              <a:buSzPct val="75000"/>
              <a:buFont typeface="Arial"/>
              <a:buChar char="■"/>
            </a:pPr>
            <a:r>
              <a:rPr lang="en-US">
                <a:latin typeface="Arial"/>
                <a:ea typeface="Arial"/>
                <a:cs typeface="Arial"/>
                <a:sym typeface="Arial"/>
              </a:rPr>
              <a:t>An advertising-based revenue model that can also be governed by the host</a:t>
            </a:r>
            <a:endParaRPr>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8"/>
          <p:cNvSpPr txBox="1"/>
          <p:nvPr>
            <p:ph type="title"/>
          </p:nvPr>
        </p:nvSpPr>
        <p:spPr>
          <a:xfrm>
            <a:off x="304800" y="304800"/>
            <a:ext cx="10739400" cy="792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Arial"/>
              <a:buNone/>
            </a:pPr>
            <a:r>
              <a:rPr lang="en-US"/>
              <a:t>Current Progress </a:t>
            </a:r>
            <a:r>
              <a:rPr lang="en-US"/>
              <a:t>Of The Project</a:t>
            </a:r>
            <a:endParaRPr/>
          </a:p>
        </p:txBody>
      </p:sp>
      <p:sp>
        <p:nvSpPr>
          <p:cNvPr id="480" name="Google Shape;480;p58"/>
          <p:cNvSpPr/>
          <p:nvPr/>
        </p:nvSpPr>
        <p:spPr>
          <a:xfrm>
            <a:off x="2632435" y="6492874"/>
            <a:ext cx="68163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mbria"/>
                <a:ea typeface="Cambria"/>
                <a:cs typeface="Cambria"/>
                <a:sym typeface="Cambria"/>
              </a:rPr>
              <a:t>IT20137496</a:t>
            </a:r>
            <a:r>
              <a:rPr lang="en-US" sz="1800">
                <a:solidFill>
                  <a:schemeClr val="dk1"/>
                </a:solidFill>
                <a:latin typeface="Cambria"/>
                <a:ea typeface="Cambria"/>
                <a:cs typeface="Cambria"/>
                <a:sym typeface="Cambria"/>
              </a:rPr>
              <a:t>   |   </a:t>
            </a:r>
            <a:r>
              <a:rPr lang="en-US" sz="1800">
                <a:solidFill>
                  <a:schemeClr val="dk1"/>
                </a:solidFill>
              </a:rPr>
              <a:t>Dhananjani G.G.S.</a:t>
            </a:r>
            <a:r>
              <a:rPr b="1" lang="en-US" sz="1800">
                <a:solidFill>
                  <a:schemeClr val="dk1"/>
                </a:solidFill>
                <a:latin typeface="Cambria"/>
                <a:ea typeface="Cambria"/>
                <a:cs typeface="Cambria"/>
                <a:sym typeface="Cambria"/>
              </a:rPr>
              <a:t>   </a:t>
            </a:r>
            <a:r>
              <a:rPr lang="en-US" sz="1800">
                <a:solidFill>
                  <a:schemeClr val="dk1"/>
                </a:solidFill>
                <a:latin typeface="Cambria"/>
                <a:ea typeface="Cambria"/>
                <a:cs typeface="Cambria"/>
                <a:sym typeface="Cambria"/>
              </a:rPr>
              <a:t>| </a:t>
            </a:r>
            <a:r>
              <a:rPr lang="en-US" sz="1800">
                <a:solidFill>
                  <a:schemeClr val="dk1"/>
                </a:solidFill>
              </a:rPr>
              <a:t>2023-234</a:t>
            </a:r>
            <a:endParaRPr/>
          </a:p>
        </p:txBody>
      </p:sp>
      <p:pic>
        <p:nvPicPr>
          <p:cNvPr id="481" name="Google Shape;481;p58"/>
          <p:cNvPicPr preferRelativeResize="0"/>
          <p:nvPr/>
        </p:nvPicPr>
        <p:blipFill rotWithShape="1">
          <a:blip r:embed="rId3">
            <a:alphaModFix/>
          </a:blip>
          <a:srcRect b="25596" l="3316" r="1391" t="2342"/>
          <a:stretch/>
        </p:blipFill>
        <p:spPr>
          <a:xfrm>
            <a:off x="1620163" y="1256613"/>
            <a:ext cx="8951685" cy="507676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9"/>
          <p:cNvSpPr txBox="1"/>
          <p:nvPr>
            <p:ph type="title"/>
          </p:nvPr>
        </p:nvSpPr>
        <p:spPr>
          <a:xfrm>
            <a:off x="865636" y="3032850"/>
            <a:ext cx="6397800" cy="792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lang="en-US" sz="8160"/>
              <a:t>Demo</a:t>
            </a:r>
            <a:endParaRPr sz="8160"/>
          </a:p>
        </p:txBody>
      </p:sp>
      <p:cxnSp>
        <p:nvCxnSpPr>
          <p:cNvPr id="488" name="Google Shape;488;p59"/>
          <p:cNvCxnSpPr/>
          <p:nvPr/>
        </p:nvCxnSpPr>
        <p:spPr>
          <a:xfrm>
            <a:off x="7450461" y="1026350"/>
            <a:ext cx="0" cy="5194500"/>
          </a:xfrm>
          <a:prstGeom prst="straightConnector1">
            <a:avLst/>
          </a:prstGeom>
          <a:noFill/>
          <a:ln cap="flat" cmpd="sng" w="28575">
            <a:solidFill>
              <a:schemeClr val="dk1"/>
            </a:solidFill>
            <a:prstDash val="solid"/>
            <a:round/>
            <a:headEnd len="med" w="med" type="none"/>
            <a:tailEnd len="med" w="med" type="none"/>
          </a:ln>
        </p:spPr>
      </p:cxnSp>
      <p:pic>
        <p:nvPicPr>
          <p:cNvPr id="489" name="Google Shape;489;p59"/>
          <p:cNvPicPr preferRelativeResize="0"/>
          <p:nvPr/>
        </p:nvPicPr>
        <p:blipFill>
          <a:blip r:embed="rId3">
            <a:alphaModFix/>
          </a:blip>
          <a:stretch>
            <a:fillRect/>
          </a:stretch>
        </p:blipFill>
        <p:spPr>
          <a:xfrm>
            <a:off x="8077836" y="1450050"/>
            <a:ext cx="3248527" cy="3248527"/>
          </a:xfrm>
          <a:prstGeom prst="rect">
            <a:avLst/>
          </a:prstGeom>
          <a:noFill/>
          <a:ln>
            <a:noFill/>
          </a:ln>
        </p:spPr>
      </p:pic>
      <p:sp>
        <p:nvSpPr>
          <p:cNvPr id="490" name="Google Shape;490;p59"/>
          <p:cNvSpPr txBox="1"/>
          <p:nvPr/>
        </p:nvSpPr>
        <p:spPr>
          <a:xfrm>
            <a:off x="8719749" y="4808425"/>
            <a:ext cx="19647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400"/>
              <a:t>2023</a:t>
            </a:r>
            <a:r>
              <a:rPr b="1" lang="en-US" sz="2400"/>
              <a:t>-234</a:t>
            </a:r>
            <a:endParaRPr b="1" sz="2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60"/>
          <p:cNvSpPr txBox="1"/>
          <p:nvPr>
            <p:ph type="title"/>
          </p:nvPr>
        </p:nvSpPr>
        <p:spPr>
          <a:xfrm>
            <a:off x="1523187" y="3032850"/>
            <a:ext cx="3487200" cy="792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lang="en-US" sz="8160"/>
              <a:t>Q &amp; A</a:t>
            </a:r>
            <a:endParaRPr sz="8160"/>
          </a:p>
        </p:txBody>
      </p:sp>
      <p:pic>
        <p:nvPicPr>
          <p:cNvPr id="497" name="Google Shape;497;p60"/>
          <p:cNvPicPr preferRelativeResize="0"/>
          <p:nvPr/>
        </p:nvPicPr>
        <p:blipFill>
          <a:blip r:embed="rId3">
            <a:alphaModFix/>
          </a:blip>
          <a:stretch>
            <a:fillRect/>
          </a:stretch>
        </p:blipFill>
        <p:spPr>
          <a:xfrm>
            <a:off x="6123012" y="686538"/>
            <a:ext cx="4545800" cy="5484924"/>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61"/>
          <p:cNvSpPr txBox="1"/>
          <p:nvPr>
            <p:ph type="title"/>
          </p:nvPr>
        </p:nvSpPr>
        <p:spPr>
          <a:xfrm>
            <a:off x="1066625" y="3032850"/>
            <a:ext cx="5599800" cy="792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lang="en-US" sz="8160"/>
              <a:t>Thank You!</a:t>
            </a:r>
            <a:endParaRPr sz="8160"/>
          </a:p>
        </p:txBody>
      </p:sp>
      <p:cxnSp>
        <p:nvCxnSpPr>
          <p:cNvPr id="504" name="Google Shape;504;p61"/>
          <p:cNvCxnSpPr/>
          <p:nvPr/>
        </p:nvCxnSpPr>
        <p:spPr>
          <a:xfrm>
            <a:off x="7450461" y="1026350"/>
            <a:ext cx="0" cy="5194500"/>
          </a:xfrm>
          <a:prstGeom prst="straightConnector1">
            <a:avLst/>
          </a:prstGeom>
          <a:noFill/>
          <a:ln cap="flat" cmpd="sng" w="28575">
            <a:solidFill>
              <a:schemeClr val="dk1"/>
            </a:solidFill>
            <a:prstDash val="solid"/>
            <a:round/>
            <a:headEnd len="med" w="med" type="none"/>
            <a:tailEnd len="med" w="med" type="none"/>
          </a:ln>
        </p:spPr>
      </p:cxnSp>
      <p:pic>
        <p:nvPicPr>
          <p:cNvPr id="505" name="Google Shape;505;p61"/>
          <p:cNvPicPr preferRelativeResize="0"/>
          <p:nvPr/>
        </p:nvPicPr>
        <p:blipFill>
          <a:blip r:embed="rId3">
            <a:alphaModFix/>
          </a:blip>
          <a:stretch>
            <a:fillRect/>
          </a:stretch>
        </p:blipFill>
        <p:spPr>
          <a:xfrm>
            <a:off x="8077836" y="1450050"/>
            <a:ext cx="3248527" cy="3248527"/>
          </a:xfrm>
          <a:prstGeom prst="rect">
            <a:avLst/>
          </a:prstGeom>
          <a:noFill/>
          <a:ln>
            <a:noFill/>
          </a:ln>
        </p:spPr>
      </p:pic>
      <p:sp>
        <p:nvSpPr>
          <p:cNvPr id="506" name="Google Shape;506;p61"/>
          <p:cNvSpPr txBox="1"/>
          <p:nvPr/>
        </p:nvSpPr>
        <p:spPr>
          <a:xfrm>
            <a:off x="8719749" y="4808425"/>
            <a:ext cx="19647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400"/>
              <a:t>2023</a:t>
            </a:r>
            <a:r>
              <a:rPr b="1" lang="en-US" sz="2400"/>
              <a:t>-234</a:t>
            </a:r>
            <a:endParaRPr b="1"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304800" y="362750"/>
            <a:ext cx="6862200" cy="792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SzPts val="990"/>
              <a:buNone/>
            </a:pPr>
            <a:r>
              <a:rPr lang="en-US" sz="3859"/>
              <a:t>Research Problem Contd.</a:t>
            </a:r>
            <a:endParaRPr sz="3859"/>
          </a:p>
        </p:txBody>
      </p:sp>
      <p:sp>
        <p:nvSpPr>
          <p:cNvPr id="144" name="Google Shape;144;p20"/>
          <p:cNvSpPr txBox="1"/>
          <p:nvPr>
            <p:ph idx="1" type="body"/>
          </p:nvPr>
        </p:nvSpPr>
        <p:spPr>
          <a:xfrm>
            <a:off x="304800" y="1513700"/>
            <a:ext cx="11684100" cy="4811100"/>
          </a:xfrm>
          <a:prstGeom prst="rect">
            <a:avLst/>
          </a:prstGeom>
        </p:spPr>
        <p:txBody>
          <a:bodyPr anchorCtr="0" anchor="t" bIns="45700" lIns="91425" spcFirstLastPara="1" rIns="91425" wrap="square" tIns="45700">
            <a:normAutofit/>
          </a:bodyPr>
          <a:lstStyle/>
          <a:p>
            <a:pPr indent="-408940" lvl="0" marL="457200" rtl="0" algn="l">
              <a:lnSpc>
                <a:spcPct val="140000"/>
              </a:lnSpc>
              <a:spcBef>
                <a:spcPts val="0"/>
              </a:spcBef>
              <a:spcAft>
                <a:spcPts val="0"/>
              </a:spcAft>
              <a:buSzPts val="2840"/>
              <a:buFont typeface="Arial"/>
              <a:buChar char="❖"/>
            </a:pPr>
            <a:r>
              <a:rPr lang="en-US" sz="2840">
                <a:latin typeface="Arial"/>
                <a:ea typeface="Arial"/>
                <a:cs typeface="Arial"/>
                <a:sym typeface="Arial"/>
              </a:rPr>
              <a:t>In particular, the following issues have come to the fore:</a:t>
            </a:r>
            <a:endParaRPr sz="2840">
              <a:latin typeface="Arial"/>
              <a:ea typeface="Arial"/>
              <a:cs typeface="Arial"/>
              <a:sym typeface="Arial"/>
            </a:endParaRPr>
          </a:p>
          <a:p>
            <a:pPr indent="-408939" lvl="1" marL="1371600" rtl="0" algn="l">
              <a:lnSpc>
                <a:spcPct val="140000"/>
              </a:lnSpc>
              <a:spcBef>
                <a:spcPts val="0"/>
              </a:spcBef>
              <a:spcAft>
                <a:spcPts val="0"/>
              </a:spcAft>
              <a:buSzPts val="2840"/>
              <a:buFont typeface="Arial"/>
              <a:buChar char="➢"/>
            </a:pPr>
            <a:r>
              <a:rPr lang="en-US" sz="2840">
                <a:latin typeface="Arial"/>
                <a:ea typeface="Arial"/>
                <a:cs typeface="Arial"/>
                <a:sym typeface="Arial"/>
              </a:rPr>
              <a:t>How to implement decentralized protocol to support social media platforms?</a:t>
            </a:r>
            <a:endParaRPr sz="2840">
              <a:latin typeface="Arial"/>
              <a:ea typeface="Arial"/>
              <a:cs typeface="Arial"/>
              <a:sym typeface="Arial"/>
            </a:endParaRPr>
          </a:p>
          <a:p>
            <a:pPr indent="-408939" lvl="1" marL="1371600" rtl="0" algn="l">
              <a:lnSpc>
                <a:spcPct val="140000"/>
              </a:lnSpc>
              <a:spcBef>
                <a:spcPts val="0"/>
              </a:spcBef>
              <a:spcAft>
                <a:spcPts val="0"/>
              </a:spcAft>
              <a:buSzPts val="2840"/>
              <a:buFont typeface="Arial"/>
              <a:buChar char="➢"/>
            </a:pPr>
            <a:r>
              <a:rPr lang="en-US" sz="2840">
                <a:latin typeface="Arial"/>
                <a:ea typeface="Arial"/>
                <a:cs typeface="Arial"/>
                <a:sym typeface="Arial"/>
              </a:rPr>
              <a:t>How to ensure transparency in the flow of application data?</a:t>
            </a:r>
            <a:endParaRPr sz="2840">
              <a:latin typeface="Arial"/>
              <a:ea typeface="Arial"/>
              <a:cs typeface="Arial"/>
              <a:sym typeface="Arial"/>
            </a:endParaRPr>
          </a:p>
          <a:p>
            <a:pPr indent="-408939" lvl="1" marL="1371600" rtl="0" algn="l">
              <a:lnSpc>
                <a:spcPct val="140000"/>
              </a:lnSpc>
              <a:spcBef>
                <a:spcPts val="0"/>
              </a:spcBef>
              <a:spcAft>
                <a:spcPts val="0"/>
              </a:spcAft>
              <a:buSzPts val="2840"/>
              <a:buFont typeface="Arial"/>
              <a:buChar char="➢"/>
            </a:pPr>
            <a:r>
              <a:rPr lang="en-US" sz="2840">
                <a:latin typeface="Arial"/>
                <a:ea typeface="Arial"/>
                <a:cs typeface="Arial"/>
                <a:sym typeface="Arial"/>
              </a:rPr>
              <a:t>How to grant users true control over their own data?</a:t>
            </a:r>
            <a:endParaRPr sz="2840">
              <a:latin typeface="Arial"/>
              <a:ea typeface="Arial"/>
              <a:cs typeface="Arial"/>
              <a:sym typeface="Arial"/>
            </a:endParaRPr>
          </a:p>
          <a:p>
            <a:pPr indent="-408939" lvl="1" marL="1371600" rtl="0" algn="l">
              <a:lnSpc>
                <a:spcPct val="140000"/>
              </a:lnSpc>
              <a:spcBef>
                <a:spcPts val="0"/>
              </a:spcBef>
              <a:spcAft>
                <a:spcPts val="0"/>
              </a:spcAft>
              <a:buSzPts val="2840"/>
              <a:buFont typeface="Arial"/>
              <a:buChar char="➢"/>
            </a:pPr>
            <a:r>
              <a:rPr lang="en-US" sz="2840">
                <a:latin typeface="Arial"/>
                <a:ea typeface="Arial"/>
                <a:cs typeface="Arial"/>
                <a:sym typeface="Arial"/>
              </a:rPr>
              <a:t>How to provide a centralized application like user experience on a decentralized application?</a:t>
            </a:r>
            <a:endParaRPr sz="284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411050" y="304800"/>
            <a:ext cx="3510600" cy="792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SzPts val="990"/>
              <a:buNone/>
            </a:pPr>
            <a:r>
              <a:rPr lang="en-US" sz="3859"/>
              <a:t>Solution</a:t>
            </a:r>
            <a:endParaRPr sz="3859"/>
          </a:p>
        </p:txBody>
      </p:sp>
      <p:sp>
        <p:nvSpPr>
          <p:cNvPr id="151" name="Google Shape;151;p21"/>
          <p:cNvSpPr txBox="1"/>
          <p:nvPr>
            <p:ph idx="1" type="body"/>
          </p:nvPr>
        </p:nvSpPr>
        <p:spPr>
          <a:xfrm>
            <a:off x="411050" y="1511288"/>
            <a:ext cx="11577900" cy="1422000"/>
          </a:xfrm>
          <a:prstGeom prst="rect">
            <a:avLst/>
          </a:prstGeom>
        </p:spPr>
        <p:txBody>
          <a:bodyPr anchorCtr="0" anchor="t" bIns="45700" lIns="91425" spcFirstLastPara="1" rIns="91425" wrap="square" tIns="45700">
            <a:normAutofit/>
          </a:bodyPr>
          <a:lstStyle/>
          <a:p>
            <a:pPr indent="-406400" lvl="0" marL="457200" rtl="0" algn="l">
              <a:lnSpc>
                <a:spcPct val="15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DeMedia - a protocol that facilitates the development of decentralized social media platforms.</a:t>
            </a:r>
            <a:endParaRPr sz="2800">
              <a:solidFill>
                <a:schemeClr val="dk1"/>
              </a:solidFill>
              <a:latin typeface="Arial"/>
              <a:ea typeface="Arial"/>
              <a:cs typeface="Arial"/>
              <a:sym typeface="Arial"/>
            </a:endParaRPr>
          </a:p>
        </p:txBody>
      </p:sp>
      <p:sp>
        <p:nvSpPr>
          <p:cNvPr id="152" name="Google Shape;152;p21"/>
          <p:cNvSpPr/>
          <p:nvPr/>
        </p:nvSpPr>
        <p:spPr>
          <a:xfrm>
            <a:off x="5468100" y="4172775"/>
            <a:ext cx="1255800" cy="1313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1"/>
          <p:cNvSpPr/>
          <p:nvPr/>
        </p:nvSpPr>
        <p:spPr>
          <a:xfrm>
            <a:off x="8255725" y="4894175"/>
            <a:ext cx="1108800" cy="1173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p:cNvSpPr/>
          <p:nvPr/>
        </p:nvSpPr>
        <p:spPr>
          <a:xfrm>
            <a:off x="8255750" y="3300075"/>
            <a:ext cx="1108800" cy="1173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
          <p:cNvSpPr/>
          <p:nvPr/>
        </p:nvSpPr>
        <p:spPr>
          <a:xfrm>
            <a:off x="2827463" y="4894175"/>
            <a:ext cx="1108800" cy="1173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1"/>
          <p:cNvSpPr/>
          <p:nvPr/>
        </p:nvSpPr>
        <p:spPr>
          <a:xfrm>
            <a:off x="2827450" y="3300075"/>
            <a:ext cx="1108800" cy="1173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7" name="Google Shape;157;p21"/>
          <p:cNvPicPr preferRelativeResize="0"/>
          <p:nvPr/>
        </p:nvPicPr>
        <p:blipFill rotWithShape="1">
          <a:blip r:embed="rId3">
            <a:alphaModFix/>
          </a:blip>
          <a:srcRect b="20068" l="23769" r="18940" t="21947"/>
          <a:stretch/>
        </p:blipFill>
        <p:spPr>
          <a:xfrm>
            <a:off x="2939113" y="3437425"/>
            <a:ext cx="885475" cy="898300"/>
          </a:xfrm>
          <a:prstGeom prst="rect">
            <a:avLst/>
          </a:prstGeom>
          <a:noFill/>
          <a:ln>
            <a:noFill/>
          </a:ln>
        </p:spPr>
      </p:pic>
      <p:pic>
        <p:nvPicPr>
          <p:cNvPr id="158" name="Google Shape;158;p21"/>
          <p:cNvPicPr preferRelativeResize="0"/>
          <p:nvPr/>
        </p:nvPicPr>
        <p:blipFill rotWithShape="1">
          <a:blip r:embed="rId4">
            <a:alphaModFix/>
          </a:blip>
          <a:srcRect b="20071" l="22830" r="19849" t="23783"/>
          <a:stretch/>
        </p:blipFill>
        <p:spPr>
          <a:xfrm>
            <a:off x="2883412" y="5011538"/>
            <a:ext cx="996900" cy="938275"/>
          </a:xfrm>
          <a:prstGeom prst="rect">
            <a:avLst/>
          </a:prstGeom>
          <a:noFill/>
          <a:ln>
            <a:noFill/>
          </a:ln>
        </p:spPr>
      </p:pic>
      <p:pic>
        <p:nvPicPr>
          <p:cNvPr id="159" name="Google Shape;159;p21"/>
          <p:cNvPicPr preferRelativeResize="0"/>
          <p:nvPr/>
        </p:nvPicPr>
        <p:blipFill rotWithShape="1">
          <a:blip r:embed="rId5">
            <a:alphaModFix/>
          </a:blip>
          <a:srcRect b="7355" l="14347" r="14695" t="9158"/>
          <a:stretch/>
        </p:blipFill>
        <p:spPr>
          <a:xfrm>
            <a:off x="5597550" y="4243125"/>
            <a:ext cx="996905" cy="1173002"/>
          </a:xfrm>
          <a:prstGeom prst="rect">
            <a:avLst/>
          </a:prstGeom>
          <a:noFill/>
          <a:ln>
            <a:noFill/>
          </a:ln>
        </p:spPr>
      </p:pic>
      <p:pic>
        <p:nvPicPr>
          <p:cNvPr id="160" name="Google Shape;160;p21"/>
          <p:cNvPicPr preferRelativeResize="0"/>
          <p:nvPr/>
        </p:nvPicPr>
        <p:blipFill rotWithShape="1">
          <a:blip r:embed="rId6">
            <a:alphaModFix/>
          </a:blip>
          <a:srcRect b="19857" l="24171" r="19100" t="22667"/>
          <a:stretch/>
        </p:blipFill>
        <p:spPr>
          <a:xfrm>
            <a:off x="8311675" y="5006702"/>
            <a:ext cx="996900" cy="947947"/>
          </a:xfrm>
          <a:prstGeom prst="rect">
            <a:avLst/>
          </a:prstGeom>
          <a:noFill/>
          <a:ln>
            <a:noFill/>
          </a:ln>
        </p:spPr>
      </p:pic>
      <p:pic>
        <p:nvPicPr>
          <p:cNvPr id="161" name="Google Shape;161;p21"/>
          <p:cNvPicPr preferRelativeResize="0"/>
          <p:nvPr/>
        </p:nvPicPr>
        <p:blipFill rotWithShape="1">
          <a:blip r:embed="rId7">
            <a:alphaModFix/>
          </a:blip>
          <a:srcRect b="21535" l="22585" r="16486" t="24380"/>
          <a:stretch/>
        </p:blipFill>
        <p:spPr>
          <a:xfrm>
            <a:off x="8311700" y="3478423"/>
            <a:ext cx="996900" cy="816304"/>
          </a:xfrm>
          <a:prstGeom prst="rect">
            <a:avLst/>
          </a:prstGeom>
          <a:noFill/>
          <a:ln>
            <a:noFill/>
          </a:ln>
        </p:spPr>
      </p:pic>
      <p:cxnSp>
        <p:nvCxnSpPr>
          <p:cNvPr id="162" name="Google Shape;162;p21"/>
          <p:cNvCxnSpPr>
            <a:stCxn id="155" idx="3"/>
            <a:endCxn id="152" idx="1"/>
          </p:cNvCxnSpPr>
          <p:nvPr/>
        </p:nvCxnSpPr>
        <p:spPr>
          <a:xfrm flipH="1" rot="10800000">
            <a:off x="3936263" y="4829675"/>
            <a:ext cx="1531800" cy="651000"/>
          </a:xfrm>
          <a:prstGeom prst="straightConnector1">
            <a:avLst/>
          </a:prstGeom>
          <a:noFill/>
          <a:ln cap="flat" cmpd="sng" w="9525">
            <a:solidFill>
              <a:schemeClr val="dk1"/>
            </a:solidFill>
            <a:prstDash val="solid"/>
            <a:round/>
            <a:headEnd len="med" w="med" type="none"/>
            <a:tailEnd len="med" w="med" type="none"/>
          </a:ln>
        </p:spPr>
      </p:cxnSp>
      <p:cxnSp>
        <p:nvCxnSpPr>
          <p:cNvPr id="163" name="Google Shape;163;p21"/>
          <p:cNvCxnSpPr>
            <a:stCxn id="156" idx="3"/>
            <a:endCxn id="152" idx="1"/>
          </p:cNvCxnSpPr>
          <p:nvPr/>
        </p:nvCxnSpPr>
        <p:spPr>
          <a:xfrm>
            <a:off x="3936250" y="3886575"/>
            <a:ext cx="1531800" cy="943200"/>
          </a:xfrm>
          <a:prstGeom prst="straightConnector1">
            <a:avLst/>
          </a:prstGeom>
          <a:noFill/>
          <a:ln cap="flat" cmpd="sng" w="9525">
            <a:solidFill>
              <a:schemeClr val="dk1"/>
            </a:solidFill>
            <a:prstDash val="solid"/>
            <a:round/>
            <a:headEnd len="med" w="med" type="none"/>
            <a:tailEnd len="med" w="med" type="none"/>
          </a:ln>
        </p:spPr>
      </p:cxnSp>
      <p:cxnSp>
        <p:nvCxnSpPr>
          <p:cNvPr id="164" name="Google Shape;164;p21"/>
          <p:cNvCxnSpPr>
            <a:stCxn id="154" idx="1"/>
            <a:endCxn id="152" idx="3"/>
          </p:cNvCxnSpPr>
          <p:nvPr/>
        </p:nvCxnSpPr>
        <p:spPr>
          <a:xfrm flipH="1">
            <a:off x="6723950" y="3886575"/>
            <a:ext cx="1531800" cy="943200"/>
          </a:xfrm>
          <a:prstGeom prst="straightConnector1">
            <a:avLst/>
          </a:prstGeom>
          <a:noFill/>
          <a:ln cap="flat" cmpd="sng" w="9525">
            <a:solidFill>
              <a:schemeClr val="dk1"/>
            </a:solidFill>
            <a:prstDash val="solid"/>
            <a:round/>
            <a:headEnd len="med" w="med" type="none"/>
            <a:tailEnd len="med" w="med" type="none"/>
          </a:ln>
        </p:spPr>
      </p:cxnSp>
      <p:cxnSp>
        <p:nvCxnSpPr>
          <p:cNvPr id="165" name="Google Shape;165;p21"/>
          <p:cNvCxnSpPr>
            <a:stCxn id="152" idx="3"/>
            <a:endCxn id="153" idx="1"/>
          </p:cNvCxnSpPr>
          <p:nvPr/>
        </p:nvCxnSpPr>
        <p:spPr>
          <a:xfrm>
            <a:off x="6723900" y="4829625"/>
            <a:ext cx="1531800" cy="6510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2"/>
          <p:cNvSpPr txBox="1"/>
          <p:nvPr>
            <p:ph type="title"/>
          </p:nvPr>
        </p:nvSpPr>
        <p:spPr>
          <a:xfrm>
            <a:off x="304800" y="304800"/>
            <a:ext cx="10739400" cy="7923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SzPts val="891"/>
              <a:buNone/>
            </a:pPr>
            <a:r>
              <a:rPr lang="en-US" sz="4800"/>
              <a:t>Objectives</a:t>
            </a:r>
            <a:endParaRPr sz="4800"/>
          </a:p>
        </p:txBody>
      </p:sp>
      <p:sp>
        <p:nvSpPr>
          <p:cNvPr id="172" name="Google Shape;172;p22"/>
          <p:cNvSpPr/>
          <p:nvPr/>
        </p:nvSpPr>
        <p:spPr>
          <a:xfrm>
            <a:off x="3428250" y="1319725"/>
            <a:ext cx="5335500" cy="1493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200"/>
              <a:t>Implement a protocol that facilitates the development of decentralized social media platforms.</a:t>
            </a:r>
            <a:endParaRPr b="1" sz="2200"/>
          </a:p>
        </p:txBody>
      </p:sp>
      <p:sp>
        <p:nvSpPr>
          <p:cNvPr id="173" name="Google Shape;173;p22"/>
          <p:cNvSpPr/>
          <p:nvPr/>
        </p:nvSpPr>
        <p:spPr>
          <a:xfrm>
            <a:off x="448900" y="3913425"/>
            <a:ext cx="2743200" cy="2066100"/>
          </a:xfrm>
          <a:prstGeom prst="rect">
            <a:avLst/>
          </a:prstGeom>
          <a:solidFill>
            <a:srgbClr val="666666"/>
          </a:solidFill>
          <a:ln cap="flat" cmpd="sng" w="9525">
            <a:solidFill>
              <a:srgbClr val="231B2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US" sz="2200">
                <a:solidFill>
                  <a:srgbClr val="FFFFFF"/>
                </a:solidFill>
              </a:rPr>
              <a:t>Implement a peer-to-peer</a:t>
            </a:r>
            <a:endParaRPr sz="2200">
              <a:solidFill>
                <a:srgbClr val="FFFFFF"/>
              </a:solidFill>
            </a:endParaRPr>
          </a:p>
          <a:p>
            <a:pPr indent="0" lvl="0" marL="0" marR="0" rtl="0" algn="ctr">
              <a:lnSpc>
                <a:spcPct val="100000"/>
              </a:lnSpc>
              <a:spcBef>
                <a:spcPts val="0"/>
              </a:spcBef>
              <a:spcAft>
                <a:spcPts val="0"/>
              </a:spcAft>
              <a:buClr>
                <a:schemeClr val="dk1"/>
              </a:buClr>
              <a:buSzPts val="1100"/>
              <a:buFont typeface="Arial"/>
              <a:buNone/>
            </a:pPr>
            <a:r>
              <a:rPr lang="en-US" sz="2200">
                <a:solidFill>
                  <a:srgbClr val="FFFFFF"/>
                </a:solidFill>
              </a:rPr>
              <a:t>communication protocol</a:t>
            </a:r>
            <a:endParaRPr sz="2200">
              <a:solidFill>
                <a:srgbClr val="FFFFFF"/>
              </a:solidFill>
            </a:endParaRPr>
          </a:p>
        </p:txBody>
      </p:sp>
      <p:sp>
        <p:nvSpPr>
          <p:cNvPr id="174" name="Google Shape;174;p22"/>
          <p:cNvSpPr/>
          <p:nvPr/>
        </p:nvSpPr>
        <p:spPr>
          <a:xfrm>
            <a:off x="3313800" y="3913425"/>
            <a:ext cx="2743200" cy="2066100"/>
          </a:xfrm>
          <a:prstGeom prst="rect">
            <a:avLst/>
          </a:prstGeom>
          <a:solidFill>
            <a:srgbClr val="D9D9D9"/>
          </a:solidFill>
          <a:ln cap="flat" cmpd="sng" w="9525">
            <a:solidFill>
              <a:srgbClr val="231B2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US" sz="2200"/>
              <a:t>Implement user data</a:t>
            </a:r>
            <a:endParaRPr sz="2200"/>
          </a:p>
          <a:p>
            <a:pPr indent="0" lvl="0" marL="0" marR="0" rtl="0" algn="ctr">
              <a:lnSpc>
                <a:spcPct val="100000"/>
              </a:lnSpc>
              <a:spcBef>
                <a:spcPts val="0"/>
              </a:spcBef>
              <a:spcAft>
                <a:spcPts val="0"/>
              </a:spcAft>
              <a:buClr>
                <a:schemeClr val="dk1"/>
              </a:buClr>
              <a:buSzPts val="1100"/>
              <a:buFont typeface="Arial"/>
              <a:buNone/>
            </a:pPr>
            <a:r>
              <a:rPr lang="en-US" sz="2200"/>
              <a:t>decentralization protocol</a:t>
            </a:r>
            <a:endParaRPr sz="2200"/>
          </a:p>
        </p:txBody>
      </p:sp>
      <p:sp>
        <p:nvSpPr>
          <p:cNvPr id="175" name="Google Shape;175;p22"/>
          <p:cNvSpPr/>
          <p:nvPr/>
        </p:nvSpPr>
        <p:spPr>
          <a:xfrm>
            <a:off x="6178700" y="3913425"/>
            <a:ext cx="2743200" cy="2066100"/>
          </a:xfrm>
          <a:prstGeom prst="rect">
            <a:avLst/>
          </a:prstGeom>
          <a:solidFill>
            <a:srgbClr val="666666"/>
          </a:solidFill>
          <a:ln cap="flat" cmpd="sng" w="9525">
            <a:solidFill>
              <a:srgbClr val="231B2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US" sz="2200">
                <a:solidFill>
                  <a:srgbClr val="FFFFFF"/>
                </a:solidFill>
              </a:rPr>
              <a:t>Implement a mechanism for</a:t>
            </a:r>
            <a:endParaRPr sz="2200">
              <a:solidFill>
                <a:srgbClr val="FFFFFF"/>
              </a:solidFill>
            </a:endParaRPr>
          </a:p>
          <a:p>
            <a:pPr indent="0" lvl="0" marL="0" marR="0" rtl="0" algn="ctr">
              <a:lnSpc>
                <a:spcPct val="100000"/>
              </a:lnSpc>
              <a:spcBef>
                <a:spcPts val="0"/>
              </a:spcBef>
              <a:spcAft>
                <a:spcPts val="0"/>
              </a:spcAft>
              <a:buClr>
                <a:schemeClr val="dk1"/>
              </a:buClr>
              <a:buSzPts val="1100"/>
              <a:buFont typeface="Arial"/>
              <a:buNone/>
            </a:pPr>
            <a:r>
              <a:rPr lang="en-US" sz="2200">
                <a:solidFill>
                  <a:srgbClr val="FFFFFF"/>
                </a:solidFill>
              </a:rPr>
              <a:t>decentralized data integrity</a:t>
            </a:r>
            <a:endParaRPr sz="2200">
              <a:solidFill>
                <a:srgbClr val="FFFFFF"/>
              </a:solidFill>
            </a:endParaRPr>
          </a:p>
        </p:txBody>
      </p:sp>
      <p:sp>
        <p:nvSpPr>
          <p:cNvPr id="176" name="Google Shape;176;p22"/>
          <p:cNvSpPr/>
          <p:nvPr/>
        </p:nvSpPr>
        <p:spPr>
          <a:xfrm>
            <a:off x="9043600" y="3913425"/>
            <a:ext cx="2743200" cy="2066100"/>
          </a:xfrm>
          <a:prstGeom prst="rect">
            <a:avLst/>
          </a:prstGeom>
          <a:solidFill>
            <a:srgbClr val="D9D9D9"/>
          </a:solidFill>
          <a:ln cap="flat" cmpd="sng" w="9525">
            <a:solidFill>
              <a:srgbClr val="231B2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US" sz="2200"/>
              <a:t>Implement a mechanism for</a:t>
            </a:r>
            <a:endParaRPr sz="2200"/>
          </a:p>
          <a:p>
            <a:pPr indent="0" lvl="0" marL="0" marR="0" rtl="0" algn="ctr">
              <a:lnSpc>
                <a:spcPct val="100000"/>
              </a:lnSpc>
              <a:spcBef>
                <a:spcPts val="0"/>
              </a:spcBef>
              <a:spcAft>
                <a:spcPts val="0"/>
              </a:spcAft>
              <a:buClr>
                <a:schemeClr val="dk1"/>
              </a:buClr>
              <a:buSzPts val="1100"/>
              <a:buFont typeface="Arial"/>
              <a:buNone/>
            </a:pPr>
            <a:r>
              <a:rPr lang="en-US" sz="2200"/>
              <a:t>decentralized </a:t>
            </a:r>
            <a:endParaRPr sz="2200"/>
          </a:p>
          <a:p>
            <a:pPr indent="0" lvl="0" marL="0" marR="0" rtl="0" algn="ctr">
              <a:lnSpc>
                <a:spcPct val="100000"/>
              </a:lnSpc>
              <a:spcBef>
                <a:spcPts val="0"/>
              </a:spcBef>
              <a:spcAft>
                <a:spcPts val="0"/>
              </a:spcAft>
              <a:buClr>
                <a:schemeClr val="dk1"/>
              </a:buClr>
              <a:buSzPts val="1100"/>
              <a:buFont typeface="Arial"/>
              <a:buNone/>
            </a:pPr>
            <a:r>
              <a:rPr lang="en-US" sz="2200"/>
              <a:t>data caching</a:t>
            </a:r>
            <a:endParaRPr sz="2200"/>
          </a:p>
        </p:txBody>
      </p:sp>
      <p:cxnSp>
        <p:nvCxnSpPr>
          <p:cNvPr id="177" name="Google Shape;177;p22"/>
          <p:cNvCxnSpPr>
            <a:stCxn id="172" idx="2"/>
            <a:endCxn id="173" idx="0"/>
          </p:cNvCxnSpPr>
          <p:nvPr/>
        </p:nvCxnSpPr>
        <p:spPr>
          <a:xfrm rot="5400000">
            <a:off x="3408000" y="1225525"/>
            <a:ext cx="1100400" cy="4275600"/>
          </a:xfrm>
          <a:prstGeom prst="bentConnector3">
            <a:avLst>
              <a:gd fmla="val 49995" name="adj1"/>
            </a:avLst>
          </a:prstGeom>
          <a:noFill/>
          <a:ln cap="flat" cmpd="sng" w="9525">
            <a:solidFill>
              <a:schemeClr val="dk1"/>
            </a:solidFill>
            <a:prstDash val="solid"/>
            <a:round/>
            <a:headEnd len="med" w="med" type="none"/>
            <a:tailEnd len="med" w="med" type="stealth"/>
          </a:ln>
        </p:spPr>
      </p:cxnSp>
      <p:cxnSp>
        <p:nvCxnSpPr>
          <p:cNvPr id="178" name="Google Shape;178;p22"/>
          <p:cNvCxnSpPr>
            <a:stCxn id="172" idx="2"/>
            <a:endCxn id="174" idx="0"/>
          </p:cNvCxnSpPr>
          <p:nvPr/>
        </p:nvCxnSpPr>
        <p:spPr>
          <a:xfrm rot="5400000">
            <a:off x="4840500" y="2658025"/>
            <a:ext cx="1100400" cy="1410600"/>
          </a:xfrm>
          <a:prstGeom prst="bentConnector3">
            <a:avLst>
              <a:gd fmla="val 49995" name="adj1"/>
            </a:avLst>
          </a:prstGeom>
          <a:noFill/>
          <a:ln cap="flat" cmpd="sng" w="9525">
            <a:solidFill>
              <a:schemeClr val="dk1"/>
            </a:solidFill>
            <a:prstDash val="solid"/>
            <a:round/>
            <a:headEnd len="med" w="med" type="none"/>
            <a:tailEnd len="med" w="med" type="stealth"/>
          </a:ln>
        </p:spPr>
      </p:cxnSp>
      <p:cxnSp>
        <p:nvCxnSpPr>
          <p:cNvPr id="179" name="Google Shape;179;p22"/>
          <p:cNvCxnSpPr>
            <a:stCxn id="172" idx="2"/>
            <a:endCxn id="175" idx="0"/>
          </p:cNvCxnSpPr>
          <p:nvPr/>
        </p:nvCxnSpPr>
        <p:spPr>
          <a:xfrm flipH="1" rot="-5400000">
            <a:off x="6273000" y="2636125"/>
            <a:ext cx="1100400" cy="1454400"/>
          </a:xfrm>
          <a:prstGeom prst="bentConnector3">
            <a:avLst>
              <a:gd fmla="val 49995" name="adj1"/>
            </a:avLst>
          </a:prstGeom>
          <a:noFill/>
          <a:ln cap="flat" cmpd="sng" w="9525">
            <a:solidFill>
              <a:schemeClr val="dk1"/>
            </a:solidFill>
            <a:prstDash val="solid"/>
            <a:round/>
            <a:headEnd len="med" w="med" type="none"/>
            <a:tailEnd len="med" w="med" type="stealth"/>
          </a:ln>
        </p:spPr>
      </p:cxnSp>
      <p:cxnSp>
        <p:nvCxnSpPr>
          <p:cNvPr id="180" name="Google Shape;180;p22"/>
          <p:cNvCxnSpPr>
            <a:stCxn id="172" idx="2"/>
            <a:endCxn id="176" idx="0"/>
          </p:cNvCxnSpPr>
          <p:nvPr/>
        </p:nvCxnSpPr>
        <p:spPr>
          <a:xfrm flipH="1" rot="-5400000">
            <a:off x="7705350" y="1203775"/>
            <a:ext cx="1100400" cy="4319100"/>
          </a:xfrm>
          <a:prstGeom prst="bentConnector3">
            <a:avLst>
              <a:gd fmla="val 49995" name="adj1"/>
            </a:avLst>
          </a:prstGeom>
          <a:noFill/>
          <a:ln cap="flat" cmpd="sng" w="9525">
            <a:solidFill>
              <a:schemeClr val="dk1"/>
            </a:solidFill>
            <a:prstDash val="solid"/>
            <a:round/>
            <a:headEnd len="med" w="med" type="none"/>
            <a:tailEnd len="med" w="med" type="stealth"/>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ph type="title"/>
          </p:nvPr>
        </p:nvSpPr>
        <p:spPr>
          <a:xfrm>
            <a:off x="304800" y="304800"/>
            <a:ext cx="10739400" cy="792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SzPts val="990"/>
              <a:buNone/>
            </a:pPr>
            <a:r>
              <a:rPr lang="en-US" sz="3859"/>
              <a:t>Overall System Architecture</a:t>
            </a:r>
            <a:endParaRPr sz="3859"/>
          </a:p>
        </p:txBody>
      </p:sp>
      <p:pic>
        <p:nvPicPr>
          <p:cNvPr id="187" name="Google Shape;187;p23"/>
          <p:cNvPicPr preferRelativeResize="0"/>
          <p:nvPr/>
        </p:nvPicPr>
        <p:blipFill>
          <a:blip r:embed="rId3">
            <a:alphaModFix/>
          </a:blip>
          <a:stretch>
            <a:fillRect/>
          </a:stretch>
        </p:blipFill>
        <p:spPr>
          <a:xfrm>
            <a:off x="1168025" y="1238150"/>
            <a:ext cx="9855948" cy="4905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ph type="title"/>
          </p:nvPr>
        </p:nvSpPr>
        <p:spPr>
          <a:xfrm>
            <a:off x="304800" y="304800"/>
            <a:ext cx="10739400" cy="792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System Integration</a:t>
            </a:r>
            <a:endParaRPr/>
          </a:p>
        </p:txBody>
      </p:sp>
      <p:sp>
        <p:nvSpPr>
          <p:cNvPr id="194" name="Google Shape;194;p24"/>
          <p:cNvSpPr txBox="1"/>
          <p:nvPr>
            <p:ph idx="1" type="body"/>
          </p:nvPr>
        </p:nvSpPr>
        <p:spPr>
          <a:xfrm>
            <a:off x="304800" y="1490875"/>
            <a:ext cx="11684100" cy="44721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360"/>
              </a:spcBef>
              <a:spcAft>
                <a:spcPts val="0"/>
              </a:spcAft>
              <a:buSzPts val="1800"/>
              <a:buChar char="❖"/>
            </a:pPr>
            <a:r>
              <a:rPr lang="en-US">
                <a:latin typeface="Arial"/>
                <a:ea typeface="Arial"/>
                <a:cs typeface="Arial"/>
                <a:sym typeface="Arial"/>
              </a:rPr>
              <a:t>DeMedia protocol consist of following components and is </a:t>
            </a:r>
            <a:r>
              <a:rPr lang="en-US">
                <a:latin typeface="Arial"/>
                <a:ea typeface="Arial"/>
                <a:cs typeface="Arial"/>
                <a:sym typeface="Arial"/>
              </a:rPr>
              <a:t>integrated</a:t>
            </a:r>
            <a:r>
              <a:rPr lang="en-US">
                <a:latin typeface="Arial"/>
                <a:ea typeface="Arial"/>
                <a:cs typeface="Arial"/>
                <a:sym typeface="Arial"/>
              </a:rPr>
              <a:t> in to one protocol.</a:t>
            </a:r>
            <a:endParaRPr>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a:latin typeface="Arial"/>
                <a:ea typeface="Arial"/>
                <a:cs typeface="Arial"/>
                <a:sym typeface="Arial"/>
              </a:rPr>
              <a:t>A demo social media platform is developed to demonstrate the implemented protocol. </a:t>
            </a:r>
            <a:endParaRPr>
              <a:latin typeface="Arial"/>
              <a:ea typeface="Arial"/>
              <a:cs typeface="Arial"/>
              <a:sym typeface="Arial"/>
            </a:endParaRPr>
          </a:p>
        </p:txBody>
      </p:sp>
      <p:pic>
        <p:nvPicPr>
          <p:cNvPr id="195" name="Google Shape;195;p24"/>
          <p:cNvPicPr preferRelativeResize="0"/>
          <p:nvPr/>
        </p:nvPicPr>
        <p:blipFill>
          <a:blip r:embed="rId3">
            <a:alphaModFix/>
          </a:blip>
          <a:stretch>
            <a:fillRect/>
          </a:stretch>
        </p:blipFill>
        <p:spPr>
          <a:xfrm>
            <a:off x="8209875" y="3869725"/>
            <a:ext cx="2556774" cy="25567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