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5" r:id="rId7"/>
    <p:sldId id="261" r:id="rId8"/>
    <p:sldId id="262" r:id="rId9"/>
    <p:sldId id="266" r:id="rId10"/>
    <p:sldId id="267" r:id="rId11"/>
    <p:sldId id="268" r:id="rId12"/>
    <p:sldId id="269" r:id="rId13"/>
    <p:sldId id="263" r:id="rId14"/>
    <p:sldId id="264" r:id="rId15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72" y="294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43E26616-3A8D-4952-AEFE-0C331011D24D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396A2576-A5E9-4DE6-A228-B1DDA3DBB5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379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2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6A2576-A5E9-4DE6-A228-B1DDA3DBB54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970001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3.png"  /><Relationship Id="rId5" Type="http://schemas.openxmlformats.org/officeDocument/2006/relationships/image" Target="../media/image4.sv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Relationship Id="rId6" Type="http://schemas.openxmlformats.org/officeDocument/2006/relationships/image" Target="../media/image2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3.png"  /><Relationship Id="rId4" Type="http://schemas.openxmlformats.org/officeDocument/2006/relationships/image" Target="../media/image4.svg"  /><Relationship Id="rId5" Type="http://schemas.openxmlformats.org/officeDocument/2006/relationships/image" Target="../media/image23.png"  /><Relationship Id="rId6" Type="http://schemas.openxmlformats.org/officeDocument/2006/relationships/image" Target="../media/image24.sv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3.png"  /><Relationship Id="rId5" Type="http://schemas.openxmlformats.org/officeDocument/2006/relationships/image" Target="../media/image4.sv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5.png"  /><Relationship Id="rId5" Type="http://schemas.openxmlformats.org/officeDocument/2006/relationships/image" Target="../media/image6.sv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7.png"  /><Relationship Id="rId5" Type="http://schemas.openxmlformats.org/officeDocument/2006/relationships/image" Target="../media/image8.sv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7.png"  /><Relationship Id="rId5" Type="http://schemas.openxmlformats.org/officeDocument/2006/relationships/image" Target="../media/image8.sv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Relationship Id="rId3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Relationship Id="rId3" Type="http://schemas.openxmlformats.org/officeDocument/2006/relationships/image" Target="../media/image1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5.png"  /><Relationship Id="rId3" Type="http://schemas.openxmlformats.org/officeDocument/2006/relationships/image" Target="../media/image15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213022" y="-6344329"/>
            <a:ext cx="25704255" cy="16911659"/>
            <a:chOff x="0" y="0"/>
            <a:chExt cx="34272340" cy="22548878"/>
          </a:xfrm>
        </p:grpSpPr>
        <p:sp>
          <p:nvSpPr>
            <p:cNvPr id="3" name="Freeform 3"/>
            <p:cNvSpPr/>
            <p:nvPr/>
          </p:nvSpPr>
          <p:spPr>
            <a:xfrm>
              <a:off x="16476030" y="8085332"/>
              <a:ext cx="17796310" cy="14463546"/>
            </a:xfrm>
            <a:custGeom>
              <a:avLst/>
              <a:gdLst/>
              <a:ahLst/>
              <a:cxnLst/>
              <a:rect l="l" t="t" r="r" b="b"/>
              <a:pathLst>
                <a:path w="17796310" h="14463546">
                  <a:moveTo>
                    <a:pt x="0" y="0"/>
                  </a:moveTo>
                  <a:lnTo>
                    <a:pt x="17796310" y="0"/>
                  </a:lnTo>
                  <a:lnTo>
                    <a:pt x="17796310" y="14463546"/>
                  </a:lnTo>
                  <a:lnTo>
                    <a:pt x="0" y="144635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 flipV="1">
              <a:off x="0" y="0"/>
              <a:ext cx="17796310" cy="14463546"/>
            </a:xfrm>
            <a:custGeom>
              <a:avLst/>
              <a:gdLst/>
              <a:ahLst/>
              <a:cxnLst/>
              <a:rect l="l" t="t" r="r" b="b"/>
              <a:pathLst>
                <a:path w="17796310" h="14463546">
                  <a:moveTo>
                    <a:pt x="0" y="14463546"/>
                  </a:moveTo>
                  <a:lnTo>
                    <a:pt x="17796310" y="14463546"/>
                  </a:lnTo>
                  <a:lnTo>
                    <a:pt x="17796310" y="0"/>
                  </a:lnTo>
                  <a:lnTo>
                    <a:pt x="0" y="0"/>
                  </a:lnTo>
                  <a:lnTo>
                    <a:pt x="0" y="14463546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4890071" y="8840540"/>
            <a:ext cx="3397929" cy="417760"/>
            <a:chOff x="0" y="0"/>
            <a:chExt cx="1239574" cy="152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39574" cy="152400"/>
            </a:xfrm>
            <a:custGeom>
              <a:avLst/>
              <a:gdLst/>
              <a:ahLst/>
              <a:cxnLst/>
              <a:rect l="l" t="t" r="r" b="b"/>
              <a:pathLst>
                <a:path w="1239574" h="152400">
                  <a:moveTo>
                    <a:pt x="0" y="0"/>
                  </a:moveTo>
                  <a:lnTo>
                    <a:pt x="1239574" y="0"/>
                  </a:lnTo>
                  <a:lnTo>
                    <a:pt x="1239574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795FF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028700" y="4726464"/>
            <a:ext cx="12001500" cy="13234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altLang="ko-KR" sz="80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oppins Bold"/>
                <a:sym typeface="Poppins Bold"/>
              </a:rPr>
              <a:t>KIOSK</a:t>
            </a:r>
            <a:r>
              <a:rPr lang="en-US" sz="80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oppins Bold"/>
                <a:sym typeface="Poppins Bold"/>
              </a:rPr>
              <a:t> 프로젝트 결과 보고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6269463"/>
            <a:ext cx="8610405" cy="386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73"/>
              </a:lnSpc>
            </a:pPr>
            <a:r>
              <a:rPr lang="en-US" sz="2266" dirty="0">
                <a:solidFill>
                  <a:srgbClr val="0795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"/>
                <a:sym typeface="Poppins"/>
              </a:rPr>
              <a:t>클라우드 기반 웹 개발자(보안코딩) 양성: </a:t>
            </a:r>
            <a:r>
              <a:rPr lang="en-US" sz="2266" dirty="0">
                <a:solidFill>
                  <a:srgbClr val="0795FF"/>
                </a:solidFill>
                <a:latin typeface="Poppins"/>
                <a:ea typeface="나눔고딕" panose="020D0604000000000000" pitchFamily="50" charset="-127"/>
                <a:cs typeface="Poppins"/>
                <a:sym typeface="Poppins"/>
              </a:rPr>
              <a:t>202410.22 ~ 2025.04.28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8537575"/>
            <a:ext cx="3335613" cy="72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54545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"/>
                <a:sym typeface="Poppins"/>
              </a:rPr>
              <a:t>소속 및 보고자: 김수윤</a:t>
            </a:r>
          </a:p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54545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"/>
                <a:sym typeface="Poppins"/>
              </a:rPr>
              <a:t>보고 날짜: </a:t>
            </a:r>
            <a:r>
              <a:rPr lang="en-US" sz="2000" dirty="0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2025.03.25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684585" y="8446840"/>
            <a:ext cx="3335613" cy="72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Phone. 010-2792-2649</a:t>
            </a:r>
          </a:p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E-</a:t>
            </a:r>
            <a:r>
              <a:rPr lang="en-US" altLang="ko-KR" sz="2000" dirty="0" err="1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meil</a:t>
            </a:r>
            <a:r>
              <a:rPr lang="en-US" sz="2000" dirty="0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. iisdf@naver.com</a:t>
            </a: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C6915A81-A729-4DB4-AF67-C1547F795453}"/>
              </a:ext>
            </a:extLst>
          </p:cNvPr>
          <p:cNvSpPr txBox="1"/>
          <p:nvPr/>
        </p:nvSpPr>
        <p:spPr>
          <a:xfrm>
            <a:off x="1028700" y="3463496"/>
            <a:ext cx="12001500" cy="12618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altLang="ko-KR" sz="4800" b="1" dirty="0">
                <a:solidFill>
                  <a:srgbClr val="0795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oppins Bold"/>
                <a:sym typeface="Poppins Bold"/>
              </a:rPr>
              <a:t>2025</a:t>
            </a:r>
            <a:r>
              <a:rPr lang="ko-KR" altLang="en-US" sz="4800" b="1" dirty="0">
                <a:solidFill>
                  <a:srgbClr val="0795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oppins Bold"/>
                <a:sym typeface="Poppins Bold"/>
              </a:rPr>
              <a:t>년도 </a:t>
            </a:r>
            <a:r>
              <a:rPr lang="en-US" altLang="ko-KR" sz="4800" b="1" dirty="0">
                <a:solidFill>
                  <a:srgbClr val="0795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oppins Bold"/>
                <a:sym typeface="Poppins Bold"/>
              </a:rPr>
              <a:t>KDT</a:t>
            </a:r>
            <a:endParaRPr lang="en-US" sz="4800" b="1" dirty="0">
              <a:solidFill>
                <a:srgbClr val="0795FF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Poppins Bold"/>
              <a:sym typeface="Poppins Bold"/>
            </a:endParaRP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885825"/>
            <a:ext cx="11010900" cy="859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04. </a:t>
            </a:r>
            <a:r>
              <a:rPr lang="en-US" sz="48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oppins Bold"/>
                <a:sym typeface="Poppins Bold"/>
              </a:rPr>
              <a:t>프로젝트 </a:t>
            </a:r>
            <a:r>
              <a:rPr lang="en-US" sz="4800" b="1" dirty="0" err="1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oppins Bold"/>
                <a:sym typeface="Poppins Bold"/>
              </a:rPr>
              <a:t>수행</a:t>
            </a:r>
            <a:r>
              <a:rPr lang="en-US" sz="48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oppins Bold"/>
                <a:sym typeface="Poppins Bold"/>
              </a:rPr>
              <a:t> </a:t>
            </a:r>
            <a:r>
              <a:rPr lang="en-US" sz="4800" b="1" dirty="0" err="1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oppins Bold"/>
                <a:sym typeface="Poppins Bold"/>
              </a:rPr>
              <a:t>과정</a:t>
            </a:r>
            <a:r>
              <a:rPr lang="en-US" sz="48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oppins Bold"/>
                <a:sym typeface="Poppins Bold"/>
              </a:rPr>
              <a:t> </a:t>
            </a:r>
            <a:r>
              <a:rPr lang="en-US" altLang="ko-KR" sz="48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oppins Bold"/>
                <a:sym typeface="Poppins Bold"/>
              </a:rPr>
              <a:t>– </a:t>
            </a:r>
            <a:r>
              <a:rPr lang="ko-KR" altLang="en-US" sz="48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oppins Bold"/>
                <a:sym typeface="Poppins Bold"/>
              </a:rPr>
              <a:t>파일 업로드 보안</a:t>
            </a:r>
            <a:endParaRPr lang="en-US" sz="4800" b="1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Poppins Bold"/>
              <a:sym typeface="Poppins Bold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rcRect l="31190"/>
          <a:stretch>
            <a:fillRect/>
          </a:stretch>
        </p:blipFill>
        <p:spPr>
          <a:xfrm>
            <a:off x="1371600" y="2324100"/>
            <a:ext cx="3865779" cy="7092886"/>
          </a:xfrm>
          <a:prstGeom prst="rect">
            <a:avLst/>
          </a:prstGeom>
          <a:ln w="88900" cap="sq">
            <a:noFill/>
            <a:miter/>
          </a:ln>
          <a:effectLst>
            <a:outerShdw blurRad="127000" dist="127000" dir="27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rcRect l="36710"/>
          <a:stretch>
            <a:fillRect/>
          </a:stretch>
        </p:blipFill>
        <p:spPr>
          <a:xfrm>
            <a:off x="5867400" y="2362200"/>
            <a:ext cx="3581399" cy="7092886"/>
          </a:xfrm>
          <a:prstGeom prst="rect">
            <a:avLst/>
          </a:prstGeom>
          <a:ln w="88900" cap="sq">
            <a:noFill/>
            <a:miter/>
          </a:ln>
          <a:effectLst>
            <a:outerShdw blurRad="127000" dist="127000" dir="27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90600" y="6143625"/>
            <a:ext cx="5276850" cy="1209675"/>
          </a:xfrm>
          <a:prstGeom prst="rect">
            <a:avLst/>
          </a:prstGeom>
          <a:ln w="88900" cap="sq">
            <a:noFill/>
            <a:miter/>
          </a:ln>
          <a:effectLst>
            <a:outerShdw blurRad="127000" dist="127000" dir="27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1" name=""/>
          <p:cNvSpPr/>
          <p:nvPr/>
        </p:nvSpPr>
        <p:spPr>
          <a:xfrm>
            <a:off x="3876675" y="5057775"/>
            <a:ext cx="990600" cy="457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6" name=""/>
          <p:cNvSpPr/>
          <p:nvPr/>
        </p:nvSpPr>
        <p:spPr>
          <a:xfrm>
            <a:off x="8010525" y="5076825"/>
            <a:ext cx="990600" cy="4572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cxnSp>
        <p:nvCxnSpPr>
          <p:cNvPr id="17" name=""/>
          <p:cNvCxnSpPr>
            <a:stCxn id="11" idx="3"/>
          </p:cNvCxnSpPr>
          <p:nvPr/>
        </p:nvCxnSpPr>
        <p:spPr>
          <a:xfrm rot="10800000" flipV="1">
            <a:off x="2133600" y="5448019"/>
            <a:ext cx="1888145" cy="76228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953250" y="6915150"/>
            <a:ext cx="8362950" cy="2114550"/>
          </a:xfrm>
          <a:prstGeom prst="rect">
            <a:avLst/>
          </a:prstGeom>
          <a:ln w="88900" cap="sq">
            <a:noFill/>
            <a:miter/>
          </a:ln>
          <a:effectLst>
            <a:outerShdw blurRad="127000" dist="127000" dir="27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9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601200" y="8115300"/>
            <a:ext cx="6286500" cy="1371600"/>
          </a:xfrm>
          <a:prstGeom prst="rect">
            <a:avLst/>
          </a:prstGeom>
          <a:ln w="88900" cap="sq">
            <a:noFill/>
            <a:miter/>
          </a:ln>
          <a:effectLst>
            <a:outerShdw blurRad="127000" dist="127000" dir="27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2"/>
          <p:cNvSpPr txBox="1"/>
          <p:nvPr/>
        </p:nvSpPr>
        <p:spPr>
          <a:xfrm>
            <a:off x="11811427" y="2476500"/>
            <a:ext cx="3809573" cy="5048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p>
            <a:pPr marL="0" indent="0" algn="l" defTabSz="914400" rtl="0" eaLnBrk="1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Poppins"/>
                <a:sym typeface="Poppins"/>
              </a:rPr>
              <a:t>악성 파일 차단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Poppins"/>
                <a:sym typeface="Poppin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Poppins"/>
                <a:sym typeface="Poppins"/>
              </a:rPr>
              <a:t> 업로드 보안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Poppins"/>
              <a:sym typeface="Poppins"/>
            </a:endParaRPr>
          </a:p>
        </p:txBody>
      </p:sp>
      <p:sp>
        <p:nvSpPr>
          <p:cNvPr id="21" name="TextBox 12"/>
          <p:cNvSpPr txBox="1"/>
          <p:nvPr/>
        </p:nvSpPr>
        <p:spPr>
          <a:xfrm>
            <a:off x="11506200" y="3314700"/>
            <a:ext cx="4876800" cy="292318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000" b="0" i="0" u="none" strike="noStrike" mc:Ignorable="hp" hp:hslEmbossed="0">
                <a:solidFill>
                  <a:srgbClr val="545454"/>
                </a:solidFill>
                <a:latin typeface="맑은 고딕"/>
                <a:ea typeface="맑은 고딕"/>
                <a:cs typeface="맑은 고딕"/>
              </a:rPr>
              <a:t>파일 업로드 시</a:t>
            </a:r>
            <a:r>
              <a:rPr xmlns:mc="http://schemas.openxmlformats.org/markup-compatibility/2006" xmlns:hp="http://schemas.haansoft.com/office/presentation/8.0" lang="EN-US" sz="2000" b="0" i="0" u="none" strike="noStrike" mc:Ignorable="hp" hp:hslEmbossed="0">
                <a:solidFill>
                  <a:srgbClr val="545454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xmlns:mc="http://schemas.openxmlformats.org/markup-compatibility/2006" xmlns:hp="http://schemas.haansoft.com/office/presentation/8.0" sz="2000" b="0" i="0" u="none" strike="noStrike" mc:Ignorable="hp" hp:hslEmbossed="0">
                <a:solidFill>
                  <a:srgbClr val="545454"/>
                </a:solidFill>
                <a:latin typeface="맑은 고딕"/>
                <a:ea typeface="맑은 고딕"/>
                <a:cs typeface="맑은 고딕"/>
              </a:rPr>
              <a:t>확장자 및 </a:t>
            </a:r>
            <a:r>
              <a:rPr xmlns:mc="http://schemas.openxmlformats.org/markup-compatibility/2006" xmlns:hp="http://schemas.haansoft.com/office/presentation/8.0" lang="EN-US" sz="2000" b="0" i="0" u="none" strike="noStrike" mc:Ignorable="hp" hp:hslEmbossed="0">
                <a:solidFill>
                  <a:srgbClr val="545454"/>
                </a:solidFill>
                <a:latin typeface="맑은 고딕"/>
                <a:ea typeface="맑은 고딕"/>
                <a:cs typeface="맑은 고딕"/>
              </a:rPr>
              <a:t>MIME </a:t>
            </a:r>
            <a:r>
              <a:rPr xmlns:mc="http://schemas.openxmlformats.org/markup-compatibility/2006" xmlns:hp="http://schemas.haansoft.com/office/presentation/8.0" sz="2000" b="0" i="0" u="none" strike="noStrike" mc:Ignorable="hp" hp:hslEmbossed="0">
                <a:solidFill>
                  <a:srgbClr val="545454"/>
                </a:solidFill>
                <a:latin typeface="맑은 고딕"/>
                <a:ea typeface="맑은 고딕"/>
                <a:cs typeface="맑은 고딕"/>
              </a:rPr>
              <a:t>타입 검증으로 악성 파일 차단</a:t>
            </a:r>
            <a:r>
              <a:rPr xmlns:mc="http://schemas.openxmlformats.org/markup-compatibility/2006" xmlns:hp="http://schemas.haansoft.com/office/presentation/8.0" lang="ko-KR" altLang="en-US" sz="2000" b="0" i="0" u="none" strike="noStrike" mc:Ignorable="hp" hp:hslEmbossed="0">
                <a:solidFill>
                  <a:srgbClr val="545454"/>
                </a:solidFill>
                <a:latin typeface="맑은 고딕"/>
                <a:ea typeface="맑은 고딕"/>
                <a:cs typeface="맑은 고딕"/>
              </a:rPr>
              <a:t>하고</a:t>
            </a:r>
            <a:r>
              <a:rPr xmlns:mc="http://schemas.openxmlformats.org/markup-compatibility/2006" xmlns:hp="http://schemas.haansoft.com/office/presentation/8.0" lang="EN-US" sz="2000" b="0" i="0" u="none" strike="noStrike" mc:Ignorable="hp" hp:hslEmbossed="0">
                <a:solidFill>
                  <a:srgbClr val="545454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xmlns:mc="http://schemas.openxmlformats.org/markup-compatibility/2006" xmlns:hp="http://schemas.haansoft.com/office/presentation/8.0" sz="2000" b="0" i="0" u="none" strike="noStrike" mc:Ignorable="hp" hp:hslEmbossed="0">
                <a:solidFill>
                  <a:srgbClr val="545454"/>
                </a:solidFill>
                <a:latin typeface="맑은 고딕"/>
                <a:ea typeface="맑은 고딕"/>
                <a:cs typeface="맑은 고딕"/>
              </a:rPr>
              <a:t>업로드 경로 실행권한 제한으로 서버 권한 상승</a:t>
            </a:r>
            <a:r>
              <a:rPr xmlns:mc="http://schemas.openxmlformats.org/markup-compatibility/2006" xmlns:hp="http://schemas.haansoft.com/office/presentation/8.0" lang="ko-KR" altLang="en-US" sz="2000" b="0" i="0" u="none" strike="noStrike" mc:Ignorable="hp" hp:hslEmbossed="0">
                <a:solidFill>
                  <a:srgbClr val="545454"/>
                </a:solidFill>
                <a:latin typeface="맑은 고딕"/>
                <a:ea typeface="맑은 고딕"/>
                <a:cs typeface="맑은 고딕"/>
              </a:rPr>
              <a:t>을 방지했습니다</a:t>
            </a:r>
            <a:r>
              <a:rPr xmlns:mc="http://schemas.openxmlformats.org/markup-compatibility/2006" xmlns:hp="http://schemas.haansoft.com/office/presentation/8.0" lang="en-US" altLang="ko-KR" sz="2000" b="0" i="0" u="none" strike="noStrike" mc:Ignorable="hp" hp:hslEmbossed="0">
                <a:solidFill>
                  <a:srgbClr val="545454"/>
                </a:solidFill>
                <a:latin typeface="맑은 고딕"/>
                <a:ea typeface="맑은 고딕"/>
                <a:cs typeface="맑은 고딕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545454"/>
                </a:solidFill>
                <a:latin typeface="맑은 고딕"/>
                <a:ea typeface="맑은 고딕"/>
                <a:cs typeface="Poppins"/>
                <a:sym typeface="Poppins"/>
              </a:rPr>
              <a:t> 허용 가능한 파일 확장자만 업로드할 수 있도록 화이트리스트 기반 검증을 적용하였습니다.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545454"/>
              </a:solidFill>
              <a:latin typeface="맑은 고딕"/>
              <a:ea typeface="맑은 고딕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596267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885825"/>
            <a:ext cx="10325100" cy="859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04. </a:t>
            </a:r>
            <a:r>
              <a:rPr lang="en-US" sz="48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oppins Bold"/>
                <a:sym typeface="Poppins Bold"/>
              </a:rPr>
              <a:t>프로젝트 </a:t>
            </a:r>
            <a:r>
              <a:rPr lang="en-US" sz="4800" b="1" dirty="0" err="1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oppins Bold"/>
                <a:sym typeface="Poppins Bold"/>
              </a:rPr>
              <a:t>수행</a:t>
            </a:r>
            <a:r>
              <a:rPr lang="en-US" sz="48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oppins Bold"/>
                <a:sym typeface="Poppins Bold"/>
              </a:rPr>
              <a:t> </a:t>
            </a:r>
            <a:r>
              <a:rPr lang="en-US" sz="4800" b="1" dirty="0" err="1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oppins Bold"/>
                <a:sym typeface="Poppins Bold"/>
              </a:rPr>
              <a:t>과정</a:t>
            </a:r>
            <a:r>
              <a:rPr lang="en-US" sz="48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oppins Bold"/>
                <a:sym typeface="Poppins Bold"/>
              </a:rPr>
              <a:t> </a:t>
            </a:r>
            <a:r>
              <a:rPr lang="en-US" altLang="ko-KR" sz="48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oppins Bold"/>
                <a:sym typeface="Poppins Bold"/>
              </a:rPr>
              <a:t>– Sonar </a:t>
            </a:r>
            <a:r>
              <a:rPr lang="en-US" altLang="ko-KR" sz="4800" b="1" dirty="0" err="1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oppins Bold"/>
                <a:sym typeface="Poppins Bold"/>
              </a:rPr>
              <a:t>Qube</a:t>
            </a:r>
            <a:endParaRPr lang="en-US" sz="4800" b="1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Poppins Bold"/>
              <a:sym typeface="Poppins Bold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8640" b="14770"/>
          <a:stretch>
            <a:fillRect/>
          </a:stretch>
        </p:blipFill>
        <p:spPr>
          <a:xfrm>
            <a:off x="1524000" y="2390459"/>
            <a:ext cx="6629400" cy="5267641"/>
          </a:xfrm>
          <a:prstGeom prst="rect">
            <a:avLst/>
          </a:prstGeom>
          <a:ln w="88900" cap="sq">
            <a:noFill/>
            <a:miter/>
          </a:ln>
          <a:effectLst>
            <a:outerShdw blurRad="127000" dist="127000" dir="27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7950" r="1010" b="15610"/>
          <a:stretch>
            <a:fillRect/>
          </a:stretch>
        </p:blipFill>
        <p:spPr>
          <a:xfrm>
            <a:off x="8343900" y="2533334"/>
            <a:ext cx="8239835" cy="5105400"/>
          </a:xfrm>
          <a:prstGeom prst="rect">
            <a:avLst/>
          </a:prstGeom>
          <a:ln w="88900" cap="sq">
            <a:noFill/>
            <a:miter/>
          </a:ln>
          <a:effectLst>
            <a:outerShdw blurRad="127000" dist="127000" dir="27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12"/>
          <p:cNvSpPr txBox="1"/>
          <p:nvPr/>
        </p:nvSpPr>
        <p:spPr>
          <a:xfrm>
            <a:off x="3352800" y="8572500"/>
            <a:ext cx="11582400" cy="5048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4000"/>
              </a:lnSpc>
              <a:defRPr/>
            </a:pPr>
            <a:r>
              <a:rPr lang="en-US" altLang="ko-KR" sz="2000">
                <a:solidFill>
                  <a:srgbClr val="545454"/>
                </a:solidFill>
                <a:latin typeface="맑은 고딕"/>
                <a:cs typeface="Poppins"/>
                <a:sym typeface="Poppins"/>
              </a:rPr>
              <a:t>SonarQube를 이용해 정기적으로 정적 코드 분석을 수행하여 보안 취약점을 사전에 탐지하였습니다.</a:t>
            </a:r>
            <a:endParaRPr lang="en-US" altLang="ko-KR" sz="2000">
              <a:solidFill>
                <a:srgbClr val="545454"/>
              </a:solidFill>
              <a:latin typeface="맑은 고딕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897171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556701" y="-8973011"/>
            <a:ext cx="20703384" cy="18597252"/>
            <a:chOff x="0" y="0"/>
            <a:chExt cx="27604511" cy="24796337"/>
          </a:xfrm>
        </p:grpSpPr>
        <p:sp>
          <p:nvSpPr>
            <p:cNvPr id="3" name="Freeform 3"/>
            <p:cNvSpPr/>
            <p:nvPr/>
          </p:nvSpPr>
          <p:spPr>
            <a:xfrm rot="3018939" flipV="1">
              <a:off x="2349214" y="4233919"/>
              <a:ext cx="17796310" cy="14463546"/>
            </a:xfrm>
            <a:custGeom>
              <a:avLst/>
              <a:gdLst/>
              <a:ahLst/>
              <a:cxnLst/>
              <a:rect l="l" t="t" r="r" b="b"/>
              <a:pathLst>
                <a:path w="17796310" h="14463546">
                  <a:moveTo>
                    <a:pt x="0" y="14463547"/>
                  </a:moveTo>
                  <a:lnTo>
                    <a:pt x="17796309" y="14463547"/>
                  </a:lnTo>
                  <a:lnTo>
                    <a:pt x="17796309" y="0"/>
                  </a:lnTo>
                  <a:lnTo>
                    <a:pt x="0" y="0"/>
                  </a:lnTo>
                  <a:lnTo>
                    <a:pt x="0" y="14463547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4" name="Freeform 4"/>
            <p:cNvSpPr/>
            <p:nvPr/>
          </p:nvSpPr>
          <p:spPr>
            <a:xfrm>
              <a:off x="16685880" y="18900536"/>
              <a:ext cx="7570304" cy="3415224"/>
            </a:xfrm>
            <a:custGeom>
              <a:avLst/>
              <a:gdLst/>
              <a:ahLst/>
              <a:cxnLst/>
              <a:rect l="l" t="t" r="r" b="b"/>
              <a:pathLst>
                <a:path w="7570304" h="3415224">
                  <a:moveTo>
                    <a:pt x="0" y="0"/>
                  </a:moveTo>
                  <a:lnTo>
                    <a:pt x="7570304" y="0"/>
                  </a:lnTo>
                  <a:lnTo>
                    <a:pt x="7570304" y="3415224"/>
                  </a:lnTo>
                  <a:lnTo>
                    <a:pt x="0" y="34152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16685880" y="16335922"/>
              <a:ext cx="5510757" cy="2486092"/>
            </a:xfrm>
            <a:custGeom>
              <a:avLst/>
              <a:gdLst/>
              <a:ahLst/>
              <a:cxnLst/>
              <a:rect l="l" t="t" r="r" b="b"/>
              <a:pathLst>
                <a:path w="5510757" h="2486092">
                  <a:moveTo>
                    <a:pt x="0" y="0"/>
                  </a:moveTo>
                  <a:lnTo>
                    <a:pt x="5510757" y="0"/>
                  </a:lnTo>
                  <a:lnTo>
                    <a:pt x="5510757" y="2486092"/>
                  </a:lnTo>
                  <a:lnTo>
                    <a:pt x="0" y="24860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5419412" y="20044627"/>
              <a:ext cx="6041511" cy="2725533"/>
            </a:xfrm>
            <a:custGeom>
              <a:avLst/>
              <a:gdLst/>
              <a:ahLst/>
              <a:cxnLst/>
              <a:rect l="l" t="t" r="r" b="b"/>
              <a:pathLst>
                <a:path w="6041511" h="2725533">
                  <a:moveTo>
                    <a:pt x="0" y="0"/>
                  </a:moveTo>
                  <a:lnTo>
                    <a:pt x="6041512" y="0"/>
                  </a:lnTo>
                  <a:lnTo>
                    <a:pt x="6041512" y="2725534"/>
                  </a:lnTo>
                  <a:lnTo>
                    <a:pt x="0" y="27255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20034207" y="20405201"/>
              <a:ext cx="7570304" cy="3415224"/>
            </a:xfrm>
            <a:custGeom>
              <a:avLst/>
              <a:gdLst/>
              <a:ahLst/>
              <a:cxnLst/>
              <a:rect l="l" t="t" r="r" b="b"/>
              <a:pathLst>
                <a:path w="7570304" h="3415224">
                  <a:moveTo>
                    <a:pt x="0" y="0"/>
                  </a:moveTo>
                  <a:lnTo>
                    <a:pt x="7570304" y="0"/>
                  </a:lnTo>
                  <a:lnTo>
                    <a:pt x="7570304" y="3415224"/>
                  </a:lnTo>
                  <a:lnTo>
                    <a:pt x="0" y="34152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15499224" y="21774903"/>
              <a:ext cx="6697414" cy="3021434"/>
            </a:xfrm>
            <a:custGeom>
              <a:avLst/>
              <a:gdLst/>
              <a:ahLst/>
              <a:cxnLst/>
              <a:rect l="l" t="t" r="r" b="b"/>
              <a:pathLst>
                <a:path w="6697414" h="3021434">
                  <a:moveTo>
                    <a:pt x="0" y="0"/>
                  </a:moveTo>
                  <a:lnTo>
                    <a:pt x="6697413" y="0"/>
                  </a:lnTo>
                  <a:lnTo>
                    <a:pt x="6697413" y="3021434"/>
                  </a:lnTo>
                  <a:lnTo>
                    <a:pt x="0" y="30214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1028700" y="885825"/>
            <a:ext cx="8115300" cy="859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05. </a:t>
            </a:r>
            <a:r>
              <a:rPr lang="ko-KR" altLang="en-US" sz="48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oppins Bold"/>
                <a:sym typeface="Poppins Bold"/>
              </a:rPr>
              <a:t>현장 교강사 평가</a:t>
            </a:r>
            <a:endParaRPr lang="en-US" sz="4800" b="1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Poppins Bold"/>
              <a:sym typeface="Poppi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524000" y="3287848"/>
            <a:ext cx="6705496" cy="11412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4480"/>
              </a:lnSpc>
              <a:defRPr/>
            </a:pPr>
            <a:r>
              <a:rPr lang="ko-KR" altLang="en-US" sz="3200" b="1">
                <a:solidFill>
                  <a:srgbClr val="000000"/>
                </a:solidFill>
                <a:latin typeface="나눔고딕 ExtraBold"/>
                <a:ea typeface="나눔고딕 ExtraBold"/>
                <a:cs typeface="Poppins Bold"/>
                <a:sym typeface="Poppins Bold"/>
              </a:rPr>
              <a:t>프로젝트</a:t>
            </a:r>
            <a:r>
              <a:rPr lang="en-US" altLang="ko-KR" sz="3200" b="1">
                <a:solidFill>
                  <a:srgbClr val="000000"/>
                </a:solidFill>
                <a:latin typeface="나눔고딕 ExtraBold"/>
                <a:ea typeface="나눔고딕 ExtraBold"/>
                <a:cs typeface="Poppins Bold"/>
                <a:sym typeface="Poppins Bold"/>
              </a:rPr>
              <a:t> </a:t>
            </a:r>
            <a:r>
              <a:rPr lang="ko-KR" altLang="en-US" sz="3200" b="1">
                <a:solidFill>
                  <a:srgbClr val="000000"/>
                </a:solidFill>
                <a:latin typeface="나눔고딕 ExtraBold"/>
                <a:ea typeface="나눔고딕 ExtraBold"/>
                <a:cs typeface="Poppins Bold"/>
                <a:sym typeface="Poppins Bold"/>
              </a:rPr>
              <a:t>결과물에</a:t>
            </a:r>
            <a:r>
              <a:rPr lang="en-US" altLang="ko-KR" sz="3200" b="1">
                <a:solidFill>
                  <a:srgbClr val="000000"/>
                </a:solidFill>
                <a:latin typeface="나눔고딕 ExtraBold"/>
                <a:ea typeface="나눔고딕 ExtraBold"/>
                <a:cs typeface="Poppins Bold"/>
                <a:sym typeface="Poppins Bold"/>
              </a:rPr>
              <a:t> </a:t>
            </a:r>
            <a:r>
              <a:rPr lang="ko-KR" altLang="en-US" sz="3200" b="1">
                <a:solidFill>
                  <a:srgbClr val="000000"/>
                </a:solidFill>
                <a:latin typeface="나눔고딕 ExtraBold"/>
                <a:ea typeface="나눔고딕 ExtraBold"/>
                <a:cs typeface="Poppins Bold"/>
                <a:sym typeface="Poppins Bold"/>
              </a:rPr>
              <a:t>대한</a:t>
            </a:r>
            <a:r>
              <a:rPr lang="en-US" altLang="ko-KR" sz="3200" b="1">
                <a:solidFill>
                  <a:srgbClr val="000000"/>
                </a:solidFill>
                <a:latin typeface="나눔고딕 ExtraBold"/>
                <a:ea typeface="나눔고딕 ExtraBold"/>
                <a:cs typeface="Poppins Bold"/>
                <a:sym typeface="Poppins Bold"/>
              </a:rPr>
              <a:t> </a:t>
            </a:r>
            <a:r>
              <a:rPr lang="ko-KR" altLang="en-US" sz="3200" b="1">
                <a:solidFill>
                  <a:srgbClr val="000000"/>
                </a:solidFill>
                <a:latin typeface="나눔고딕 ExtraBold"/>
                <a:ea typeface="나눔고딕 ExtraBold"/>
                <a:cs typeface="Poppins Bold"/>
                <a:sym typeface="Poppins Bold"/>
              </a:rPr>
              <a:t>완성도</a:t>
            </a:r>
            <a:r>
              <a:rPr lang="en-US" altLang="ko-KR" sz="3200" b="1">
                <a:solidFill>
                  <a:srgbClr val="000000"/>
                </a:solidFill>
                <a:latin typeface="나눔고딕 ExtraBold"/>
                <a:ea typeface="나눔고딕 ExtraBold"/>
                <a:cs typeface="Poppins Bold"/>
                <a:sym typeface="Poppins Bold"/>
              </a:rPr>
              <a:t> </a:t>
            </a:r>
            <a:endParaRPr lang="en-US" altLang="ko-KR" sz="3200" b="1">
              <a:solidFill>
                <a:srgbClr val="000000"/>
              </a:solidFill>
              <a:latin typeface="나눔고딕 ExtraBold"/>
              <a:ea typeface="나눔고딕 ExtraBold"/>
              <a:cs typeface="Poppins Bold"/>
              <a:sym typeface="Poppins Bold"/>
            </a:endParaRPr>
          </a:p>
          <a:p>
            <a:pPr algn="l">
              <a:lnSpc>
                <a:spcPts val="4480"/>
              </a:lnSpc>
              <a:defRPr/>
            </a:pPr>
            <a:endParaRPr lang="en-US" sz="3200" b="1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711930" y="3862087"/>
            <a:ext cx="6022370" cy="1014713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4000"/>
              </a:lnSpc>
              <a:defRPr/>
            </a:pPr>
            <a:r>
              <a:rPr lang="en-US" sz="2000" b="1">
                <a:solidFill>
                  <a:srgbClr val="545454"/>
                </a:solidFill>
                <a:latin typeface="나눔고딕"/>
                <a:ea typeface="나눔고딕"/>
                <a:cs typeface="Poppins"/>
                <a:sym typeface="Poppins"/>
              </a:rPr>
              <a:t>프로젝트 결과 평가 점수 기재</a:t>
            </a:r>
            <a:endParaRPr lang="en-US" sz="2000" b="1">
              <a:solidFill>
                <a:srgbClr val="545454"/>
              </a:solidFill>
              <a:latin typeface="나눔고딕"/>
              <a:ea typeface="나눔고딕"/>
              <a:cs typeface="Poppins"/>
              <a:sym typeface="Poppins"/>
            </a:endParaRPr>
          </a:p>
          <a:p>
            <a:pPr algn="l">
              <a:lnSpc>
                <a:spcPts val="4000"/>
              </a:lnSpc>
              <a:defRPr/>
            </a:pPr>
            <a:endParaRPr lang="en-US" sz="2000" b="1">
              <a:solidFill>
                <a:srgbClr val="5454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829800" y="3287848"/>
            <a:ext cx="7051070" cy="11412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4480"/>
              </a:lnSpc>
              <a:defRPr/>
            </a:pPr>
            <a:r>
              <a:rPr lang="en-US" sz="3200" b="1">
                <a:solidFill>
                  <a:srgbClr val="000000"/>
                </a:solidFill>
                <a:latin typeface="나눔고딕 ExtraBold"/>
                <a:ea typeface="나눔고딕 ExtraBold"/>
                <a:cs typeface="Poppins Bold"/>
                <a:sym typeface="Poppins Bold"/>
              </a:rPr>
              <a:t>프로젝트 진행 간 잘한 부분과 아쉬운점</a:t>
            </a:r>
            <a:endParaRPr lang="en-US" sz="3200" b="1">
              <a:solidFill>
                <a:srgbClr val="000000"/>
              </a:solidFill>
              <a:latin typeface="나눔고딕 ExtraBold"/>
              <a:ea typeface="나눔고딕 ExtraBold"/>
              <a:cs typeface="Poppins Bold"/>
              <a:sym typeface="Poppins Bold"/>
            </a:endParaRPr>
          </a:p>
          <a:p>
            <a:pPr algn="l">
              <a:lnSpc>
                <a:spcPts val="4480"/>
              </a:lnSpc>
              <a:defRPr/>
            </a:pPr>
            <a:endParaRPr lang="en-US" sz="3200" b="1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829800" y="3900386"/>
            <a:ext cx="6022370" cy="1014514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4000"/>
              </a:lnSpc>
              <a:defRPr/>
            </a:pPr>
            <a:r>
              <a:rPr lang="en-US" sz="2000" b="1">
                <a:solidFill>
                  <a:srgbClr val="545454"/>
                </a:solidFill>
                <a:latin typeface="나눔고딕"/>
                <a:ea typeface="나눔고딕"/>
                <a:cs typeface="Poppins"/>
                <a:sym typeface="Poppins"/>
              </a:rPr>
              <a:t>프로젝트 진행을 수행함에 있어 잘한 부분과 문제점 </a:t>
            </a:r>
            <a:endParaRPr lang="en-US" sz="2000" b="1">
              <a:solidFill>
                <a:srgbClr val="545454"/>
              </a:solidFill>
              <a:latin typeface="나눔고딕"/>
              <a:ea typeface="나눔고딕"/>
              <a:cs typeface="Poppins"/>
              <a:sym typeface="Poppins"/>
            </a:endParaRPr>
          </a:p>
          <a:p>
            <a:pPr algn="l">
              <a:lnSpc>
                <a:spcPts val="4000"/>
              </a:lnSpc>
              <a:defRPr/>
            </a:pPr>
            <a:endParaRPr lang="en-US" sz="2000" b="1">
              <a:solidFill>
                <a:srgbClr val="5454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524000" y="6072505"/>
            <a:ext cx="6022370" cy="113792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4480"/>
              </a:lnSpc>
              <a:defRPr/>
            </a:pPr>
            <a:r>
              <a:rPr lang="en-US" sz="3200" b="1">
                <a:solidFill>
                  <a:srgbClr val="000000"/>
                </a:solidFill>
                <a:latin typeface="나눔고딕 ExtraBold"/>
                <a:ea typeface="나눔고딕 ExtraBold"/>
                <a:cs typeface="Poppins Bold"/>
                <a:sym typeface="Poppins Bold"/>
              </a:rPr>
              <a:t>프로젝트 결과 피드백</a:t>
            </a:r>
            <a:endParaRPr lang="en-US" sz="3200" b="1">
              <a:solidFill>
                <a:srgbClr val="000000"/>
              </a:solidFill>
              <a:latin typeface="나눔고딕 ExtraBold"/>
              <a:ea typeface="나눔고딕 ExtraBold"/>
              <a:cs typeface="Poppins Bold"/>
              <a:sym typeface="Poppins Bold"/>
            </a:endParaRPr>
          </a:p>
          <a:p>
            <a:pPr algn="l">
              <a:lnSpc>
                <a:spcPts val="4480"/>
              </a:lnSpc>
              <a:defRPr/>
            </a:pPr>
            <a:endParaRPr lang="en-US" sz="3200" b="1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711930" y="6646744"/>
            <a:ext cx="6022370" cy="101135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4000"/>
              </a:lnSpc>
              <a:defRPr/>
            </a:pPr>
            <a:r>
              <a:rPr lang="en-US" sz="2000" b="1">
                <a:solidFill>
                  <a:srgbClr val="545454"/>
                </a:solidFill>
                <a:latin typeface="나눔고딕"/>
                <a:ea typeface="나눔고딕"/>
                <a:cs typeface="Poppins"/>
                <a:sym typeface="Poppins"/>
              </a:rPr>
              <a:t>현장전문가의 피드백에 따라 주요 내용 기술</a:t>
            </a:r>
            <a:endParaRPr lang="en-US" sz="2000" b="1">
              <a:solidFill>
                <a:srgbClr val="545454"/>
              </a:solidFill>
              <a:latin typeface="나눔고딕"/>
              <a:ea typeface="나눔고딕"/>
              <a:cs typeface="Poppins"/>
              <a:sym typeface="Poppins"/>
            </a:endParaRPr>
          </a:p>
          <a:p>
            <a:pPr algn="l">
              <a:lnSpc>
                <a:spcPts val="4000"/>
              </a:lnSpc>
              <a:defRPr/>
            </a:pPr>
            <a:endParaRPr lang="en-US" sz="2000" b="1">
              <a:solidFill>
                <a:srgbClr val="5454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829800" y="6072505"/>
            <a:ext cx="6022370" cy="1137920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4480"/>
              </a:lnSpc>
              <a:defRPr/>
            </a:pPr>
            <a:r>
              <a:rPr lang="en-US" sz="3200" b="1">
                <a:solidFill>
                  <a:srgbClr val="000000"/>
                </a:solidFill>
                <a:latin typeface="나눔고딕 ExtraBold"/>
                <a:ea typeface="나눔고딕 ExtraBold"/>
                <a:cs typeface="Poppins Bold"/>
                <a:sym typeface="Poppins Bold"/>
              </a:rPr>
              <a:t>프로젝트 수행간 느낀 점</a:t>
            </a:r>
            <a:endParaRPr lang="en-US" sz="3200" b="1">
              <a:solidFill>
                <a:srgbClr val="000000"/>
              </a:solidFill>
              <a:latin typeface="나눔고딕 ExtraBold"/>
              <a:ea typeface="나눔고딕 ExtraBold"/>
              <a:cs typeface="Poppins Bold"/>
              <a:sym typeface="Poppins Bold"/>
            </a:endParaRPr>
          </a:p>
          <a:p>
            <a:pPr algn="l">
              <a:lnSpc>
                <a:spcPts val="4480"/>
              </a:lnSpc>
              <a:defRPr/>
            </a:pPr>
            <a:endParaRPr lang="en-US" sz="3200" b="1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017730" y="6646744"/>
            <a:ext cx="6022370" cy="1011356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l">
              <a:lnSpc>
                <a:spcPts val="4000"/>
              </a:lnSpc>
              <a:defRPr/>
            </a:pPr>
            <a:r>
              <a:rPr lang="en-US" sz="2000" b="1">
                <a:solidFill>
                  <a:srgbClr val="545454"/>
                </a:solidFill>
                <a:latin typeface="나눔고딕"/>
                <a:ea typeface="나눔고딕"/>
                <a:cs typeface="Poppins"/>
                <a:sym typeface="Poppins"/>
              </a:rPr>
              <a:t>프로젝트의 전체적인 구조 기술</a:t>
            </a:r>
            <a:endParaRPr lang="en-US" sz="2000" b="1">
              <a:solidFill>
                <a:srgbClr val="545454"/>
              </a:solidFill>
              <a:latin typeface="나눔고딕"/>
              <a:ea typeface="나눔고딕"/>
              <a:cs typeface="Poppins"/>
              <a:sym typeface="Poppins"/>
            </a:endParaRPr>
          </a:p>
          <a:p>
            <a:pPr algn="l">
              <a:lnSpc>
                <a:spcPts val="4000"/>
              </a:lnSpc>
              <a:defRPr/>
            </a:pPr>
            <a:endParaRPr lang="en-US" sz="2000" b="1">
              <a:solidFill>
                <a:srgbClr val="54545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213022" y="-6344329"/>
            <a:ext cx="25704255" cy="16911659"/>
            <a:chOff x="0" y="0"/>
            <a:chExt cx="34272340" cy="22548878"/>
          </a:xfrm>
        </p:grpSpPr>
        <p:sp>
          <p:nvSpPr>
            <p:cNvPr id="3" name="Freeform 3"/>
            <p:cNvSpPr/>
            <p:nvPr/>
          </p:nvSpPr>
          <p:spPr>
            <a:xfrm>
              <a:off x="16476030" y="8085332"/>
              <a:ext cx="17796310" cy="14463546"/>
            </a:xfrm>
            <a:custGeom>
              <a:avLst/>
              <a:gdLst/>
              <a:ahLst/>
              <a:cxnLst/>
              <a:rect l="l" t="t" r="r" b="b"/>
              <a:pathLst>
                <a:path w="17796310" h="14463546">
                  <a:moveTo>
                    <a:pt x="0" y="0"/>
                  </a:moveTo>
                  <a:lnTo>
                    <a:pt x="17796310" y="0"/>
                  </a:lnTo>
                  <a:lnTo>
                    <a:pt x="17796310" y="14463546"/>
                  </a:lnTo>
                  <a:lnTo>
                    <a:pt x="0" y="144635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 flipV="1">
              <a:off x="0" y="0"/>
              <a:ext cx="17796310" cy="14463546"/>
            </a:xfrm>
            <a:custGeom>
              <a:avLst/>
              <a:gdLst/>
              <a:ahLst/>
              <a:cxnLst/>
              <a:rect l="l" t="t" r="r" b="b"/>
              <a:pathLst>
                <a:path w="17796310" h="14463546">
                  <a:moveTo>
                    <a:pt x="0" y="14463546"/>
                  </a:moveTo>
                  <a:lnTo>
                    <a:pt x="17796310" y="14463546"/>
                  </a:lnTo>
                  <a:lnTo>
                    <a:pt x="17796310" y="0"/>
                  </a:lnTo>
                  <a:lnTo>
                    <a:pt x="0" y="0"/>
                  </a:lnTo>
                  <a:lnTo>
                    <a:pt x="0" y="14463546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3067223" y="2764014"/>
            <a:ext cx="8115300" cy="400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dirty="0">
                <a:solidFill>
                  <a:srgbClr val="54545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"/>
                <a:sym typeface="Poppins"/>
              </a:rPr>
              <a:t>프로젝트 활동 이미지 자료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885825"/>
            <a:ext cx="6096173" cy="811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06. </a:t>
            </a:r>
            <a:r>
              <a:rPr lang="en-US" sz="48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oppins Bold"/>
                <a:sym typeface="Poppins Bold"/>
              </a:rPr>
              <a:t>기타 활동자료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766427">
            <a:off x="7603241" y="-2169874"/>
            <a:ext cx="13347232" cy="10847660"/>
          </a:xfrm>
          <a:custGeom>
            <a:avLst/>
            <a:gdLst/>
            <a:ahLst/>
            <a:cxnLst/>
            <a:rect l="l" t="t" r="r" b="b"/>
            <a:pathLst>
              <a:path w="13347232" h="10847660">
                <a:moveTo>
                  <a:pt x="0" y="0"/>
                </a:moveTo>
                <a:lnTo>
                  <a:pt x="13347232" y="0"/>
                </a:lnTo>
                <a:lnTo>
                  <a:pt x="13347232" y="10847660"/>
                </a:lnTo>
                <a:lnTo>
                  <a:pt x="0" y="10847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595541" y="1194522"/>
            <a:ext cx="11096918" cy="792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oppins Bold"/>
                <a:sym typeface="Poppins Bold"/>
              </a:rPr>
              <a:t>목 차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666380" y="3253956"/>
            <a:ext cx="5203307" cy="2369436"/>
            <a:chOff x="0" y="0"/>
            <a:chExt cx="6937743" cy="3159247"/>
          </a:xfrm>
        </p:grpSpPr>
        <p:grpSp>
          <p:nvGrpSpPr>
            <p:cNvPr id="5" name="Group 5"/>
            <p:cNvGrpSpPr/>
            <p:nvPr/>
          </p:nvGrpSpPr>
          <p:grpSpPr>
            <a:xfrm>
              <a:off x="2454585" y="0"/>
              <a:ext cx="2028573" cy="202857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795FF"/>
              </a:solidFill>
            </p:spPr>
          </p:sp>
        </p:grpSp>
        <p:sp>
          <p:nvSpPr>
            <p:cNvPr id="7" name="TextBox 7"/>
            <p:cNvSpPr txBox="1"/>
            <p:nvPr/>
          </p:nvSpPr>
          <p:spPr>
            <a:xfrm>
              <a:off x="0" y="2450848"/>
              <a:ext cx="6937743" cy="7083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ko-KR" altLang="en-US" sz="3200" b="1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 Bold"/>
                  <a:sym typeface="Poppins Bold"/>
                </a:rPr>
                <a:t>보안 코딩</a:t>
              </a:r>
              <a:endParaRPr lang="en-US" sz="3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 Bold"/>
                <a:sym typeface="Poppins Bold"/>
              </a:endParaRP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2692169" y="387541"/>
              <a:ext cx="1553405" cy="1110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19"/>
                </a:lnSpc>
              </a:pPr>
              <a:r>
                <a:rPr lang="en-US" sz="4800" b="1" dirty="0">
                  <a:solidFill>
                    <a:srgbClr val="FFFFFF"/>
                  </a:solidFill>
                  <a:latin typeface="Poppins Bold"/>
                  <a:ea typeface="나눔고딕 ExtraBold" panose="020D0904000000000000" pitchFamily="50" charset="-127"/>
                  <a:cs typeface="Poppins Bold"/>
                  <a:sym typeface="Poppins Bold"/>
                </a:rPr>
                <a:t>01</a:t>
              </a:r>
              <a:r>
                <a:rPr lang="en-US" sz="4800" b="1" dirty="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.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620331" y="3253956"/>
            <a:ext cx="5082151" cy="2383124"/>
            <a:chOff x="0" y="0"/>
            <a:chExt cx="6776201" cy="3177499"/>
          </a:xfrm>
        </p:grpSpPr>
        <p:grpSp>
          <p:nvGrpSpPr>
            <p:cNvPr id="10" name="Group 10"/>
            <p:cNvGrpSpPr/>
            <p:nvPr/>
          </p:nvGrpSpPr>
          <p:grpSpPr>
            <a:xfrm>
              <a:off x="2373814" y="0"/>
              <a:ext cx="2028573" cy="2028573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795FF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2611398" y="387541"/>
              <a:ext cx="1553405" cy="1110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19"/>
                </a:lnSpc>
              </a:pPr>
              <a:r>
                <a:rPr lang="en-US" sz="4800" b="1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02.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450848"/>
              <a:ext cx="6776201" cy="7266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 b="1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 Bold"/>
                  <a:sym typeface="Poppins Bold"/>
                </a:rPr>
                <a:t>프로젝트 팀 구성 및 역할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453125" y="3253956"/>
            <a:ext cx="5133682" cy="2383124"/>
            <a:chOff x="0" y="0"/>
            <a:chExt cx="6844909" cy="3177499"/>
          </a:xfrm>
        </p:grpSpPr>
        <p:grpSp>
          <p:nvGrpSpPr>
            <p:cNvPr id="15" name="Group 15"/>
            <p:cNvGrpSpPr/>
            <p:nvPr/>
          </p:nvGrpSpPr>
          <p:grpSpPr>
            <a:xfrm>
              <a:off x="2408168" y="0"/>
              <a:ext cx="2028573" cy="2028573"/>
              <a:chOff x="0" y="0"/>
              <a:chExt cx="6350000" cy="63500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795FF"/>
              </a:solidFill>
            </p:spPr>
          </p:sp>
        </p:grpSp>
        <p:sp>
          <p:nvSpPr>
            <p:cNvPr id="17" name="TextBox 17"/>
            <p:cNvSpPr txBox="1"/>
            <p:nvPr/>
          </p:nvSpPr>
          <p:spPr>
            <a:xfrm>
              <a:off x="0" y="2450848"/>
              <a:ext cx="6844909" cy="7266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ko-KR" altLang="en-US" sz="3200" b="1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 Bold"/>
                  <a:sym typeface="Poppins Bold"/>
                </a:rPr>
                <a:t>적용한 보안 코딩</a:t>
              </a:r>
              <a:endParaRPr lang="en-US" sz="3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 Bold"/>
                <a:sym typeface="Poppins Bold"/>
              </a:endParaRP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2645752" y="387541"/>
              <a:ext cx="1553405" cy="1110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19"/>
                </a:lnSpc>
              </a:pPr>
              <a:r>
                <a:rPr lang="en-US" sz="4800" b="1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03.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701193" y="6475281"/>
            <a:ext cx="5203307" cy="2383124"/>
            <a:chOff x="0" y="0"/>
            <a:chExt cx="6937743" cy="3177499"/>
          </a:xfrm>
        </p:grpSpPr>
        <p:grpSp>
          <p:nvGrpSpPr>
            <p:cNvPr id="20" name="Group 20"/>
            <p:cNvGrpSpPr/>
            <p:nvPr/>
          </p:nvGrpSpPr>
          <p:grpSpPr>
            <a:xfrm>
              <a:off x="2454585" y="0"/>
              <a:ext cx="2028573" cy="2028573"/>
              <a:chOff x="0" y="0"/>
              <a:chExt cx="6350000" cy="63500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795FF"/>
              </a:solidFill>
            </p:spPr>
          </p:sp>
        </p:grpSp>
        <p:sp>
          <p:nvSpPr>
            <p:cNvPr id="22" name="TextBox 22"/>
            <p:cNvSpPr txBox="1"/>
            <p:nvPr/>
          </p:nvSpPr>
          <p:spPr>
            <a:xfrm>
              <a:off x="0" y="2450848"/>
              <a:ext cx="6937743" cy="7266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 b="1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 Bold"/>
                  <a:sym typeface="Poppins Bold"/>
                </a:rPr>
                <a:t>프로젝트 수행 과정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2692169" y="387541"/>
              <a:ext cx="1553405" cy="1110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19"/>
                </a:lnSpc>
              </a:pPr>
              <a:r>
                <a:rPr lang="en-US" sz="4800" b="1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04.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6655143" y="6475281"/>
            <a:ext cx="5082151" cy="2383124"/>
            <a:chOff x="0" y="0"/>
            <a:chExt cx="6776201" cy="3177499"/>
          </a:xfrm>
        </p:grpSpPr>
        <p:grpSp>
          <p:nvGrpSpPr>
            <p:cNvPr id="25" name="Group 25"/>
            <p:cNvGrpSpPr/>
            <p:nvPr/>
          </p:nvGrpSpPr>
          <p:grpSpPr>
            <a:xfrm>
              <a:off x="2373814" y="0"/>
              <a:ext cx="2028573" cy="2028573"/>
              <a:chOff x="0" y="0"/>
              <a:chExt cx="6350000" cy="63500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795FF"/>
              </a:solidFill>
            </p:spPr>
          </p:sp>
        </p:grpSp>
        <p:sp>
          <p:nvSpPr>
            <p:cNvPr id="27" name="TextBox 27"/>
            <p:cNvSpPr txBox="1"/>
            <p:nvPr/>
          </p:nvSpPr>
          <p:spPr>
            <a:xfrm>
              <a:off x="2611398" y="387541"/>
              <a:ext cx="1553405" cy="1110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19"/>
                </a:lnSpc>
              </a:pPr>
              <a:r>
                <a:rPr lang="en-US" sz="4800" b="1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05.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2450848"/>
              <a:ext cx="6776201" cy="7266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 b="1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 Bold"/>
                  <a:sym typeface="Poppins Bold"/>
                </a:rPr>
                <a:t>현장 교강사 평가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2487938" y="6475281"/>
            <a:ext cx="5133682" cy="2383124"/>
            <a:chOff x="0" y="0"/>
            <a:chExt cx="6844909" cy="3177499"/>
          </a:xfrm>
        </p:grpSpPr>
        <p:grpSp>
          <p:nvGrpSpPr>
            <p:cNvPr id="30" name="Group 30"/>
            <p:cNvGrpSpPr/>
            <p:nvPr/>
          </p:nvGrpSpPr>
          <p:grpSpPr>
            <a:xfrm>
              <a:off x="2408168" y="0"/>
              <a:ext cx="2028573" cy="2028573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795FF"/>
              </a:solidFill>
            </p:spPr>
          </p:sp>
        </p:grpSp>
        <p:sp>
          <p:nvSpPr>
            <p:cNvPr id="32" name="TextBox 32"/>
            <p:cNvSpPr txBox="1"/>
            <p:nvPr/>
          </p:nvSpPr>
          <p:spPr>
            <a:xfrm>
              <a:off x="0" y="2450848"/>
              <a:ext cx="6844909" cy="7266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 b="1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 Bold"/>
                  <a:sym typeface="Poppins Bold"/>
                </a:rPr>
                <a:t>기타 활동 자료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2645752" y="387541"/>
              <a:ext cx="1553405" cy="1110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19"/>
                </a:lnSpc>
              </a:pPr>
              <a:r>
                <a:rPr lang="en-US" sz="4800" b="1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06.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766427">
            <a:off x="710361" y="5209221"/>
            <a:ext cx="13347232" cy="10847660"/>
          </a:xfrm>
          <a:custGeom>
            <a:avLst/>
            <a:gdLst/>
            <a:ahLst/>
            <a:cxnLst/>
            <a:rect l="l" t="t" r="r" b="b"/>
            <a:pathLst>
              <a:path w="13347232" h="10847660">
                <a:moveTo>
                  <a:pt x="0" y="0"/>
                </a:moveTo>
                <a:lnTo>
                  <a:pt x="13347232" y="0"/>
                </a:lnTo>
                <a:lnTo>
                  <a:pt x="13347232" y="10847660"/>
                </a:lnTo>
                <a:lnTo>
                  <a:pt x="0" y="10847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24970" y="2736603"/>
            <a:ext cx="6096173" cy="4159300"/>
            <a:chOff x="0" y="-142875"/>
            <a:chExt cx="8128231" cy="5545732"/>
          </a:xfrm>
        </p:grpSpPr>
        <p:sp>
          <p:nvSpPr>
            <p:cNvPr id="4" name="TextBox 4"/>
            <p:cNvSpPr txBox="1"/>
            <p:nvPr/>
          </p:nvSpPr>
          <p:spPr>
            <a:xfrm>
              <a:off x="0" y="-142875"/>
              <a:ext cx="8128231" cy="1110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719"/>
                </a:lnSpc>
              </a:pPr>
              <a:r>
                <a:rPr lang="en-US" sz="4800" b="1" dirty="0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01. </a:t>
              </a:r>
              <a:r>
                <a:rPr lang="en-US" sz="4800" b="1" dirty="0">
                  <a:solidFill>
                    <a:srgbClr val="00000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Poppins Bold"/>
                  <a:sym typeface="Poppins Bold"/>
                </a:rPr>
                <a:t>프로젝트 개요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299170"/>
              <a:ext cx="8128231" cy="41036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웹페이지의 사용자 인증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전송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저장 및 출력 과정에서 발생할 수 있는 </a:t>
              </a:r>
              <a:r>
                <a: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보안 취약점을 개선</a:t>
              </a: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하기 위해 보안코딩 시행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 </a:t>
              </a: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특히 최근 발생할 수 있는 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XSS(Cross-Site Scripting)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en-US" altLang="ko-KR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SQL Injection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암호화 미비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000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평문</a:t>
              </a:r>
              <a:r>
                <a:rPr lang="ko-KR" altLang="en-US" sz="20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전송</a:t>
              </a: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등의 보안 문제를 방지하고자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클라이언트와 서버 측 모두에서 다양한 보안 기법을 적용</a:t>
              </a:r>
              <a:endParaRPr lang="en-US" sz="2000" dirty="0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296400" y="4042118"/>
            <a:ext cx="8115300" cy="2629803"/>
            <a:chOff x="0" y="-85725"/>
            <a:chExt cx="10820400" cy="3506404"/>
          </a:xfrm>
        </p:grpSpPr>
        <p:sp>
          <p:nvSpPr>
            <p:cNvPr id="11" name="TextBox 11"/>
            <p:cNvSpPr txBox="1"/>
            <p:nvPr/>
          </p:nvSpPr>
          <p:spPr>
            <a:xfrm>
              <a:off x="2536573" y="-85725"/>
              <a:ext cx="8283827" cy="7266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 b="1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 Bold"/>
                  <a:sym typeface="Poppins Bold"/>
                </a:rPr>
                <a:t>목표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536573" y="760122"/>
              <a:ext cx="8283827" cy="26605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웹 애플리케이션 전 구간에 걸쳐 발생 가능한 보안 취약점을 사전에 차단하고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</a:t>
              </a:r>
              <a:r>
                <a:rPr lang="ko-KR" altLang="en-US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사용자 정보 및 시스템 자산을 안전하게 보호할 수 있는 보안 구조를 구현하는 것</a:t>
              </a:r>
              <a:r>
                <a: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.</a:t>
              </a:r>
              <a:endParaRPr lang="en-US" sz="2000" dirty="0">
                <a:solidFill>
                  <a:srgbClr val="54545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"/>
                <a:sym typeface="Poppins"/>
              </a:endParaRPr>
            </a:p>
            <a:p>
              <a:pPr algn="l">
                <a:lnSpc>
                  <a:spcPts val="4000"/>
                </a:lnSpc>
              </a:pPr>
              <a:endParaRPr lang="en-US" sz="2000" dirty="0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grpSp>
          <p:nvGrpSpPr>
            <p:cNvPr id="13" name="Group 13"/>
            <p:cNvGrpSpPr/>
            <p:nvPr/>
          </p:nvGrpSpPr>
          <p:grpSpPr>
            <a:xfrm>
              <a:off x="0" y="0"/>
              <a:ext cx="2028573" cy="2028573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795FF"/>
              </a:solidFill>
            </p:spPr>
          </p:sp>
        </p:grpSp>
        <p:sp>
          <p:nvSpPr>
            <p:cNvPr id="15" name="Freeform 15"/>
            <p:cNvSpPr/>
            <p:nvPr/>
          </p:nvSpPr>
          <p:spPr>
            <a:xfrm>
              <a:off x="644464" y="479365"/>
              <a:ext cx="739645" cy="1069844"/>
            </a:xfrm>
            <a:custGeom>
              <a:avLst/>
              <a:gdLst/>
              <a:ahLst/>
              <a:cxnLst/>
              <a:rect l="l" t="t" r="r" b="b"/>
              <a:pathLst>
                <a:path w="739645" h="1069844">
                  <a:moveTo>
                    <a:pt x="0" y="0"/>
                  </a:moveTo>
                  <a:lnTo>
                    <a:pt x="739645" y="0"/>
                  </a:lnTo>
                  <a:lnTo>
                    <a:pt x="739645" y="1069843"/>
                  </a:lnTo>
                  <a:lnTo>
                    <a:pt x="0" y="10698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6" name="Group 16"/>
          <p:cNvGrpSpPr/>
          <p:nvPr/>
        </p:nvGrpSpPr>
        <p:grpSpPr>
          <a:xfrm>
            <a:off x="14890071" y="1028700"/>
            <a:ext cx="3397929" cy="417760"/>
            <a:chOff x="0" y="0"/>
            <a:chExt cx="1239574" cy="1524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239574" cy="152400"/>
            </a:xfrm>
            <a:custGeom>
              <a:avLst/>
              <a:gdLst/>
              <a:ahLst/>
              <a:cxnLst/>
              <a:rect l="l" t="t" r="r" b="b"/>
              <a:pathLst>
                <a:path w="1239574" h="152400">
                  <a:moveTo>
                    <a:pt x="0" y="0"/>
                  </a:moveTo>
                  <a:lnTo>
                    <a:pt x="1239574" y="0"/>
                  </a:lnTo>
                  <a:lnTo>
                    <a:pt x="1239574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0795FF"/>
            </a:solid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766427">
            <a:off x="-3745643" y="2825724"/>
            <a:ext cx="13347232" cy="10847660"/>
          </a:xfrm>
          <a:custGeom>
            <a:avLst/>
            <a:gdLst/>
            <a:ahLst/>
            <a:cxnLst/>
            <a:rect l="l" t="t" r="r" b="b"/>
            <a:pathLst>
              <a:path w="13347232" h="10847660">
                <a:moveTo>
                  <a:pt x="0" y="0"/>
                </a:moveTo>
                <a:lnTo>
                  <a:pt x="13347232" y="0"/>
                </a:lnTo>
                <a:lnTo>
                  <a:pt x="13347232" y="10847660"/>
                </a:lnTo>
                <a:lnTo>
                  <a:pt x="0" y="10847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6858000" y="3469755"/>
            <a:ext cx="3921849" cy="1587580"/>
            <a:chOff x="0" y="-85725"/>
            <a:chExt cx="5229132" cy="2116772"/>
          </a:xfrm>
        </p:grpSpPr>
        <p:sp>
          <p:nvSpPr>
            <p:cNvPr id="4" name="TextBox 4"/>
            <p:cNvSpPr txBox="1"/>
            <p:nvPr/>
          </p:nvSpPr>
          <p:spPr>
            <a:xfrm>
              <a:off x="0" y="663152"/>
              <a:ext cx="5229132" cy="13678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801" lvl="1" indent="-215900">
                <a:lnSpc>
                  <a:spcPts val="4000"/>
                </a:lnSpc>
                <a:buFont typeface="Arial"/>
                <a:buChar char="•"/>
              </a:pPr>
              <a:r>
                <a:rPr lang="ko-KR" altLang="en-US" sz="2000" dirty="0">
                  <a:solidFill>
                    <a:srgbClr val="54545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"/>
                  <a:sym typeface="Poppins"/>
                </a:rPr>
                <a:t>플레이버 페이지 개발</a:t>
              </a:r>
              <a:r>
                <a:rPr lang="en-US" altLang="ko-KR" sz="2000" dirty="0">
                  <a:solidFill>
                    <a:srgbClr val="54545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"/>
                  <a:sym typeface="Poppins"/>
                </a:rPr>
                <a:t>(3)</a:t>
              </a:r>
              <a:endParaRPr lang="en-US" sz="2000" dirty="0">
                <a:solidFill>
                  <a:srgbClr val="54545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"/>
                <a:sym typeface="Poppins"/>
              </a:endParaRPr>
            </a:p>
            <a:p>
              <a:pPr marL="431801" lvl="1" indent="-215900" algn="l">
                <a:lnSpc>
                  <a:spcPts val="4000"/>
                </a:lnSpc>
                <a:buFont typeface="Arial"/>
                <a:buChar char="•"/>
              </a:pPr>
              <a:r>
                <a:rPr lang="en-US" sz="2000" dirty="0">
                  <a:solidFill>
                    <a:srgbClr val="54545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"/>
                  <a:sym typeface="Poppins"/>
                </a:rPr>
                <a:t>아이디어 선정 및 보고서 점검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85725"/>
              <a:ext cx="5229132" cy="7266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 b="1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 Bold"/>
                  <a:sym typeface="Poppins Bold"/>
                </a:rPr>
                <a:t>김수윤 - 팀장</a:t>
              </a:r>
            </a:p>
          </p:txBody>
        </p:sp>
      </p:grpSp>
      <p:sp>
        <p:nvSpPr>
          <p:cNvPr id="6" name="Freeform 6"/>
          <p:cNvSpPr/>
          <p:nvPr/>
        </p:nvSpPr>
        <p:spPr>
          <a:xfrm rot="-1029826">
            <a:off x="16112060" y="-41785"/>
            <a:ext cx="2652882" cy="2652882"/>
          </a:xfrm>
          <a:custGeom>
            <a:avLst/>
            <a:gdLst/>
            <a:ahLst/>
            <a:cxnLst/>
            <a:rect l="l" t="t" r="r" b="b"/>
            <a:pathLst>
              <a:path w="2652882" h="2652882">
                <a:moveTo>
                  <a:pt x="0" y="0"/>
                </a:moveTo>
                <a:lnTo>
                  <a:pt x="2652882" y="0"/>
                </a:lnTo>
                <a:lnTo>
                  <a:pt x="2652882" y="2652882"/>
                </a:lnTo>
                <a:lnTo>
                  <a:pt x="0" y="26528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963047"/>
            <a:ext cx="8115300" cy="859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02. </a:t>
            </a:r>
            <a:r>
              <a:rPr lang="en-US" sz="48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oppins Bold"/>
                <a:sym typeface="Poppins Bold"/>
              </a:rPr>
              <a:t>프로젝트 팀 구성 및 역할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888674" y="6656136"/>
            <a:ext cx="4013039" cy="1587580"/>
            <a:chOff x="-1" y="-85725"/>
            <a:chExt cx="5350719" cy="2116772"/>
          </a:xfrm>
        </p:grpSpPr>
        <p:sp>
          <p:nvSpPr>
            <p:cNvPr id="9" name="TextBox 9"/>
            <p:cNvSpPr txBox="1"/>
            <p:nvPr/>
          </p:nvSpPr>
          <p:spPr>
            <a:xfrm>
              <a:off x="-1" y="663152"/>
              <a:ext cx="5350719" cy="136789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31801" lvl="1" indent="-215900" algn="l">
                <a:lnSpc>
                  <a:spcPts val="4000"/>
                </a:lnSpc>
                <a:buFont typeface="Arial"/>
                <a:buChar char="•"/>
              </a:pPr>
              <a:r>
                <a:rPr lang="ko-KR" altLang="en-US" sz="2000" dirty="0">
                  <a:solidFill>
                    <a:srgbClr val="54545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"/>
                  <a:sym typeface="Poppins"/>
                </a:rPr>
                <a:t>포인트</a:t>
              </a:r>
              <a:r>
                <a:rPr lang="en-US" altLang="ko-KR" sz="2000" dirty="0">
                  <a:solidFill>
                    <a:srgbClr val="54545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"/>
                  <a:sym typeface="Poppins"/>
                </a:rPr>
                <a:t>, </a:t>
              </a:r>
              <a:r>
                <a:rPr lang="ko-KR" altLang="en-US" sz="2000" dirty="0">
                  <a:solidFill>
                    <a:srgbClr val="54545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"/>
                  <a:sym typeface="Poppins"/>
                </a:rPr>
                <a:t>쿠폰 페이지 개발</a:t>
              </a:r>
              <a:r>
                <a:rPr lang="en-US" altLang="ko-KR" sz="2000" dirty="0">
                  <a:solidFill>
                    <a:srgbClr val="54545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"/>
                  <a:sym typeface="Poppins"/>
                </a:rPr>
                <a:t>(5,6)</a:t>
              </a:r>
            </a:p>
            <a:p>
              <a:pPr marL="431801" lvl="1" indent="-215900" algn="l">
                <a:lnSpc>
                  <a:spcPts val="4000"/>
                </a:lnSpc>
                <a:buFont typeface="Arial"/>
                <a:buChar char="•"/>
              </a:pPr>
              <a:r>
                <a:rPr lang="en-US" sz="2000" dirty="0">
                  <a:solidFill>
                    <a:srgbClr val="54545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"/>
                  <a:sym typeface="Poppins"/>
                </a:rPr>
                <a:t>자료 수집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85725"/>
              <a:ext cx="4670187" cy="7266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sz="3200" b="1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 Bold"/>
                  <a:sym typeface="Poppins Bold"/>
                </a:rPr>
                <a:t>임하민 </a:t>
              </a:r>
              <a:r>
                <a:rPr lang="en-US" altLang="ko-KR" sz="3200" b="1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 Bold"/>
                  <a:sym typeface="Poppins Bold"/>
                </a:rPr>
                <a:t>- </a:t>
              </a:r>
              <a:r>
                <a:rPr lang="ko-KR" altLang="en-US" sz="3200" b="1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 Bold"/>
                  <a:sym typeface="Poppins Bold"/>
                </a:rPr>
                <a:t>팀원</a:t>
              </a:r>
              <a:endParaRPr lang="en-US" sz="3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 Bold"/>
                <a:sym typeface="Poppins Bold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827325" y="3469755"/>
            <a:ext cx="4554395" cy="1587580"/>
            <a:chOff x="-1" y="-85725"/>
            <a:chExt cx="6072527" cy="2116772"/>
          </a:xfrm>
        </p:grpSpPr>
        <p:sp>
          <p:nvSpPr>
            <p:cNvPr id="12" name="TextBox 12"/>
            <p:cNvSpPr txBox="1"/>
            <p:nvPr/>
          </p:nvSpPr>
          <p:spPr>
            <a:xfrm>
              <a:off x="-1" y="663152"/>
              <a:ext cx="6072527" cy="136789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31801" lvl="1" indent="-215900" algn="l">
                <a:lnSpc>
                  <a:spcPts val="4000"/>
                </a:lnSpc>
                <a:buFont typeface="Arial"/>
                <a:buChar char="•"/>
              </a:pPr>
              <a:r>
                <a:rPr lang="ko-KR" altLang="en-US" sz="2000" dirty="0">
                  <a:solidFill>
                    <a:srgbClr val="54545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"/>
                  <a:sym typeface="Poppins"/>
                </a:rPr>
                <a:t>주문내역</a:t>
              </a:r>
              <a:r>
                <a:rPr lang="en-US" altLang="ko-KR" sz="2000" dirty="0">
                  <a:solidFill>
                    <a:srgbClr val="54545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"/>
                  <a:sym typeface="Poppins"/>
                </a:rPr>
                <a:t>, </a:t>
              </a:r>
              <a:r>
                <a:rPr lang="ko-KR" altLang="en-US" sz="2000" dirty="0">
                  <a:solidFill>
                    <a:srgbClr val="54545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"/>
                  <a:sym typeface="Poppins"/>
                </a:rPr>
                <a:t>결제 완료 페이지 개발</a:t>
              </a:r>
              <a:r>
                <a:rPr lang="en-US" altLang="ko-KR" sz="2000" dirty="0">
                  <a:solidFill>
                    <a:srgbClr val="54545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"/>
                  <a:sym typeface="Poppins"/>
                </a:rPr>
                <a:t>(4,8)</a:t>
              </a:r>
            </a:p>
            <a:p>
              <a:pPr marL="431801" lvl="1" indent="-215900" algn="l">
                <a:lnSpc>
                  <a:spcPts val="4000"/>
                </a:lnSpc>
                <a:buFont typeface="Arial"/>
                <a:buChar char="•"/>
              </a:pPr>
              <a:r>
                <a:rPr lang="en-US" sz="2000" dirty="0">
                  <a:solidFill>
                    <a:srgbClr val="54545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"/>
                  <a:sym typeface="Poppins"/>
                </a:rPr>
                <a:t>DB 관리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85725"/>
              <a:ext cx="4670187" cy="7266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 b="1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 Bold"/>
                  <a:sym typeface="Poppins Bold"/>
                </a:rPr>
                <a:t>김원지 </a:t>
              </a:r>
              <a:r>
                <a:rPr lang="en-US" altLang="ko-KR" sz="3200" b="1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 Bold"/>
                  <a:sym typeface="Poppins Bold"/>
                </a:rPr>
                <a:t>- </a:t>
              </a:r>
              <a:r>
                <a:rPr lang="ko-KR" altLang="en-US" sz="3200" b="1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 Bold"/>
                  <a:sym typeface="Poppins Bold"/>
                </a:rPr>
                <a:t>팀원</a:t>
              </a:r>
              <a:endParaRPr lang="en-US" sz="3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 Bold"/>
                <a:sym typeface="Poppins Bold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858000" y="6656136"/>
            <a:ext cx="3502640" cy="1520895"/>
            <a:chOff x="0" y="-85725"/>
            <a:chExt cx="4670187" cy="2027859"/>
          </a:xfrm>
        </p:grpSpPr>
        <p:sp>
          <p:nvSpPr>
            <p:cNvPr id="15" name="TextBox 15"/>
            <p:cNvSpPr txBox="1"/>
            <p:nvPr/>
          </p:nvSpPr>
          <p:spPr>
            <a:xfrm>
              <a:off x="0" y="663152"/>
              <a:ext cx="4670187" cy="127898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801" lvl="1" indent="-215900" algn="l">
                <a:lnSpc>
                  <a:spcPts val="4000"/>
                </a:lnSpc>
                <a:buFont typeface="Arial"/>
                <a:buChar char="•"/>
              </a:pPr>
              <a:r>
                <a:rPr lang="ko-KR" altLang="en-US" sz="2000" dirty="0">
                  <a:solidFill>
                    <a:srgbClr val="54545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"/>
                  <a:sym typeface="Poppins"/>
                </a:rPr>
                <a:t>상품정보 페이지 개발</a:t>
              </a:r>
              <a:r>
                <a:rPr lang="en-US" altLang="ko-KR" sz="2000" dirty="0">
                  <a:solidFill>
                    <a:srgbClr val="54545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"/>
                  <a:sym typeface="Poppins"/>
                </a:rPr>
                <a:t>(2)</a:t>
              </a:r>
            </a:p>
            <a:p>
              <a:pPr marL="431801" lvl="1" indent="-215900" algn="l">
                <a:lnSpc>
                  <a:spcPts val="4000"/>
                </a:lnSpc>
                <a:buFont typeface="Arial"/>
                <a:buChar char="•"/>
              </a:pPr>
              <a:r>
                <a:rPr lang="en-US" sz="2000" dirty="0">
                  <a:solidFill>
                    <a:srgbClr val="54545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"/>
                  <a:sym typeface="Poppins"/>
                </a:rPr>
                <a:t>문서작업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85725"/>
              <a:ext cx="4670187" cy="7266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sz="3200" b="1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 Bold"/>
                  <a:sym typeface="Poppins Bold"/>
                </a:rPr>
                <a:t>조수미 </a:t>
              </a:r>
              <a:r>
                <a:rPr lang="en-US" altLang="ko-KR" sz="3200" b="1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 Bold"/>
                  <a:sym typeface="Poppins Bold"/>
                </a:rPr>
                <a:t>- </a:t>
              </a:r>
              <a:r>
                <a:rPr lang="ko-KR" altLang="en-US" sz="3200" b="1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 Bold"/>
                  <a:sym typeface="Poppins Bold"/>
                </a:rPr>
                <a:t>팀원</a:t>
              </a:r>
              <a:endParaRPr lang="en-US" sz="3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 Bold"/>
                <a:sym typeface="Poppins Bold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827325" y="6656136"/>
            <a:ext cx="3502640" cy="1587580"/>
            <a:chOff x="0" y="-85725"/>
            <a:chExt cx="4670187" cy="2116772"/>
          </a:xfrm>
        </p:grpSpPr>
        <p:sp>
          <p:nvSpPr>
            <p:cNvPr id="18" name="TextBox 18"/>
            <p:cNvSpPr txBox="1"/>
            <p:nvPr/>
          </p:nvSpPr>
          <p:spPr>
            <a:xfrm>
              <a:off x="0" y="663152"/>
              <a:ext cx="4670187" cy="13678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801" lvl="1" indent="-215900" algn="l">
                <a:lnSpc>
                  <a:spcPts val="4000"/>
                </a:lnSpc>
                <a:buFont typeface="Arial"/>
                <a:buChar char="•"/>
              </a:pPr>
              <a:r>
                <a:rPr lang="ko-KR" altLang="en-US" sz="2000" dirty="0">
                  <a:solidFill>
                    <a:srgbClr val="54545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"/>
                  <a:sym typeface="Poppins"/>
                </a:rPr>
                <a:t>메뉴 페이지 개발</a:t>
              </a:r>
              <a:r>
                <a:rPr lang="en-US" altLang="ko-KR" sz="2000" dirty="0">
                  <a:solidFill>
                    <a:srgbClr val="54545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"/>
                  <a:sym typeface="Poppins"/>
                </a:rPr>
                <a:t>(1)</a:t>
              </a:r>
            </a:p>
            <a:p>
              <a:pPr marL="431801" lvl="1" indent="-215900" algn="l">
                <a:lnSpc>
                  <a:spcPts val="4000"/>
                </a:lnSpc>
                <a:buFont typeface="Arial"/>
                <a:buChar char="•"/>
              </a:pPr>
              <a:r>
                <a:rPr lang="en-US" sz="2000" dirty="0">
                  <a:solidFill>
                    <a:srgbClr val="54545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"/>
                  <a:sym typeface="Poppins"/>
                </a:rPr>
                <a:t>디자인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85725"/>
              <a:ext cx="4670187" cy="7266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sz="3200" b="1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Poppins Bold"/>
                  <a:sym typeface="Poppins Bold"/>
                </a:rPr>
                <a:t>정현비</a:t>
              </a:r>
              <a:r>
                <a:rPr lang="en-US" sz="3200" b="1" dirty="0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</a:t>
              </a:r>
              <a:r>
                <a:rPr lang="en-US" altLang="ko-KR" sz="3200" b="1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 Bold"/>
                  <a:sym typeface="Poppins Bold"/>
                </a:rPr>
                <a:t>- </a:t>
              </a:r>
              <a:r>
                <a:rPr lang="ko-KR" altLang="en-US" sz="3200" b="1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 Bold"/>
                  <a:sym typeface="Poppins Bold"/>
                </a:rPr>
                <a:t>팀원</a:t>
              </a:r>
              <a:endParaRPr lang="en-US" sz="32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888674" y="3469755"/>
            <a:ext cx="3502640" cy="2100541"/>
            <a:chOff x="0" y="-85725"/>
            <a:chExt cx="4670187" cy="2800720"/>
          </a:xfrm>
        </p:grpSpPr>
        <p:sp>
          <p:nvSpPr>
            <p:cNvPr id="21" name="TextBox 21"/>
            <p:cNvSpPr txBox="1"/>
            <p:nvPr/>
          </p:nvSpPr>
          <p:spPr>
            <a:xfrm>
              <a:off x="0" y="663152"/>
              <a:ext cx="4670187" cy="20518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801" lvl="1" indent="-215900" algn="l">
                <a:lnSpc>
                  <a:spcPts val="4000"/>
                </a:lnSpc>
                <a:buFont typeface="Arial"/>
                <a:buChar char="•"/>
              </a:pPr>
              <a:r>
                <a:rPr lang="en-US" sz="2000" dirty="0">
                  <a:solidFill>
                    <a:srgbClr val="54545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"/>
                  <a:sym typeface="Poppins"/>
                </a:rPr>
                <a:t>프로젝트 메니저 </a:t>
              </a:r>
            </a:p>
            <a:p>
              <a:pPr marL="431801" lvl="1" indent="-215900" algn="l">
                <a:lnSpc>
                  <a:spcPts val="4000"/>
                </a:lnSpc>
                <a:buFont typeface="Arial"/>
                <a:buChar char="•"/>
              </a:pPr>
              <a:r>
                <a:rPr lang="en-US" sz="2000" dirty="0">
                  <a:solidFill>
                    <a:srgbClr val="54545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"/>
                  <a:sym typeface="Poppins"/>
                </a:rPr>
                <a:t>주제 제시 </a:t>
              </a:r>
            </a:p>
            <a:p>
              <a:pPr marL="431801" lvl="1" indent="-215900" algn="l">
                <a:lnSpc>
                  <a:spcPts val="4000"/>
                </a:lnSpc>
                <a:buFont typeface="Arial"/>
                <a:buChar char="•"/>
              </a:pPr>
              <a:r>
                <a:rPr lang="en-US" sz="2000" dirty="0">
                  <a:solidFill>
                    <a:srgbClr val="54545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"/>
                  <a:sym typeface="Poppins"/>
                </a:rPr>
                <a:t>멘토링 및 평가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85725"/>
              <a:ext cx="4670187" cy="7083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ko-KR" altLang="en-US" sz="3200" b="1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 Bold"/>
                  <a:sym typeface="Poppins Bold"/>
                </a:rPr>
                <a:t>이동훈 </a:t>
              </a:r>
              <a:r>
                <a:rPr lang="en-US" altLang="ko-KR" sz="3200" b="1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 Bold"/>
                  <a:sym typeface="Poppins Bold"/>
                </a:rPr>
                <a:t>- </a:t>
              </a:r>
              <a:r>
                <a:rPr lang="en-US" sz="3200" b="1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 Bold"/>
                  <a:sym typeface="Poppins Bold"/>
                </a:rPr>
                <a:t>멘토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766427">
            <a:off x="-3745643" y="2825724"/>
            <a:ext cx="13347232" cy="10847660"/>
          </a:xfrm>
          <a:custGeom>
            <a:avLst/>
            <a:gdLst/>
            <a:ahLst/>
            <a:cxnLst/>
            <a:rect l="l" t="t" r="r" b="b"/>
            <a:pathLst>
              <a:path w="13347232" h="10847660">
                <a:moveTo>
                  <a:pt x="0" y="0"/>
                </a:moveTo>
                <a:lnTo>
                  <a:pt x="13347232" y="0"/>
                </a:lnTo>
                <a:lnTo>
                  <a:pt x="13347232" y="10847660"/>
                </a:lnTo>
                <a:lnTo>
                  <a:pt x="0" y="10847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6858000" y="3469755"/>
            <a:ext cx="3921849" cy="1074619"/>
            <a:chOff x="0" y="-85725"/>
            <a:chExt cx="5229132" cy="1432823"/>
          </a:xfrm>
        </p:grpSpPr>
        <p:sp>
          <p:nvSpPr>
            <p:cNvPr id="4" name="TextBox 4"/>
            <p:cNvSpPr txBox="1"/>
            <p:nvPr/>
          </p:nvSpPr>
          <p:spPr>
            <a:xfrm>
              <a:off x="0" y="663151"/>
              <a:ext cx="5229132" cy="6839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801" lvl="1" indent="-215900">
                <a:lnSpc>
                  <a:spcPts val="4000"/>
                </a:lnSpc>
                <a:buFont typeface="Arial"/>
                <a:buChar char="•"/>
              </a:pPr>
              <a:r>
                <a:rPr lang="ko-KR" altLang="en-US" sz="2000" dirty="0" err="1">
                  <a:solidFill>
                    <a:srgbClr val="54545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"/>
                  <a:sym typeface="Poppins"/>
                </a:rPr>
                <a:t>평문</a:t>
              </a:r>
              <a:r>
                <a:rPr lang="ko-KR" altLang="en-US" sz="2000" dirty="0">
                  <a:solidFill>
                    <a:srgbClr val="54545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"/>
                  <a:sym typeface="Poppins"/>
                </a:rPr>
                <a:t> 암호화 리뉴얼</a:t>
              </a:r>
              <a:endParaRPr lang="en-US" sz="2000" dirty="0">
                <a:solidFill>
                  <a:srgbClr val="54545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"/>
                <a:sym typeface="Poppins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85725"/>
              <a:ext cx="5229132" cy="7266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ko-KR" altLang="en-US" sz="3200" b="1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 Bold"/>
                  <a:sym typeface="Poppins Bold"/>
                </a:rPr>
                <a:t>데이터 전송 시 인코딩</a:t>
              </a:r>
              <a:endParaRPr lang="en-US" sz="3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 Bold"/>
                <a:sym typeface="Poppins Bold"/>
              </a:endParaRPr>
            </a:p>
          </p:txBody>
        </p:sp>
      </p:grpSp>
      <p:sp>
        <p:nvSpPr>
          <p:cNvPr id="6" name="Freeform 6"/>
          <p:cNvSpPr/>
          <p:nvPr/>
        </p:nvSpPr>
        <p:spPr>
          <a:xfrm rot="-1029826">
            <a:off x="16112060" y="-41785"/>
            <a:ext cx="2652882" cy="2652882"/>
          </a:xfrm>
          <a:custGeom>
            <a:avLst/>
            <a:gdLst/>
            <a:ahLst/>
            <a:cxnLst/>
            <a:rect l="l" t="t" r="r" b="b"/>
            <a:pathLst>
              <a:path w="2652882" h="2652882">
                <a:moveTo>
                  <a:pt x="0" y="0"/>
                </a:moveTo>
                <a:lnTo>
                  <a:pt x="2652882" y="0"/>
                </a:lnTo>
                <a:lnTo>
                  <a:pt x="2652882" y="2652882"/>
                </a:lnTo>
                <a:lnTo>
                  <a:pt x="0" y="26528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963047"/>
            <a:ext cx="8115300" cy="8111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0</a:t>
            </a:r>
            <a:r>
              <a:rPr lang="en-US" altLang="ko-KR" sz="48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3</a:t>
            </a:r>
            <a:r>
              <a:rPr lang="en-US" sz="48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. </a:t>
            </a:r>
            <a:r>
              <a:rPr lang="ko-KR" altLang="en-US" sz="48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oppins Bold"/>
                <a:sym typeface="Poppins Bold"/>
              </a:rPr>
              <a:t>적용 보안 코딩</a:t>
            </a:r>
            <a:endParaRPr lang="en-US" sz="4800" b="1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Poppins Bold"/>
              <a:sym typeface="Poppins Bold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888674" y="6656136"/>
            <a:ext cx="4013039" cy="1007934"/>
            <a:chOff x="-1" y="-85725"/>
            <a:chExt cx="5350719" cy="1343911"/>
          </a:xfrm>
        </p:grpSpPr>
        <p:sp>
          <p:nvSpPr>
            <p:cNvPr id="9" name="TextBox 9"/>
            <p:cNvSpPr txBox="1"/>
            <p:nvPr/>
          </p:nvSpPr>
          <p:spPr>
            <a:xfrm>
              <a:off x="-1" y="663152"/>
              <a:ext cx="5350719" cy="59503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31801" lvl="1" indent="-215900" algn="l">
                <a:lnSpc>
                  <a:spcPts val="4000"/>
                </a:lnSpc>
                <a:buFont typeface="Arial"/>
                <a:buChar char="•"/>
              </a:pPr>
              <a:r>
                <a:rPr lang="en-US" altLang="ko-KR" sz="2000" dirty="0">
                  <a:solidFill>
                    <a:srgbClr val="54545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"/>
                  <a:sym typeface="Poppins"/>
                </a:rPr>
                <a:t>Spring Security XSS </a:t>
              </a:r>
              <a:r>
                <a:rPr lang="ko-KR" altLang="en-US" sz="2000" dirty="0">
                  <a:solidFill>
                    <a:srgbClr val="54545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"/>
                  <a:sym typeface="Poppins"/>
                </a:rPr>
                <a:t>설정</a:t>
              </a:r>
              <a:endParaRPr lang="en-US" sz="2000" dirty="0">
                <a:solidFill>
                  <a:srgbClr val="54545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"/>
                <a:sym typeface="Poppins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85725"/>
              <a:ext cx="4670187" cy="7266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altLang="ko-KR" sz="3200" b="1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 Bold"/>
                  <a:sym typeface="Poppins Bold"/>
                </a:rPr>
                <a:t>XSS </a:t>
              </a:r>
              <a:r>
                <a:rPr lang="ko-KR" altLang="en-US" sz="3200" b="1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 Bold"/>
                  <a:sym typeface="Poppins Bold"/>
                </a:rPr>
                <a:t>필터링</a:t>
              </a:r>
              <a:endParaRPr lang="en-US" sz="3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 Bold"/>
                <a:sym typeface="Poppins Bold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827325" y="3469755"/>
            <a:ext cx="4554395" cy="1587580"/>
            <a:chOff x="-1" y="-85725"/>
            <a:chExt cx="6072527" cy="2116772"/>
          </a:xfrm>
        </p:grpSpPr>
        <p:sp>
          <p:nvSpPr>
            <p:cNvPr id="12" name="TextBox 12"/>
            <p:cNvSpPr txBox="1"/>
            <p:nvPr/>
          </p:nvSpPr>
          <p:spPr>
            <a:xfrm>
              <a:off x="-1" y="663152"/>
              <a:ext cx="6072527" cy="136789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31801" lvl="1" indent="-215900" algn="l">
                <a:lnSpc>
                  <a:spcPts val="4000"/>
                </a:lnSpc>
                <a:buFont typeface="Arial"/>
                <a:buChar char="•"/>
              </a:pPr>
              <a:r>
                <a:rPr lang="en-US" altLang="ko-KR" sz="2000" dirty="0">
                  <a:solidFill>
                    <a:srgbClr val="54545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"/>
                  <a:sym typeface="Poppins"/>
                </a:rPr>
                <a:t>SQL </a:t>
              </a:r>
              <a:r>
                <a:rPr lang="ko-KR" altLang="en-US" sz="2000" dirty="0" err="1">
                  <a:solidFill>
                    <a:srgbClr val="54545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"/>
                  <a:sym typeface="Poppins"/>
                </a:rPr>
                <a:t>인젝션</a:t>
              </a:r>
              <a:r>
                <a:rPr lang="ko-KR" altLang="en-US" sz="2000" dirty="0">
                  <a:solidFill>
                    <a:srgbClr val="54545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"/>
                  <a:sym typeface="Poppins"/>
                </a:rPr>
                <a:t> 방지</a:t>
              </a:r>
              <a:r>
                <a:rPr lang="en-US" altLang="ko-KR" sz="2000" dirty="0">
                  <a:solidFill>
                    <a:srgbClr val="54545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"/>
                  <a:sym typeface="Poppins"/>
                </a:rPr>
                <a:t>(</a:t>
              </a:r>
              <a:r>
                <a:rPr lang="ko-KR" altLang="en-US" sz="2000" dirty="0">
                  <a:solidFill>
                    <a:srgbClr val="54545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"/>
                  <a:sym typeface="Poppins"/>
                </a:rPr>
                <a:t>동적 </a:t>
              </a:r>
              <a:r>
                <a:rPr lang="en-US" altLang="ko-KR" sz="2000" dirty="0">
                  <a:solidFill>
                    <a:srgbClr val="54545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"/>
                  <a:sym typeface="Poppins"/>
                </a:rPr>
                <a:t>SQL </a:t>
              </a:r>
              <a:r>
                <a:rPr lang="ko-KR" altLang="en-US" sz="2000" dirty="0">
                  <a:solidFill>
                    <a:srgbClr val="54545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"/>
                  <a:sym typeface="Poppins"/>
                </a:rPr>
                <a:t>회피</a:t>
              </a:r>
              <a:r>
                <a:rPr lang="en-US" altLang="ko-KR" sz="2000" dirty="0">
                  <a:solidFill>
                    <a:srgbClr val="54545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"/>
                  <a:sym typeface="Poppins"/>
                </a:rPr>
                <a:t>)</a:t>
              </a:r>
            </a:p>
            <a:p>
              <a:pPr marL="431801" lvl="1" indent="-215900" algn="l">
                <a:lnSpc>
                  <a:spcPts val="4000"/>
                </a:lnSpc>
                <a:buFont typeface="Arial"/>
                <a:buChar char="•"/>
              </a:pPr>
              <a:r>
                <a:rPr lang="en-US" altLang="ko-KR" sz="2000" dirty="0">
                  <a:solidFill>
                    <a:srgbClr val="54545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"/>
                  <a:sym typeface="Poppins"/>
                </a:rPr>
                <a:t>URL </a:t>
              </a:r>
              <a:r>
                <a:rPr lang="ko-KR" altLang="en-US" sz="2000" dirty="0" err="1">
                  <a:solidFill>
                    <a:srgbClr val="54545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"/>
                  <a:sym typeface="Poppins"/>
                </a:rPr>
                <a:t>인젝션</a:t>
              </a:r>
              <a:r>
                <a:rPr lang="ko-KR" altLang="en-US" sz="2000" dirty="0">
                  <a:solidFill>
                    <a:srgbClr val="54545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"/>
                  <a:sym typeface="Poppins"/>
                </a:rPr>
                <a:t> 테스트</a:t>
              </a:r>
              <a:endParaRPr lang="en-US" altLang="ko-KR" sz="2000" dirty="0">
                <a:solidFill>
                  <a:srgbClr val="54545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"/>
                <a:sym typeface="Poppins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85725"/>
              <a:ext cx="4670187" cy="7266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altLang="ko-KR" sz="3200" b="1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 Bold"/>
                  <a:sym typeface="Poppins Bold"/>
                </a:rPr>
                <a:t>DB </a:t>
              </a:r>
              <a:r>
                <a:rPr lang="ko-KR" altLang="en-US" sz="3200" b="1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 Bold"/>
                  <a:sym typeface="Poppins Bold"/>
                </a:rPr>
                <a:t>보안</a:t>
              </a:r>
              <a:endParaRPr lang="en-US" sz="3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 Bold"/>
                <a:sym typeface="Poppins Bold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858000" y="6656136"/>
            <a:ext cx="3502640" cy="2100541"/>
            <a:chOff x="0" y="-85725"/>
            <a:chExt cx="4670187" cy="2800720"/>
          </a:xfrm>
        </p:grpSpPr>
        <p:sp>
          <p:nvSpPr>
            <p:cNvPr id="15" name="TextBox 15"/>
            <p:cNvSpPr txBox="1"/>
            <p:nvPr/>
          </p:nvSpPr>
          <p:spPr>
            <a:xfrm>
              <a:off x="0" y="663152"/>
              <a:ext cx="4670187" cy="20518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801" lvl="1" indent="-215900" algn="l">
                <a:lnSpc>
                  <a:spcPts val="4000"/>
                </a:lnSpc>
                <a:buFont typeface="Arial"/>
                <a:buChar char="•"/>
              </a:pPr>
              <a:r>
                <a:rPr lang="ko-KR" altLang="en-US" sz="2000" dirty="0">
                  <a:solidFill>
                    <a:srgbClr val="54545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"/>
                  <a:sym typeface="Poppins"/>
                </a:rPr>
                <a:t>허용 확장자 검사</a:t>
              </a:r>
              <a:endParaRPr lang="en-US" altLang="ko-KR" sz="2000" dirty="0">
                <a:solidFill>
                  <a:srgbClr val="54545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"/>
                <a:sym typeface="Poppins"/>
              </a:endParaRPr>
            </a:p>
            <a:p>
              <a:pPr marL="431801" lvl="1" indent="-215900" algn="l">
                <a:lnSpc>
                  <a:spcPts val="4000"/>
                </a:lnSpc>
                <a:buFont typeface="Arial"/>
                <a:buChar char="•"/>
              </a:pPr>
              <a:r>
                <a:rPr lang="ko-KR" altLang="en-US" sz="2000" dirty="0">
                  <a:solidFill>
                    <a:srgbClr val="54545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"/>
                  <a:sym typeface="Poppins"/>
                </a:rPr>
                <a:t>파일 이름 무작위화</a:t>
              </a:r>
              <a:endParaRPr lang="en-US" altLang="ko-KR" sz="2000" dirty="0">
                <a:solidFill>
                  <a:srgbClr val="54545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"/>
                <a:sym typeface="Poppins"/>
              </a:endParaRPr>
            </a:p>
            <a:p>
              <a:pPr marL="431801" lvl="1" indent="-215900" algn="l">
                <a:lnSpc>
                  <a:spcPts val="4000"/>
                </a:lnSpc>
                <a:buFont typeface="Arial"/>
                <a:buChar char="•"/>
              </a:pPr>
              <a:r>
                <a:rPr lang="ko-KR" altLang="en-US" sz="2000" dirty="0">
                  <a:solidFill>
                    <a:srgbClr val="54545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"/>
                  <a:sym typeface="Poppins"/>
                </a:rPr>
                <a:t>저장 디렉터리 접근 제한</a:t>
              </a:r>
              <a:endParaRPr lang="en-US" sz="2000" dirty="0">
                <a:solidFill>
                  <a:srgbClr val="54545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"/>
                <a:sym typeface="Poppins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85725"/>
              <a:ext cx="4670187" cy="7266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ko-KR" altLang="en-US" sz="3200" b="1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 Bold"/>
                  <a:sym typeface="Poppins Bold"/>
                </a:rPr>
                <a:t>파일 업로드 보안</a:t>
              </a:r>
              <a:endParaRPr lang="en-US" sz="3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 Bold"/>
                <a:sym typeface="Poppins Bold"/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827325" y="6656136"/>
            <a:ext cx="3502640" cy="1587580"/>
            <a:chOff x="0" y="-85725"/>
            <a:chExt cx="4670187" cy="2116772"/>
          </a:xfrm>
        </p:grpSpPr>
        <p:sp>
          <p:nvSpPr>
            <p:cNvPr id="18" name="TextBox 18"/>
            <p:cNvSpPr txBox="1"/>
            <p:nvPr/>
          </p:nvSpPr>
          <p:spPr>
            <a:xfrm>
              <a:off x="0" y="663152"/>
              <a:ext cx="4670187" cy="13678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801" lvl="1" indent="-215900" algn="l">
                <a:lnSpc>
                  <a:spcPts val="4000"/>
                </a:lnSpc>
                <a:buFont typeface="Arial"/>
                <a:buChar char="•"/>
              </a:pPr>
              <a:r>
                <a:rPr lang="en-US" altLang="ko-KR" sz="2000" dirty="0">
                  <a:solidFill>
                    <a:srgbClr val="54545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"/>
                  <a:sym typeface="Poppins"/>
                </a:rPr>
                <a:t>SonarQube </a:t>
              </a:r>
              <a:r>
                <a:rPr lang="ko-KR" altLang="en-US" sz="2000" dirty="0">
                  <a:solidFill>
                    <a:srgbClr val="54545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"/>
                  <a:sym typeface="Poppins"/>
                </a:rPr>
                <a:t>통해 코드 보안 취약점 탐지</a:t>
              </a:r>
              <a:endParaRPr lang="en-US" sz="2000" dirty="0">
                <a:solidFill>
                  <a:srgbClr val="54545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"/>
                <a:sym typeface="Poppins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85725"/>
              <a:ext cx="4670187" cy="7302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altLang="ko-KR" sz="3200" b="1" dirty="0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Sonar </a:t>
              </a:r>
              <a:r>
                <a:rPr lang="en-US" altLang="ko-KR" sz="3200" b="1" dirty="0" err="1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Qube</a:t>
              </a:r>
              <a:r>
                <a:rPr lang="en-US" altLang="ko-KR" sz="3200" b="1" dirty="0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</a:t>
              </a:r>
              <a:endParaRPr lang="en-US" sz="32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endParaRP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888674" y="3469755"/>
            <a:ext cx="3502640" cy="1007934"/>
            <a:chOff x="0" y="-85725"/>
            <a:chExt cx="4670187" cy="1343911"/>
          </a:xfrm>
        </p:grpSpPr>
        <p:sp>
          <p:nvSpPr>
            <p:cNvPr id="21" name="TextBox 21"/>
            <p:cNvSpPr txBox="1"/>
            <p:nvPr/>
          </p:nvSpPr>
          <p:spPr>
            <a:xfrm>
              <a:off x="0" y="663152"/>
              <a:ext cx="4670187" cy="5950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31801" lvl="1" indent="-215900" algn="l">
                <a:lnSpc>
                  <a:spcPts val="4000"/>
                </a:lnSpc>
                <a:buFont typeface="Arial"/>
                <a:buChar char="•"/>
              </a:pPr>
              <a:r>
                <a:rPr lang="en-US" altLang="ko-KR" sz="2000" dirty="0" err="1">
                  <a:solidFill>
                    <a:srgbClr val="54545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"/>
                  <a:sym typeface="Poppins"/>
                </a:rPr>
                <a:t>reCAPTCHA</a:t>
              </a:r>
              <a:r>
                <a:rPr lang="en-US" altLang="ko-KR" sz="2000" dirty="0">
                  <a:solidFill>
                    <a:srgbClr val="54545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"/>
                  <a:sym typeface="Poppins"/>
                </a:rPr>
                <a:t> </a:t>
              </a:r>
              <a:r>
                <a:rPr lang="ko-KR" altLang="en-US" sz="2000" dirty="0">
                  <a:solidFill>
                    <a:srgbClr val="545454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"/>
                  <a:sym typeface="Poppins"/>
                </a:rPr>
                <a:t>적용</a:t>
              </a:r>
              <a:endParaRPr lang="en-US" sz="2000" dirty="0">
                <a:solidFill>
                  <a:srgbClr val="545454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"/>
                <a:sym typeface="Poppins"/>
              </a:endParaRP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85725"/>
              <a:ext cx="4670187" cy="7083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ko-KR" altLang="en-US" sz="3200" b="1" dirty="0">
                  <a:solidFill>
                    <a:srgbClr val="000000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Poppins Bold"/>
                  <a:sym typeface="Poppins Bold"/>
                </a:rPr>
                <a:t>로그인 시 보안 강화</a:t>
              </a:r>
              <a:endParaRPr lang="en-US" sz="32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Poppins Bold"/>
                <a:sym typeface="Poppins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1240786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028700" y="885825"/>
            <a:ext cx="13220700" cy="859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04. </a:t>
            </a:r>
            <a:r>
              <a:rPr lang="en-US" sz="4800" b="1" dirty="0" err="1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oppins Bold"/>
                <a:sym typeface="Poppins Bold"/>
              </a:rPr>
              <a:t>프로젝트</a:t>
            </a:r>
            <a:r>
              <a:rPr lang="en-US" sz="48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oppins Bold"/>
                <a:sym typeface="Poppins Bold"/>
              </a:rPr>
              <a:t> </a:t>
            </a:r>
            <a:r>
              <a:rPr lang="en-US" sz="4800" b="1" dirty="0" err="1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oppins Bold"/>
                <a:sym typeface="Poppins Bold"/>
              </a:rPr>
              <a:t>수행</a:t>
            </a:r>
            <a:r>
              <a:rPr lang="en-US" sz="48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oppins Bold"/>
                <a:sym typeface="Poppins Bold"/>
              </a:rPr>
              <a:t> </a:t>
            </a:r>
            <a:r>
              <a:rPr lang="en-US" sz="4800" b="1" dirty="0" err="1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oppins Bold"/>
                <a:sym typeface="Poppins Bold"/>
              </a:rPr>
              <a:t>과정</a:t>
            </a:r>
            <a:r>
              <a:rPr lang="en-US" sz="48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oppins Bold"/>
                <a:sym typeface="Poppins Bold"/>
              </a:rPr>
              <a:t> </a:t>
            </a:r>
            <a:r>
              <a:rPr lang="en-US" altLang="ko-KR" sz="48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oppins Bold"/>
                <a:sym typeface="Poppins Bold"/>
              </a:rPr>
              <a:t>–</a:t>
            </a:r>
            <a:r>
              <a:rPr lang="ko-KR" altLang="en-US" sz="48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oppins Bold"/>
                <a:sym typeface="Poppins Bold"/>
              </a:rPr>
              <a:t> 로그인 시 보안 강화</a:t>
            </a:r>
            <a:endParaRPr lang="en-US" sz="4800" b="1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Poppins Bold"/>
              <a:sym typeface="Poppins Bold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2452909"/>
            <a:ext cx="5410200" cy="6195791"/>
          </a:xfrm>
          <a:prstGeom prst="rect">
            <a:avLst/>
          </a:prstGeom>
          <a:ln w="88900" cap="sq">
            <a:noFill/>
            <a:miter/>
          </a:ln>
          <a:effectLst>
            <a:outerShdw blurRad="127000" dist="127000" dir="27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rcRect l="5570" t="1290" r="9050" b="11220"/>
          <a:stretch>
            <a:fillRect/>
          </a:stretch>
        </p:blipFill>
        <p:spPr>
          <a:xfrm>
            <a:off x="792479" y="3238500"/>
            <a:ext cx="5760720" cy="5760720"/>
          </a:xfrm>
          <a:prstGeom prst="rect">
            <a:avLst/>
          </a:prstGeom>
          <a:ln w="88900" cap="sq">
            <a:noFill/>
            <a:miter/>
          </a:ln>
          <a:effectLst>
            <a:outerShdw blurRad="127000" dist="127000" dir="27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12"/>
          <p:cNvSpPr txBox="1"/>
          <p:nvPr/>
        </p:nvSpPr>
        <p:spPr>
          <a:xfrm>
            <a:off x="12420600" y="3495675"/>
            <a:ext cx="4981496" cy="51296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4000"/>
              </a:lnSpc>
              <a:defRPr/>
            </a:pPr>
            <a:r>
              <a:rPr lang="ko-KR" altLang="en-US" sz="2000" b="1">
                <a:solidFill>
                  <a:schemeClr val="tx1"/>
                </a:solidFill>
                <a:latin typeface="맑은 고딕"/>
                <a:ea typeface="맑은 고딕"/>
                <a:cs typeface="Poppins"/>
                <a:sym typeface="Poppins"/>
              </a:rPr>
              <a:t>로그인 시 </a:t>
            </a:r>
            <a:r>
              <a:rPr lang="en-US" altLang="ko-KR" sz="2000" b="1">
                <a:solidFill>
                  <a:schemeClr val="tx1"/>
                </a:solidFill>
                <a:latin typeface="맑은 고딕"/>
                <a:ea typeface="맑은 고딕"/>
                <a:cs typeface="Poppins"/>
                <a:sym typeface="Poppins"/>
              </a:rPr>
              <a:t>reCAPTCHA</a:t>
            </a:r>
            <a:r>
              <a:rPr lang="ko-KR" altLang="en-US" sz="2000" b="1">
                <a:solidFill>
                  <a:schemeClr val="tx1"/>
                </a:solidFill>
                <a:latin typeface="맑은 고딕"/>
                <a:ea typeface="맑은 고딕"/>
                <a:cs typeface="Poppins"/>
                <a:sym typeface="Poppins"/>
              </a:rPr>
              <a:t>를 통해 보안 강화</a:t>
            </a:r>
            <a:endParaRPr lang="en-US" sz="2000" b="1">
              <a:solidFill>
                <a:schemeClr val="tx1"/>
              </a:solidFill>
              <a:latin typeface="맑은 고딕"/>
              <a:ea typeface="맑은 고딕"/>
              <a:cs typeface="Poppins"/>
              <a:sym typeface="Poppins"/>
            </a:endParaRPr>
          </a:p>
        </p:txBody>
      </p:sp>
      <p:sp>
        <p:nvSpPr>
          <p:cNvPr id="11" name="TextBox 12"/>
          <p:cNvSpPr txBox="1"/>
          <p:nvPr/>
        </p:nvSpPr>
        <p:spPr>
          <a:xfrm>
            <a:off x="12420600" y="4333875"/>
            <a:ext cx="5029200" cy="35528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p>
            <a:pPr marL="0" indent="0" algn="l" defTabSz="914400" rtl="0" eaLnBrk="1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545454"/>
                </a:solidFill>
                <a:latin typeface="맑은 고딕"/>
                <a:ea typeface="맑은 고딕"/>
                <a:cs typeface="Poppins"/>
                <a:sym typeface="Poppins"/>
              </a:rPr>
              <a:t>db에는 해싱된(암호화) 비밀번호로 저장되어있습니다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45454"/>
                </a:solidFill>
                <a:latin typeface="맑은 고딕"/>
                <a:ea typeface="맑은 고딕"/>
                <a:cs typeface="Poppins"/>
                <a:sym typeface="Poppins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545454"/>
                </a:solidFill>
                <a:latin typeface="맑은 고딕"/>
                <a:ea typeface="맑은 고딕"/>
                <a:cs typeface="Poppins"/>
                <a:sym typeface="Poppins"/>
              </a:rPr>
              <a:t> 로그인 시 입력된 비밀번호는 base64로 인코딩해 백엔드로 넘기고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45454"/>
                </a:solidFill>
                <a:latin typeface="맑은 고딕"/>
                <a:ea typeface="맑은 고딕"/>
                <a:cs typeface="Poppins"/>
                <a:sym typeface="Poppin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545454"/>
                </a:solidFill>
                <a:latin typeface="맑은 고딕"/>
                <a:ea typeface="맑은 고딕"/>
                <a:cs typeface="Poppins"/>
                <a:sym typeface="Poppins"/>
              </a:rPr>
              <a:t> 백엔드에서는 인코딩한 암호를 디코딩해 평문으로 복원 디코딩한 암호와 db의 해싱된 암호를 BCrypt.matches()를 통해 비교해 로그인 성공여부 판단합니다</a:t>
            </a: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545454"/>
                </a:solidFill>
                <a:latin typeface="맑은 고딕"/>
                <a:ea typeface="맑은 고딕"/>
                <a:cs typeface="Poppins"/>
                <a:sym typeface="Poppins"/>
              </a:rPr>
              <a:t>.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545454"/>
              </a:solidFill>
              <a:latin typeface="맑은 고딕"/>
              <a:ea typeface="맑은 고딕"/>
              <a:cs typeface="Poppins"/>
              <a:sym typeface="Poppins"/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4"/>
          <a:srcRect r="38060" b="16900"/>
          <a:stretch>
            <a:fillRect/>
          </a:stretch>
        </p:blipFill>
        <p:spPr>
          <a:xfrm>
            <a:off x="990600" y="2095500"/>
            <a:ext cx="5943599" cy="1485899"/>
          </a:xfrm>
          <a:prstGeom prst="rect">
            <a:avLst/>
          </a:prstGeom>
          <a:ln w="88900" cap="sq">
            <a:noFill/>
            <a:miter/>
          </a:ln>
          <a:effectLst>
            <a:outerShdw blurRad="127000" dist="127000" dir="27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5"/>
          <a:srcRect l="7590" r="33230"/>
          <a:stretch>
            <a:fillRect/>
          </a:stretch>
        </p:blipFill>
        <p:spPr>
          <a:xfrm>
            <a:off x="2971800" y="8473220"/>
            <a:ext cx="8001000" cy="1089879"/>
          </a:xfrm>
          <a:prstGeom prst="rect">
            <a:avLst/>
          </a:prstGeom>
          <a:ln w="88900" cap="sq">
            <a:noFill/>
            <a:miter/>
          </a:ln>
          <a:effectLst>
            <a:outerShdw blurRad="127000" dist="127000" dir="2700000" algn="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885825"/>
            <a:ext cx="14592300" cy="859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04. </a:t>
            </a:r>
            <a:r>
              <a:rPr lang="en-US" sz="48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oppins Bold"/>
                <a:sym typeface="Poppins Bold"/>
              </a:rPr>
              <a:t>프로젝트 </a:t>
            </a:r>
            <a:r>
              <a:rPr lang="en-US" sz="4800" b="1" dirty="0" err="1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oppins Bold"/>
                <a:sym typeface="Poppins Bold"/>
              </a:rPr>
              <a:t>수행</a:t>
            </a:r>
            <a:r>
              <a:rPr lang="en-US" sz="48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oppins Bold"/>
                <a:sym typeface="Poppins Bold"/>
              </a:rPr>
              <a:t> </a:t>
            </a:r>
            <a:r>
              <a:rPr lang="en-US" sz="4800" b="1" dirty="0" err="1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oppins Bold"/>
                <a:sym typeface="Poppins Bold"/>
              </a:rPr>
              <a:t>과정</a:t>
            </a:r>
            <a:r>
              <a:rPr lang="en-US" sz="48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oppins Bold"/>
                <a:sym typeface="Poppins Bold"/>
              </a:rPr>
              <a:t> </a:t>
            </a:r>
            <a:r>
              <a:rPr lang="en-US" altLang="ko-KR" sz="48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oppins Bold"/>
                <a:sym typeface="Poppins Bold"/>
              </a:rPr>
              <a:t>– </a:t>
            </a:r>
            <a:r>
              <a:rPr lang="ko-KR" altLang="en-US" sz="48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oppins Bold"/>
                <a:sym typeface="Poppins Bold"/>
              </a:rPr>
              <a:t>데이터 전송 시 인코딩</a:t>
            </a:r>
            <a:endParaRPr lang="en-US" sz="4800" b="1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Poppins Bold"/>
              <a:sym typeface="Poppins Bold"/>
            </a:endParaRPr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rcRect l="42100" r="-140"/>
          <a:stretch>
            <a:fillRect/>
          </a:stretch>
        </p:blipFill>
        <p:spPr>
          <a:xfrm>
            <a:off x="1041399" y="5753100"/>
            <a:ext cx="10109580" cy="1143000"/>
          </a:xfrm>
          <a:prstGeom prst="rect">
            <a:avLst/>
          </a:prstGeom>
          <a:ln w="88900" cap="sq">
            <a:noFill/>
            <a:miter/>
          </a:ln>
          <a:effectLst>
            <a:outerShdw blurRad="127000" dist="127000" dir="2700000" algn="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12"/>
          <p:cNvSpPr txBox="1"/>
          <p:nvPr/>
        </p:nvSpPr>
        <p:spPr>
          <a:xfrm>
            <a:off x="12268200" y="3895725"/>
            <a:ext cx="4876800" cy="50768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p>
            <a:pPr marL="0" indent="0" algn="l" defTabSz="914400" rtl="0" eaLnBrk="1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545454"/>
                </a:solidFill>
                <a:latin typeface="맑은 고딕"/>
                <a:ea typeface="맑은 고딕"/>
                <a:cs typeface="Poppins"/>
                <a:sym typeface="Poppins"/>
              </a:rPr>
              <a:t>프론트엔드에서 클라이언트와 서버 간 전송되는 모든 데이터는 Base64 인코딩을 적용하여 전송 중 노출될 위험을 최소화했습니다. 백엔드에서는 수신된 데이터를 안전하게 디코딩한 후 처리하도록 구현하였습니다. 백엔드에서는 전달받은 데이터를 Base64 디코딩하여 평문으로 복원한 후 DB에 저장된 해시값과 비교합니다. HTTPS 프로토콜을 적용하여 통신 내용을 암호화 처리했습니다.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545454"/>
              </a:solidFill>
              <a:latin typeface="맑은 고딕"/>
              <a:ea typeface="맑은 고딕"/>
              <a:cs typeface="Poppins"/>
              <a:sym typeface="Poppins"/>
            </a:endParaRPr>
          </a:p>
        </p:txBody>
      </p:sp>
      <p:sp>
        <p:nvSpPr>
          <p:cNvPr id="11" name="TextBox 12"/>
          <p:cNvSpPr txBox="1"/>
          <p:nvPr/>
        </p:nvSpPr>
        <p:spPr>
          <a:xfrm>
            <a:off x="12115800" y="3162300"/>
            <a:ext cx="5334000" cy="5048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p>
            <a:pPr marL="0" indent="0" algn="l" defTabSz="914400" rtl="0" eaLnBrk="1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chemeClr val="tx1"/>
                </a:solidFill>
                <a:latin typeface="맑은 고딕"/>
                <a:ea typeface="맑은 고딕"/>
                <a:cs typeface="Poppins"/>
                <a:sym typeface="Poppins"/>
              </a:rPr>
              <a:t>서버 간 전송되는 데이터 Base64 인코딩 적용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chemeClr val="tx1"/>
              </a:solidFill>
              <a:latin typeface="맑은 고딕"/>
              <a:ea typeface="맑은 고딕"/>
              <a:cs typeface="Poppins"/>
              <a:sym typeface="Poppins"/>
            </a:endParaRPr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rcRect r="56250"/>
          <a:stretch>
            <a:fillRect/>
          </a:stretch>
        </p:blipFill>
        <p:spPr>
          <a:xfrm>
            <a:off x="1219200" y="4076700"/>
            <a:ext cx="9652000" cy="1447800"/>
          </a:xfrm>
          <a:prstGeom prst="rect">
            <a:avLst/>
          </a:prstGeom>
          <a:ln w="88900" cap="sq">
            <a:noFill/>
            <a:miter/>
          </a:ln>
          <a:effectLst>
            <a:outerShdw blurRad="127000" dist="127000" dir="2700000" algn="tr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800" t="56450" r="23650"/>
          <a:stretch>
            <a:fillRect/>
          </a:stretch>
        </p:blipFill>
        <p:spPr>
          <a:xfrm>
            <a:off x="1066800" y="2247900"/>
            <a:ext cx="6651734" cy="4648200"/>
          </a:xfrm>
          <a:prstGeom prst="rect">
            <a:avLst/>
          </a:prstGeom>
          <a:ln w="88900" cap="sq">
            <a:noFill/>
            <a:miter/>
          </a:ln>
          <a:effectLst>
            <a:outerShdw blurRad="127000" dist="127000" dir="27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t="25710" r="20500" b="25450"/>
          <a:stretch>
            <a:fillRect/>
          </a:stretch>
        </p:blipFill>
        <p:spPr>
          <a:xfrm>
            <a:off x="4300482" y="4653915"/>
            <a:ext cx="6367518" cy="4680585"/>
          </a:xfrm>
          <a:prstGeom prst="rect">
            <a:avLst/>
          </a:prstGeom>
          <a:ln w="88900" cap="sq">
            <a:noFill/>
            <a:miter/>
          </a:ln>
          <a:effectLst>
            <a:outerShdw blurRad="127000" dist="127000" dir="27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6"/>
          <p:cNvSpPr txBox="1"/>
          <p:nvPr/>
        </p:nvSpPr>
        <p:spPr>
          <a:xfrm>
            <a:off x="1028700" y="885825"/>
            <a:ext cx="9944100" cy="859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04. </a:t>
            </a:r>
            <a:r>
              <a:rPr lang="en-US" sz="48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oppins Bold"/>
                <a:sym typeface="Poppins Bold"/>
              </a:rPr>
              <a:t>프로젝트 </a:t>
            </a:r>
            <a:r>
              <a:rPr lang="en-US" sz="4800" b="1" dirty="0" err="1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oppins Bold"/>
                <a:sym typeface="Poppins Bold"/>
              </a:rPr>
              <a:t>수행</a:t>
            </a:r>
            <a:r>
              <a:rPr lang="en-US" sz="48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oppins Bold"/>
                <a:sym typeface="Poppins Bold"/>
              </a:rPr>
              <a:t> </a:t>
            </a:r>
            <a:r>
              <a:rPr lang="en-US" sz="4800" b="1" dirty="0" err="1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oppins Bold"/>
                <a:sym typeface="Poppins Bold"/>
              </a:rPr>
              <a:t>과정</a:t>
            </a:r>
            <a:r>
              <a:rPr lang="en-US" sz="48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oppins Bold"/>
                <a:sym typeface="Poppins Bold"/>
              </a:rPr>
              <a:t> </a:t>
            </a:r>
            <a:r>
              <a:rPr lang="en-US" altLang="ko-KR" sz="48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oppins Bold"/>
                <a:sym typeface="Poppins Bold"/>
              </a:rPr>
              <a:t>– DB </a:t>
            </a:r>
            <a:r>
              <a:rPr lang="ko-KR" altLang="en-US" sz="48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oppins Bold"/>
                <a:sym typeface="Poppins Bold"/>
              </a:rPr>
              <a:t>보안</a:t>
            </a:r>
            <a:endParaRPr lang="en-US" sz="4800" b="1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Poppins Bold"/>
              <a:sym typeface="Poppins Bold"/>
            </a:endParaRPr>
          </a:p>
        </p:txBody>
      </p:sp>
      <p:sp>
        <p:nvSpPr>
          <p:cNvPr id="5" name="TextBox 12"/>
          <p:cNvSpPr txBox="1"/>
          <p:nvPr/>
        </p:nvSpPr>
        <p:spPr>
          <a:xfrm>
            <a:off x="11125200" y="3106539"/>
            <a:ext cx="5485973" cy="51296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4000"/>
              </a:lnSpc>
              <a:defRPr/>
            </a:pPr>
            <a:r>
              <a:rPr lang="en-US" altLang="ko-KR" sz="2000" b="1">
                <a:solidFill>
                  <a:schemeClr val="tx1"/>
                </a:solidFill>
                <a:latin typeface="맑은 고딕"/>
                <a:cs typeface="Poppins"/>
                <a:sym typeface="Poppins"/>
              </a:rPr>
              <a:t>MyBatis #{} </a:t>
            </a:r>
            <a:r>
              <a:rPr lang="ko-KR" altLang="en-US" sz="2000" b="1">
                <a:solidFill>
                  <a:schemeClr val="tx1"/>
                </a:solidFill>
                <a:latin typeface="맑은 고딕"/>
                <a:cs typeface="Poppins"/>
                <a:sym typeface="Poppins"/>
              </a:rPr>
              <a:t>바인딩을 사용해 </a:t>
            </a:r>
            <a:r>
              <a:rPr lang="en-US" altLang="ko-KR" sz="2000" b="1">
                <a:solidFill>
                  <a:schemeClr val="tx1"/>
                </a:solidFill>
                <a:latin typeface="맑은 고딕"/>
                <a:cs typeface="Poppins"/>
                <a:sym typeface="Poppins"/>
              </a:rPr>
              <a:t>SQL </a:t>
            </a:r>
            <a:r>
              <a:rPr lang="ko-KR" altLang="en-US" sz="2000" b="1">
                <a:solidFill>
                  <a:schemeClr val="tx1"/>
                </a:solidFill>
                <a:latin typeface="맑은 고딕"/>
                <a:cs typeface="Poppins"/>
                <a:sym typeface="Poppins"/>
              </a:rPr>
              <a:t>인젝션 방지</a:t>
            </a:r>
            <a:endParaRPr lang="en-US" sz="2000" b="1">
              <a:solidFill>
                <a:schemeClr val="tx1"/>
              </a:solidFill>
              <a:latin typeface="맑은 고딕"/>
              <a:ea typeface="맑은 고딕"/>
              <a:cs typeface="Poppins"/>
              <a:sym typeface="Poppins"/>
            </a:endParaRPr>
          </a:p>
        </p:txBody>
      </p:sp>
      <p:sp>
        <p:nvSpPr>
          <p:cNvPr id="7" name="TextBox 12"/>
          <p:cNvSpPr txBox="1"/>
          <p:nvPr/>
        </p:nvSpPr>
        <p:spPr>
          <a:xfrm>
            <a:off x="12011104" y="4048125"/>
            <a:ext cx="4219496" cy="406717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p>
            <a:pPr marL="0" indent="0" algn="l" defTabSz="914400" rtl="0" eaLnBrk="1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545454"/>
                </a:solidFill>
                <a:latin typeface="맑은 고딕"/>
                <a:ea typeface="맑은 고딕"/>
                <a:cs typeface="Poppins"/>
                <a:sym typeface="Poppins"/>
              </a:rPr>
              <a:t>사용자 비밀번호는 BCryptPasswordEncoder를 활용해 강력한 해시 알고리즘으로 암호화하여 저장하였습니다. 모든 SQL 쿼리는 PreparedStatement를 사용하여 파라미터 바인딩 방식을 적용함으로써 SQL 인젝션 공격을 방지하였습니다.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545454"/>
              </a:solidFill>
              <a:latin typeface="맑은 고딕"/>
              <a:ea typeface="맑은 고딕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285641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885825"/>
            <a:ext cx="10325100" cy="859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04. </a:t>
            </a:r>
            <a:r>
              <a:rPr lang="en-US" sz="48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oppins Bold"/>
                <a:sym typeface="Poppins Bold"/>
              </a:rPr>
              <a:t>프로젝트 </a:t>
            </a:r>
            <a:r>
              <a:rPr lang="en-US" sz="4800" b="1" dirty="0" err="1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oppins Bold"/>
                <a:sym typeface="Poppins Bold"/>
              </a:rPr>
              <a:t>수행</a:t>
            </a:r>
            <a:r>
              <a:rPr lang="en-US" sz="48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oppins Bold"/>
                <a:sym typeface="Poppins Bold"/>
              </a:rPr>
              <a:t> </a:t>
            </a:r>
            <a:r>
              <a:rPr lang="en-US" sz="4800" b="1" dirty="0" err="1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oppins Bold"/>
                <a:sym typeface="Poppins Bold"/>
              </a:rPr>
              <a:t>과정</a:t>
            </a:r>
            <a:r>
              <a:rPr lang="en-US" sz="48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oppins Bold"/>
                <a:sym typeface="Poppins Bold"/>
              </a:rPr>
              <a:t> </a:t>
            </a:r>
            <a:r>
              <a:rPr lang="en-US" altLang="ko-KR" sz="48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oppins Bold"/>
                <a:sym typeface="Poppins Bold"/>
              </a:rPr>
              <a:t>– XSS </a:t>
            </a:r>
            <a:r>
              <a:rPr lang="ko-KR" altLang="en-US" sz="4800" b="1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Poppins Bold"/>
                <a:sym typeface="Poppins Bold"/>
              </a:rPr>
              <a:t>필터링</a:t>
            </a:r>
            <a:endParaRPr lang="en-US" sz="4800" b="1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  <a:cs typeface="Poppins Bold"/>
              <a:sym typeface="Poppins Bold"/>
            </a:endParaRPr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rcRect t="1240" r="16660" b="46050"/>
          <a:stretch>
            <a:fillRect/>
          </a:stretch>
        </p:blipFill>
        <p:spPr>
          <a:xfrm>
            <a:off x="727709" y="2705100"/>
            <a:ext cx="10070592" cy="4267200"/>
          </a:xfrm>
          <a:prstGeom prst="rect">
            <a:avLst/>
          </a:prstGeom>
          <a:ln w="88900" cap="sq">
            <a:noFill/>
            <a:miter/>
          </a:ln>
          <a:effectLst>
            <a:outerShdw blurRad="127000" dist="127000" dir="2700000" algn="tr" rotWithShape="0">
              <a:srgbClr val="000000">
                <a:alpha val="40000"/>
              </a:srgbClr>
            </a:outerShdw>
          </a:effectLst>
        </p:spPr>
      </p:pic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rcRect t="60970" r="63170" b="3940"/>
          <a:stretch>
            <a:fillRect/>
          </a:stretch>
        </p:blipFill>
        <p:spPr>
          <a:xfrm>
            <a:off x="6816089" y="5753100"/>
            <a:ext cx="4655820" cy="2971800"/>
          </a:xfrm>
          <a:prstGeom prst="rect">
            <a:avLst/>
          </a:prstGeom>
          <a:ln w="88900" cap="sq">
            <a:noFill/>
            <a:miter/>
          </a:ln>
          <a:effectLst>
            <a:outerShdw blurRad="127000" dist="127000" dir="2700000" algn="tr" rotWithShape="0">
              <a:srgbClr val="000000">
                <a:alpha val="40000"/>
              </a:srgbClr>
            </a:outerShdw>
          </a:effectLst>
        </p:spPr>
      </p:pic>
      <p:sp>
        <p:nvSpPr>
          <p:cNvPr id="9" name="TextBox 12"/>
          <p:cNvSpPr txBox="1"/>
          <p:nvPr/>
        </p:nvSpPr>
        <p:spPr>
          <a:xfrm>
            <a:off x="12420600" y="3771900"/>
            <a:ext cx="4724400" cy="457200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p>
            <a:pPr marL="0" indent="0" algn="l" defTabSz="914400" rtl="0" eaLnBrk="1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545454"/>
                </a:solidFill>
                <a:latin typeface="맑은 고딕"/>
                <a:ea typeface="맑은 고딕"/>
                <a:cs typeface="Poppins"/>
                <a:sym typeface="Poppins"/>
              </a:rPr>
              <a:t>URL 파라미터로 전달된 사용자 입력 데이터는 escapeHtml() 함수를 사용해 HTML 특수 문자(&lt;, &gt;, &amp; 등)를 이스케이프 처리하여 XSS 공격을 방지하였습니다. 외부에서 전달된 JSON 데이터는 JSON.parse() 적용 전 decodeURIComponent()로 디코딩하여 인코딩된 공격 코드를 사전에 차단하였습니다.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545454"/>
              </a:solidFill>
              <a:latin typeface="맑은 고딕"/>
              <a:ea typeface="맑은 고딕"/>
              <a:cs typeface="Poppins"/>
              <a:sym typeface="Poppins"/>
            </a:endParaRPr>
          </a:p>
        </p:txBody>
      </p:sp>
      <p:sp>
        <p:nvSpPr>
          <p:cNvPr id="10" name="TextBox 12"/>
          <p:cNvSpPr txBox="1"/>
          <p:nvPr/>
        </p:nvSpPr>
        <p:spPr>
          <a:xfrm>
            <a:off x="11506200" y="3009900"/>
            <a:ext cx="6248400" cy="50482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p>
            <a:pPr marL="0" indent="0" algn="l" defTabSz="914400" rtl="0" eaLnBrk="1" latinLnBrk="0" hangingPunct="1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Poppins"/>
                <a:sym typeface="Poppins"/>
              </a:rPr>
              <a:t>XSS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Poppins"/>
                <a:sym typeface="Poppins"/>
              </a:rPr>
              <a:t>공격 방지를 위한 </a:t>
            </a: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Poppins"/>
                <a:sym typeface="Poppins"/>
              </a:rPr>
              <a:t>html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Poppins"/>
                <a:sym typeface="Poppins"/>
              </a:rPr>
              <a:t> 특수문자 이스케이스 처리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436508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529</ep:Words>
  <ep:PresentationFormat>사용자 지정</ep:PresentationFormat>
  <ep:Paragraphs>48</ep:Paragraphs>
  <ep:Slides>13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dc:creator>admin</dc:creator>
  <cp:lastModifiedBy>FORYOUCOM</cp:lastModifiedBy>
  <dcterms:modified xsi:type="dcterms:W3CDTF">2025-04-25T22:57:50.068</dcterms:modified>
  <cp:revision>31</cp:revision>
  <dc:title>쇼핑몰 프로젝트 결과 보고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